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1" r:id="rId6"/>
    <p:sldId id="293" r:id="rId7"/>
    <p:sldId id="282" r:id="rId8"/>
    <p:sldId id="290" r:id="rId9"/>
    <p:sldId id="288" r:id="rId10"/>
    <p:sldId id="292" r:id="rId11"/>
    <p:sldId id="267" r:id="rId12"/>
    <p:sldId id="2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0C2D1-8098-ABF5-1360-6512C3AB0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C3D53-0477-CD55-28B8-2B17DBB34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580B2-1E1B-C7DE-6C0F-9F01FC97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D061-DE46-4C1A-AA8C-C8E32F59A2FD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A0362-0ABF-67A7-1321-A0C6A91D4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34F40-0C40-B505-55F1-78C97FE5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85A0-7EDF-470D-9264-53B4FB1A0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56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AA4B-DA67-74DF-78F0-706D44B2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5A91D-C3A1-52F4-331D-E28789EF5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93BBA-1C20-BF5F-3C4D-0F8B7371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D061-DE46-4C1A-AA8C-C8E32F59A2FD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D6EEB-6E94-D342-1C41-81A374A52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9C21B-E2D7-C894-35B8-599B638D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85A0-7EDF-470D-9264-53B4FB1A0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60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62D479-4501-C8B5-B898-F6A7A8524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CC349-B0B6-B508-33A3-62AF1111E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B8871-F575-7C1C-6B35-8132F6CD6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D061-DE46-4C1A-AA8C-C8E32F59A2FD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11697-40D7-2EC4-AD20-8D9E837D9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513EB-3E2E-1DE7-7512-7E7867B7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85A0-7EDF-470D-9264-53B4FB1A0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50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F5A3-3DCD-82AD-091A-766419E5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ED1B2-5056-C3D5-FFA2-77DD81FA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BBCF0-8A9B-281B-24C2-C22AD1CB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D061-DE46-4C1A-AA8C-C8E32F59A2FD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D3ABF-1BB3-0681-E565-25585F59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47497-BD91-C105-C53C-F0AF60E7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85A0-7EDF-470D-9264-53B4FB1A0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12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C2C7-25D9-2DD6-8357-EF6D7B0E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152D6-02EE-8153-A62E-CE57E810F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831AA-FE58-39ED-C5CF-42CC5FB1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D061-DE46-4C1A-AA8C-C8E32F59A2FD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0321B-C4E9-4E2C-AC9E-F482A74E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49483-8B36-921B-179D-401E144D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85A0-7EDF-470D-9264-53B4FB1A0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9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44AF0-3C21-64C4-4B8A-063668D5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83509-0366-042E-9271-45FBD8282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0A130-475C-C9AB-1E47-A6785B962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D5D12-C9E5-547C-4F63-AA46F6E0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D061-DE46-4C1A-AA8C-C8E32F59A2FD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D2961-D038-37BF-7AAF-78B22532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284AF-0C4C-FC23-C93F-D77BB0E8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85A0-7EDF-470D-9264-53B4FB1A0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32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4DE8-E6E7-4954-6869-833405DAC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55DED-8BFF-871D-E89D-C93866CE7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1353C-8472-67BF-1E43-CF0333011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909B5-6800-6815-553B-4AABB1FF4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1F9EE3-D472-98DF-3C7F-5D40F9744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4D542A-7AB8-8B29-7DEE-26F637FDB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D061-DE46-4C1A-AA8C-C8E32F59A2FD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574BD-5772-BB0B-B7F0-DBF094C94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5DBC0-4841-88CA-4D2D-FFBBEC2B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85A0-7EDF-470D-9264-53B4FB1A0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35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4019-5262-336F-4510-2B73D440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4C090-96BA-EE71-5A03-F28A8B94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D061-DE46-4C1A-AA8C-C8E32F59A2FD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1E15D-26AF-C60D-9C09-41BEA241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49CEB-F253-394D-7643-E18CBDAC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85A0-7EDF-470D-9264-53B4FB1A0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23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310FCB-EB4D-5ADD-5172-000D568C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D061-DE46-4C1A-AA8C-C8E32F59A2FD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696091-2752-C1ED-07B5-5A3F73A8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8B906-5C80-9A81-DDC5-C0E277BB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85A0-7EDF-470D-9264-53B4FB1A0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07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750EB-40FD-A07F-E8EC-AFE6C864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CDBAA-6B6E-1BF6-EDEA-2B51AB47B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90A9B-38C0-1BF2-4702-2F8A96E54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BBFFF-2CAF-2FBB-CEB5-1D834876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D061-DE46-4C1A-AA8C-C8E32F59A2FD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9B64B-2416-064B-2127-D2EFC917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465E3-05F0-7ADC-DECC-5D127372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85A0-7EDF-470D-9264-53B4FB1A0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85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F192-5D1B-F685-C488-958E8526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3780E-336A-4900-39C8-A8AB80F90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E79E8-86E5-4E3B-1D10-2821F2A01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AF19F-4774-27D8-A0BA-C804DABB4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D061-DE46-4C1A-AA8C-C8E32F59A2FD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CA6D2-3CF2-9F6D-F233-32C26DC88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C1D01-00B5-2C82-3813-04E5C8E3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85A0-7EDF-470D-9264-53B4FB1A0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72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8AF11-9C61-A57C-7B82-BB9A142E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6F4BA-F067-FC10-B2B7-908CE5B52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B6C38-D456-EA19-DF46-7E55367FC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DD061-DE46-4C1A-AA8C-C8E32F59A2FD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553CA-9BA0-AF39-15C7-0946F1C37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0FDB2-D230-C0DE-13F7-ADCDB58D7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985A0-7EDF-470D-9264-53B4FB1A0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91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7.pn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9" name="Rectangle 1083">
            <a:extLst>
              <a:ext uri="{FF2B5EF4-FFF2-40B4-BE49-F238E27FC236}">
                <a16:creationId xmlns:a16="http://schemas.microsoft.com/office/drawing/2014/main" id="{D48D9584-D2FD-48CE-9E17-4E250B743B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ow Swarm Drones are Mimicking Nature - DRONELIFE">
            <a:extLst>
              <a:ext uri="{FF2B5EF4-FFF2-40B4-BE49-F238E27FC236}">
                <a16:creationId xmlns:a16="http://schemas.microsoft.com/office/drawing/2014/main" id="{EE1F44C9-83AB-9044-76DD-AC145E6822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9" r="8830"/>
          <a:stretch/>
        </p:blipFill>
        <p:spPr bwMode="auto">
          <a:xfrm>
            <a:off x="3577219" y="10"/>
            <a:ext cx="4979304" cy="3401558"/>
          </a:xfrm>
          <a:custGeom>
            <a:avLst/>
            <a:gdLst/>
            <a:ahLst/>
            <a:cxnLst/>
            <a:rect l="l" t="t" r="r" b="b"/>
            <a:pathLst>
              <a:path w="4979304" h="3364992">
                <a:moveTo>
                  <a:pt x="0" y="0"/>
                </a:moveTo>
                <a:lnTo>
                  <a:pt x="4211250" y="0"/>
                </a:lnTo>
                <a:lnTo>
                  <a:pt x="4309461" y="192282"/>
                </a:lnTo>
                <a:cubicBezTo>
                  <a:pt x="4697535" y="1033269"/>
                  <a:pt x="4937593" y="2032690"/>
                  <a:pt x="4974907" y="3110424"/>
                </a:cubicBezTo>
                <a:lnTo>
                  <a:pt x="4979304" y="3364992"/>
                </a:lnTo>
                <a:lnTo>
                  <a:pt x="800592" y="3364992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aling with diabetes when a disaster strikes - Diabetes Voice">
            <a:extLst>
              <a:ext uri="{FF2B5EF4-FFF2-40B4-BE49-F238E27FC236}">
                <a16:creationId xmlns:a16="http://schemas.microsoft.com/office/drawing/2014/main" id="{7CD26F3B-9ECE-D7FC-E91D-197213D212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" r="4" b="4"/>
          <a:stretch/>
        </p:blipFill>
        <p:spPr bwMode="auto">
          <a:xfrm>
            <a:off x="7822523" y="3456433"/>
            <a:ext cx="4369477" cy="3401568"/>
          </a:xfrm>
          <a:custGeom>
            <a:avLst/>
            <a:gdLst/>
            <a:ahLst/>
            <a:cxnLst/>
            <a:rect l="l" t="t" r="r" b="b"/>
            <a:pathLst>
              <a:path w="4369477" h="3401568">
                <a:moveTo>
                  <a:pt x="781270" y="0"/>
                </a:moveTo>
                <a:lnTo>
                  <a:pt x="4369477" y="0"/>
                </a:lnTo>
                <a:lnTo>
                  <a:pt x="4369477" y="3401568"/>
                </a:lnTo>
                <a:lnTo>
                  <a:pt x="0" y="3401568"/>
                </a:lnTo>
                <a:lnTo>
                  <a:pt x="1963" y="3397912"/>
                </a:lnTo>
                <a:cubicBezTo>
                  <a:pt x="454182" y="2512619"/>
                  <a:pt x="736170" y="1430108"/>
                  <a:pt x="776876" y="25439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anked: Biggest Sports Stadiums in the World by Crowd Capacity">
            <a:extLst>
              <a:ext uri="{FF2B5EF4-FFF2-40B4-BE49-F238E27FC236}">
                <a16:creationId xmlns:a16="http://schemas.microsoft.com/office/drawing/2014/main" id="{6B170053-BB5B-E68A-345A-149D182B54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6"/>
          <a:stretch/>
        </p:blipFill>
        <p:spPr bwMode="auto">
          <a:xfrm>
            <a:off x="3630260" y="3456432"/>
            <a:ext cx="4925479" cy="3401568"/>
          </a:xfrm>
          <a:custGeom>
            <a:avLst/>
            <a:gdLst/>
            <a:ahLst/>
            <a:cxnLst/>
            <a:rect l="l" t="t" r="r" b="b"/>
            <a:pathLst>
              <a:path w="4925479" h="3364992">
                <a:moveTo>
                  <a:pt x="749362" y="0"/>
                </a:moveTo>
                <a:lnTo>
                  <a:pt x="4925479" y="0"/>
                </a:lnTo>
                <a:lnTo>
                  <a:pt x="4921868" y="209033"/>
                </a:lnTo>
                <a:cubicBezTo>
                  <a:pt x="4884554" y="1286766"/>
                  <a:pt x="4644496" y="2286187"/>
                  <a:pt x="4256422" y="3127175"/>
                </a:cubicBezTo>
                <a:lnTo>
                  <a:pt x="4134952" y="3364992"/>
                </a:lnTo>
                <a:lnTo>
                  <a:pt x="0" y="3364992"/>
                </a:lnTo>
                <a:lnTo>
                  <a:pt x="79008" y="3202330"/>
                </a:lnTo>
                <a:cubicBezTo>
                  <a:pt x="467082" y="2361343"/>
                  <a:pt x="707140" y="1361922"/>
                  <a:pt x="744454" y="2841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91" name="Freeform: Shape 1085">
            <a:extLst>
              <a:ext uri="{FF2B5EF4-FFF2-40B4-BE49-F238E27FC236}">
                <a16:creationId xmlns:a16="http://schemas.microsoft.com/office/drawing/2014/main" id="{CA17DEF4-6C5D-41C6-8D93-5C7CFD7AD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97136" cy="6858000"/>
          </a:xfrm>
          <a:custGeom>
            <a:avLst/>
            <a:gdLst>
              <a:gd name="connsiteX0" fmla="*/ 0 w 4397136"/>
              <a:gd name="connsiteY0" fmla="*/ 0 h 6858000"/>
              <a:gd name="connsiteX1" fmla="*/ 3599069 w 4397136"/>
              <a:gd name="connsiteY1" fmla="*/ 0 h 6858000"/>
              <a:gd name="connsiteX2" fmla="*/ 3634072 w 4397136"/>
              <a:gd name="connsiteY2" fmla="*/ 58977 h 6858000"/>
              <a:gd name="connsiteX3" fmla="*/ 4397136 w 4397136"/>
              <a:gd name="connsiteY3" fmla="*/ 3474189 h 6858000"/>
              <a:gd name="connsiteX4" fmla="*/ 3802221 w 4397136"/>
              <a:gd name="connsiteY4" fmla="*/ 6546415 h 6858000"/>
              <a:gd name="connsiteX5" fmla="*/ 3649466 w 4397136"/>
              <a:gd name="connsiteY5" fmla="*/ 6858000 h 6858000"/>
              <a:gd name="connsiteX6" fmla="*/ 0 w 439713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7136" h="6858000">
                <a:moveTo>
                  <a:pt x="0" y="0"/>
                </a:moveTo>
                <a:lnTo>
                  <a:pt x="3599069" y="0"/>
                </a:lnTo>
                <a:lnTo>
                  <a:pt x="3634072" y="58977"/>
                </a:lnTo>
                <a:cubicBezTo>
                  <a:pt x="4105532" y="933006"/>
                  <a:pt x="4397136" y="2140466"/>
                  <a:pt x="4397136" y="3474189"/>
                </a:cubicBezTo>
                <a:cubicBezTo>
                  <a:pt x="4397136" y="4641197"/>
                  <a:pt x="4173877" y="5711534"/>
                  <a:pt x="3802221" y="6546415"/>
                </a:cubicBezTo>
                <a:lnTo>
                  <a:pt x="3649466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88" name="Freeform: Shape 1087">
            <a:extLst>
              <a:ext uri="{FF2B5EF4-FFF2-40B4-BE49-F238E27FC236}">
                <a16:creationId xmlns:a16="http://schemas.microsoft.com/office/drawing/2014/main" id="{22BBC5A3-5C8C-4FB9-AEFF-8778D2C98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86504" cy="6858000"/>
          </a:xfrm>
          <a:custGeom>
            <a:avLst/>
            <a:gdLst>
              <a:gd name="connsiteX0" fmla="*/ 0 w 4386504"/>
              <a:gd name="connsiteY0" fmla="*/ 0 h 6858000"/>
              <a:gd name="connsiteX1" fmla="*/ 3588437 w 4386504"/>
              <a:gd name="connsiteY1" fmla="*/ 0 h 6858000"/>
              <a:gd name="connsiteX2" fmla="*/ 3623440 w 4386504"/>
              <a:gd name="connsiteY2" fmla="*/ 58977 h 6858000"/>
              <a:gd name="connsiteX3" fmla="*/ 4386504 w 4386504"/>
              <a:gd name="connsiteY3" fmla="*/ 3474189 h 6858000"/>
              <a:gd name="connsiteX4" fmla="*/ 3791589 w 4386504"/>
              <a:gd name="connsiteY4" fmla="*/ 6546415 h 6858000"/>
              <a:gd name="connsiteX5" fmla="*/ 3638834 w 4386504"/>
              <a:gd name="connsiteY5" fmla="*/ 6858000 h 6858000"/>
              <a:gd name="connsiteX6" fmla="*/ 0 w 438650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6504" h="6858000">
                <a:moveTo>
                  <a:pt x="0" y="0"/>
                </a:moveTo>
                <a:lnTo>
                  <a:pt x="3588437" y="0"/>
                </a:lnTo>
                <a:lnTo>
                  <a:pt x="3623440" y="58977"/>
                </a:lnTo>
                <a:cubicBezTo>
                  <a:pt x="4094900" y="933006"/>
                  <a:pt x="4386504" y="2140466"/>
                  <a:pt x="4386504" y="3474189"/>
                </a:cubicBezTo>
                <a:cubicBezTo>
                  <a:pt x="4386504" y="4641197"/>
                  <a:pt x="4163245" y="5711534"/>
                  <a:pt x="3791589" y="6546415"/>
                </a:cubicBezTo>
                <a:lnTo>
                  <a:pt x="363883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89B7A-2981-F59B-C8A5-697B645BB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" y="1508760"/>
            <a:ext cx="3429000" cy="2898648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A VNF-Chaining Approach for Enhancing Ground Network </a:t>
            </a:r>
            <a:br>
              <a:rPr lang="en-US" sz="2800" dirty="0"/>
            </a:br>
            <a:r>
              <a:rPr lang="en-US" sz="2800" dirty="0"/>
              <a:t>with UAVs in a Crowd-Based Environment</a:t>
            </a:r>
            <a:endParaRPr lang="en-GB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E4B28-DEF0-A256-A54A-4F0F557BB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2" y="4773168"/>
            <a:ext cx="3429000" cy="1335024"/>
          </a:xfrm>
        </p:spPr>
        <p:txBody>
          <a:bodyPr>
            <a:normAutofit/>
          </a:bodyPr>
          <a:lstStyle/>
          <a:p>
            <a:pPr algn="l"/>
            <a:r>
              <a:rPr lang="en-US" sz="2100" dirty="0"/>
              <a:t>Davide Montagno Bozzone - 535910</a:t>
            </a:r>
            <a:endParaRPr lang="en-GB" sz="2100" dirty="0"/>
          </a:p>
        </p:txBody>
      </p: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3BB917E8-D696-4787-96D6-521A9C42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4" name="Picture 10" descr="University of Pisa - Wikipedia">
            <a:extLst>
              <a:ext uri="{FF2B5EF4-FFF2-40B4-BE49-F238E27FC236}">
                <a16:creationId xmlns:a16="http://schemas.microsoft.com/office/drawing/2014/main" id="{87F93F33-4D20-F37D-00D7-A727DD7A8B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20" r="2" b="10693"/>
          <a:stretch/>
        </p:blipFill>
        <p:spPr bwMode="auto">
          <a:xfrm>
            <a:off x="7845207" y="10"/>
            <a:ext cx="4346795" cy="3401558"/>
          </a:xfrm>
          <a:custGeom>
            <a:avLst/>
            <a:gdLst/>
            <a:ahLst/>
            <a:cxnLst/>
            <a:rect l="l" t="t" r="r" b="b"/>
            <a:pathLst>
              <a:path w="4346795" h="3401568">
                <a:moveTo>
                  <a:pt x="0" y="0"/>
                </a:moveTo>
                <a:lnTo>
                  <a:pt x="4346795" y="0"/>
                </a:lnTo>
                <a:lnTo>
                  <a:pt x="4346795" y="3401568"/>
                </a:lnTo>
                <a:lnTo>
                  <a:pt x="762748" y="3401568"/>
                </a:lnTo>
                <a:lnTo>
                  <a:pt x="751436" y="2963954"/>
                </a:lnTo>
                <a:cubicBezTo>
                  <a:pt x="698408" y="1942163"/>
                  <a:pt x="463174" y="995044"/>
                  <a:pt x="93264" y="19228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2" name="Rectangle 1091">
            <a:extLst>
              <a:ext uri="{FF2B5EF4-FFF2-40B4-BE49-F238E27FC236}">
                <a16:creationId xmlns:a16="http://schemas.microsoft.com/office/drawing/2014/main" id="{39F4C545-E278-42ED-9B78-2EBA46444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4544568"/>
            <a:ext cx="341496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ED1B84A-0C5D-B6BB-F2D9-0D8DAD101809}"/>
              </a:ext>
            </a:extLst>
          </p:cNvPr>
          <p:cNvSpPr txBox="1">
            <a:spLocks/>
          </p:cNvSpPr>
          <p:nvPr/>
        </p:nvSpPr>
        <p:spPr>
          <a:xfrm>
            <a:off x="-27064" y="6224800"/>
            <a:ext cx="3916309" cy="1136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dirty="0">
                <a:latin typeface="Calibri Light (Headings)"/>
              </a:rPr>
              <a:t>- All the images may be subject to copyright.</a:t>
            </a:r>
          </a:p>
          <a:p>
            <a:pPr algn="l"/>
            <a:r>
              <a:rPr lang="en-US" sz="700" dirty="0">
                <a:latin typeface="Calibri Light (Headings)"/>
              </a:rPr>
              <a:t>- </a:t>
            </a:r>
            <a:r>
              <a:rPr lang="it-IT" sz="700" dirty="0">
                <a:latin typeface="Calibri Light (Headings)"/>
              </a:rPr>
              <a:t>For </a:t>
            </a:r>
            <a:r>
              <a:rPr lang="it-IT" sz="700" dirty="0" err="1">
                <a:latin typeface="Calibri Light (Headings)"/>
              </a:rPr>
              <a:t>bibliografy</a:t>
            </a:r>
            <a:r>
              <a:rPr lang="it-IT" sz="700" dirty="0">
                <a:latin typeface="Calibri Light (Headings)"/>
              </a:rPr>
              <a:t> </a:t>
            </a:r>
            <a:r>
              <a:rPr lang="it-IT" sz="700" dirty="0" err="1">
                <a:latin typeface="Calibri Light (Headings)"/>
              </a:rPr>
              <a:t>please</a:t>
            </a:r>
            <a:r>
              <a:rPr lang="it-IT" sz="700" dirty="0">
                <a:latin typeface="Calibri Light (Headings)"/>
              </a:rPr>
              <a:t> </a:t>
            </a:r>
            <a:r>
              <a:rPr lang="it-IT" sz="700" dirty="0" err="1">
                <a:latin typeface="Calibri Light (Headings)"/>
              </a:rPr>
              <a:t>refer</a:t>
            </a:r>
            <a:r>
              <a:rPr lang="it-IT" sz="700" dirty="0">
                <a:latin typeface="Calibri Light (Headings)"/>
              </a:rPr>
              <a:t> to </a:t>
            </a:r>
            <a:r>
              <a:rPr lang="en-GB" sz="700" b="0" i="0" dirty="0">
                <a:effectLst/>
                <a:latin typeface="Calibri Light (Headings)"/>
              </a:rPr>
              <a:t>Michele </a:t>
            </a:r>
            <a:r>
              <a:rPr lang="en-GB" sz="700" b="0" i="0" dirty="0" err="1">
                <a:effectLst/>
                <a:latin typeface="Calibri Light (Headings)"/>
              </a:rPr>
              <a:t>Girolami</a:t>
            </a:r>
            <a:r>
              <a:rPr lang="en-GB" sz="700" b="0" i="0" dirty="0">
                <a:effectLst/>
                <a:latin typeface="Calibri Light (Headings)"/>
              </a:rPr>
              <a:t> Federica </a:t>
            </a:r>
            <a:r>
              <a:rPr lang="en-GB" sz="700" b="0" i="0" dirty="0" err="1">
                <a:effectLst/>
                <a:latin typeface="Calibri Light (Headings)"/>
              </a:rPr>
              <a:t>Paganelli</a:t>
            </a:r>
            <a:r>
              <a:rPr lang="en-GB" sz="700" b="0" i="0" dirty="0">
                <a:effectLst/>
                <a:latin typeface="Calibri Light (Headings)"/>
              </a:rPr>
              <a:t> Davide Montagno </a:t>
            </a:r>
            <a:r>
              <a:rPr lang="en-GB" sz="700" b="0" i="0" dirty="0" err="1">
                <a:effectLst/>
                <a:latin typeface="Calibri Light (Headings)"/>
              </a:rPr>
              <a:t>B.,Stefano</a:t>
            </a:r>
            <a:r>
              <a:rPr lang="en-GB" sz="700" b="0" i="0" dirty="0">
                <a:effectLst/>
                <a:latin typeface="Calibri Light (Headings)"/>
              </a:rPr>
              <a:t> </a:t>
            </a:r>
            <a:r>
              <a:rPr lang="en-GB" sz="700" b="0" i="0" dirty="0" err="1">
                <a:effectLst/>
                <a:latin typeface="Calibri Light (Headings)"/>
              </a:rPr>
              <a:t>Chessa</a:t>
            </a:r>
            <a:r>
              <a:rPr lang="en-GB" sz="700" b="0" i="0" dirty="0">
                <a:effectLst/>
                <a:latin typeface="Calibri Light (Headings)"/>
              </a:rPr>
              <a:t>. A </a:t>
            </a:r>
            <a:r>
              <a:rPr lang="en-GB" sz="700" b="0" i="0" dirty="0" err="1">
                <a:effectLst/>
                <a:latin typeface="Calibri Light (Headings)"/>
              </a:rPr>
              <a:t>vnf</a:t>
            </a:r>
            <a:r>
              <a:rPr lang="en-GB" sz="700" b="0" i="0" dirty="0">
                <a:effectLst/>
                <a:latin typeface="Calibri Light (Headings)"/>
              </a:rPr>
              <a:t>-chaining approach for enhancing ground network with </a:t>
            </a:r>
            <a:r>
              <a:rPr lang="en-GB" sz="700" b="0" i="0" dirty="0" err="1">
                <a:effectLst/>
                <a:latin typeface="Calibri Light (Headings)"/>
              </a:rPr>
              <a:t>uavs</a:t>
            </a:r>
            <a:r>
              <a:rPr lang="en-GB" sz="700" b="0" i="0" dirty="0">
                <a:effectLst/>
                <a:latin typeface="Calibri Light (Headings)"/>
              </a:rPr>
              <a:t> in a crowd-based environment. 2023 IEEE Symposium on Computers and Communications (ISCC) - 13th Workshop</a:t>
            </a:r>
            <a:br>
              <a:rPr lang="en-GB" sz="700" dirty="0">
                <a:latin typeface="Calibri Light (Headings)"/>
              </a:rPr>
            </a:br>
            <a:r>
              <a:rPr lang="en-GB" sz="700" b="0" i="0" dirty="0">
                <a:effectLst/>
                <a:latin typeface="Calibri Light (Headings)"/>
              </a:rPr>
              <a:t>on Management of Cloud and Smart City Systems (</a:t>
            </a:r>
            <a:r>
              <a:rPr lang="en-GB" sz="700" b="0" i="0" dirty="0" err="1">
                <a:effectLst/>
                <a:latin typeface="Calibri Light (Headings)"/>
              </a:rPr>
              <a:t>MoCS</a:t>
            </a:r>
            <a:r>
              <a:rPr lang="en-GB" sz="700" b="0" i="0" dirty="0">
                <a:effectLst/>
                <a:latin typeface="Calibri Light (Headings)"/>
              </a:rPr>
              <a:t> 2023)</a:t>
            </a:r>
            <a:br>
              <a:rPr lang="en-GB" sz="1000" dirty="0">
                <a:latin typeface="Calibri Light (Headings)"/>
              </a:rPr>
            </a:br>
            <a:endParaRPr lang="it-IT" sz="1100" dirty="0">
              <a:latin typeface="Calibri Light (Headings)"/>
            </a:endParaRPr>
          </a:p>
          <a:p>
            <a:pPr algn="l"/>
            <a:endParaRPr lang="en-GB" sz="1100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018279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4056A4D-A3AE-0091-AB38-21BA78DB1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978"/>
            <a:ext cx="10515600" cy="1325563"/>
          </a:xfrm>
        </p:spPr>
        <p:txBody>
          <a:bodyPr/>
          <a:lstStyle/>
          <a:p>
            <a:r>
              <a:rPr lang="en-US" dirty="0"/>
              <a:t>Results – Use case DDoS attack - 2</a:t>
            </a:r>
            <a:endParaRPr lang="en-GB" dirty="0"/>
          </a:p>
        </p:txBody>
      </p:sp>
      <p:pic>
        <p:nvPicPr>
          <p:cNvPr id="17" name="Picture 16" descr="University of Pisa - Wikipedia">
            <a:extLst>
              <a:ext uri="{FF2B5EF4-FFF2-40B4-BE49-F238E27FC236}">
                <a16:creationId xmlns:a16="http://schemas.microsoft.com/office/drawing/2014/main" id="{BE912315-6EF2-FBD9-0C66-FA0FA0169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517" y="119243"/>
            <a:ext cx="899882" cy="91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8146206-F5B5-72B7-101A-36A094DA9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072388"/>
              </p:ext>
            </p:extLst>
          </p:nvPr>
        </p:nvGraphicFramePr>
        <p:xfrm>
          <a:off x="2892013" y="5146118"/>
          <a:ext cx="6399472" cy="11901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46534">
                  <a:extLst>
                    <a:ext uri="{9D8B030D-6E8A-4147-A177-3AD203B41FA5}">
                      <a16:colId xmlns:a16="http://schemas.microsoft.com/office/drawing/2014/main" val="1058430042"/>
                    </a:ext>
                  </a:extLst>
                </a:gridCol>
                <a:gridCol w="1352696">
                  <a:extLst>
                    <a:ext uri="{9D8B030D-6E8A-4147-A177-3AD203B41FA5}">
                      <a16:colId xmlns:a16="http://schemas.microsoft.com/office/drawing/2014/main" val="2887653243"/>
                    </a:ext>
                  </a:extLst>
                </a:gridCol>
                <a:gridCol w="1349263">
                  <a:extLst>
                    <a:ext uri="{9D8B030D-6E8A-4147-A177-3AD203B41FA5}">
                      <a16:colId xmlns:a16="http://schemas.microsoft.com/office/drawing/2014/main" val="3851907711"/>
                    </a:ext>
                  </a:extLst>
                </a:gridCol>
                <a:gridCol w="1350979">
                  <a:extLst>
                    <a:ext uri="{9D8B030D-6E8A-4147-A177-3AD203B41FA5}">
                      <a16:colId xmlns:a16="http://schemas.microsoft.com/office/drawing/2014/main" val="3125688223"/>
                    </a:ext>
                  </a:extLst>
                </a:gridCol>
              </a:tblGrid>
              <a:tr h="2595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dirty="0">
                          <a:effectLst/>
                        </a:rPr>
                        <a:t>Relationship</a:t>
                      </a:r>
                      <a:endParaRPr lang="en-GB" sz="1050" b="1" dirty="0">
                        <a:effectLst/>
                      </a:endParaRPr>
                    </a:p>
                  </a:txBody>
                  <a:tcPr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dirty="0">
                          <a:effectLst/>
                        </a:rPr>
                        <a:t>Group 0 </a:t>
                      </a:r>
                      <a:endParaRPr lang="en-GB" sz="1050" b="1" dirty="0">
                        <a:effectLst/>
                      </a:endParaRPr>
                    </a:p>
                  </a:txBody>
                  <a:tcPr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dirty="0">
                          <a:effectLst/>
                        </a:rPr>
                        <a:t>Group 1</a:t>
                      </a:r>
                      <a:endParaRPr lang="en-GB" sz="1050" b="1" dirty="0">
                        <a:effectLst/>
                      </a:endParaRPr>
                    </a:p>
                  </a:txBody>
                  <a:tcPr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dirty="0">
                          <a:effectLst/>
                        </a:rPr>
                        <a:t>Group 2</a:t>
                      </a:r>
                      <a:endParaRPr lang="en-GB" sz="1050" b="1" dirty="0">
                        <a:effectLst/>
                      </a:endParaRPr>
                    </a:p>
                  </a:txBody>
                  <a:tcPr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427652"/>
                  </a:ext>
                </a:extLst>
              </a:tr>
              <a:tr h="25956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50" dirty="0">
                          <a:effectLst/>
                        </a:rPr>
                        <a:t>Avg. lifetime UAVs vs #UAVs used</a:t>
                      </a:r>
                      <a:endParaRPr lang="en-GB" sz="105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50" dirty="0">
                          <a:effectLst/>
                        </a:rPr>
                        <a:t>0.73</a:t>
                      </a:r>
                      <a:endParaRPr lang="en-GB" sz="105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50" dirty="0">
                          <a:effectLst/>
                        </a:rPr>
                        <a:t>0.95</a:t>
                      </a:r>
                      <a:endParaRPr lang="en-GB" sz="105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50" dirty="0">
                          <a:effectLst/>
                        </a:rPr>
                        <a:t>0.87</a:t>
                      </a:r>
                      <a:endParaRPr lang="en-GB" sz="105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624960"/>
                  </a:ext>
                </a:extLst>
              </a:tr>
              <a:tr h="259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effectLst/>
                        </a:rPr>
                        <a:t>Avg. CPU usage vs #UAVs used</a:t>
                      </a:r>
                      <a:endParaRPr lang="en-GB" sz="105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50" dirty="0">
                          <a:effectLst/>
                        </a:rPr>
                        <a:t>-0.81</a:t>
                      </a:r>
                      <a:endParaRPr lang="en-GB" sz="105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50" dirty="0">
                          <a:effectLst/>
                        </a:rPr>
                        <a:t>-0.97</a:t>
                      </a:r>
                      <a:endParaRPr lang="en-GB" sz="105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50" dirty="0">
                          <a:effectLst/>
                        </a:rPr>
                        <a:t>-0.99</a:t>
                      </a:r>
                      <a:endParaRPr lang="en-GB" sz="105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7374095"/>
                  </a:ext>
                </a:extLst>
              </a:tr>
              <a:tr h="259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effectLst/>
                        </a:rPr>
                        <a:t>Avg. Radio usage vs #UAVs used</a:t>
                      </a:r>
                      <a:endParaRPr lang="en-GB" sz="1050" dirty="0">
                        <a:effectLst/>
                      </a:endParaRPr>
                    </a:p>
                    <a:p>
                      <a:pPr algn="ctr" fontAlgn="base"/>
                      <a:endParaRPr lang="en-GB" sz="105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50" dirty="0">
                          <a:effectLst/>
                        </a:rPr>
                        <a:t>-0.58</a:t>
                      </a:r>
                      <a:endParaRPr lang="en-GB" sz="105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50" dirty="0">
                          <a:effectLst/>
                        </a:rPr>
                        <a:t>-0.79</a:t>
                      </a:r>
                      <a:endParaRPr lang="en-GB" sz="105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50" dirty="0">
                          <a:effectLst/>
                        </a:rPr>
                        <a:t>0.21</a:t>
                      </a:r>
                      <a:endParaRPr lang="en-GB" sz="105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496116"/>
                  </a:ext>
                </a:extLst>
              </a:tr>
            </a:tbl>
          </a:graphicData>
        </a:graphic>
      </p:graphicFrame>
      <p:pic>
        <p:nvPicPr>
          <p:cNvPr id="13" name="Picture 12" descr="A picture containing text, diagram, screenshot, parallel&#10;&#10;Description automatically generated">
            <a:extLst>
              <a:ext uri="{FF2B5EF4-FFF2-40B4-BE49-F238E27FC236}">
                <a16:creationId xmlns:a16="http://schemas.microsoft.com/office/drawing/2014/main" id="{B4A716D8-55CA-7154-23B4-3C9558117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098" y="1895867"/>
            <a:ext cx="7831502" cy="3035286"/>
          </a:xfrm>
          <a:prstGeom prst="rect">
            <a:avLst/>
          </a:prstGeom>
        </p:spPr>
      </p:pic>
      <p:pic>
        <p:nvPicPr>
          <p:cNvPr id="2" name="Picture 12" descr="IBM ILOG CPLEX in PeopleSoft | PeopleSoft Tutorial">
            <a:extLst>
              <a:ext uri="{FF2B5EF4-FFF2-40B4-BE49-F238E27FC236}">
                <a16:creationId xmlns:a16="http://schemas.microsoft.com/office/drawing/2014/main" id="{37A4443A-AE09-A95E-84E9-8A405064E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8345" y="5829981"/>
            <a:ext cx="1277783" cy="128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96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85" name="Rectangle 4184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4" descr="Corsi Professionali di Alta Formazione per pilotaggio Droni in Piemonte —  LGS DRONI">
            <a:extLst>
              <a:ext uri="{FF2B5EF4-FFF2-40B4-BE49-F238E27FC236}">
                <a16:creationId xmlns:a16="http://schemas.microsoft.com/office/drawing/2014/main" id="{CBF80E79-0A4C-4292-5D88-D44B5F84EE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0" r="-2" b="-2"/>
          <a:stretch/>
        </p:blipFill>
        <p:spPr bwMode="auto"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4187" name="Freeform: Shape 4186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89" name="Freeform: Shape 4188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4E5F66-76DE-BE03-3D20-A068FC45FB76}"/>
              </a:ext>
            </a:extLst>
          </p:cNvPr>
          <p:cNvSpPr txBox="1">
            <a:spLocks/>
          </p:cNvSpPr>
          <p:nvPr/>
        </p:nvSpPr>
        <p:spPr>
          <a:xfrm>
            <a:off x="374904" y="856488"/>
            <a:ext cx="4992624" cy="1243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400"/>
              <a:t>Conclusion &amp; Future works</a:t>
            </a:r>
          </a:p>
        </p:txBody>
      </p:sp>
      <p:sp>
        <p:nvSpPr>
          <p:cNvPr id="4191" name="Rectangle 4190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93" name="Rectangle 4192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063A21E-6F7B-B106-454C-38DD192BF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752" y="3070420"/>
            <a:ext cx="5065776" cy="209029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4400" dirty="0"/>
              <a:t>Model contribution</a:t>
            </a:r>
          </a:p>
          <a:p>
            <a:r>
              <a:rPr lang="en-US" sz="4400" dirty="0"/>
              <a:t>Further researches</a:t>
            </a:r>
          </a:p>
          <a:p>
            <a:r>
              <a:rPr lang="en-US" sz="4400" dirty="0"/>
              <a:t>Final considerations</a:t>
            </a:r>
          </a:p>
          <a:p>
            <a:endParaRPr lang="en-US" sz="4400" dirty="0"/>
          </a:p>
        </p:txBody>
      </p:sp>
      <p:pic>
        <p:nvPicPr>
          <p:cNvPr id="8" name="Picture 7" descr="University of Pisa - Wikipedia">
            <a:extLst>
              <a:ext uri="{FF2B5EF4-FFF2-40B4-BE49-F238E27FC236}">
                <a16:creationId xmlns:a16="http://schemas.microsoft.com/office/drawing/2014/main" id="{76B45993-5730-196F-D73E-79A620C88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016" y="5990581"/>
            <a:ext cx="786107" cy="80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016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8" name="Picture 4" descr="Smart city: quali sono le nuove città pensate attorno ai cittadini">
            <a:extLst>
              <a:ext uri="{FF2B5EF4-FFF2-40B4-BE49-F238E27FC236}">
                <a16:creationId xmlns:a16="http://schemas.microsoft.com/office/drawing/2014/main" id="{CB1D5CB4-B2E3-4022-2BB2-56CB57F898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" r="-1" b="-1"/>
          <a:stretch/>
        </p:blipFill>
        <p:spPr bwMode="auto">
          <a:xfrm>
            <a:off x="20" y="10"/>
            <a:ext cx="994706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Freeform: Shape 1039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042" name="Freeform: Shape 1041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4E5F66-76DE-BE03-3D20-A068FC45FB76}"/>
              </a:ext>
            </a:extLst>
          </p:cNvPr>
          <p:cNvSpPr txBox="1">
            <a:spLocks/>
          </p:cNvSpPr>
          <p:nvPr/>
        </p:nvSpPr>
        <p:spPr>
          <a:xfrm>
            <a:off x="7725382" y="2136782"/>
            <a:ext cx="3889462" cy="25844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9600" dirty="0">
                <a:latin typeface="Calibri Body"/>
              </a:rPr>
              <a:t>THANK YOU </a:t>
            </a:r>
          </a:p>
        </p:txBody>
      </p:sp>
      <p:pic>
        <p:nvPicPr>
          <p:cNvPr id="8" name="Picture 7" descr="University of Pisa - Wikipedia">
            <a:extLst>
              <a:ext uri="{FF2B5EF4-FFF2-40B4-BE49-F238E27FC236}">
                <a16:creationId xmlns:a16="http://schemas.microsoft.com/office/drawing/2014/main" id="{76B45993-5730-196F-D73E-79A620C88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016" y="5990581"/>
            <a:ext cx="786107" cy="80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University of Pisa - Wikipedia">
            <a:extLst>
              <a:ext uri="{FF2B5EF4-FFF2-40B4-BE49-F238E27FC236}">
                <a16:creationId xmlns:a16="http://schemas.microsoft.com/office/drawing/2014/main" id="{B2CC1D1E-8F61-EB48-557F-AE68C0AB5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00841" y="75556"/>
            <a:ext cx="786107" cy="80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72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AF4A7-D918-CF5D-48C6-816ACE64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Agenda	</a:t>
            </a:r>
            <a:endParaRPr lang="en-GB" sz="4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51DFE-991C-1A2F-2D73-D96FE0D7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679" y="11612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3200" dirty="0"/>
              <a:t>Motivation</a:t>
            </a:r>
          </a:p>
          <a:p>
            <a:r>
              <a:rPr lang="en-US" sz="3200" dirty="0"/>
              <a:t>State-of-art </a:t>
            </a:r>
          </a:p>
          <a:p>
            <a:r>
              <a:rPr lang="en-US" sz="3200" dirty="0"/>
              <a:t>Scenario &amp; Use cases</a:t>
            </a:r>
          </a:p>
          <a:p>
            <a:r>
              <a:rPr lang="en-US" sz="3200" dirty="0"/>
              <a:t>Architecture</a:t>
            </a:r>
          </a:p>
          <a:p>
            <a:r>
              <a:rPr lang="en-US" sz="3200" dirty="0"/>
              <a:t>Experiments</a:t>
            </a:r>
          </a:p>
          <a:p>
            <a:r>
              <a:rPr lang="en-US" sz="3200" dirty="0"/>
              <a:t>Results</a:t>
            </a:r>
          </a:p>
          <a:p>
            <a:r>
              <a:rPr lang="en-US" sz="3200" dirty="0"/>
              <a:t>Conclusion &amp; Future Works</a:t>
            </a:r>
          </a:p>
          <a:p>
            <a:endParaRPr lang="en-GB" sz="3200" dirty="0"/>
          </a:p>
        </p:txBody>
      </p:sp>
      <p:pic>
        <p:nvPicPr>
          <p:cNvPr id="4" name="Picture 10" descr="University of Pisa - Wikipedia">
            <a:extLst>
              <a:ext uri="{FF2B5EF4-FFF2-40B4-BE49-F238E27FC236}">
                <a16:creationId xmlns:a16="http://schemas.microsoft.com/office/drawing/2014/main" id="{70ADA4BD-F494-999E-9AFC-0AD582D6B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940" y="105244"/>
            <a:ext cx="899882" cy="91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68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2" name="Rectangle 2071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74" name="Freeform: Shape 2073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76" name="Freeform: Shape 2075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81" name="Rectangle 207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080" name="Rectangle 207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2" name="Rectangle 2081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2" descr="Tips for Travelers to Remote Areas in Indonesia - Indoindians.com">
            <a:extLst>
              <a:ext uri="{FF2B5EF4-FFF2-40B4-BE49-F238E27FC236}">
                <a16:creationId xmlns:a16="http://schemas.microsoft.com/office/drawing/2014/main" id="{404BBA56-077B-6F10-3C79-382F3C5195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35" r="-2" b="10132"/>
          <a:stretch/>
        </p:blipFill>
        <p:spPr bwMode="auto"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ere's Where to Stay During Lollapalooza – Chicago Magazine">
            <a:extLst>
              <a:ext uri="{FF2B5EF4-FFF2-40B4-BE49-F238E27FC236}">
                <a16:creationId xmlns:a16="http://schemas.microsoft.com/office/drawing/2014/main" id="{05ED333E-1321-3A1A-0896-1FBE8966B3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29" r="-2" b="2897"/>
          <a:stretch/>
        </p:blipFill>
        <p:spPr bwMode="auto"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8F6E52C-01F1-EF97-F774-B4D2A3CA3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/>
              <a:t>Motivation </a:t>
            </a:r>
            <a:endParaRPr lang="en-GB" sz="3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2EFE32-AF44-ABB6-DCC7-968AD2EE0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768961"/>
            <a:ext cx="4832803" cy="2911113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High-speed &amp; reliable networks</a:t>
            </a:r>
          </a:p>
          <a:p>
            <a:r>
              <a:rPr lang="en-US" sz="3600" dirty="0"/>
              <a:t>5G Architecture</a:t>
            </a:r>
          </a:p>
          <a:p>
            <a:r>
              <a:rPr lang="en-US" sz="3600" dirty="0"/>
              <a:t>Heavy investments</a:t>
            </a:r>
          </a:p>
          <a:p>
            <a:r>
              <a:rPr lang="en-US" sz="3600" dirty="0"/>
              <a:t>UAVs integration</a:t>
            </a:r>
          </a:p>
        </p:txBody>
      </p:sp>
      <p:pic>
        <p:nvPicPr>
          <p:cNvPr id="10" name="Picture 10" descr="University of Pisa - Wikipedia">
            <a:extLst>
              <a:ext uri="{FF2B5EF4-FFF2-40B4-BE49-F238E27FC236}">
                <a16:creationId xmlns:a16="http://schemas.microsoft.com/office/drawing/2014/main" id="{81387C01-6E0E-1BB5-7D9A-60DDFBC1B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69" y="100476"/>
            <a:ext cx="899882" cy="91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35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E1CB2-E7E1-9D7C-6675-1946183F1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State of art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E39B7-39D1-093F-637C-817A812A6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5G mobile networks</a:t>
            </a:r>
          </a:p>
          <a:p>
            <a:pPr lvl="1"/>
            <a:r>
              <a:rPr lang="en-US" dirty="0"/>
              <a:t>High speed and high mobility</a:t>
            </a:r>
          </a:p>
          <a:p>
            <a:pPr lvl="1"/>
            <a:r>
              <a:rPr lang="en-US" dirty="0"/>
              <a:t>100 times more energy-efficient</a:t>
            </a:r>
          </a:p>
          <a:p>
            <a:r>
              <a:rPr lang="en-US" dirty="0"/>
              <a:t>Network Functions Virtualization</a:t>
            </a:r>
          </a:p>
          <a:p>
            <a:pPr lvl="1"/>
            <a:r>
              <a:rPr lang="en-GB" dirty="0"/>
              <a:t>Virtual Network Functions</a:t>
            </a:r>
          </a:p>
          <a:p>
            <a:pPr lvl="1"/>
            <a:r>
              <a:rPr lang="en-GB" dirty="0"/>
              <a:t>Infrastructure</a:t>
            </a:r>
          </a:p>
          <a:p>
            <a:pPr lvl="1"/>
            <a:r>
              <a:rPr lang="en-GB" dirty="0"/>
              <a:t>Management &amp; Orchestration</a:t>
            </a:r>
          </a:p>
          <a:p>
            <a:r>
              <a:rPr lang="en-GB" dirty="0"/>
              <a:t>VNF chaining</a:t>
            </a:r>
          </a:p>
          <a:p>
            <a:r>
              <a:rPr lang="en-US" dirty="0"/>
              <a:t>UAVs management</a:t>
            </a:r>
            <a:endParaRPr lang="en-GB" dirty="0"/>
          </a:p>
        </p:txBody>
      </p:sp>
      <p:pic>
        <p:nvPicPr>
          <p:cNvPr id="4" name="Picture 2" descr="Next Generation Mobile Networks - Wikipedia">
            <a:extLst>
              <a:ext uri="{FF2B5EF4-FFF2-40B4-BE49-F238E27FC236}">
                <a16:creationId xmlns:a16="http://schemas.microsoft.com/office/drawing/2014/main" id="{0393EE88-FA96-4727-F6D1-7D9F54DA4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071" y="64558"/>
            <a:ext cx="951189" cy="91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University of Pisa - Wikipedia">
            <a:extLst>
              <a:ext uri="{FF2B5EF4-FFF2-40B4-BE49-F238E27FC236}">
                <a16:creationId xmlns:a16="http://schemas.microsoft.com/office/drawing/2014/main" id="{DF153C28-41F6-6D00-54AD-8ECC765B1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1278" y="64558"/>
            <a:ext cx="899882" cy="91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uropean Telecommunications Standards Institute (ETSI) - HB Radiofrequency">
            <a:extLst>
              <a:ext uri="{FF2B5EF4-FFF2-40B4-BE49-F238E27FC236}">
                <a16:creationId xmlns:a16="http://schemas.microsoft.com/office/drawing/2014/main" id="{70A3414A-348E-125F-49A1-D10ED29C7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893" y="-230109"/>
            <a:ext cx="1642905" cy="164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068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7D4EAC-5ABF-30F4-7B7F-C973268D5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Scenario &amp; Use cases</a:t>
            </a:r>
            <a:endParaRPr lang="en-GB" sz="5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030678-5127-4CBB-728E-7CFA34E0D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Star topology</a:t>
            </a:r>
          </a:p>
          <a:p>
            <a:r>
              <a:rPr lang="en-GB" sz="2200" dirty="0"/>
              <a:t>Some assumptions</a:t>
            </a:r>
          </a:p>
          <a:p>
            <a:pPr lvl="1"/>
            <a:r>
              <a:rPr lang="en-GB" sz="2200" dirty="0"/>
              <a:t>Communication aspects &amp; channel modelling</a:t>
            </a:r>
          </a:p>
          <a:p>
            <a:r>
              <a:rPr lang="en-GB" sz="2200" dirty="0"/>
              <a:t>Objective</a:t>
            </a:r>
          </a:p>
          <a:p>
            <a:r>
              <a:rPr lang="en-GB" sz="2200" dirty="0"/>
              <a:t>Use case</a:t>
            </a:r>
          </a:p>
          <a:p>
            <a:pPr lvl="1"/>
            <a:r>
              <a:rPr lang="en-GB" sz="2200" dirty="0"/>
              <a:t>Remote monitoring</a:t>
            </a:r>
          </a:p>
          <a:p>
            <a:pPr lvl="1"/>
            <a:r>
              <a:rPr lang="en-GB" sz="2200" dirty="0"/>
              <a:t>Security</a:t>
            </a:r>
          </a:p>
        </p:txBody>
      </p:sp>
      <p:pic>
        <p:nvPicPr>
          <p:cNvPr id="8" name="Picture 7" descr="A picture containing text, screenshot, circle, diagram&#10;&#10;Description automatically generated">
            <a:extLst>
              <a:ext uri="{FF2B5EF4-FFF2-40B4-BE49-F238E27FC236}">
                <a16:creationId xmlns:a16="http://schemas.microsoft.com/office/drawing/2014/main" id="{3B4F8DDD-3331-867F-0A39-6D0B7E946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668552"/>
            <a:ext cx="6903720" cy="3520895"/>
          </a:xfrm>
          <a:prstGeom prst="rect">
            <a:avLst/>
          </a:prstGeom>
        </p:spPr>
      </p:pic>
      <p:pic>
        <p:nvPicPr>
          <p:cNvPr id="9" name="Picture 8" descr="University of Pisa - Wikipedia">
            <a:extLst>
              <a:ext uri="{FF2B5EF4-FFF2-40B4-BE49-F238E27FC236}">
                <a16:creationId xmlns:a16="http://schemas.microsoft.com/office/drawing/2014/main" id="{0C605975-9FB9-9240-8F0E-F1FC257D9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430" y="248094"/>
            <a:ext cx="899882" cy="91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173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A6473-CAB7-8C1A-2611-708DF5EC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Architecture – An example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7" descr="University of Pisa - Wikipedia">
            <a:extLst>
              <a:ext uri="{FF2B5EF4-FFF2-40B4-BE49-F238E27FC236}">
                <a16:creationId xmlns:a16="http://schemas.microsoft.com/office/drawing/2014/main" id="{E9807C3F-B3F3-E882-AEF0-258EA2374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4005" y="85226"/>
            <a:ext cx="582176" cy="59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1E32259-4DFB-F234-AF2A-6D252AB79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260419"/>
              </p:ext>
            </p:extLst>
          </p:nvPr>
        </p:nvGraphicFramePr>
        <p:xfrm>
          <a:off x="841248" y="2248473"/>
          <a:ext cx="4461679" cy="35570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35144">
                  <a:extLst>
                    <a:ext uri="{9D8B030D-6E8A-4147-A177-3AD203B41FA5}">
                      <a16:colId xmlns:a16="http://schemas.microsoft.com/office/drawing/2014/main" val="1058430042"/>
                    </a:ext>
                  </a:extLst>
                </a:gridCol>
                <a:gridCol w="1939309">
                  <a:extLst>
                    <a:ext uri="{9D8B030D-6E8A-4147-A177-3AD203B41FA5}">
                      <a16:colId xmlns:a16="http://schemas.microsoft.com/office/drawing/2014/main" val="2478889973"/>
                    </a:ext>
                  </a:extLst>
                </a:gridCol>
                <a:gridCol w="1487226">
                  <a:extLst>
                    <a:ext uri="{9D8B030D-6E8A-4147-A177-3AD203B41FA5}">
                      <a16:colId xmlns:a16="http://schemas.microsoft.com/office/drawing/2014/main" val="2931345047"/>
                    </a:ext>
                  </a:extLst>
                </a:gridCol>
              </a:tblGrid>
              <a:tr h="207242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dirty="0">
                          <a:effectLst/>
                        </a:rPr>
                        <a:t>Parameter</a:t>
                      </a:r>
                    </a:p>
                  </a:txBody>
                  <a:tcPr marL="75361" marR="75361" marT="37680" marB="3768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dirty="0">
                          <a:effectLst/>
                        </a:rPr>
                        <a:t>Description</a:t>
                      </a:r>
                      <a:endParaRPr lang="en-GB" sz="900" b="1" dirty="0">
                        <a:effectLst/>
                      </a:endParaRPr>
                    </a:p>
                  </a:txBody>
                  <a:tcPr marL="75361" marR="75361" marT="37680" marB="3768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dirty="0">
                          <a:effectLst/>
                        </a:rPr>
                        <a:t>Value</a:t>
                      </a:r>
                    </a:p>
                  </a:txBody>
                  <a:tcPr marL="75361" marR="75361" marT="37680" marB="3768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427652"/>
                  </a:ext>
                </a:extLst>
              </a:tr>
              <a:tr h="213921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900">
                          <a:effectLst/>
                        </a:rPr>
                        <a:t>C_max^BS</a:t>
                      </a:r>
                    </a:p>
                  </a:txBody>
                  <a:tcPr marL="75361" marR="75361" marT="37680" marB="3768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dirty="0">
                          <a:effectLst/>
                        </a:rPr>
                        <a:t>Max CPU capacity BS</a:t>
                      </a:r>
                      <a:endParaRPr lang="en-GB" sz="900" dirty="0">
                        <a:effectLst/>
                      </a:endParaRPr>
                    </a:p>
                  </a:txBody>
                  <a:tcPr marL="75361" marR="75361" marT="37680" marB="3768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900" dirty="0">
                          <a:effectLst/>
                        </a:rPr>
                        <a:t>34,000 Mbps</a:t>
                      </a:r>
                    </a:p>
                  </a:txBody>
                  <a:tcPr marL="75361" marR="75361" marT="37680" marB="37680" anchor="ctr"/>
                </a:tc>
                <a:extLst>
                  <a:ext uri="{0D108BD9-81ED-4DB2-BD59-A6C34878D82A}">
                    <a16:rowId xmlns:a16="http://schemas.microsoft.com/office/drawing/2014/main" val="2686624960"/>
                  </a:ext>
                </a:extLst>
              </a:tr>
              <a:tr h="213921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900" dirty="0" err="1">
                          <a:effectLst/>
                        </a:rPr>
                        <a:t>BJ_i</a:t>
                      </a:r>
                      <a:endParaRPr lang="en-GB" sz="900" dirty="0">
                        <a:effectLst/>
                      </a:endParaRPr>
                    </a:p>
                  </a:txBody>
                  <a:tcPr marL="75361" marR="75361" marT="37680" marB="3768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dirty="0">
                          <a:effectLst/>
                        </a:rPr>
                        <a:t>Initial battery charge</a:t>
                      </a:r>
                      <a:endParaRPr lang="en-GB" sz="900" dirty="0">
                        <a:effectLst/>
                      </a:endParaRPr>
                    </a:p>
                  </a:txBody>
                  <a:tcPr marL="75361" marR="75361" marT="37680" marB="3768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900" dirty="0">
                          <a:effectLst/>
                        </a:rPr>
                        <a:t>277,200 J</a:t>
                      </a:r>
                    </a:p>
                  </a:txBody>
                  <a:tcPr marL="75361" marR="75361" marT="37680" marB="37680" anchor="ctr"/>
                </a:tc>
                <a:extLst>
                  <a:ext uri="{0D108BD9-81ED-4DB2-BD59-A6C34878D82A}">
                    <a16:rowId xmlns:a16="http://schemas.microsoft.com/office/drawing/2014/main" val="824676492"/>
                  </a:ext>
                </a:extLst>
              </a:tr>
              <a:tr h="339124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900" dirty="0" err="1">
                          <a:effectLst/>
                        </a:rPr>
                        <a:t>P_i^flight</a:t>
                      </a:r>
                      <a:endParaRPr lang="en-GB" sz="900" dirty="0">
                        <a:effectLst/>
                      </a:endParaRPr>
                    </a:p>
                  </a:txBody>
                  <a:tcPr marL="75361" marR="75361" marT="37680" marB="3768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dirty="0">
                          <a:effectLst/>
                        </a:rPr>
                        <a:t>Inst. Power consumption hover flight mode</a:t>
                      </a:r>
                      <a:endParaRPr lang="en-GB" sz="900" dirty="0">
                        <a:effectLst/>
                      </a:endParaRPr>
                    </a:p>
                  </a:txBody>
                  <a:tcPr marL="75361" marR="75361" marT="37680" marB="3768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900" dirty="0">
                          <a:effectLst/>
                        </a:rPr>
                        <a:t>100 W</a:t>
                      </a:r>
                    </a:p>
                  </a:txBody>
                  <a:tcPr marL="75361" marR="75361" marT="37680" marB="37680" anchor="ctr"/>
                </a:tc>
                <a:extLst>
                  <a:ext uri="{0D108BD9-81ED-4DB2-BD59-A6C34878D82A}">
                    <a16:rowId xmlns:a16="http://schemas.microsoft.com/office/drawing/2014/main" val="3087374095"/>
                  </a:ext>
                </a:extLst>
              </a:tr>
              <a:tr h="213921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900" dirty="0" err="1">
                          <a:effectLst/>
                        </a:rPr>
                        <a:t>C_i^proc-active</a:t>
                      </a:r>
                      <a:endParaRPr lang="en-GB" sz="900" dirty="0">
                        <a:effectLst/>
                      </a:endParaRPr>
                    </a:p>
                  </a:txBody>
                  <a:tcPr marL="75361" marR="75361" marT="37680" marB="376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Cost for keeping CPU active</a:t>
                      </a:r>
                      <a:endParaRPr lang="en-GB" sz="900" dirty="0">
                        <a:effectLst/>
                      </a:endParaRPr>
                    </a:p>
                  </a:txBody>
                  <a:tcPr marL="75361" marR="75361" marT="37680" marB="3768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900">
                          <a:effectLst/>
                        </a:rPr>
                        <a:t>8.5 W</a:t>
                      </a:r>
                    </a:p>
                  </a:txBody>
                  <a:tcPr marL="75361" marR="75361" marT="37680" marB="37680" anchor="ctr"/>
                </a:tc>
                <a:extLst>
                  <a:ext uri="{0D108BD9-81ED-4DB2-BD59-A6C34878D82A}">
                    <a16:rowId xmlns:a16="http://schemas.microsoft.com/office/drawing/2014/main" val="922416871"/>
                  </a:ext>
                </a:extLst>
              </a:tr>
              <a:tr h="213921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900" dirty="0" err="1">
                          <a:effectLst/>
                        </a:rPr>
                        <a:t>C_i^radio-active</a:t>
                      </a:r>
                      <a:endParaRPr lang="en-GB" sz="900" dirty="0">
                        <a:effectLst/>
                      </a:endParaRPr>
                    </a:p>
                  </a:txBody>
                  <a:tcPr marL="75361" marR="75361" marT="37680" marB="376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Cost for keeping Radio active</a:t>
                      </a:r>
                      <a:endParaRPr lang="en-GB" sz="900" dirty="0">
                        <a:effectLst/>
                      </a:endParaRPr>
                    </a:p>
                  </a:txBody>
                  <a:tcPr marL="75361" marR="75361" marT="37680" marB="3768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900">
                          <a:effectLst/>
                        </a:rPr>
                        <a:t>8 W</a:t>
                      </a:r>
                    </a:p>
                  </a:txBody>
                  <a:tcPr marL="75361" marR="75361" marT="37680" marB="37680" anchor="ctr"/>
                </a:tc>
                <a:extLst>
                  <a:ext uri="{0D108BD9-81ED-4DB2-BD59-A6C34878D82A}">
                    <a16:rowId xmlns:a16="http://schemas.microsoft.com/office/drawing/2014/main" val="3803357900"/>
                  </a:ext>
                </a:extLst>
              </a:tr>
              <a:tr h="213921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900">
                          <a:effectLst/>
                        </a:rPr>
                        <a:t>C_i^proc-idle</a:t>
                      </a:r>
                    </a:p>
                  </a:txBody>
                  <a:tcPr marL="75361" marR="75361" marT="37680" marB="376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Cost of idle CPU usage</a:t>
                      </a:r>
                      <a:endParaRPr lang="en-GB" sz="900" dirty="0">
                        <a:effectLst/>
                      </a:endParaRPr>
                    </a:p>
                  </a:txBody>
                  <a:tcPr marL="75361" marR="75361" marT="37680" marB="3768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900" dirty="0">
                          <a:effectLst/>
                        </a:rPr>
                        <a:t>1/3 </a:t>
                      </a:r>
                      <a:r>
                        <a:rPr lang="en-GB" sz="900" dirty="0" err="1">
                          <a:effectLst/>
                        </a:rPr>
                        <a:t>C_i^proc-active</a:t>
                      </a:r>
                      <a:endParaRPr lang="en-GB" sz="900" dirty="0">
                        <a:effectLst/>
                      </a:endParaRPr>
                    </a:p>
                  </a:txBody>
                  <a:tcPr marL="75361" marR="75361" marT="37680" marB="37680" anchor="ctr"/>
                </a:tc>
                <a:extLst>
                  <a:ext uri="{0D108BD9-81ED-4DB2-BD59-A6C34878D82A}">
                    <a16:rowId xmlns:a16="http://schemas.microsoft.com/office/drawing/2014/main" val="2749632915"/>
                  </a:ext>
                </a:extLst>
              </a:tr>
              <a:tr h="213921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900">
                          <a:effectLst/>
                        </a:rPr>
                        <a:t>C_i^radio-idle</a:t>
                      </a:r>
                    </a:p>
                  </a:txBody>
                  <a:tcPr marL="75361" marR="75361" marT="37680" marB="376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Cost of idle Radio usage</a:t>
                      </a:r>
                      <a:endParaRPr lang="en-GB" sz="900" dirty="0">
                        <a:effectLst/>
                      </a:endParaRPr>
                    </a:p>
                  </a:txBody>
                  <a:tcPr marL="75361" marR="75361" marT="37680" marB="3768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900" dirty="0">
                          <a:effectLst/>
                        </a:rPr>
                        <a:t>1/3 </a:t>
                      </a:r>
                      <a:r>
                        <a:rPr lang="en-GB" sz="900" dirty="0" err="1">
                          <a:effectLst/>
                        </a:rPr>
                        <a:t>C_i^radio-active</a:t>
                      </a:r>
                      <a:endParaRPr lang="en-GB" sz="900" dirty="0">
                        <a:effectLst/>
                      </a:endParaRPr>
                    </a:p>
                  </a:txBody>
                  <a:tcPr marL="75361" marR="75361" marT="37680" marB="37680" anchor="ctr"/>
                </a:tc>
                <a:extLst>
                  <a:ext uri="{0D108BD9-81ED-4DB2-BD59-A6C34878D82A}">
                    <a16:rowId xmlns:a16="http://schemas.microsoft.com/office/drawing/2014/main" val="529437810"/>
                  </a:ext>
                </a:extLst>
              </a:tr>
              <a:tr h="213921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900">
                          <a:effectLst/>
                        </a:rPr>
                        <a:t>CR_i</a:t>
                      </a:r>
                    </a:p>
                  </a:txBody>
                  <a:tcPr marL="75361" marR="75361" marT="37680" marB="376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Max CPU capacity BS</a:t>
                      </a:r>
                      <a:endParaRPr lang="en-GB" sz="900" dirty="0">
                        <a:effectLst/>
                      </a:endParaRPr>
                    </a:p>
                  </a:txBody>
                  <a:tcPr marL="75361" marR="75361" marT="37680" marB="3768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900" dirty="0">
                          <a:effectLst/>
                        </a:rPr>
                        <a:t>2,000 Mbps</a:t>
                      </a:r>
                    </a:p>
                  </a:txBody>
                  <a:tcPr marL="75361" marR="75361" marT="37680" marB="37680" anchor="ctr"/>
                </a:tc>
                <a:extLst>
                  <a:ext uri="{0D108BD9-81ED-4DB2-BD59-A6C34878D82A}">
                    <a16:rowId xmlns:a16="http://schemas.microsoft.com/office/drawing/2014/main" val="1633634750"/>
                  </a:ext>
                </a:extLst>
              </a:tr>
              <a:tr h="213921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900">
                          <a:effectLst/>
                        </a:rPr>
                        <a:t>CC_i</a:t>
                      </a:r>
                    </a:p>
                  </a:txBody>
                  <a:tcPr marL="75361" marR="75361" marT="37680" marB="376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Max Radio capacity BS</a:t>
                      </a:r>
                      <a:endParaRPr lang="en-GB" sz="900" dirty="0">
                        <a:effectLst/>
                      </a:endParaRPr>
                    </a:p>
                  </a:txBody>
                  <a:tcPr marL="75361" marR="75361" marT="37680" marB="3768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900" dirty="0">
                          <a:effectLst/>
                        </a:rPr>
                        <a:t>4,000 Mbps</a:t>
                      </a:r>
                    </a:p>
                  </a:txBody>
                  <a:tcPr marL="75361" marR="75361" marT="37680" marB="37680" anchor="ctr"/>
                </a:tc>
                <a:extLst>
                  <a:ext uri="{0D108BD9-81ED-4DB2-BD59-A6C34878D82A}">
                    <a16:rowId xmlns:a16="http://schemas.microsoft.com/office/drawing/2014/main" val="1034057886"/>
                  </a:ext>
                </a:extLst>
              </a:tr>
              <a:tr h="213921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900" dirty="0" err="1">
                          <a:effectLst/>
                        </a:rPr>
                        <a:t>CA_i</a:t>
                      </a:r>
                      <a:endParaRPr lang="en-GB" sz="900" dirty="0">
                        <a:effectLst/>
                      </a:endParaRPr>
                    </a:p>
                  </a:txBody>
                  <a:tcPr marL="75361" marR="75361" marT="37680" marB="3768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dirty="0">
                          <a:effectLst/>
                        </a:rPr>
                        <a:t>Cost of reaching a destination</a:t>
                      </a:r>
                      <a:endParaRPr lang="en-GB" sz="900" dirty="0">
                        <a:effectLst/>
                      </a:endParaRPr>
                    </a:p>
                  </a:txBody>
                  <a:tcPr marL="75361" marR="75361" marT="37680" marB="3768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900" dirty="0">
                          <a:effectLst/>
                        </a:rPr>
                        <a:t>5,544 J</a:t>
                      </a:r>
                    </a:p>
                  </a:txBody>
                  <a:tcPr marL="75361" marR="75361" marT="37680" marB="37680" anchor="ctr"/>
                </a:tc>
                <a:extLst>
                  <a:ext uri="{0D108BD9-81ED-4DB2-BD59-A6C34878D82A}">
                    <a16:rowId xmlns:a16="http://schemas.microsoft.com/office/drawing/2014/main" val="447071462"/>
                  </a:ext>
                </a:extLst>
              </a:tr>
              <a:tr h="213921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900">
                          <a:effectLst/>
                        </a:rPr>
                        <a:t>CB_i</a:t>
                      </a:r>
                    </a:p>
                  </a:txBody>
                  <a:tcPr marL="75361" marR="75361" marT="37680" marB="376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Cost to return to the charging station</a:t>
                      </a:r>
                      <a:endParaRPr lang="en-GB" sz="900" dirty="0">
                        <a:effectLst/>
                      </a:endParaRPr>
                    </a:p>
                  </a:txBody>
                  <a:tcPr marL="75361" marR="75361" marT="37680" marB="3768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900" dirty="0">
                          <a:effectLst/>
                        </a:rPr>
                        <a:t>5,544 J</a:t>
                      </a:r>
                    </a:p>
                  </a:txBody>
                  <a:tcPr marL="75361" marR="75361" marT="37680" marB="37680" anchor="ctr"/>
                </a:tc>
                <a:extLst>
                  <a:ext uri="{0D108BD9-81ED-4DB2-BD59-A6C34878D82A}">
                    <a16:rowId xmlns:a16="http://schemas.microsoft.com/office/drawing/2014/main" val="2714883426"/>
                  </a:ext>
                </a:extLst>
              </a:tr>
              <a:tr h="213921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900">
                          <a:effectLst/>
                        </a:rPr>
                        <a:t>v_1</a:t>
                      </a:r>
                    </a:p>
                  </a:txBody>
                  <a:tcPr marL="75361" marR="75361" marT="37680" marB="3768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dirty="0">
                          <a:effectLst/>
                        </a:rPr>
                        <a:t>First VNF filter percentage </a:t>
                      </a:r>
                      <a:endParaRPr lang="en-GB" sz="900" dirty="0">
                        <a:effectLst/>
                      </a:endParaRPr>
                    </a:p>
                  </a:txBody>
                  <a:tcPr marL="75361" marR="75361" marT="37680" marB="3768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900">
                          <a:effectLst/>
                        </a:rPr>
                        <a:t>[0, 20]</a:t>
                      </a:r>
                    </a:p>
                  </a:txBody>
                  <a:tcPr marL="75361" marR="75361" marT="37680" marB="37680" anchor="ctr"/>
                </a:tc>
                <a:extLst>
                  <a:ext uri="{0D108BD9-81ED-4DB2-BD59-A6C34878D82A}">
                    <a16:rowId xmlns:a16="http://schemas.microsoft.com/office/drawing/2014/main" val="412654635"/>
                  </a:ext>
                </a:extLst>
              </a:tr>
              <a:tr h="213921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900">
                          <a:effectLst/>
                        </a:rPr>
                        <a:t>v_2</a:t>
                      </a:r>
                    </a:p>
                  </a:txBody>
                  <a:tcPr marL="75361" marR="75361" marT="37680" marB="3768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dirty="0">
                          <a:effectLst/>
                        </a:rPr>
                        <a:t>Second VNF filter percentage</a:t>
                      </a:r>
                      <a:endParaRPr lang="en-GB" sz="900" dirty="0">
                        <a:effectLst/>
                      </a:endParaRPr>
                    </a:p>
                  </a:txBody>
                  <a:tcPr marL="75361" marR="75361" marT="37680" marB="3768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900" dirty="0">
                          <a:effectLst/>
                        </a:rPr>
                        <a:t>[21, 40]</a:t>
                      </a:r>
                    </a:p>
                  </a:txBody>
                  <a:tcPr marL="75361" marR="75361" marT="37680" marB="37680" anchor="ctr"/>
                </a:tc>
                <a:extLst>
                  <a:ext uri="{0D108BD9-81ED-4DB2-BD59-A6C34878D82A}">
                    <a16:rowId xmlns:a16="http://schemas.microsoft.com/office/drawing/2014/main" val="3508477746"/>
                  </a:ext>
                </a:extLst>
              </a:tr>
              <a:tr h="213921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900" dirty="0">
                          <a:effectLst/>
                        </a:rPr>
                        <a:t>v_3</a:t>
                      </a:r>
                    </a:p>
                  </a:txBody>
                  <a:tcPr marL="75361" marR="75361" marT="37680" marB="3768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dirty="0">
                          <a:effectLst/>
                        </a:rPr>
                        <a:t>Third VNF filter percentage</a:t>
                      </a:r>
                      <a:endParaRPr lang="en-GB" sz="900" dirty="0">
                        <a:effectLst/>
                      </a:endParaRPr>
                    </a:p>
                  </a:txBody>
                  <a:tcPr marL="75361" marR="75361" marT="37680" marB="3768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900" dirty="0">
                          <a:effectLst/>
                        </a:rPr>
                        <a:t>[41, 55]</a:t>
                      </a:r>
                    </a:p>
                  </a:txBody>
                  <a:tcPr marL="75361" marR="75361" marT="37680" marB="37680" anchor="ctr"/>
                </a:tc>
                <a:extLst>
                  <a:ext uri="{0D108BD9-81ED-4DB2-BD59-A6C34878D82A}">
                    <a16:rowId xmlns:a16="http://schemas.microsoft.com/office/drawing/2014/main" val="1716300722"/>
                  </a:ext>
                </a:extLst>
              </a:tr>
              <a:tr h="213921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900" dirty="0">
                          <a:effectLst/>
                        </a:rPr>
                        <a:t>n</a:t>
                      </a:r>
                    </a:p>
                  </a:txBody>
                  <a:tcPr marL="75361" marR="75361" marT="37680" marB="3768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dirty="0">
                          <a:effectLst/>
                        </a:rPr>
                        <a:t>Maximum number of drones</a:t>
                      </a:r>
                      <a:endParaRPr lang="en-GB" sz="900" dirty="0">
                        <a:effectLst/>
                      </a:endParaRPr>
                    </a:p>
                  </a:txBody>
                  <a:tcPr marL="75361" marR="75361" marT="37680" marB="3768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900" dirty="0">
                          <a:effectLst/>
                        </a:rPr>
                        <a:t>30</a:t>
                      </a:r>
                    </a:p>
                  </a:txBody>
                  <a:tcPr marL="75361" marR="75361" marT="37680" marB="37680" anchor="ctr"/>
                </a:tc>
                <a:extLst>
                  <a:ext uri="{0D108BD9-81ED-4DB2-BD59-A6C34878D82A}">
                    <a16:rowId xmlns:a16="http://schemas.microsoft.com/office/drawing/2014/main" val="3596813131"/>
                  </a:ext>
                </a:extLst>
              </a:tr>
            </a:tbl>
          </a:graphicData>
        </a:graphic>
      </p:graphicFrame>
      <p:pic>
        <p:nvPicPr>
          <p:cNvPr id="15" name="Picture 14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9496CBF8-50B1-E6E5-9818-65641A0BF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948" y="2563985"/>
            <a:ext cx="6263233" cy="3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5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A6473-CAB7-8C1A-2611-708DF5EC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Architecture – Problem formulation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Picture 8" descr="University of Pisa - Wikipedia">
            <a:extLst>
              <a:ext uri="{FF2B5EF4-FFF2-40B4-BE49-F238E27FC236}">
                <a16:creationId xmlns:a16="http://schemas.microsoft.com/office/drawing/2014/main" id="{30EA9D87-E22B-4E74-0983-E98399219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881" y="74868"/>
            <a:ext cx="899882" cy="91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B4AE0BE-7368-F901-84D5-93BB74311370}"/>
              </a:ext>
            </a:extLst>
          </p:cNvPr>
          <p:cNvCxnSpPr>
            <a:cxnSpLocks/>
          </p:cNvCxnSpPr>
          <p:nvPr/>
        </p:nvCxnSpPr>
        <p:spPr>
          <a:xfrm>
            <a:off x="1433692" y="2212086"/>
            <a:ext cx="0" cy="363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picture containing text, receipt, font, white&#10;&#10;Description automatically generated">
            <a:extLst>
              <a:ext uri="{FF2B5EF4-FFF2-40B4-BE49-F238E27FC236}">
                <a16:creationId xmlns:a16="http://schemas.microsoft.com/office/drawing/2014/main" id="{B6ADD09D-03B7-5F74-7C81-E67ECF90B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28" y="4265855"/>
            <a:ext cx="4168501" cy="1066892"/>
          </a:xfrm>
          <a:prstGeom prst="rect">
            <a:avLst/>
          </a:prstGeom>
        </p:spPr>
      </p:pic>
      <p:pic>
        <p:nvPicPr>
          <p:cNvPr id="31" name="Picture 30" descr="A picture containing text, font, receipt, white&#10;&#10;Description automatically generated">
            <a:extLst>
              <a:ext uri="{FF2B5EF4-FFF2-40B4-BE49-F238E27FC236}">
                <a16:creationId xmlns:a16="http://schemas.microsoft.com/office/drawing/2014/main" id="{BB0AEEDE-A6A4-AA23-EB6A-9F4734AD7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87" y="5595245"/>
            <a:ext cx="3969722" cy="102350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7650882-4CBC-B2A0-21FF-6448B2796F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53" y="1895135"/>
            <a:ext cx="1135478" cy="21337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2B35892-C954-30D7-5BDD-839E96B5E6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49" y="2605447"/>
            <a:ext cx="1173582" cy="342930"/>
          </a:xfrm>
          <a:prstGeom prst="rect">
            <a:avLst/>
          </a:prstGeom>
        </p:spPr>
      </p:pic>
      <p:pic>
        <p:nvPicPr>
          <p:cNvPr id="35" name="Picture 34" descr="A picture containing text, font, white, line&#10;&#10;Description automatically generated">
            <a:extLst>
              <a:ext uri="{FF2B5EF4-FFF2-40B4-BE49-F238E27FC236}">
                <a16:creationId xmlns:a16="http://schemas.microsoft.com/office/drawing/2014/main" id="{F73614D4-22DF-8970-BC01-862C6042AF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431" y="3561611"/>
            <a:ext cx="1806097" cy="381033"/>
          </a:xfrm>
          <a:prstGeom prst="rect">
            <a:avLst/>
          </a:prstGeom>
        </p:spPr>
      </p:pic>
      <p:pic>
        <p:nvPicPr>
          <p:cNvPr id="36" name="Picture 35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00996B84-2AC2-539B-5A21-E2A2BB109C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964" y="2787215"/>
            <a:ext cx="4362828" cy="320829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618D74-C1C1-5902-D605-0A0159384390}"/>
              </a:ext>
            </a:extLst>
          </p:cNvPr>
          <p:cNvCxnSpPr>
            <a:cxnSpLocks/>
          </p:cNvCxnSpPr>
          <p:nvPr/>
        </p:nvCxnSpPr>
        <p:spPr>
          <a:xfrm>
            <a:off x="2272683" y="2766508"/>
            <a:ext cx="1242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A2436E-15FB-36A4-9404-50C5908B4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624" y="2588494"/>
            <a:ext cx="680146" cy="38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529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6473-CAB7-8C1A-2611-708DF5EC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sz="3700" dirty="0"/>
              <a:t>Experiments – </a:t>
            </a:r>
            <a:r>
              <a:rPr lang="en-US" sz="3700" dirty="0" err="1"/>
              <a:t>Syntethic</a:t>
            </a:r>
            <a:r>
              <a:rPr lang="en-US" sz="3700" dirty="0"/>
              <a:t> dataset to set requests </a:t>
            </a:r>
            <a:r>
              <a:rPr lang="en-US" sz="3700" i="1" dirty="0"/>
              <a:t>R</a:t>
            </a:r>
            <a:endParaRPr lang="en-GB" sz="3700" i="1" dirty="0"/>
          </a:p>
        </p:txBody>
      </p:sp>
      <p:pic>
        <p:nvPicPr>
          <p:cNvPr id="20" name="Picture 19" descr="University of Pisa - Wikipedia">
            <a:extLst>
              <a:ext uri="{FF2B5EF4-FFF2-40B4-BE49-F238E27FC236}">
                <a16:creationId xmlns:a16="http://schemas.microsoft.com/office/drawing/2014/main" id="{0AB1FD82-2869-C16B-4524-4437EDACC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2104" y="98907"/>
            <a:ext cx="899882" cy="91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479A4B4-CCA3-4D59-7A76-5CEC56D3C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429561"/>
              </p:ext>
            </p:extLst>
          </p:nvPr>
        </p:nvGraphicFramePr>
        <p:xfrm>
          <a:off x="1215552" y="2139540"/>
          <a:ext cx="9757848" cy="25789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40648">
                  <a:extLst>
                    <a:ext uri="{9D8B030D-6E8A-4147-A177-3AD203B41FA5}">
                      <a16:colId xmlns:a16="http://schemas.microsoft.com/office/drawing/2014/main" val="1058430042"/>
                    </a:ext>
                  </a:extLst>
                </a:gridCol>
                <a:gridCol w="1002150">
                  <a:extLst>
                    <a:ext uri="{9D8B030D-6E8A-4147-A177-3AD203B41FA5}">
                      <a16:colId xmlns:a16="http://schemas.microsoft.com/office/drawing/2014/main" val="2887653243"/>
                    </a:ext>
                  </a:extLst>
                </a:gridCol>
                <a:gridCol w="1002150">
                  <a:extLst>
                    <a:ext uri="{9D8B030D-6E8A-4147-A177-3AD203B41FA5}">
                      <a16:colId xmlns:a16="http://schemas.microsoft.com/office/drawing/2014/main" val="3851907711"/>
                    </a:ext>
                  </a:extLst>
                </a:gridCol>
                <a:gridCol w="1002150">
                  <a:extLst>
                    <a:ext uri="{9D8B030D-6E8A-4147-A177-3AD203B41FA5}">
                      <a16:colId xmlns:a16="http://schemas.microsoft.com/office/drawing/2014/main" val="3125688223"/>
                    </a:ext>
                  </a:extLst>
                </a:gridCol>
                <a:gridCol w="1002150">
                  <a:extLst>
                    <a:ext uri="{9D8B030D-6E8A-4147-A177-3AD203B41FA5}">
                      <a16:colId xmlns:a16="http://schemas.microsoft.com/office/drawing/2014/main" val="2680172813"/>
                    </a:ext>
                  </a:extLst>
                </a:gridCol>
                <a:gridCol w="1002150">
                  <a:extLst>
                    <a:ext uri="{9D8B030D-6E8A-4147-A177-3AD203B41FA5}">
                      <a16:colId xmlns:a16="http://schemas.microsoft.com/office/drawing/2014/main" val="3090210221"/>
                    </a:ext>
                  </a:extLst>
                </a:gridCol>
                <a:gridCol w="1002150">
                  <a:extLst>
                    <a:ext uri="{9D8B030D-6E8A-4147-A177-3AD203B41FA5}">
                      <a16:colId xmlns:a16="http://schemas.microsoft.com/office/drawing/2014/main" val="966060636"/>
                    </a:ext>
                  </a:extLst>
                </a:gridCol>
                <a:gridCol w="1002150">
                  <a:extLst>
                    <a:ext uri="{9D8B030D-6E8A-4147-A177-3AD203B41FA5}">
                      <a16:colId xmlns:a16="http://schemas.microsoft.com/office/drawing/2014/main" val="838627785"/>
                    </a:ext>
                  </a:extLst>
                </a:gridCol>
                <a:gridCol w="1002150">
                  <a:extLst>
                    <a:ext uri="{9D8B030D-6E8A-4147-A177-3AD203B41FA5}">
                      <a16:colId xmlns:a16="http://schemas.microsoft.com/office/drawing/2014/main" val="2931345047"/>
                    </a:ext>
                  </a:extLst>
                </a:gridCol>
              </a:tblGrid>
              <a:tr h="620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dirty="0">
                          <a:effectLst/>
                        </a:rPr>
                        <a:t>Group</a:t>
                      </a:r>
                      <a:endParaRPr lang="en-GB" sz="1300" b="1" dirty="0">
                        <a:effectLst/>
                      </a:endParaRPr>
                    </a:p>
                  </a:txBody>
                  <a:tcPr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dirty="0">
                          <a:effectLst/>
                        </a:rPr>
                        <a:t>Users</a:t>
                      </a:r>
                      <a:endParaRPr lang="en-GB" sz="1300" b="1" dirty="0">
                        <a:effectLst/>
                      </a:endParaRPr>
                    </a:p>
                  </a:txBody>
                  <a:tcPr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dirty="0">
                          <a:effectLst/>
                        </a:rPr>
                        <a:t>Avg rate per user</a:t>
                      </a:r>
                      <a:endParaRPr lang="en-GB" sz="1300" b="1" dirty="0">
                        <a:effectLst/>
                      </a:endParaRPr>
                    </a:p>
                  </a:txBody>
                  <a:tcPr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dirty="0">
                          <a:effectLst/>
                        </a:rPr>
                        <a:t>Tot rate group</a:t>
                      </a:r>
                      <a:endParaRPr lang="en-GB" sz="1300" b="1" dirty="0">
                        <a:effectLst/>
                      </a:endParaRPr>
                    </a:p>
                  </a:txBody>
                  <a:tcPr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dirty="0" err="1">
                          <a:effectLst/>
                        </a:rPr>
                        <a:t>R_low</a:t>
                      </a:r>
                      <a:endParaRPr lang="en-GB" sz="1300" b="1" dirty="0">
                        <a:effectLst/>
                      </a:endParaRPr>
                    </a:p>
                  </a:txBody>
                  <a:tcPr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dirty="0" err="1">
                          <a:effectLst/>
                        </a:rPr>
                        <a:t>R_med</a:t>
                      </a:r>
                      <a:endParaRPr lang="en-GB" sz="1300" b="1" dirty="0">
                        <a:effectLst/>
                      </a:endParaRPr>
                    </a:p>
                  </a:txBody>
                  <a:tcPr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dirty="0" err="1">
                          <a:effectLst/>
                        </a:rPr>
                        <a:t>R_high</a:t>
                      </a:r>
                      <a:endParaRPr lang="en-GB" sz="1300" b="1" dirty="0">
                        <a:effectLst/>
                      </a:endParaRPr>
                    </a:p>
                  </a:txBody>
                  <a:tcPr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dirty="0">
                          <a:effectLst/>
                        </a:rPr>
                        <a:t>|R|</a:t>
                      </a:r>
                      <a:endParaRPr lang="en-GB" sz="1300" b="1" dirty="0">
                        <a:effectLst/>
                      </a:endParaRPr>
                    </a:p>
                  </a:txBody>
                  <a:tcPr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dirty="0">
                          <a:effectLst/>
                        </a:rPr>
                        <a:t>|VNF|</a:t>
                      </a:r>
                      <a:endParaRPr lang="en-GB" sz="1300" b="1" dirty="0">
                        <a:effectLst/>
                      </a:endParaRPr>
                    </a:p>
                  </a:txBody>
                  <a:tcPr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427652"/>
                  </a:ext>
                </a:extLst>
              </a:tr>
              <a:tr h="3916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GB" sz="13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10000</a:t>
                      </a:r>
                      <a:endParaRPr lang="en-GB" sz="13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3</a:t>
                      </a:r>
                      <a:endParaRPr lang="en-GB" sz="13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30000</a:t>
                      </a:r>
                      <a:endParaRPr lang="en-GB" sz="13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30</a:t>
                      </a:r>
                      <a:endParaRPr lang="en-GB" sz="13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25</a:t>
                      </a:r>
                      <a:endParaRPr lang="en-GB" sz="13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20</a:t>
                      </a:r>
                      <a:endParaRPr lang="en-GB" sz="13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75</a:t>
                      </a:r>
                      <a:endParaRPr lang="en-GB" sz="13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140</a:t>
                      </a:r>
                      <a:endParaRPr lang="en-GB" sz="13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624960"/>
                  </a:ext>
                </a:extLst>
              </a:tr>
              <a:tr h="3916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GB" sz="13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10000</a:t>
                      </a:r>
                      <a:endParaRPr lang="en-GB" sz="13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5</a:t>
                      </a:r>
                      <a:endParaRPr lang="en-GB" sz="13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50000</a:t>
                      </a:r>
                      <a:endParaRPr lang="en-GB" sz="13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50</a:t>
                      </a:r>
                      <a:endParaRPr lang="en-GB" sz="13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25</a:t>
                      </a:r>
                      <a:endParaRPr lang="en-GB" sz="13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25</a:t>
                      </a:r>
                      <a:endParaRPr lang="en-GB" sz="13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100</a:t>
                      </a:r>
                      <a:endParaRPr lang="en-GB" sz="13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175</a:t>
                      </a:r>
                      <a:endParaRPr lang="en-GB" sz="13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7374095"/>
                  </a:ext>
                </a:extLst>
              </a:tr>
              <a:tr h="3916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2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10000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2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20000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20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20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20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60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120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extLst>
                  <a:ext uri="{0D108BD9-81ED-4DB2-BD59-A6C34878D82A}">
                    <a16:rowId xmlns:a16="http://schemas.microsoft.com/office/drawing/2014/main" val="1675805128"/>
                  </a:ext>
                </a:extLst>
              </a:tr>
              <a:tr h="3916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3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10000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3.5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35000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25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25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30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80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165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extLst>
                  <a:ext uri="{0D108BD9-81ED-4DB2-BD59-A6C34878D82A}">
                    <a16:rowId xmlns:a16="http://schemas.microsoft.com/office/drawing/2014/main" val="777598443"/>
                  </a:ext>
                </a:extLst>
              </a:tr>
              <a:tr h="3916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4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10000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6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60000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70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50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30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150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260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extLst>
                  <a:ext uri="{0D108BD9-81ED-4DB2-BD59-A6C34878D82A}">
                    <a16:rowId xmlns:a16="http://schemas.microsoft.com/office/drawing/2014/main" val="2352015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810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4056A4D-A3AE-0091-AB38-21BA78DB1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978"/>
            <a:ext cx="10515600" cy="1325563"/>
          </a:xfrm>
        </p:spPr>
        <p:txBody>
          <a:bodyPr/>
          <a:lstStyle/>
          <a:p>
            <a:r>
              <a:rPr lang="en-US" dirty="0"/>
              <a:t>Results – Use case DDoS attack - 1</a:t>
            </a:r>
            <a:endParaRPr lang="en-GB" dirty="0"/>
          </a:p>
        </p:txBody>
      </p:sp>
      <p:pic>
        <p:nvPicPr>
          <p:cNvPr id="17" name="Picture 16" descr="University of Pisa - Wikipedia">
            <a:extLst>
              <a:ext uri="{FF2B5EF4-FFF2-40B4-BE49-F238E27FC236}">
                <a16:creationId xmlns:a16="http://schemas.microsoft.com/office/drawing/2014/main" id="{BE912315-6EF2-FBD9-0C66-FA0FA0169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517" y="119243"/>
            <a:ext cx="899882" cy="91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IBM ILOG CPLEX in PeopleSoft | PeopleSoft Tutorial">
            <a:extLst>
              <a:ext uri="{FF2B5EF4-FFF2-40B4-BE49-F238E27FC236}">
                <a16:creationId xmlns:a16="http://schemas.microsoft.com/office/drawing/2014/main" id="{62C064CC-E5F5-432E-B4C5-AE567FCCB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69846" y="5887556"/>
            <a:ext cx="1243805" cy="125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4A90D7-5F90-777F-E365-E67959D31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532" y="6203460"/>
            <a:ext cx="596049" cy="65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71DFEC0-8B6B-3051-5CEB-6198E24AA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156842"/>
              </p:ext>
            </p:extLst>
          </p:nvPr>
        </p:nvGraphicFramePr>
        <p:xfrm>
          <a:off x="2156425" y="2080365"/>
          <a:ext cx="7879149" cy="145629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05517">
                  <a:extLst>
                    <a:ext uri="{9D8B030D-6E8A-4147-A177-3AD203B41FA5}">
                      <a16:colId xmlns:a16="http://schemas.microsoft.com/office/drawing/2014/main" val="1058430042"/>
                    </a:ext>
                  </a:extLst>
                </a:gridCol>
                <a:gridCol w="809204">
                  <a:extLst>
                    <a:ext uri="{9D8B030D-6E8A-4147-A177-3AD203B41FA5}">
                      <a16:colId xmlns:a16="http://schemas.microsoft.com/office/drawing/2014/main" val="2887653243"/>
                    </a:ext>
                  </a:extLst>
                </a:gridCol>
                <a:gridCol w="809204">
                  <a:extLst>
                    <a:ext uri="{9D8B030D-6E8A-4147-A177-3AD203B41FA5}">
                      <a16:colId xmlns:a16="http://schemas.microsoft.com/office/drawing/2014/main" val="3851907711"/>
                    </a:ext>
                  </a:extLst>
                </a:gridCol>
                <a:gridCol w="809204">
                  <a:extLst>
                    <a:ext uri="{9D8B030D-6E8A-4147-A177-3AD203B41FA5}">
                      <a16:colId xmlns:a16="http://schemas.microsoft.com/office/drawing/2014/main" val="3125688223"/>
                    </a:ext>
                  </a:extLst>
                </a:gridCol>
                <a:gridCol w="809204">
                  <a:extLst>
                    <a:ext uri="{9D8B030D-6E8A-4147-A177-3AD203B41FA5}">
                      <a16:colId xmlns:a16="http://schemas.microsoft.com/office/drawing/2014/main" val="2680172813"/>
                    </a:ext>
                  </a:extLst>
                </a:gridCol>
                <a:gridCol w="809204">
                  <a:extLst>
                    <a:ext uri="{9D8B030D-6E8A-4147-A177-3AD203B41FA5}">
                      <a16:colId xmlns:a16="http://schemas.microsoft.com/office/drawing/2014/main" val="3090210221"/>
                    </a:ext>
                  </a:extLst>
                </a:gridCol>
                <a:gridCol w="809204">
                  <a:extLst>
                    <a:ext uri="{9D8B030D-6E8A-4147-A177-3AD203B41FA5}">
                      <a16:colId xmlns:a16="http://schemas.microsoft.com/office/drawing/2014/main" val="966060636"/>
                    </a:ext>
                  </a:extLst>
                </a:gridCol>
                <a:gridCol w="809204">
                  <a:extLst>
                    <a:ext uri="{9D8B030D-6E8A-4147-A177-3AD203B41FA5}">
                      <a16:colId xmlns:a16="http://schemas.microsoft.com/office/drawing/2014/main" val="838627785"/>
                    </a:ext>
                  </a:extLst>
                </a:gridCol>
                <a:gridCol w="809204">
                  <a:extLst>
                    <a:ext uri="{9D8B030D-6E8A-4147-A177-3AD203B41FA5}">
                      <a16:colId xmlns:a16="http://schemas.microsoft.com/office/drawing/2014/main" val="2931345047"/>
                    </a:ext>
                  </a:extLst>
                </a:gridCol>
              </a:tblGrid>
              <a:tr h="501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dirty="0">
                          <a:effectLst/>
                        </a:rPr>
                        <a:t>Group</a:t>
                      </a:r>
                      <a:endParaRPr lang="en-GB" sz="1300" b="1" dirty="0">
                        <a:effectLst/>
                      </a:endParaRPr>
                    </a:p>
                  </a:txBody>
                  <a:tcPr marL="111399" marR="111399" marT="55699" marB="55699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dirty="0">
                          <a:effectLst/>
                        </a:rPr>
                        <a:t>Users</a:t>
                      </a:r>
                      <a:endParaRPr lang="en-GB" sz="1300" b="1" dirty="0">
                        <a:effectLst/>
                      </a:endParaRPr>
                    </a:p>
                  </a:txBody>
                  <a:tcPr marL="111399" marR="111399" marT="55699" marB="55699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dirty="0">
                          <a:effectLst/>
                        </a:rPr>
                        <a:t>Avg rate per user</a:t>
                      </a:r>
                      <a:endParaRPr lang="en-GB" sz="1300" b="1" dirty="0">
                        <a:effectLst/>
                      </a:endParaRPr>
                    </a:p>
                  </a:txBody>
                  <a:tcPr marL="111399" marR="111399" marT="55699" marB="55699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dirty="0">
                          <a:effectLst/>
                        </a:rPr>
                        <a:t>Tot rate group</a:t>
                      </a:r>
                      <a:endParaRPr lang="en-GB" sz="1300" b="1" dirty="0">
                        <a:effectLst/>
                      </a:endParaRPr>
                    </a:p>
                  </a:txBody>
                  <a:tcPr marL="111399" marR="111399" marT="55699" marB="55699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dirty="0" err="1">
                          <a:effectLst/>
                        </a:rPr>
                        <a:t>r_low</a:t>
                      </a:r>
                      <a:endParaRPr lang="en-GB" sz="1300" b="1" dirty="0">
                        <a:effectLst/>
                      </a:endParaRPr>
                    </a:p>
                  </a:txBody>
                  <a:tcPr marL="111399" marR="111399" marT="55699" marB="55699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dirty="0" err="1">
                          <a:effectLst/>
                        </a:rPr>
                        <a:t>r_med</a:t>
                      </a:r>
                      <a:endParaRPr lang="en-GB" sz="1300" b="1" dirty="0">
                        <a:effectLst/>
                      </a:endParaRPr>
                    </a:p>
                  </a:txBody>
                  <a:tcPr marL="111399" marR="111399" marT="55699" marB="55699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dirty="0" err="1">
                          <a:effectLst/>
                        </a:rPr>
                        <a:t>r_high</a:t>
                      </a:r>
                      <a:endParaRPr lang="en-GB" sz="1300" b="1" dirty="0">
                        <a:effectLst/>
                      </a:endParaRPr>
                    </a:p>
                  </a:txBody>
                  <a:tcPr marL="111399" marR="111399" marT="55699" marB="55699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dirty="0">
                          <a:effectLst/>
                        </a:rPr>
                        <a:t>|R|</a:t>
                      </a:r>
                      <a:endParaRPr lang="en-GB" sz="1300" b="1" dirty="0">
                        <a:effectLst/>
                      </a:endParaRPr>
                    </a:p>
                  </a:txBody>
                  <a:tcPr marL="111399" marR="111399" marT="55699" marB="55699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dirty="0">
                          <a:effectLst/>
                        </a:rPr>
                        <a:t>|VNF|</a:t>
                      </a:r>
                      <a:endParaRPr lang="en-GB" sz="1300" b="1" dirty="0">
                        <a:effectLst/>
                      </a:endParaRPr>
                    </a:p>
                  </a:txBody>
                  <a:tcPr marL="111399" marR="111399" marT="55699" marB="55699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427652"/>
                  </a:ext>
                </a:extLst>
              </a:tr>
              <a:tr h="3162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10000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2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20000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20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20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20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60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120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extLst>
                  <a:ext uri="{0D108BD9-81ED-4DB2-BD59-A6C34878D82A}">
                    <a16:rowId xmlns:a16="http://schemas.microsoft.com/office/drawing/2014/main" val="2686624960"/>
                  </a:ext>
                </a:extLst>
              </a:tr>
              <a:tr h="3162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10000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3.5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35000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25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25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30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80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165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extLst>
                  <a:ext uri="{0D108BD9-81ED-4DB2-BD59-A6C34878D82A}">
                    <a16:rowId xmlns:a16="http://schemas.microsoft.com/office/drawing/2014/main" val="3087374095"/>
                  </a:ext>
                </a:extLst>
              </a:tr>
              <a:tr h="3162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2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10000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6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60000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70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50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30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150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260</a:t>
                      </a:r>
                      <a:endParaRPr lang="en-GB" sz="1300" dirty="0">
                        <a:effectLst/>
                      </a:endParaRPr>
                    </a:p>
                  </a:txBody>
                  <a:tcPr marL="111399" marR="111399" marT="55699" marB="55699" anchor="ctr"/>
                </a:tc>
                <a:extLst>
                  <a:ext uri="{0D108BD9-81ED-4DB2-BD59-A6C34878D82A}">
                    <a16:rowId xmlns:a16="http://schemas.microsoft.com/office/drawing/2014/main" val="2014961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97E1C502-90EA-4150-C304-CF7B937C12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2264996"/>
                  </p:ext>
                </p:extLst>
              </p:nvPr>
            </p:nvGraphicFramePr>
            <p:xfrm>
              <a:off x="838200" y="4463374"/>
              <a:ext cx="4474806" cy="1190172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153696">
                      <a:extLst>
                        <a:ext uri="{9D8B030D-6E8A-4147-A177-3AD203B41FA5}">
                          <a16:colId xmlns:a16="http://schemas.microsoft.com/office/drawing/2014/main" val="1058430042"/>
                        </a:ext>
                      </a:extLst>
                    </a:gridCol>
                    <a:gridCol w="665066">
                      <a:extLst>
                        <a:ext uri="{9D8B030D-6E8A-4147-A177-3AD203B41FA5}">
                          <a16:colId xmlns:a16="http://schemas.microsoft.com/office/drawing/2014/main" val="2887653243"/>
                        </a:ext>
                      </a:extLst>
                    </a:gridCol>
                    <a:gridCol w="663378">
                      <a:extLst>
                        <a:ext uri="{9D8B030D-6E8A-4147-A177-3AD203B41FA5}">
                          <a16:colId xmlns:a16="http://schemas.microsoft.com/office/drawing/2014/main" val="3851907711"/>
                        </a:ext>
                      </a:extLst>
                    </a:gridCol>
                    <a:gridCol w="664222">
                      <a:extLst>
                        <a:ext uri="{9D8B030D-6E8A-4147-A177-3AD203B41FA5}">
                          <a16:colId xmlns:a16="http://schemas.microsoft.com/office/drawing/2014/main" val="3125688223"/>
                        </a:ext>
                      </a:extLst>
                    </a:gridCol>
                    <a:gridCol w="664222">
                      <a:extLst>
                        <a:ext uri="{9D8B030D-6E8A-4147-A177-3AD203B41FA5}">
                          <a16:colId xmlns:a16="http://schemas.microsoft.com/office/drawing/2014/main" val="2680172813"/>
                        </a:ext>
                      </a:extLst>
                    </a:gridCol>
                    <a:gridCol w="664222">
                      <a:extLst>
                        <a:ext uri="{9D8B030D-6E8A-4147-A177-3AD203B41FA5}">
                          <a16:colId xmlns:a16="http://schemas.microsoft.com/office/drawing/2014/main" val="3090210221"/>
                        </a:ext>
                      </a:extLst>
                    </a:gridCol>
                  </a:tblGrid>
                  <a:tr h="25956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50" b="1" dirty="0">
                              <a:effectLst/>
                            </a:rPr>
                            <a:t>Group</a:t>
                          </a:r>
                          <a:endParaRPr lang="en-GB" sz="1050" b="1" dirty="0">
                            <a:effectLst/>
                          </a:endParaRPr>
                        </a:p>
                      </a:txBody>
                      <a:tcPr anchor="b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50" b="1" dirty="0">
                              <a:effectLst/>
                            </a:rPr>
                            <a:t>Tot VNFs</a:t>
                          </a:r>
                          <a:endParaRPr lang="en-GB" sz="1050" b="1" dirty="0">
                            <a:effectLst/>
                          </a:endParaRPr>
                        </a:p>
                      </a:txBody>
                      <a:tcPr anchor="b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50" b="1" dirty="0">
                              <a:effectLst/>
                            </a:rPr>
                            <a:t>% VNF</a:t>
                          </a:r>
                          <a:endParaRPr lang="en-GB" sz="1050" b="1" dirty="0">
                            <a:effectLst/>
                          </a:endParaRPr>
                        </a:p>
                      </a:txBody>
                      <a:tcPr anchor="b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50" b="1" dirty="0">
                              <a:effectLst/>
                            </a:rPr>
                            <a:t>Tot </a:t>
                          </a:r>
                          <a:r>
                            <a:rPr lang="en-US" sz="1050" b="1" dirty="0" err="1">
                              <a:effectLst/>
                            </a:rPr>
                            <a:t>reqs</a:t>
                          </a:r>
                          <a:endParaRPr lang="en-GB" sz="1050" b="1" dirty="0">
                            <a:effectLst/>
                          </a:endParaRPr>
                        </a:p>
                      </a:txBody>
                      <a:tcPr anchor="b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50" b="1" dirty="0">
                              <a:effectLst/>
                            </a:rPr>
                            <a:t>% </a:t>
                          </a:r>
                          <a:r>
                            <a:rPr lang="en-US" sz="1050" b="1" dirty="0" err="1">
                              <a:effectLst/>
                            </a:rPr>
                            <a:t>Reqs</a:t>
                          </a:r>
                          <a:endParaRPr lang="en-GB" sz="1050" b="1" dirty="0">
                            <a:effectLst/>
                          </a:endParaRPr>
                        </a:p>
                      </a:txBody>
                      <a:tcPr anchor="b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50" b="1" dirty="0">
                              <a:effectLst/>
                            </a:rPr>
                            <a:t>Tot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05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5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𝑴𝒃</m:t>
                                  </m:r>
                                </m:num>
                                <m:den>
                                  <m:r>
                                    <a:rPr lang="en-US" sz="105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den>
                              </m:f>
                            </m:oMath>
                          </a14:m>
                          <a:endParaRPr lang="en-GB" sz="1050" b="1" dirty="0">
                            <a:effectLst/>
                          </a:endParaRPr>
                        </a:p>
                      </a:txBody>
                      <a:tcPr anchor="b"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7427652"/>
                      </a:ext>
                    </a:extLst>
                  </a:tr>
                  <a:tr h="259564"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050" dirty="0">
                              <a:effectLst/>
                            </a:rPr>
                            <a:t>0</a:t>
                          </a:r>
                          <a:endParaRPr lang="en-GB" sz="105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050" dirty="0">
                              <a:effectLst/>
                            </a:rPr>
                            <a:t>112</a:t>
                          </a:r>
                          <a:endParaRPr lang="en-GB" sz="105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050" dirty="0">
                              <a:effectLst/>
                            </a:rPr>
                            <a:t>0.93</a:t>
                          </a:r>
                          <a:endParaRPr lang="en-GB" sz="105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050" dirty="0">
                              <a:effectLst/>
                            </a:rPr>
                            <a:t>57</a:t>
                          </a:r>
                          <a:endParaRPr lang="en-GB" sz="105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050" dirty="0">
                              <a:effectLst/>
                            </a:rPr>
                            <a:t>0.95</a:t>
                          </a:r>
                          <a:endParaRPr lang="en-GB" sz="105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050" dirty="0">
                              <a:effectLst/>
                            </a:rPr>
                            <a:t>33992</a:t>
                          </a:r>
                          <a:endParaRPr lang="en-GB" sz="1050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86624960"/>
                      </a:ext>
                    </a:extLst>
                  </a:tr>
                  <a:tr h="259564"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050" dirty="0">
                              <a:effectLst/>
                            </a:rPr>
                            <a:t>1</a:t>
                          </a:r>
                          <a:endParaRPr lang="en-GB" sz="105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050" dirty="0">
                              <a:effectLst/>
                            </a:rPr>
                            <a:t>82</a:t>
                          </a:r>
                          <a:endParaRPr lang="en-GB" sz="105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050" dirty="0">
                              <a:effectLst/>
                            </a:rPr>
                            <a:t>0.49</a:t>
                          </a:r>
                          <a:endParaRPr lang="en-GB" sz="105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050" dirty="0">
                              <a:effectLst/>
                            </a:rPr>
                            <a:t>50</a:t>
                          </a:r>
                          <a:endParaRPr lang="en-GB" sz="105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050" dirty="0">
                              <a:effectLst/>
                            </a:rPr>
                            <a:t>0.62</a:t>
                          </a:r>
                          <a:endParaRPr lang="en-GB" sz="105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050" dirty="0">
                              <a:effectLst/>
                            </a:rPr>
                            <a:t>33673</a:t>
                          </a:r>
                          <a:endParaRPr lang="en-GB" sz="1050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87374095"/>
                      </a:ext>
                    </a:extLst>
                  </a:tr>
                  <a:tr h="259564"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050" dirty="0">
                              <a:effectLst/>
                            </a:rPr>
                            <a:t>2</a:t>
                          </a:r>
                          <a:endParaRPr lang="en-GB" sz="105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050" dirty="0">
                              <a:effectLst/>
                            </a:rPr>
                            <a:t>86</a:t>
                          </a:r>
                          <a:endParaRPr lang="en-GB" sz="105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050" dirty="0">
                              <a:effectLst/>
                            </a:rPr>
                            <a:t>0.33</a:t>
                          </a:r>
                          <a:endParaRPr lang="en-GB" sz="105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050" dirty="0">
                              <a:effectLst/>
                            </a:rPr>
                            <a:t>78</a:t>
                          </a:r>
                          <a:endParaRPr lang="en-GB" sz="105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050" dirty="0">
                              <a:effectLst/>
                            </a:rPr>
                            <a:t>0.52</a:t>
                          </a:r>
                          <a:endParaRPr lang="en-GB" sz="105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050" dirty="0">
                              <a:effectLst/>
                            </a:rPr>
                            <a:t>33852</a:t>
                          </a:r>
                          <a:endParaRPr lang="en-GB" sz="1050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4961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97E1C502-90EA-4150-C304-CF7B937C12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2264996"/>
                  </p:ext>
                </p:extLst>
              </p:nvPr>
            </p:nvGraphicFramePr>
            <p:xfrm>
              <a:off x="838200" y="4463374"/>
              <a:ext cx="4474806" cy="1190172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153696">
                      <a:extLst>
                        <a:ext uri="{9D8B030D-6E8A-4147-A177-3AD203B41FA5}">
                          <a16:colId xmlns:a16="http://schemas.microsoft.com/office/drawing/2014/main" val="1058430042"/>
                        </a:ext>
                      </a:extLst>
                    </a:gridCol>
                    <a:gridCol w="665066">
                      <a:extLst>
                        <a:ext uri="{9D8B030D-6E8A-4147-A177-3AD203B41FA5}">
                          <a16:colId xmlns:a16="http://schemas.microsoft.com/office/drawing/2014/main" val="2887653243"/>
                        </a:ext>
                      </a:extLst>
                    </a:gridCol>
                    <a:gridCol w="663378">
                      <a:extLst>
                        <a:ext uri="{9D8B030D-6E8A-4147-A177-3AD203B41FA5}">
                          <a16:colId xmlns:a16="http://schemas.microsoft.com/office/drawing/2014/main" val="3851907711"/>
                        </a:ext>
                      </a:extLst>
                    </a:gridCol>
                    <a:gridCol w="664222">
                      <a:extLst>
                        <a:ext uri="{9D8B030D-6E8A-4147-A177-3AD203B41FA5}">
                          <a16:colId xmlns:a16="http://schemas.microsoft.com/office/drawing/2014/main" val="3125688223"/>
                        </a:ext>
                      </a:extLst>
                    </a:gridCol>
                    <a:gridCol w="664222">
                      <a:extLst>
                        <a:ext uri="{9D8B030D-6E8A-4147-A177-3AD203B41FA5}">
                          <a16:colId xmlns:a16="http://schemas.microsoft.com/office/drawing/2014/main" val="2680172813"/>
                        </a:ext>
                      </a:extLst>
                    </a:gridCol>
                    <a:gridCol w="664222">
                      <a:extLst>
                        <a:ext uri="{9D8B030D-6E8A-4147-A177-3AD203B41FA5}">
                          <a16:colId xmlns:a16="http://schemas.microsoft.com/office/drawing/2014/main" val="3090210221"/>
                        </a:ext>
                      </a:extLst>
                    </a:gridCol>
                  </a:tblGrid>
                  <a:tr h="4114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50" b="1" dirty="0">
                              <a:effectLst/>
                            </a:rPr>
                            <a:t>Group</a:t>
                          </a:r>
                          <a:endParaRPr lang="en-GB" sz="1050" b="1" dirty="0">
                            <a:effectLst/>
                          </a:endParaRPr>
                        </a:p>
                      </a:txBody>
                      <a:tcPr anchor="b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50" b="1" dirty="0">
                              <a:effectLst/>
                            </a:rPr>
                            <a:t>Tot VNFs</a:t>
                          </a:r>
                          <a:endParaRPr lang="en-GB" sz="1050" b="1" dirty="0">
                            <a:effectLst/>
                          </a:endParaRPr>
                        </a:p>
                      </a:txBody>
                      <a:tcPr anchor="b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50" b="1" dirty="0">
                              <a:effectLst/>
                            </a:rPr>
                            <a:t>% VNF</a:t>
                          </a:r>
                          <a:endParaRPr lang="en-GB" sz="1050" b="1" dirty="0">
                            <a:effectLst/>
                          </a:endParaRPr>
                        </a:p>
                      </a:txBody>
                      <a:tcPr anchor="b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50" b="1" dirty="0">
                              <a:effectLst/>
                            </a:rPr>
                            <a:t>Tot </a:t>
                          </a:r>
                          <a:r>
                            <a:rPr lang="en-US" sz="1050" b="1" dirty="0" err="1">
                              <a:effectLst/>
                            </a:rPr>
                            <a:t>reqs</a:t>
                          </a:r>
                          <a:endParaRPr lang="en-GB" sz="1050" b="1" dirty="0">
                            <a:effectLst/>
                          </a:endParaRPr>
                        </a:p>
                      </a:txBody>
                      <a:tcPr anchor="b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50" b="1" dirty="0">
                              <a:effectLst/>
                            </a:rPr>
                            <a:t>% </a:t>
                          </a:r>
                          <a:r>
                            <a:rPr lang="en-US" sz="1050" b="1" dirty="0" err="1">
                              <a:effectLst/>
                            </a:rPr>
                            <a:t>Reqs</a:t>
                          </a:r>
                          <a:endParaRPr lang="en-GB" sz="1050" b="1" dirty="0">
                            <a:effectLst/>
                          </a:endParaRPr>
                        </a:p>
                      </a:txBody>
                      <a:tcPr anchor="b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5"/>
                          <a:stretch>
                            <a:fillRect l="-575229" t="-1471" r="-3670" b="-195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7427652"/>
                      </a:ext>
                    </a:extLst>
                  </a:tr>
                  <a:tr h="259564"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050" dirty="0">
                              <a:effectLst/>
                            </a:rPr>
                            <a:t>0</a:t>
                          </a:r>
                          <a:endParaRPr lang="en-GB" sz="105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050" dirty="0">
                              <a:effectLst/>
                            </a:rPr>
                            <a:t>112</a:t>
                          </a:r>
                          <a:endParaRPr lang="en-GB" sz="105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050" dirty="0">
                              <a:effectLst/>
                            </a:rPr>
                            <a:t>0.93</a:t>
                          </a:r>
                          <a:endParaRPr lang="en-GB" sz="105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050" dirty="0">
                              <a:effectLst/>
                            </a:rPr>
                            <a:t>57</a:t>
                          </a:r>
                          <a:endParaRPr lang="en-GB" sz="105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050" dirty="0">
                              <a:effectLst/>
                            </a:rPr>
                            <a:t>0.95</a:t>
                          </a:r>
                          <a:endParaRPr lang="en-GB" sz="105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050" dirty="0">
                              <a:effectLst/>
                            </a:rPr>
                            <a:t>33992</a:t>
                          </a:r>
                          <a:endParaRPr lang="en-GB" sz="1050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86624960"/>
                      </a:ext>
                    </a:extLst>
                  </a:tr>
                  <a:tr h="259564"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050" dirty="0">
                              <a:effectLst/>
                            </a:rPr>
                            <a:t>1</a:t>
                          </a:r>
                          <a:endParaRPr lang="en-GB" sz="105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050" dirty="0">
                              <a:effectLst/>
                            </a:rPr>
                            <a:t>82</a:t>
                          </a:r>
                          <a:endParaRPr lang="en-GB" sz="105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050" dirty="0">
                              <a:effectLst/>
                            </a:rPr>
                            <a:t>0.49</a:t>
                          </a:r>
                          <a:endParaRPr lang="en-GB" sz="105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050" dirty="0">
                              <a:effectLst/>
                            </a:rPr>
                            <a:t>50</a:t>
                          </a:r>
                          <a:endParaRPr lang="en-GB" sz="105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050" dirty="0">
                              <a:effectLst/>
                            </a:rPr>
                            <a:t>0.62</a:t>
                          </a:r>
                          <a:endParaRPr lang="en-GB" sz="105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050" dirty="0">
                              <a:effectLst/>
                            </a:rPr>
                            <a:t>33673</a:t>
                          </a:r>
                          <a:endParaRPr lang="en-GB" sz="1050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87374095"/>
                      </a:ext>
                    </a:extLst>
                  </a:tr>
                  <a:tr h="259564"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050" dirty="0">
                              <a:effectLst/>
                            </a:rPr>
                            <a:t>2</a:t>
                          </a:r>
                          <a:endParaRPr lang="en-GB" sz="105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050" dirty="0">
                              <a:effectLst/>
                            </a:rPr>
                            <a:t>86</a:t>
                          </a:r>
                          <a:endParaRPr lang="en-GB" sz="105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050" dirty="0">
                              <a:effectLst/>
                            </a:rPr>
                            <a:t>0.33</a:t>
                          </a:r>
                          <a:endParaRPr lang="en-GB" sz="105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050" dirty="0">
                              <a:effectLst/>
                            </a:rPr>
                            <a:t>78</a:t>
                          </a:r>
                          <a:endParaRPr lang="en-GB" sz="105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050" dirty="0">
                              <a:effectLst/>
                            </a:rPr>
                            <a:t>0.52</a:t>
                          </a:r>
                          <a:endParaRPr lang="en-GB" sz="105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050" dirty="0">
                              <a:effectLst/>
                            </a:rPr>
                            <a:t>33852</a:t>
                          </a:r>
                          <a:endParaRPr lang="en-GB" sz="1050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49611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FD7280A-C1ED-4985-C5B6-F8C61A5AC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66217"/>
              </p:ext>
            </p:extLst>
          </p:nvPr>
        </p:nvGraphicFramePr>
        <p:xfrm>
          <a:off x="6842739" y="4463374"/>
          <a:ext cx="4474806" cy="11901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40804">
                  <a:extLst>
                    <a:ext uri="{9D8B030D-6E8A-4147-A177-3AD203B41FA5}">
                      <a16:colId xmlns:a16="http://schemas.microsoft.com/office/drawing/2014/main" val="1058430042"/>
                    </a:ext>
                  </a:extLst>
                </a:gridCol>
                <a:gridCol w="945868">
                  <a:extLst>
                    <a:ext uri="{9D8B030D-6E8A-4147-A177-3AD203B41FA5}">
                      <a16:colId xmlns:a16="http://schemas.microsoft.com/office/drawing/2014/main" val="2887653243"/>
                    </a:ext>
                  </a:extLst>
                </a:gridCol>
                <a:gridCol w="943467">
                  <a:extLst>
                    <a:ext uri="{9D8B030D-6E8A-4147-A177-3AD203B41FA5}">
                      <a16:colId xmlns:a16="http://schemas.microsoft.com/office/drawing/2014/main" val="3851907711"/>
                    </a:ext>
                  </a:extLst>
                </a:gridCol>
                <a:gridCol w="944667">
                  <a:extLst>
                    <a:ext uri="{9D8B030D-6E8A-4147-A177-3AD203B41FA5}">
                      <a16:colId xmlns:a16="http://schemas.microsoft.com/office/drawing/2014/main" val="3125688223"/>
                    </a:ext>
                  </a:extLst>
                </a:gridCol>
              </a:tblGrid>
              <a:tr h="297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dirty="0">
                          <a:effectLst/>
                        </a:rPr>
                        <a:t>Group</a:t>
                      </a:r>
                      <a:endParaRPr lang="en-GB" sz="1050" b="1" dirty="0">
                        <a:effectLst/>
                      </a:endParaRPr>
                    </a:p>
                  </a:txBody>
                  <a:tcPr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dirty="0">
                          <a:effectLst/>
                        </a:rPr>
                        <a:t>Total TP</a:t>
                      </a:r>
                      <a:endParaRPr lang="en-GB" sz="1050" b="1" dirty="0">
                        <a:effectLst/>
                      </a:endParaRPr>
                    </a:p>
                  </a:txBody>
                  <a:tcPr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dirty="0">
                          <a:effectLst/>
                        </a:rPr>
                        <a:t>Enhancement</a:t>
                      </a:r>
                      <a:endParaRPr lang="en-GB" sz="1050" b="1" dirty="0">
                        <a:effectLst/>
                      </a:endParaRPr>
                    </a:p>
                  </a:txBody>
                  <a:tcPr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dirty="0">
                          <a:effectLst/>
                        </a:rPr>
                        <a:t>|D|</a:t>
                      </a:r>
                      <a:endParaRPr lang="en-GB" sz="1050" b="1" dirty="0">
                        <a:effectLst/>
                      </a:endParaRPr>
                    </a:p>
                  </a:txBody>
                  <a:tcPr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427652"/>
                  </a:ext>
                </a:extLst>
              </a:tr>
              <a:tr h="29754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50" dirty="0">
                          <a:effectLst/>
                        </a:rPr>
                        <a:t>0</a:t>
                      </a:r>
                      <a:endParaRPr lang="en-GB" sz="105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50" dirty="0">
                          <a:effectLst/>
                        </a:rPr>
                        <a:t>36403</a:t>
                      </a:r>
                      <a:endParaRPr lang="en-GB" sz="105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50" dirty="0">
                          <a:effectLst/>
                        </a:rPr>
                        <a:t>0.07</a:t>
                      </a:r>
                      <a:endParaRPr lang="en-GB" sz="105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50" dirty="0">
                          <a:effectLst/>
                        </a:rPr>
                        <a:t>1</a:t>
                      </a:r>
                      <a:endParaRPr lang="en-GB" sz="105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624960"/>
                  </a:ext>
                </a:extLst>
              </a:tr>
              <a:tr h="29754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50" dirty="0">
                          <a:effectLst/>
                        </a:rPr>
                        <a:t>1</a:t>
                      </a:r>
                      <a:endParaRPr lang="en-GB" sz="105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50" dirty="0">
                          <a:effectLst/>
                        </a:rPr>
                        <a:t>65155</a:t>
                      </a:r>
                      <a:endParaRPr lang="en-GB" sz="105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50" dirty="0">
                          <a:effectLst/>
                        </a:rPr>
                        <a:t>0.92</a:t>
                      </a:r>
                      <a:endParaRPr lang="en-GB" sz="105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50" dirty="0">
                          <a:effectLst/>
                        </a:rPr>
                        <a:t>10</a:t>
                      </a:r>
                      <a:endParaRPr lang="en-GB" sz="105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7374095"/>
                  </a:ext>
                </a:extLst>
              </a:tr>
              <a:tr h="29754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50" dirty="0">
                          <a:effectLst/>
                        </a:rPr>
                        <a:t>2</a:t>
                      </a:r>
                      <a:endParaRPr lang="en-GB" sz="105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50" dirty="0">
                          <a:effectLst/>
                        </a:rPr>
                        <a:t>96069</a:t>
                      </a:r>
                      <a:endParaRPr lang="en-GB" sz="105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50" dirty="0">
                          <a:effectLst/>
                        </a:rPr>
                        <a:t>1.83</a:t>
                      </a:r>
                      <a:endParaRPr lang="en-GB" sz="105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50" dirty="0">
                          <a:effectLst/>
                        </a:rPr>
                        <a:t>24</a:t>
                      </a:r>
                      <a:endParaRPr lang="en-GB" sz="105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496116"/>
                  </a:ext>
                </a:extLst>
              </a:tr>
            </a:tbl>
          </a:graphicData>
        </a:graphic>
      </p:graphicFrame>
      <p:pic>
        <p:nvPicPr>
          <p:cNvPr id="23" name="Picture 4">
            <a:extLst>
              <a:ext uri="{FF2B5EF4-FFF2-40B4-BE49-F238E27FC236}">
                <a16:creationId xmlns:a16="http://schemas.microsoft.com/office/drawing/2014/main" id="{9106ABAF-185B-FD93-3420-6752225E6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3399" y="6251760"/>
            <a:ext cx="1496521" cy="6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816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8872</TotalTime>
  <Words>592</Words>
  <Application>Microsoft Office PowerPoint</Application>
  <PresentationFormat>Widescreen</PresentationFormat>
  <Paragraphs>239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Meiryo</vt:lpstr>
      <vt:lpstr>Arial</vt:lpstr>
      <vt:lpstr>Calibri</vt:lpstr>
      <vt:lpstr>Calibri Body</vt:lpstr>
      <vt:lpstr>Calibri Light</vt:lpstr>
      <vt:lpstr>Calibri Light (Headings)</vt:lpstr>
      <vt:lpstr>Cambria Math</vt:lpstr>
      <vt:lpstr>Office Theme</vt:lpstr>
      <vt:lpstr>A VNF-Chaining Approach for Enhancing Ground Network  with UAVs in a Crowd-Based Environment</vt:lpstr>
      <vt:lpstr>Agenda </vt:lpstr>
      <vt:lpstr>Motivation </vt:lpstr>
      <vt:lpstr>State of art</vt:lpstr>
      <vt:lpstr>Scenario &amp; Use cases</vt:lpstr>
      <vt:lpstr>Architecture – An example</vt:lpstr>
      <vt:lpstr>Architecture – Problem formulation</vt:lpstr>
      <vt:lpstr>Experiments – Syntethic dataset to set requests R</vt:lpstr>
      <vt:lpstr>Results – Use case DDoS attack - 1</vt:lpstr>
      <vt:lpstr>Results – Use case DDoS attack - 2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VNF-Chaining Approach for Enhancing Ground Network  with UAVs in a Crowd-Based Environment</dc:title>
  <dc:creator>Montagno Bozzone, DAVIDE</dc:creator>
  <cp:lastModifiedBy>Montagno Bozzone, DAVIDE</cp:lastModifiedBy>
  <cp:revision>18</cp:revision>
  <dcterms:created xsi:type="dcterms:W3CDTF">2023-06-17T10:56:52Z</dcterms:created>
  <dcterms:modified xsi:type="dcterms:W3CDTF">2023-07-10T18:24:34Z</dcterms:modified>
</cp:coreProperties>
</file>