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8" r:id="rId17"/>
    <p:sldId id="27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31/05/2021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31/05/2021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protecnosrl.it/it/protecno-sviluppa-la-nave-dissalatore-una-nuova-frontiera-per-lapprovvigionamento-idri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synbiotec.com/progetti-di-ricerc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it" sz="8000" dirty="0"/>
              <a:t>Analisi territoriale progetti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5612" y="4964207"/>
            <a:ext cx="2818700" cy="1721819"/>
          </a:xfrm>
        </p:spPr>
        <p:txBody>
          <a:bodyPr rtlCol="0">
            <a:noAutofit/>
          </a:bodyPr>
          <a:lstStyle/>
          <a:p>
            <a:pPr marL="171450" indent="-1714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" sz="1600" dirty="0"/>
              <a:t>Antonio lanciotti</a:t>
            </a:r>
          </a:p>
          <a:p>
            <a:pPr marL="171450" indent="-1714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" sz="1600" dirty="0"/>
              <a:t>anna di gaetano</a:t>
            </a:r>
          </a:p>
          <a:p>
            <a:pPr marL="171450" indent="-1714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" sz="1600" dirty="0"/>
              <a:t>davide olivieri</a:t>
            </a:r>
          </a:p>
          <a:p>
            <a:pPr marL="171450" indent="-1714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" sz="1600" dirty="0"/>
              <a:t>lorenzo D’Agostino</a:t>
            </a:r>
          </a:p>
        </p:txBody>
      </p:sp>
      <p:pic>
        <p:nvPicPr>
          <p:cNvPr id="5" name="Immagine 4" descr="Immagine con edificio, sedia, panca, lato&#10;&#10;Descrizione generat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ottotitolo 2">
            <a:extLst>
              <a:ext uri="{FF2B5EF4-FFF2-40B4-BE49-F238E27FC236}">
                <a16:creationId xmlns:a16="http://schemas.microsoft.com/office/drawing/2014/main" id="{89D0F884-F7B5-4B3D-9557-FF5FF2C022CF}"/>
              </a:ext>
            </a:extLst>
          </p:cNvPr>
          <p:cNvSpPr txBox="1">
            <a:spLocks/>
          </p:cNvSpPr>
          <p:nvPr/>
        </p:nvSpPr>
        <p:spPr>
          <a:xfrm>
            <a:off x="5289754" y="4640113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"/>
              <a:t>regione Marche</a:t>
            </a:r>
            <a:endParaRPr lang="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0AD1A-BD58-45AB-AB0B-AB0FAEB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INDUSTRIA 4.0</a:t>
            </a:r>
            <a:br>
              <a:rPr lang="it-IT" dirty="0"/>
            </a:br>
            <a:r>
              <a:rPr lang="it-IT" dirty="0"/>
              <a:t>(manufacturing)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DEE1E-BD9B-4394-AD1C-040F6DE8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800" b="1" dirty="0"/>
              <a:t>Parole chiave </a:t>
            </a:r>
            <a:r>
              <a:rPr lang="it-IT" sz="2800" dirty="0"/>
              <a:t>= </a:t>
            </a:r>
            <a:r>
              <a:rPr lang="it-IT" sz="2800" i="1" dirty="0"/>
              <a:t>["</a:t>
            </a:r>
            <a:r>
              <a:rPr lang="it-IT" sz="2800" i="1" dirty="0" err="1"/>
              <a:t>manifatt</a:t>
            </a:r>
            <a:r>
              <a:rPr lang="it-IT" sz="2800" i="1" dirty="0"/>
              <a:t>", "manufacturing", " 3d "]</a:t>
            </a:r>
          </a:p>
          <a:p>
            <a:r>
              <a:rPr lang="it-IT" sz="2800" b="1" i="1" dirty="0"/>
              <a:t>Numero progetti ottenuti </a:t>
            </a:r>
            <a:r>
              <a:rPr lang="it-IT" sz="2800" i="1" dirty="0"/>
              <a:t>= 94</a:t>
            </a:r>
          </a:p>
          <a:p>
            <a:r>
              <a:rPr lang="it-IT" sz="2800" b="1" i="1" dirty="0"/>
              <a:t>Precisione</a:t>
            </a:r>
            <a:r>
              <a:rPr lang="it-IT" sz="2800" i="1" dirty="0"/>
              <a:t> = ?</a:t>
            </a:r>
          </a:p>
          <a:p>
            <a:r>
              <a:rPr lang="it-IT" sz="2800" b="1" i="1" dirty="0"/>
              <a:t>Totale finanziamento </a:t>
            </a:r>
            <a:r>
              <a:rPr lang="it-IT" sz="2800" i="1" dirty="0"/>
              <a:t>= 16.746.837 €</a:t>
            </a:r>
          </a:p>
          <a:p>
            <a:r>
              <a:rPr lang="it-IT" dirty="0"/>
              <a:t>I progetti ottenuti non hanno una descrizione che ci permette di capire se sono rilevanti all’analisi: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CODICE PROGETTO: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 - POR MARCHE FESR 2014-2020 - ASSE 1 Â¿ OS 1 Â¿ AZIONE 1.3 Â¿MANIFATTURA E LAVORO 4.0 Â¿ SOSTEGNO AI PROCESSI DI INNOVAZIONE AZIENDALE E ALLÂ¿ UTILIZZO DI NUOVE TECNOLOGIE DIGITALI NELLE MPMI MARCHIGIANEÂ¿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295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0AD1A-BD58-45AB-AB0B-AB0FAEB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INDUSTRIA 4.0</a:t>
            </a:r>
            <a:br>
              <a:rPr lang="it-IT" dirty="0"/>
            </a:br>
            <a:r>
              <a:rPr lang="it-IT" dirty="0"/>
              <a:t>(cloud)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DEE1E-BD9B-4394-AD1C-040F6DE8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/>
              <a:t>Parole chiave </a:t>
            </a:r>
            <a:r>
              <a:rPr lang="it-IT" sz="2800" dirty="0"/>
              <a:t>= </a:t>
            </a:r>
            <a:r>
              <a:rPr lang="it-IT" sz="2800" i="1" dirty="0"/>
              <a:t>["cloud", " </a:t>
            </a:r>
            <a:r>
              <a:rPr lang="it-IT" sz="2800" i="1" dirty="0" err="1"/>
              <a:t>saas</a:t>
            </a:r>
            <a:r>
              <a:rPr lang="it-IT" sz="2800" i="1" dirty="0"/>
              <a:t> ", " </a:t>
            </a:r>
            <a:r>
              <a:rPr lang="it-IT" sz="2800" i="1" dirty="0" err="1"/>
              <a:t>daas</a:t>
            </a:r>
            <a:r>
              <a:rPr lang="it-IT" sz="2800" i="1" dirty="0"/>
              <a:t> ", "</a:t>
            </a:r>
            <a:r>
              <a:rPr lang="it-IT" sz="2800" i="1" dirty="0" err="1"/>
              <a:t>azure</a:t>
            </a:r>
            <a:r>
              <a:rPr lang="it-IT" sz="2800" i="1" dirty="0"/>
              <a:t>", "</a:t>
            </a:r>
            <a:r>
              <a:rPr lang="it-IT" sz="2800" i="1" dirty="0" err="1"/>
              <a:t>aws</a:t>
            </a:r>
            <a:r>
              <a:rPr lang="it-IT" sz="2800" i="1" dirty="0"/>
              <a:t>"]</a:t>
            </a:r>
          </a:p>
          <a:p>
            <a:r>
              <a:rPr lang="it-IT" sz="2800" b="1" i="1" dirty="0"/>
              <a:t>Numero progetti ottenuti </a:t>
            </a:r>
            <a:r>
              <a:rPr lang="it-IT" sz="2800" i="1" dirty="0"/>
              <a:t>= 1</a:t>
            </a:r>
          </a:p>
          <a:p>
            <a:r>
              <a:rPr lang="it-IT" sz="2800" b="1" i="1" dirty="0"/>
              <a:t>Precisione</a:t>
            </a:r>
            <a:r>
              <a:rPr lang="it-IT" sz="2800" i="1" dirty="0"/>
              <a:t> = 1/1 = 100%</a:t>
            </a:r>
          </a:p>
          <a:p>
            <a:r>
              <a:rPr lang="it-IT" sz="2800" b="1" i="1" dirty="0"/>
              <a:t>Totale finanziamento </a:t>
            </a:r>
            <a:r>
              <a:rPr lang="it-IT" sz="2800" i="1" dirty="0"/>
              <a:t>= 100.000 €</a:t>
            </a:r>
          </a:p>
          <a:p>
            <a:r>
              <a:rPr lang="it-IT" sz="2800" b="1" i="1" dirty="0"/>
              <a:t>Progetto selezionato </a:t>
            </a:r>
            <a:r>
              <a:rPr lang="it-IT" sz="2800" i="1" dirty="0"/>
              <a:t>= 1MISEARS01_01259/3</a:t>
            </a: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6282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0AD1A-BD58-45AB-AB0B-AB0FAEB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INDUSTRIA 4.0</a:t>
            </a:r>
            <a:br>
              <a:rPr lang="it-IT" dirty="0"/>
            </a:br>
            <a:r>
              <a:rPr lang="it-IT" dirty="0"/>
              <a:t>(altre categorie)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DEE1E-BD9B-4394-AD1C-040F6DE8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z="2800" b="1" dirty="0"/>
              <a:t>Per tutte le restanti categorie non è stato trovato alcun progetto.</a:t>
            </a:r>
            <a:br>
              <a:rPr lang="it-IT" sz="2800" b="1" dirty="0"/>
            </a:br>
            <a:r>
              <a:rPr lang="it-IT" sz="2800" b="1" dirty="0"/>
              <a:t>Riportiamo di seguito le parole chiave utilizzate.</a:t>
            </a:r>
          </a:p>
          <a:p>
            <a:r>
              <a:rPr lang="it-IT" sz="2800" b="1" dirty="0" err="1"/>
              <a:t>Augmented</a:t>
            </a:r>
            <a:r>
              <a:rPr lang="it-IT" sz="2800" b="1" dirty="0"/>
              <a:t> reality </a:t>
            </a:r>
            <a:r>
              <a:rPr lang="it-IT" sz="2800" dirty="0"/>
              <a:t>= [</a:t>
            </a:r>
            <a:r>
              <a:rPr lang="it-IT" sz="2800" i="1" dirty="0"/>
              <a:t>"realtà aumentata", "</a:t>
            </a:r>
            <a:r>
              <a:rPr lang="it-IT" sz="2800" i="1" dirty="0" err="1"/>
              <a:t>augmented</a:t>
            </a:r>
            <a:r>
              <a:rPr lang="it-IT" sz="2800" i="1" dirty="0"/>
              <a:t> reality", "</a:t>
            </a:r>
            <a:r>
              <a:rPr lang="it-IT" sz="2800" i="1" dirty="0" err="1"/>
              <a:t>visor</a:t>
            </a:r>
            <a:r>
              <a:rPr lang="it-IT" sz="2800" i="1" dirty="0"/>
              <a:t>"]</a:t>
            </a:r>
            <a:endParaRPr lang="it-IT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2800" b="1" dirty="0" err="1"/>
              <a:t>Simulation</a:t>
            </a:r>
            <a:r>
              <a:rPr lang="it-IT" sz="2800" b="1" dirty="0"/>
              <a:t> </a:t>
            </a:r>
            <a:r>
              <a:rPr lang="it-IT" sz="2800" dirty="0"/>
              <a:t>= [</a:t>
            </a:r>
            <a:r>
              <a:rPr lang="it-IT" sz="2800" i="1" dirty="0"/>
              <a:t>"</a:t>
            </a:r>
            <a:r>
              <a:rPr lang="it-IT" sz="2800" i="1" dirty="0" err="1"/>
              <a:t>simulation</a:t>
            </a:r>
            <a:r>
              <a:rPr lang="it-IT" sz="2800" i="1" dirty="0"/>
              <a:t>", "</a:t>
            </a:r>
            <a:r>
              <a:rPr lang="it-IT" sz="2800" i="1" dirty="0" err="1"/>
              <a:t>simulazion</a:t>
            </a:r>
            <a:r>
              <a:rPr lang="it-IT" sz="2800" i="1" dirty="0"/>
              <a:t>"]</a:t>
            </a:r>
          </a:p>
          <a:p>
            <a:r>
              <a:rPr lang="it-IT" sz="2800" b="1" dirty="0"/>
              <a:t>Integration</a:t>
            </a:r>
            <a:r>
              <a:rPr lang="it-IT" sz="2800" i="1" dirty="0"/>
              <a:t> = ["</a:t>
            </a:r>
            <a:r>
              <a:rPr lang="it-IT" sz="2800" i="1" dirty="0" err="1"/>
              <a:t>integrazion</a:t>
            </a:r>
            <a:r>
              <a:rPr lang="it-IT" sz="2800" i="1" dirty="0"/>
              <a:t>", "</a:t>
            </a:r>
            <a:r>
              <a:rPr lang="it-IT" sz="2800" i="1" dirty="0" err="1"/>
              <a:t>integration</a:t>
            </a:r>
            <a:r>
              <a:rPr lang="it-IT" sz="2800" i="1" dirty="0"/>
              <a:t>"]</a:t>
            </a:r>
          </a:p>
          <a:p>
            <a:r>
              <a:rPr lang="it-IT" sz="2800" b="1" dirty="0"/>
              <a:t>IOT</a:t>
            </a:r>
            <a:r>
              <a:rPr lang="it-IT" sz="2800" b="1" i="1" dirty="0"/>
              <a:t> =</a:t>
            </a:r>
            <a:r>
              <a:rPr lang="it-IT" sz="2800" i="1" dirty="0"/>
              <a:t> ["internet of </a:t>
            </a:r>
            <a:r>
              <a:rPr lang="it-IT" sz="2800" i="1" dirty="0" err="1"/>
              <a:t>things</a:t>
            </a:r>
            <a:r>
              <a:rPr lang="it-IT" sz="2800" i="1" dirty="0"/>
              <a:t>", " </a:t>
            </a:r>
            <a:r>
              <a:rPr lang="it-IT" sz="2800" i="1" dirty="0" err="1"/>
              <a:t>iot</a:t>
            </a:r>
            <a:r>
              <a:rPr lang="it-IT" sz="2800" i="1" dirty="0"/>
              <a:t> ", "dispositivi connessi"]</a:t>
            </a:r>
          </a:p>
          <a:p>
            <a:r>
              <a:rPr lang="it-IT" sz="2800" b="1" dirty="0"/>
              <a:t>Cybersecurity</a:t>
            </a:r>
            <a:r>
              <a:rPr lang="it-IT" sz="2800" i="1" dirty="0"/>
              <a:t> = ["cybersecurity", "sicurezza informatica", "hacker", "</a:t>
            </a:r>
            <a:r>
              <a:rPr lang="it-IT" sz="2800" i="1" dirty="0" err="1"/>
              <a:t>crypto</a:t>
            </a:r>
            <a:r>
              <a:rPr lang="it-IT" sz="2800" i="1" dirty="0"/>
              <a:t>", "sistemi aperti"]</a:t>
            </a:r>
          </a:p>
          <a:p>
            <a:r>
              <a:rPr lang="it-IT" sz="2800" b="1" dirty="0"/>
              <a:t>Analytics</a:t>
            </a:r>
            <a:r>
              <a:rPr lang="it-IT" sz="2800" i="1" dirty="0"/>
              <a:t> = ["big-data", "big data", "</a:t>
            </a:r>
            <a:r>
              <a:rPr lang="it-IT" sz="2800" i="1" dirty="0" err="1"/>
              <a:t>analytics</a:t>
            </a:r>
            <a:r>
              <a:rPr lang="it-IT" sz="2800" i="1" dirty="0"/>
              <a:t>", "analisi dati", "analisi di dati", "data </a:t>
            </a:r>
            <a:r>
              <a:rPr lang="it-IT" sz="2800" i="1" dirty="0" err="1"/>
              <a:t>analysis</a:t>
            </a:r>
            <a:r>
              <a:rPr lang="it-IT" sz="2800" i="1" dirty="0"/>
              <a:t>", "data </a:t>
            </a:r>
            <a:r>
              <a:rPr lang="it-IT" sz="2800" i="1" dirty="0" err="1"/>
              <a:t>analytics</a:t>
            </a:r>
            <a:r>
              <a:rPr lang="it-IT" sz="2800" i="1" dirty="0"/>
              <a:t>"]</a:t>
            </a:r>
            <a:endParaRPr lang="it-IT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it-IT" sz="2800" i="1" dirty="0"/>
          </a:p>
          <a:p>
            <a:pPr marL="0" indent="0">
              <a:buNone/>
            </a:pP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67853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D010D-77CA-4B96-B443-49DA3F34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1</a:t>
            </a:r>
            <a:br>
              <a:rPr lang="it-IT" dirty="0"/>
            </a:br>
            <a:r>
              <a:rPr lang="it-IT" dirty="0"/>
              <a:t>Nave Dissalatore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3FD869-6627-4194-82B9-D3976B3F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802" y="5514392"/>
            <a:ext cx="10058400" cy="765247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https://protecnosrl.it/it/protecno-sviluppa-la-nave-dissalatore-una-nuova-frontiera-per-lapprovvigionamento-idrico/</a:t>
            </a: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857BB1C-1C85-4C23-A83C-376A97B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8740"/>
            <a:ext cx="12192000" cy="3785652"/>
          </a:xfrm>
          <a:prstGeom prst="rect">
            <a:avLst/>
          </a:prstGeom>
          <a:solidFill>
            <a:srgbClr val="3D3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{'COD_LOCALE_PROGETTO': '4MISEF/050275/02/X32’,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'CUP_DESCR_CATEGORIA': 'ALTRE AREE TECNOLOGICHE’,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'CUP_DESCR_NATURA': "CONCESSIONE DI INCENTIVI AD UNITA' PRODUTTIVE",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'CUP_DESCR_SETTORE': 'RICERCA SVILUPPO TECNOLOGICO ED INNOVAZIONE’,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'CUP_DESCR_SOTTOSETTORE': 'PROGETTI DI RICERCA E DI INNOVAZIONE PRESSO IMPRESE’,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'CUP_DESCR_TIPOLOGIA': "Attività di ricerca",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'DEN_COMUNE': 'Mondolfo’,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'DEN_PROVINCIA': 'PESARO E URBINO’,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'DEN_REGIONE': 'MARCHE’,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'DESCRIZIONE_GRANDE_PROGETTO': ' 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'FINANZ_TOTALE_PUBBLICO': 525852.98,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'INDIRIZZO_PROG': 'VIA E.MATTEI, 9’,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'OC_DATA_INIZIO_PROGETTO': '20170109’,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'OC_SINTESI_PROGETTO': "TECNOLOGIE VOLTE A REALIZZARE I SEGUENTI OBIETTIVI DELLA PRIORITA' SFIDE PER LA SOCIETA' PREVISTA DAL PROGRAMMA ORIZZONTE 2020",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'OC_TITOLO_PROGETTO': 'SVILUPPO DI UN PROCESSO INNOVATIVO DI DISSALAZIONE ECOSOSTENIBILE ATTRAVERSO LO STUDIO, LA PROGETTAZIONE E LA REALIZZAZIONE DI UNA NAVE DISSALATORE’,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kumimoji="0" lang="it-IT" altLang="it-IT" sz="1000" b="1" i="0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'COD_ATECO_SOGG': '42.21_2007’,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'DESCRIZIONE_ATECO_SOGG': 'Costruzione di opere di pubblica utilità per il trasporto di fluidi’,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'DESCR_FORMA_GIURIDICA_SOGG': 'Società a responsabilità limitata’,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'OC_CODICE_FISCALE_SOGG': '00952660413’,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'OC_DENOMINAZIONE_SOGG': 'PROTECNO SRL’,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'SOGG_COD_RUOLO': '2’,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'SOGG_DESCR_RUOLO': 'Attuatore del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progetto’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'SOGG_PROGR_RUOLO': '1'}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FFEF8D-B9E7-4CC7-AF16-29C6116CF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92" y="186613"/>
            <a:ext cx="5028893" cy="3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D010D-77CA-4B96-B443-49DA3F34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2</a:t>
            </a:r>
            <a:br>
              <a:rPr lang="it-IT" dirty="0"/>
            </a:br>
            <a:r>
              <a:rPr lang="it-IT" dirty="0"/>
              <a:t>Dolci probiotici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3FD869-6627-4194-82B9-D3976B3F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802" y="5924939"/>
            <a:ext cx="10058400" cy="3547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sz="2000" dirty="0">
                <a:hlinkClick r:id="rId2"/>
              </a:rPr>
              <a:t>https://www.synbiotec.com/progetti-di-ricerca/</a:t>
            </a:r>
            <a:endParaRPr lang="it-IT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857BB1C-1C85-4C23-A83C-376A97B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0326"/>
            <a:ext cx="12192000" cy="3631763"/>
          </a:xfrm>
          <a:prstGeom prst="rect">
            <a:avLst/>
          </a:prstGeom>
          <a:solidFill>
            <a:srgbClr val="3D3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{'COD_LOCALE_PROGETTO': '4MISEF/200043/02/X45',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'CUP_DESCR_CATEGORIA': 'ALTRE AREE TECNOLOGICHE',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'CUP_DESCR_NATURA': "CONCESSIONE DI INCENTIVI AD UNITA' PRODUTTIVE",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'CUP_DESCR_SETTORE': 'RICERCA SVILUPPO TECNOLOGICO ED INNOVAZIONE',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'CUP_DESCR_SOTTOSETTORE': 'PROGETTI DI RICERCA E  DI INNOVAZIONE PRESSO IMPRESE',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'CUP_DESCR_TIPOLOGIA': 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Attivita'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di ricerca",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'DEN_COMUNE': 'Camerino',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'DEN_PROVINCIA': 'MACERATA',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'DEN_REGIONE': 'MARCHE’,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'FINANZ_TOTALE_PUBBLICO': 461145.6,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'INDIRIZZO_PROG': 'Località Torre del Parco snc',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'OC_DATA_INIZIO_PROGETTO': '20190901',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'OC_SINTESI_PROGETTO': 'BIOTECNOLOGIE',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Consolas" panose="020B0609020204030204" pitchFamily="49" charset="0"/>
              </a:rPr>
              <a:t>  'OC_TITOLO_PROGETTO': 'PROBIOTIC NUTRACEUTICAL FOODS: RICERCA E SVILUPPO DI NUOVI ALIMENTI FUNZIONALI DI TIPO DOLCIARIO AD AZIONE PROBIOTICA'</a:t>
            </a: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</a:t>
            </a:r>
            <a:r>
              <a:rPr lang="it-IT" altLang="it-IT" sz="1000" dirty="0">
                <a:solidFill>
                  <a:schemeClr val="tx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'COD_ATECO_SOGG': '72.11_2007’,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'COD_FORMA_GIURIDICA_SOGG': '1.3.20’,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'DESCRIZIONE_ATECO_SOGG': 'Ricerca e sviluppo sperimentale nel campo delle biotecnologie’,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'DESCR_FORMA_GIURIDICA_SOGG': 'Società a responsabilità limitata’,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'OC_CODICE_FISCALE_SOGG': '01543880437',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'OC_DENOMINAZIONE_SOGG': 'SYNBIOTEC SRL',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'SOGG_COD_RUOLO': '2',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'SOGG_DESCR_RUOLO': 'Attuatore del </a:t>
            </a:r>
            <a:r>
              <a:rPr lang="it-IT" altLang="it-IT" sz="1000" dirty="0" err="1">
                <a:solidFill>
                  <a:srgbClr val="D6D6D6"/>
                </a:solidFill>
                <a:latin typeface="Consolas" panose="020B0609020204030204" pitchFamily="49" charset="0"/>
              </a:rPr>
              <a:t>progetto'</a:t>
            </a: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rgbClr val="D6D6D6"/>
                </a:solidFill>
                <a:latin typeface="Consolas" panose="020B0609020204030204" pitchFamily="49" charset="0"/>
              </a:rPr>
              <a:t>  'SOGG_PROGR_RUOLO': '1'}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 descr="Immagine che contiene piatto, ciambella, disposto&#10;&#10;Descrizione generata automaticamente">
            <a:extLst>
              <a:ext uri="{FF2B5EF4-FFF2-40B4-BE49-F238E27FC236}">
                <a16:creationId xmlns:a16="http://schemas.microsoft.com/office/drawing/2014/main" id="{5C164CFE-F368-4A28-85AF-AF5777B4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34" y="70485"/>
            <a:ext cx="50006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5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93743F0-A3DF-449F-A9E9-39C3C04442D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50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GRAFICI RIASSUNTIVI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0C00651-6F56-41B3-9E5F-3A0C420D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41" y="976165"/>
            <a:ext cx="4840117" cy="2346723"/>
          </a:xfrm>
          <a:prstGeom prst="rect">
            <a:avLst/>
          </a:prstGeom>
        </p:spPr>
      </p:pic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73D2B7F9-E186-4E33-BACC-5C3B5008B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25" y="3322888"/>
            <a:ext cx="4122247" cy="28449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E2063A3-6B5E-4605-9D79-1BA2C3B8C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29" y="3429000"/>
            <a:ext cx="4429450" cy="27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9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93743F0-A3DF-449F-A9E9-39C3C04442D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42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DISTRIBUZIONE FINANZIAMENTI PER PROVINCIA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39EC25-FCC7-4A6C-BDC2-49DA53A81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/>
          <a:stretch/>
        </p:blipFill>
        <p:spPr>
          <a:xfrm>
            <a:off x="2024374" y="865433"/>
            <a:ext cx="7255091" cy="56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8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806E72A-7F01-45B8-91DD-56DB2432E69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42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PROVINCIA DI ANCONA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A8CF9E-D7A5-4511-B82B-16B25C715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14" y="803869"/>
            <a:ext cx="4792438" cy="28027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890CCED-0B55-4689-B7F0-F4116A24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42" y="3188076"/>
            <a:ext cx="4334480" cy="280074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2DC1CD4-B4BF-4BCC-9293-0D9D0966D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453" y="3531638"/>
            <a:ext cx="4062905" cy="23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0DBD7C4-5FB8-4AB0-B49D-5A5AC6FC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01" y="833830"/>
            <a:ext cx="4131928" cy="2338153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E56B82-5276-47B9-B9B2-C1EC8426A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77" y="3171983"/>
            <a:ext cx="4313491" cy="266712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6E5E78-AE36-4C8A-96CD-682C103ED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3" y="3119142"/>
            <a:ext cx="4040913" cy="2772804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D36ADF52-BCB5-4A5D-86CF-1B0F2E3FA646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42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PROVINCIA DI ASCOLI PICENO</a:t>
            </a:r>
          </a:p>
        </p:txBody>
      </p:sp>
    </p:spTree>
    <p:extLst>
      <p:ext uri="{BB962C8B-B14F-4D97-AF65-F5344CB8AC3E}">
        <p14:creationId xmlns:p14="http://schemas.microsoft.com/office/powerpoint/2010/main" val="181910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D36ADF52-BCB5-4A5D-86CF-1B0F2E3FA646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42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PROVINCIA DI FERMO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273E56-4ABD-454A-AE01-F2B62C08A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99" y="810618"/>
            <a:ext cx="3943466" cy="232020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EE103F2-FDED-45EF-B3AE-D72572E2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5" y="3205315"/>
            <a:ext cx="4777513" cy="2954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8424DF4-EAC0-427C-BAB2-2B9877019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05" y="3205315"/>
            <a:ext cx="4219452" cy="28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7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76837"/>
            <a:ext cx="10538250" cy="437428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" sz="4800" i="1" dirty="0">
                <a:solidFill>
                  <a:srgbClr val="FFFFFF"/>
                </a:solidFill>
              </a:rPr>
              <a:t>L’obiettivo del nostro gruppo è di analizzare e classificare i progetti nella regione Marche relativi ai settori S3 e industria 4.0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BBADD92-C73D-49B6-AB3E-77AA08583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95" y="793585"/>
            <a:ext cx="4657604" cy="27178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B66084-884F-487C-B9FD-2D2B701C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918" y="3191433"/>
            <a:ext cx="4580649" cy="2832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E08EC7-5596-4861-AF9C-A3A2371C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3191433"/>
            <a:ext cx="4177100" cy="2872982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BC0D9E0A-16D6-4C50-9B34-252FC33F9821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42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PROVINCIA DI MACERATA</a:t>
            </a:r>
          </a:p>
        </p:txBody>
      </p:sp>
    </p:spTree>
    <p:extLst>
      <p:ext uri="{BB962C8B-B14F-4D97-AF65-F5344CB8AC3E}">
        <p14:creationId xmlns:p14="http://schemas.microsoft.com/office/powerpoint/2010/main" val="37900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BC0D9E0A-16D6-4C50-9B34-252FC33F9821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424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PROVINCIA DI PESARO E URBINO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A05C96-C66C-4C28-A8B8-A2524A31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6" y="3177833"/>
            <a:ext cx="4747101" cy="27813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719F0B4-B515-41C8-A4D0-96E16F606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3102316"/>
            <a:ext cx="4114799" cy="28397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205FA69-D0AC-493D-A546-3B0BDE486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94" y="739193"/>
            <a:ext cx="4413026" cy="24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9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6837"/>
            <a:ext cx="12188952" cy="4374283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it" sz="4800" i="1" dirty="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16EC0-7E58-41D1-869F-0FF0B88A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5009"/>
            <a:ext cx="10058400" cy="982351"/>
          </a:xfrm>
        </p:spPr>
        <p:txBody>
          <a:bodyPr/>
          <a:lstStyle/>
          <a:p>
            <a:pPr algn="ctr"/>
            <a:r>
              <a:rPr lang="it-IT" dirty="0"/>
              <a:t>PREFILTRAGGIO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5FC39-8B99-49B1-A2E8-7AAC64AA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589634"/>
          </a:xfrm>
        </p:spPr>
        <p:txBody>
          <a:bodyPr>
            <a:normAutofit/>
          </a:bodyPr>
          <a:lstStyle/>
          <a:p>
            <a:r>
              <a:rPr lang="it-IT" dirty="0"/>
              <a:t>Mediante l’utilizzo di Google </a:t>
            </a:r>
            <a:r>
              <a:rPr lang="it-IT" dirty="0" err="1"/>
              <a:t>Colab</a:t>
            </a:r>
            <a:r>
              <a:rPr lang="it-IT" dirty="0"/>
              <a:t> sono stati caricati i file </a:t>
            </a:r>
            <a:r>
              <a:rPr lang="it-IT" dirty="0" err="1"/>
              <a:t>csv</a:t>
            </a:r>
            <a:r>
              <a:rPr lang="it-IT" dirty="0"/>
              <a:t> del database fornitoci ed eseguite delle query SQL per il filtraggio e la classificazione dei record.</a:t>
            </a:r>
          </a:p>
          <a:p>
            <a:r>
              <a:rPr lang="it-IT" dirty="0"/>
              <a:t>Inizialmente sono stati filtrati i progetti relativi al ciclo 2 (anni 2014 – 2020) con codice tema sintetico 1 ( ricerca e innovazione).</a:t>
            </a:r>
          </a:p>
          <a:p>
            <a:r>
              <a:rPr lang="it-IT" dirty="0"/>
              <a:t>Successivamente, attraverso la tabella delle localizzazioni sono stati selezionati i progetti relativi alla sola regione Marche.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B10E13-6C7F-4867-AE53-07C3B1D7234E}"/>
              </a:ext>
            </a:extLst>
          </p:cNvPr>
          <p:cNvSpPr txBox="1"/>
          <p:nvPr/>
        </p:nvSpPr>
        <p:spPr>
          <a:xfrm>
            <a:off x="1097280" y="5016617"/>
            <a:ext cx="10118801" cy="79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239869-F556-4BE3-821B-6B8E8AC11900}"/>
              </a:ext>
            </a:extLst>
          </p:cNvPr>
          <p:cNvSpPr txBox="1"/>
          <p:nvPr/>
        </p:nvSpPr>
        <p:spPr>
          <a:xfrm>
            <a:off x="318781" y="4865615"/>
            <a:ext cx="11794921" cy="73866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SELECT * FROM </a:t>
            </a:r>
            <a:r>
              <a:rPr lang="en-US" sz="1400" b="0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localizzazioni</a:t>
            </a:r>
            <a:r>
              <a:rPr lang="en-US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 INNER JOIN </a:t>
            </a:r>
            <a:r>
              <a:rPr lang="en-US" sz="1400" b="0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progetti</a:t>
            </a:r>
            <a:r>
              <a:rPr lang="en-US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 ON </a:t>
            </a:r>
            <a:r>
              <a:rPr lang="en-US" sz="1400" b="0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localizzazioni.COD_LOCALE_PROGETTO</a:t>
            </a:r>
            <a:r>
              <a:rPr lang="en-US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400" b="0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progetti.COD_LOCALE_PROGETTO</a:t>
            </a:r>
            <a:r>
              <a:rPr lang="en-US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it-IT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DEN_REGIONE LIKE '%marche%’ </a:t>
            </a:r>
            <a:r>
              <a:rPr lang="en-US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AND </a:t>
            </a:r>
            <a:r>
              <a:rPr lang="it-IT" sz="1400" b="0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progetti.OC_COD_CICLO</a:t>
            </a:r>
            <a:r>
              <a:rPr lang="it-IT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 = 2 AND </a:t>
            </a:r>
            <a:r>
              <a:rPr lang="it-IT" sz="1400" b="0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progetti.OC_COD_TEMA_SINTETICO</a:t>
            </a:r>
            <a:r>
              <a:rPr lang="it-IT" sz="14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 = 1</a:t>
            </a:r>
            <a:endParaRPr lang="en-US" sz="1400" b="0" dirty="0">
              <a:solidFill>
                <a:schemeClr val="bg1">
                  <a:lumMod val="95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B6DD2-64D0-40D1-83B8-AC1FD8FC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SISTEMA DI FILTRAGGIO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E184CC-70FA-48E2-8FBD-0AFFCC88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>
            <a:normAutofit fontScale="25000" lnSpcReduction="20000"/>
          </a:bodyPr>
          <a:lstStyle/>
          <a:p>
            <a:r>
              <a:rPr lang="it-IT" sz="11200" dirty="0"/>
              <a:t>Per ogni categoria di interesse abbiamo selezionato un vocabolario di parole chiave per individuare e classificare i progetti.</a:t>
            </a:r>
          </a:p>
          <a:p>
            <a:r>
              <a:rPr lang="it-IT" sz="11200" dirty="0"/>
              <a:t>Per ogni record del dataset abbiamo verificato se una o più parole chiave del vocabolario fossero presenti nei seguenti campi : 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6C7533-B86A-4FA4-B0E8-1434E25A65E8}"/>
              </a:ext>
            </a:extLst>
          </p:cNvPr>
          <p:cNvSpPr txBox="1"/>
          <p:nvPr/>
        </p:nvSpPr>
        <p:spPr>
          <a:xfrm>
            <a:off x="1627464" y="4755198"/>
            <a:ext cx="3832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DESCRIZIONE_GRANDE_PROGETTO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OC_TITOLO_PROGETTO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OC_SINTESI_PROGETTO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CUP_DESCR_NATURA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55F7C4-EC3F-4C6E-AD24-F823DD34DDCD}"/>
              </a:ext>
            </a:extLst>
          </p:cNvPr>
          <p:cNvSpPr txBox="1"/>
          <p:nvPr/>
        </p:nvSpPr>
        <p:spPr>
          <a:xfrm>
            <a:off x="6852240" y="4755198"/>
            <a:ext cx="3561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CUP_DESCR_TIPOLOGIA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CUP_DESCR_SETTORE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CUP_DESCR_SOTTOSETTORE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it-IT" dirty="0"/>
              <a:t>CUP_DESCR_CATEGORIA</a:t>
            </a:r>
          </a:p>
        </p:txBody>
      </p:sp>
    </p:spTree>
    <p:extLst>
      <p:ext uri="{BB962C8B-B14F-4D97-AF65-F5344CB8AC3E}">
        <p14:creationId xmlns:p14="http://schemas.microsoft.com/office/powerpoint/2010/main" val="3986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2D532-B95D-4EF1-8977-35AD795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" y="46037"/>
            <a:ext cx="11425805" cy="169132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 S3-1 </a:t>
            </a:r>
            <a:br>
              <a:rPr lang="it-IT" dirty="0"/>
            </a:br>
            <a:r>
              <a:rPr lang="it-IT" sz="3600" dirty="0"/>
              <a:t>(industria intelligente e sostenibile, ambiente ed energia)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D7F81-0312-460B-A463-2806DA1D2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1" dirty="0"/>
              <a:t>Parole chiave </a:t>
            </a:r>
            <a:r>
              <a:rPr lang="it-IT" sz="2800" dirty="0"/>
              <a:t>= </a:t>
            </a:r>
            <a:r>
              <a:rPr lang="it-IT" sz="2800" i="1" dirty="0"/>
              <a:t>["industria intelligente", "</a:t>
            </a:r>
            <a:r>
              <a:rPr lang="it-IT" sz="2800" i="1" dirty="0" err="1"/>
              <a:t>sostenibil</a:t>
            </a:r>
            <a:r>
              <a:rPr lang="it-IT" sz="2800" i="1" dirty="0"/>
              <a:t>", "</a:t>
            </a:r>
            <a:r>
              <a:rPr lang="it-IT" sz="2800" i="1" dirty="0" err="1"/>
              <a:t>rinnovabil</a:t>
            </a:r>
            <a:r>
              <a:rPr lang="it-IT" sz="2800" i="1" dirty="0"/>
              <a:t>", "</a:t>
            </a:r>
            <a:r>
              <a:rPr lang="it-IT" sz="2800" i="1" dirty="0" err="1"/>
              <a:t>ecocompatibil</a:t>
            </a:r>
            <a:r>
              <a:rPr lang="it-IT" sz="2800" i="1" dirty="0"/>
              <a:t>", "generazione distribuita", "</a:t>
            </a:r>
            <a:r>
              <a:rPr lang="it-IT" sz="2800" i="1" dirty="0" err="1"/>
              <a:t>biomaterial</a:t>
            </a:r>
            <a:r>
              <a:rPr lang="it-IT" sz="2800" i="1" dirty="0"/>
              <a:t>", "sostenibilità", "</a:t>
            </a:r>
            <a:r>
              <a:rPr lang="it-IT" sz="2800" i="1" dirty="0" err="1"/>
              <a:t>bioraffineri</a:t>
            </a:r>
            <a:r>
              <a:rPr lang="it-IT" sz="2800" i="1" dirty="0"/>
              <a:t>", " </a:t>
            </a:r>
            <a:r>
              <a:rPr lang="it-IT" sz="2800" i="1" dirty="0" err="1"/>
              <a:t>bio</a:t>
            </a:r>
            <a:r>
              <a:rPr lang="it-IT" sz="2800" i="1" dirty="0"/>
              <a:t> "]</a:t>
            </a:r>
          </a:p>
          <a:p>
            <a:r>
              <a:rPr lang="it-IT" sz="2800" b="1" i="1" dirty="0"/>
              <a:t>Numero progetti ottenuti </a:t>
            </a:r>
            <a:r>
              <a:rPr lang="it-IT" sz="2800" i="1" dirty="0"/>
              <a:t>= 13</a:t>
            </a:r>
          </a:p>
          <a:p>
            <a:r>
              <a:rPr lang="it-IT" sz="2800" b="1" i="1" dirty="0"/>
              <a:t>Precisione</a:t>
            </a:r>
            <a:r>
              <a:rPr lang="it-IT" sz="2800" i="1" dirty="0"/>
              <a:t> = 13 / 13 = 100 %</a:t>
            </a:r>
          </a:p>
          <a:p>
            <a:r>
              <a:rPr lang="it-IT" sz="2800" b="1" i="1" dirty="0"/>
              <a:t>Totale finanziamento </a:t>
            </a:r>
            <a:r>
              <a:rPr lang="it-IT" sz="2800" i="1" dirty="0"/>
              <a:t>= 10.750.257 €</a:t>
            </a:r>
          </a:p>
        </p:txBody>
      </p:sp>
    </p:spTree>
    <p:extLst>
      <p:ext uri="{BB962C8B-B14F-4D97-AF65-F5344CB8AC3E}">
        <p14:creationId xmlns:p14="http://schemas.microsoft.com/office/powerpoint/2010/main" val="87637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89F4FB-1521-43D7-B1EC-1B0E43DF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CATEGORIA S3-2</a:t>
            </a:r>
            <a:br>
              <a:rPr lang="it-IT" dirty="0"/>
            </a:br>
            <a:r>
              <a:rPr lang="it-IT" sz="2800" dirty="0"/>
              <a:t>(salute, alimentazione, qualità della vita)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F3205-5BCF-4B06-A4FB-477F7AFA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300" b="1" dirty="0"/>
              <a:t>Parole chiave </a:t>
            </a:r>
            <a:r>
              <a:rPr lang="it-IT" sz="2300" dirty="0"/>
              <a:t>= </a:t>
            </a:r>
            <a:r>
              <a:rPr lang="it-IT" sz="2300" i="1" dirty="0"/>
              <a:t>[" salute ", "</a:t>
            </a:r>
            <a:r>
              <a:rPr lang="it-IT" sz="2300" i="1" dirty="0" err="1"/>
              <a:t>healthy</a:t>
            </a:r>
            <a:r>
              <a:rPr lang="it-IT" sz="2300" i="1" dirty="0"/>
              <a:t> </a:t>
            </a:r>
            <a:r>
              <a:rPr lang="it-IT" sz="2300" i="1" dirty="0" err="1"/>
              <a:t>ageing</a:t>
            </a:r>
            <a:r>
              <a:rPr lang="it-IT" sz="2300" i="1" dirty="0"/>
              <a:t>", "e-</a:t>
            </a:r>
            <a:r>
              <a:rPr lang="it-IT" sz="2300" i="1" dirty="0" err="1"/>
              <a:t>healthy</a:t>
            </a:r>
            <a:r>
              <a:rPr lang="it-IT" sz="2300" i="1" dirty="0"/>
              <a:t>", " </a:t>
            </a:r>
            <a:r>
              <a:rPr lang="it-IT" sz="2300" i="1" dirty="0" err="1"/>
              <a:t>healthy</a:t>
            </a:r>
            <a:r>
              <a:rPr lang="it-IT" sz="2300" i="1" dirty="0"/>
              <a:t> ", "assistenza domiciliare", "</a:t>
            </a:r>
            <a:r>
              <a:rPr lang="it-IT" sz="2300" i="1" dirty="0" err="1"/>
              <a:t>medicina","bioinformatica</a:t>
            </a:r>
            <a:r>
              <a:rPr lang="it-IT" sz="2300" i="1" dirty="0"/>
              <a:t>", "sviluppo farmaceutico", "agricoltura di precisione", "agricoltura del futuro", "agricoltura avanzata", "packaging", "produzioni alimentari", "nutraceutica", "nutrigenomica", "alimenti funzionali"]</a:t>
            </a:r>
          </a:p>
          <a:p>
            <a:r>
              <a:rPr lang="it-IT" sz="2300" b="1" i="1" dirty="0"/>
              <a:t>Numero progetti ottenuti </a:t>
            </a:r>
            <a:r>
              <a:rPr lang="it-IT" sz="2300" i="1" dirty="0"/>
              <a:t>= 35</a:t>
            </a:r>
          </a:p>
          <a:p>
            <a:r>
              <a:rPr lang="it-IT" sz="2300" b="1" i="1" dirty="0"/>
              <a:t>Precisione</a:t>
            </a:r>
            <a:r>
              <a:rPr lang="it-IT" sz="2300" i="1" dirty="0"/>
              <a:t> = 30 / 35 = 85 %</a:t>
            </a:r>
          </a:p>
          <a:p>
            <a:r>
              <a:rPr lang="it-IT" sz="2300" b="1" i="1" dirty="0"/>
              <a:t>Totale finanziamento </a:t>
            </a:r>
            <a:r>
              <a:rPr lang="it-IT" sz="2300" i="1" dirty="0"/>
              <a:t>= 23.686.382 €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978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F89E6-23DD-441C-AEF8-0A3F61F6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9391"/>
            <a:ext cx="10058400" cy="189675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CATEGORIA S3-3</a:t>
            </a:r>
            <a:br>
              <a:rPr lang="it-IT" dirty="0"/>
            </a:br>
            <a:r>
              <a:rPr lang="it-IT" sz="2400" dirty="0"/>
              <a:t>(agenda digitale, smart community, sistemi mobilità intelligente)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E5F6F7-08A2-4AE4-AA99-BD7D1187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/>
              <a:t>Parole chiave </a:t>
            </a:r>
            <a:r>
              <a:rPr lang="it-IT" sz="2000" dirty="0"/>
              <a:t>= </a:t>
            </a:r>
            <a:r>
              <a:rPr lang="it-IT" sz="2000" i="1" dirty="0"/>
              <a:t>["agenda digitale", "smart communities", "mobilità intelligente", "logistica", "mobilità urbana", "sicurezza dell’ambiente urbano", "monitoraggio ambientale", "prevenzione di eventi critici", "sensori", "smart building", "efficientamento energetico", "web economy</a:t>
            </a:r>
            <a:r>
              <a:rPr lang="it-IT" sz="2000" dirty="0"/>
              <a:t> "</a:t>
            </a:r>
            <a:r>
              <a:rPr lang="it-IT" sz="2000" i="1" dirty="0"/>
              <a:t>, "banda ultra"]</a:t>
            </a:r>
          </a:p>
          <a:p>
            <a:r>
              <a:rPr lang="it-IT" sz="2000" b="1" i="1" dirty="0"/>
              <a:t>Numero progetti ottenuti </a:t>
            </a:r>
            <a:r>
              <a:rPr lang="it-IT" sz="2000" i="1" dirty="0"/>
              <a:t>= 10</a:t>
            </a:r>
          </a:p>
          <a:p>
            <a:r>
              <a:rPr lang="it-IT" sz="2000" b="1" i="1" dirty="0"/>
              <a:t>Precisione</a:t>
            </a:r>
            <a:r>
              <a:rPr lang="it-IT" sz="2000" i="1" dirty="0"/>
              <a:t> = 6 / 10 = 60 %</a:t>
            </a:r>
          </a:p>
          <a:p>
            <a:r>
              <a:rPr lang="it-IT" sz="2000" b="1" i="1" dirty="0"/>
              <a:t>Totale finanziamento </a:t>
            </a:r>
            <a:r>
              <a:rPr lang="it-IT" sz="2000" i="1" dirty="0"/>
              <a:t>= 1.556.863 €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27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5D073-D49D-4443-AD65-0B586E2E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CATEGORIA S3-4</a:t>
            </a:r>
            <a:br>
              <a:rPr lang="it-IT" dirty="0"/>
            </a:br>
            <a:r>
              <a:rPr lang="it-IT" sz="3100" dirty="0"/>
              <a:t>(turismo, patrimonio culturale, industria della creatività)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7BF1C-C9AC-41A6-9DE3-38AE7E19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Parole chiave </a:t>
            </a:r>
            <a:r>
              <a:rPr lang="it-IT" sz="2400" dirty="0"/>
              <a:t>= </a:t>
            </a:r>
            <a:r>
              <a:rPr lang="it-IT" sz="2400" i="1" dirty="0"/>
              <a:t>["turismo", "patrimonio culturale", "applicazioni per il turismo", "made in </a:t>
            </a:r>
            <a:r>
              <a:rPr lang="it-IT" sz="2400" i="1" dirty="0" err="1"/>
              <a:t>italy</a:t>
            </a:r>
            <a:r>
              <a:rPr lang="it-IT" sz="2400" i="1" dirty="0"/>
              <a:t>", " cultura ", " arte ", "</a:t>
            </a:r>
            <a:r>
              <a:rPr lang="it-IT" sz="2400" i="1" dirty="0" err="1"/>
              <a:t>artistic</a:t>
            </a:r>
            <a:r>
              <a:rPr lang="it-IT" sz="2400" i="1" dirty="0"/>
              <a:t>", "paesaggi", "artigianato digitale", "gaming", "videogiochi", "multimedia", "creatività", "design", "editoria digitale"]</a:t>
            </a:r>
          </a:p>
          <a:p>
            <a:r>
              <a:rPr lang="it-IT" sz="2400" b="1" i="1" dirty="0"/>
              <a:t>Numero progetti ottenuti </a:t>
            </a:r>
            <a:r>
              <a:rPr lang="it-IT" sz="2400" i="1" dirty="0"/>
              <a:t>= 9</a:t>
            </a:r>
          </a:p>
          <a:p>
            <a:r>
              <a:rPr lang="it-IT" sz="2400" b="1" i="1" dirty="0"/>
              <a:t>Precisione</a:t>
            </a:r>
            <a:r>
              <a:rPr lang="it-IT" sz="2400" i="1" dirty="0"/>
              <a:t> = 5 / 9 = 56 %</a:t>
            </a:r>
          </a:p>
          <a:p>
            <a:r>
              <a:rPr lang="it-IT" sz="2400" b="1" i="1" dirty="0"/>
              <a:t>Totale finanziamento </a:t>
            </a:r>
            <a:r>
              <a:rPr lang="it-IT" sz="2400" i="1" dirty="0"/>
              <a:t>= 5.831.177€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06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0AD1A-BD58-45AB-AB0B-AB0FAEB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CATEGORIA S3-5</a:t>
            </a:r>
            <a:br>
              <a:rPr lang="it-IT" dirty="0"/>
            </a:br>
            <a:r>
              <a:rPr lang="it-IT" sz="4000" dirty="0"/>
              <a:t>(aerospazio e difesa)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DEE1E-BD9B-4394-AD1C-040F6DE8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dirty="0"/>
              <a:t>Parole chiave </a:t>
            </a:r>
            <a:r>
              <a:rPr lang="it-IT" sz="2800" dirty="0"/>
              <a:t>= </a:t>
            </a:r>
            <a:r>
              <a:rPr lang="it-IT" sz="2800" i="1" dirty="0"/>
              <a:t>["aerospazio", "green </a:t>
            </a:r>
            <a:r>
              <a:rPr lang="it-IT" sz="2800" i="1" dirty="0" err="1"/>
              <a:t>engine</a:t>
            </a:r>
            <a:r>
              <a:rPr lang="it-IT" sz="2800" i="1" dirty="0"/>
              <a:t>", "air </a:t>
            </a:r>
            <a:r>
              <a:rPr lang="it-IT" sz="2800" i="1" dirty="0" err="1"/>
              <a:t>traffic</a:t>
            </a:r>
            <a:r>
              <a:rPr lang="it-IT" sz="2800" i="1" dirty="0"/>
              <a:t>", " </a:t>
            </a:r>
            <a:r>
              <a:rPr lang="it-IT" sz="2800" i="1" dirty="0" err="1"/>
              <a:t>uav</a:t>
            </a:r>
            <a:r>
              <a:rPr lang="it-IT" sz="2800" i="1" dirty="0"/>
              <a:t> ", "</a:t>
            </a:r>
            <a:r>
              <a:rPr lang="it-IT" sz="2800" i="1" dirty="0" err="1"/>
              <a:t>unmanned</a:t>
            </a:r>
            <a:r>
              <a:rPr lang="it-IT" sz="2800" i="1" dirty="0"/>
              <a:t> </a:t>
            </a:r>
            <a:r>
              <a:rPr lang="it-IT" sz="2800" i="1" dirty="0" err="1"/>
              <a:t>aerial</a:t>
            </a:r>
            <a:r>
              <a:rPr lang="it-IT" sz="2800" i="1" dirty="0"/>
              <a:t> </a:t>
            </a:r>
            <a:r>
              <a:rPr lang="it-IT" sz="2800" i="1" dirty="0" err="1"/>
              <a:t>veicle</a:t>
            </a:r>
            <a:r>
              <a:rPr lang="it-IT" sz="2800" i="1" dirty="0"/>
              <a:t>", " </a:t>
            </a:r>
            <a:r>
              <a:rPr lang="it-IT" sz="2800" i="1" dirty="0" err="1"/>
              <a:t>ulm</a:t>
            </a:r>
            <a:r>
              <a:rPr lang="it-IT" sz="2800" i="1" dirty="0"/>
              <a:t> ", "ultra-Léger </a:t>
            </a:r>
            <a:r>
              <a:rPr lang="it-IT" sz="2800" i="1" dirty="0" err="1"/>
              <a:t>Motorisé</a:t>
            </a:r>
            <a:r>
              <a:rPr lang="it-IT" sz="2800" i="1" dirty="0"/>
              <a:t>", "</a:t>
            </a:r>
            <a:r>
              <a:rPr lang="it-IT" sz="2800" i="1" dirty="0" err="1"/>
              <a:t>avionic</a:t>
            </a:r>
            <a:r>
              <a:rPr lang="it-IT" sz="2800" i="1" dirty="0"/>
              <a:t>", "aviazione", "robotica </a:t>
            </a:r>
            <a:r>
              <a:rPr lang="it-IT" sz="2800" i="1" dirty="0" err="1"/>
              <a:t>spaziale","esercito</a:t>
            </a:r>
            <a:r>
              <a:rPr lang="it-IT" sz="2800" i="1" dirty="0"/>
              <a:t>"]</a:t>
            </a:r>
          </a:p>
          <a:p>
            <a:r>
              <a:rPr lang="it-IT" sz="2800" b="1" i="1" dirty="0"/>
              <a:t>Numero progetti ottenuti </a:t>
            </a:r>
            <a:r>
              <a:rPr lang="it-IT" sz="2800" i="1" dirty="0"/>
              <a:t>= 0</a:t>
            </a:r>
          </a:p>
          <a:p>
            <a:r>
              <a:rPr lang="it-IT" sz="2800" b="1" i="1" dirty="0"/>
              <a:t>Totale finanziamento </a:t>
            </a:r>
            <a:r>
              <a:rPr lang="it-IT" sz="2800" i="1" dirty="0"/>
              <a:t>= 0 €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19305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FC8F2F77-34E6-4881-95B5-684C0DB1B352}" vid="{E8CAFA2A-74B5-4F8A-862E-91B15D2EA6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70D15ADAA3894CBF126D8A29965A5A" ma:contentTypeVersion="6" ma:contentTypeDescription="Creare un nuovo documento." ma:contentTypeScope="" ma:versionID="4fa25cac184543122f526ed0a20f40cd">
  <xsd:schema xmlns:xsd="http://www.w3.org/2001/XMLSchema" xmlns:xs="http://www.w3.org/2001/XMLSchema" xmlns:p="http://schemas.microsoft.com/office/2006/metadata/properties" xmlns:ns2="aa26040d-b007-4400-923b-1dcf73b40381" targetNamespace="http://schemas.microsoft.com/office/2006/metadata/properties" ma:root="true" ma:fieldsID="14ae724bb26df06e2cca445854691a77" ns2:_="">
    <xsd:import namespace="aa26040d-b007-4400-923b-1dcf73b40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6040d-b007-4400-923b-1dcf73b40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1D1668-8336-4786-8170-CC00511E2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26040d-b007-4400-923b-1dcf73b40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C95519-DD05-4099-926E-A752AC834E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EBC071-5FB8-444C-8EEB-DBC26334C1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{FC997ADE-5BA1-426A-BE52-4D162C2E2EC5}tf56160789_win32</Template>
  <TotalTime>99</TotalTime>
  <Words>1510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Consolas</vt:lpstr>
      <vt:lpstr>Courier New</vt:lpstr>
      <vt:lpstr>Franklin Gothic Book</vt:lpstr>
      <vt:lpstr>Wingdings</vt:lpstr>
      <vt:lpstr>1_RetrospectVTI</vt:lpstr>
      <vt:lpstr>Analisi territoriale progetti</vt:lpstr>
      <vt:lpstr>L’obiettivo del nostro gruppo è di analizzare e classificare i progetti nella regione Marche relativi ai settori S3 e industria 4.0</vt:lpstr>
      <vt:lpstr>PREFILTRAGGIO DATASET</vt:lpstr>
      <vt:lpstr>SISTEMA DI FILTRAGGIO </vt:lpstr>
      <vt:lpstr>CATEGORIA S3-1  (industria intelligente e sostenibile, ambiente ed energia)</vt:lpstr>
      <vt:lpstr>CATEGORIA S3-2 (salute, alimentazione, qualità della vita)</vt:lpstr>
      <vt:lpstr>CATEGORIA S3-3 (agenda digitale, smart community, sistemi mobilità intelligente)</vt:lpstr>
      <vt:lpstr>CATEGORIA S3-4 (turismo, patrimonio culturale, industria della creatività)</vt:lpstr>
      <vt:lpstr>CATEGORIA S3-5 (aerospazio e difesa)</vt:lpstr>
      <vt:lpstr>INDUSTRIA 4.0 (manufacturing)</vt:lpstr>
      <vt:lpstr>INDUSTRIA 4.0 (cloud)</vt:lpstr>
      <vt:lpstr>INDUSTRIA 4.0 (altre categorie)</vt:lpstr>
      <vt:lpstr>PROGETTO 1 Nave Dissalatore</vt:lpstr>
      <vt:lpstr>PROGETTO 2 Dolci probiotici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territoriale progetti</dc:title>
  <dc:creator>OLIVIERI DAVIDE</dc:creator>
  <cp:lastModifiedBy>Antonio Lanciotti</cp:lastModifiedBy>
  <cp:revision>25</cp:revision>
  <dcterms:created xsi:type="dcterms:W3CDTF">2021-05-31T14:46:58Z</dcterms:created>
  <dcterms:modified xsi:type="dcterms:W3CDTF">2021-05-31T18:38:50Z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0x0101006C70D15ADAA3894CBF126D8A29965A5A</vt:lpwstr>
  </property>
</Properties>
</file>