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gEX2kRSf38X7vqfQceyajJv37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tirosina presenta un gruppo idrossido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Il triptofano presenta il gruppo amminico</a:t>
            </a:r>
            <a:endParaRPr/>
          </a:p>
        </p:txBody>
      </p:sp>
      <p:sp>
        <p:nvSpPr>
          <p:cNvPr id="169" name="Google Shape;16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L’istidina è debolmente basica (pKa = 6,0) ed a pH fisiologico l’amminoacido libero è in gran parte non ionizzato; quando si trova incorporata in una proteina può recare una carica positiva o essere neutra (proprietà molto importante!)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Classificazione biochimica degli amminoacidi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Essenziali: quegli AA che una determinata specie non è in grado di sintetizzare (o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sintetizza in quantità non sufficienti);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devono essere introdotti con la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Non essenziali: quegli AA che una determinata specie è in grado di sintetizzare.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Classificazione degli amminoacidi secondo il metabolismo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Glucogenici: tutti gli AA dal cui catabolismo otteniamo acido piruvico o un intermedio del ciclo di Krebs e che quindi possono essere utilizzati per riformare glucosio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Chetogenici: gli AA dal cui catabolismo otteniamo acetilCoA o acetoacetilCoA, che quindi non possono essere utilizzati per riformare glucosio leucina e lisina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Sia chetogenici che glucogenici: dal loro catabolismo otteniamo acido piruvico o un intermedio del ciclo di Krebs, oltre che acetil CoA o acetoacetilCoA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proteine vengono catabolizzate solo nel caso in cui vi sia la mancanza di grassi e zuccheri, al fine di fornire energia.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Classificazione biochimica degli amminoacidi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Essenziali: quegli AA che una determinata specie non è in grado di sintetizzare (o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sintetizza in quantità non sufficienti);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devono essere introdotti con la dieta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Non essenziali: quegli AA che una determinata specie è in grado di sintetizzare.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Classificazione degli amminoacidi secondo il metabolismo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Glucogenici: tutti gli AA dal cui catabolismo otteniamo acido piruvico o un intermedio del ciclo di Krebs e che quindi possono essere utilizzati per riformare glucosio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Chetogenici: gli AA dal cui catabolismo otteniamo acetilCoA o acetoacetilCoA, che quindi non possono essere utilizzati per riformare glucosio leucina e lisina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Sia chetogenici che glucogenici: dal loro catabolismo otteniamo acido piruvico o un intermedio del ciclo di Krebs, oltre che acetil CoA o acetoacetilCoA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proteine vengono catabolizzate solo nel caso in cui vi sia la mancanza di grassi e zuccheri, al fine di fornire energia.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L’albumina trasporta molecole insolubili nel sangue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Gli ormoni sono proteine trasportatrici di informazioni</a:t>
            </a:r>
            <a:endParaRPr/>
          </a:p>
        </p:txBody>
      </p:sp>
      <p:sp>
        <p:nvSpPr>
          <p:cNvPr id="264" name="Google Shape;264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l'amilasi è l'enzima che "digerisce" l'amido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actina e miosina sono le proteine che consentono ai muscoli di contrarsi</a:t>
            </a:r>
            <a:endParaRPr/>
          </a:p>
        </p:txBody>
      </p:sp>
      <p:sp>
        <p:nvSpPr>
          <p:cNvPr id="93" name="Google Shape;9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Questo legame è un legame forte, che genera una struttura (il dipeptide) planare: la molecola non può avvenire; O e H si mettono in conformazione trans, con parziale dipolo elettirco;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In base al numero di peptidi, si distinguono in oligopeptidi e polipeptidi</a:t>
            </a:r>
            <a:endParaRPr/>
          </a:p>
        </p:txBody>
      </p:sp>
      <p:sp>
        <p:nvSpPr>
          <p:cNvPr id="271" name="Google Shape;271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prolina interrompe l’elica</a:t>
            </a:r>
            <a:endParaRPr/>
          </a:p>
        </p:txBody>
      </p:sp>
      <p:sp>
        <p:nvSpPr>
          <p:cNvPr id="286" name="Google Shape;28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prolina interrompe l’elica</a:t>
            </a:r>
            <a:endParaRPr/>
          </a:p>
        </p:txBody>
      </p:sp>
      <p:sp>
        <p:nvSpPr>
          <p:cNvPr id="293" name="Google Shape;293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prolina interrompe l’elica</a:t>
            </a:r>
            <a:endParaRPr/>
          </a:p>
        </p:txBody>
      </p:sp>
      <p:sp>
        <p:nvSpPr>
          <p:cNvPr id="301" name="Google Shape;30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La prolina presenta una catena laterale che si chiude sul gruppo amminico, formando un gruppo imminico</a:t>
            </a:r>
            <a:endParaRPr/>
          </a:p>
        </p:txBody>
      </p:sp>
      <p:sp>
        <p:nvSpPr>
          <p:cNvPr id="155" name="Google Shape;15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9406" l="0" r="0" t="6219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ctrTitle"/>
          </p:nvPr>
        </p:nvSpPr>
        <p:spPr>
          <a:xfrm>
            <a:off x="7261848" y="5242196"/>
            <a:ext cx="4184074" cy="10022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1" lang="it-IT">
                <a:solidFill>
                  <a:schemeClr val="lt1"/>
                </a:solidFill>
              </a:rPr>
              <a:t>Le proteine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amminoacidi: catene -R aromatiche</a:t>
            </a:r>
            <a:endParaRPr/>
          </a:p>
        </p:txBody>
      </p:sp>
      <p:sp>
        <p:nvSpPr>
          <p:cNvPr id="172" name="Google Shape;172;p10"/>
          <p:cNvSpPr txBox="1"/>
          <p:nvPr>
            <p:ph idx="1" type="body"/>
          </p:nvPr>
        </p:nvSpPr>
        <p:spPr>
          <a:xfrm>
            <a:off x="838200" y="3386340"/>
            <a:ext cx="3877235" cy="22255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Tra questi troviamo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la </a:t>
            </a:r>
            <a:r>
              <a:rPr b="1" lang="it-IT">
                <a:solidFill>
                  <a:srgbClr val="6D3F32"/>
                </a:solidFill>
              </a:rPr>
              <a:t>fenilalanina</a:t>
            </a:r>
            <a:r>
              <a:rPr lang="it-IT"/>
              <a:t>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la </a:t>
            </a:r>
            <a:r>
              <a:rPr b="1" lang="it-IT">
                <a:solidFill>
                  <a:srgbClr val="6D3F32"/>
                </a:solidFill>
              </a:rPr>
              <a:t>tirosina</a:t>
            </a:r>
            <a:r>
              <a:rPr lang="it-IT"/>
              <a:t>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il </a:t>
            </a:r>
            <a:r>
              <a:rPr b="1" lang="it-IT">
                <a:solidFill>
                  <a:srgbClr val="6D3F32"/>
                </a:solidFill>
              </a:rPr>
              <a:t>triptofano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73" name="Google Shape;173;p10"/>
          <p:cNvSpPr txBox="1"/>
          <p:nvPr/>
        </p:nvSpPr>
        <p:spPr>
          <a:xfrm>
            <a:off x="4132085" y="6137265"/>
            <a:ext cx="2966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triptofano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6825750" y="4550288"/>
            <a:ext cx="2844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fenilalanina</a:t>
            </a:r>
            <a:endParaRPr/>
          </a:p>
        </p:txBody>
      </p:sp>
      <p:sp>
        <p:nvSpPr>
          <p:cNvPr id="175" name="Google Shape;175;p10"/>
          <p:cNvSpPr txBox="1"/>
          <p:nvPr/>
        </p:nvSpPr>
        <p:spPr>
          <a:xfrm>
            <a:off x="9092454" y="6304002"/>
            <a:ext cx="3236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tirosina</a:t>
            </a:r>
            <a:endParaRPr/>
          </a:p>
        </p:txBody>
      </p:sp>
      <p:sp>
        <p:nvSpPr>
          <p:cNvPr id="176" name="Google Shape;176;p10"/>
          <p:cNvSpPr txBox="1"/>
          <p:nvPr/>
        </p:nvSpPr>
        <p:spPr>
          <a:xfrm>
            <a:off x="838200" y="1585517"/>
            <a:ext cx="8359589" cy="13871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amminoacidi non polari. Presentano gruppi idrofili, perciò possono legarsi all'acqua attraverso ponti a idrogeno rendendo così l'amminoacido polare</a:t>
            </a:r>
            <a:endParaRPr/>
          </a:p>
        </p:txBody>
      </p:sp>
      <p:pic>
        <p:nvPicPr>
          <p:cNvPr id="177" name="Google Shape;1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416" y="2560474"/>
            <a:ext cx="3077094" cy="2174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2453" y="4017046"/>
            <a:ext cx="3236259" cy="2286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2085" y="4112400"/>
            <a:ext cx="2966387" cy="2096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amminoacidi: catene -R acide e basiche</a:t>
            </a:r>
            <a:endParaRPr/>
          </a:p>
        </p:txBody>
      </p:sp>
      <p:sp>
        <p:nvSpPr>
          <p:cNvPr id="186" name="Google Shape;186;p11"/>
          <p:cNvSpPr txBox="1"/>
          <p:nvPr/>
        </p:nvSpPr>
        <p:spPr>
          <a:xfrm>
            <a:off x="966334" y="5800489"/>
            <a:ext cx="1786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acido aspartico</a:t>
            </a:r>
            <a:endParaRPr/>
          </a:p>
        </p:txBody>
      </p:sp>
      <p:sp>
        <p:nvSpPr>
          <p:cNvPr id="187" name="Google Shape;187;p11"/>
          <p:cNvSpPr txBox="1"/>
          <p:nvPr/>
        </p:nvSpPr>
        <p:spPr>
          <a:xfrm>
            <a:off x="2980037" y="5800489"/>
            <a:ext cx="1909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acido glutammico</a:t>
            </a:r>
            <a:endParaRPr/>
          </a:p>
        </p:txBody>
      </p:sp>
      <p:sp>
        <p:nvSpPr>
          <p:cNvPr id="188" name="Google Shape;188;p11"/>
          <p:cNvSpPr txBox="1"/>
          <p:nvPr/>
        </p:nvSpPr>
        <p:spPr>
          <a:xfrm>
            <a:off x="4916426" y="5800489"/>
            <a:ext cx="3236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lisina</a:t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838200" y="1690688"/>
            <a:ext cx="10591800" cy="1856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Quelli acidi sono principalemente </a:t>
            </a:r>
            <a:r>
              <a:rPr b="0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l’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acido aspartico</a:t>
            </a:r>
            <a:r>
              <a:rPr b="0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l’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acido</a:t>
            </a: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glutammico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che si ottengono da asparagina e glutammina.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Quelli basici, invece, sono accettori di protoni, e sono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lisina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arginina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istidina</a:t>
            </a:r>
            <a:endParaRPr b="0" i="0" sz="2800" u="none" cap="none" strike="noStrike">
              <a:solidFill>
                <a:srgbClr val="6D3F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1"/>
          <p:cNvSpPr txBox="1"/>
          <p:nvPr/>
        </p:nvSpPr>
        <p:spPr>
          <a:xfrm>
            <a:off x="8407062" y="5800489"/>
            <a:ext cx="323625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istidina</a:t>
            </a:r>
            <a:endParaRPr/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21444" l="4021" r="58095" t="0"/>
          <a:stretch/>
        </p:blipFill>
        <p:spPr>
          <a:xfrm>
            <a:off x="966334" y="3931573"/>
            <a:ext cx="1786219" cy="1868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12070" l="62303" r="4668" t="0"/>
          <a:stretch/>
        </p:blipFill>
        <p:spPr>
          <a:xfrm>
            <a:off x="3207521" y="3889047"/>
            <a:ext cx="1454526" cy="1953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9531" y="3660188"/>
            <a:ext cx="3290047" cy="232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20383" y="4105219"/>
            <a:ext cx="2809617" cy="153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amminoacidi: catene -R acide e basiche</a:t>
            </a:r>
            <a:endParaRPr/>
          </a:p>
        </p:txBody>
      </p:sp>
      <p:sp>
        <p:nvSpPr>
          <p:cNvPr id="201" name="Google Shape;201;p12"/>
          <p:cNvSpPr txBox="1"/>
          <p:nvPr/>
        </p:nvSpPr>
        <p:spPr>
          <a:xfrm>
            <a:off x="838200" y="1690688"/>
            <a:ext cx="10591800" cy="124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base alla quantità di amminoacidi acidi e basici presenti al suo interno, una proteina si dirà, per l’appunto,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acida</a:t>
            </a: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basica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secondo questa regola: </a:t>
            </a:r>
            <a:endParaRPr/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289300"/>
            <a:ext cx="54864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4759513"/>
            <a:ext cx="5270500" cy="119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amminoacidi: la cisteina</a:t>
            </a:r>
            <a:endParaRPr/>
          </a:p>
        </p:txBody>
      </p:sp>
      <p:sp>
        <p:nvSpPr>
          <p:cNvPr id="210" name="Google Shape;210;p13"/>
          <p:cNvSpPr txBox="1"/>
          <p:nvPr/>
        </p:nvSpPr>
        <p:spPr>
          <a:xfrm>
            <a:off x="838200" y="1690687"/>
            <a:ext cx="7334623" cy="525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cisteina</a:t>
            </a: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è un amminoacido solforato: questo significa che, in una proteina contenente grandi quantità di questo amminoacido, quando due residui di zolfo entrano a contatto tra di loro, si crea un ponte disolfuro.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Questo meccanismo interviene nei nostri capelli; essendo fatti di cheratina, geneticamente può capitare che questa proteina sia più o meno ricca di cisteina; con più cisteina si formano più ponti disolfuro, che danno ai capelli la forma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riccia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3"/>
          <p:cNvPicPr preferRelativeResize="0"/>
          <p:nvPr/>
        </p:nvPicPr>
        <p:blipFill rotWithShape="1">
          <a:blip r:embed="rId3">
            <a:alphaModFix/>
          </a:blip>
          <a:srcRect b="12072" l="0" r="0" t="144"/>
          <a:stretch/>
        </p:blipFill>
        <p:spPr>
          <a:xfrm>
            <a:off x="8733115" y="1690688"/>
            <a:ext cx="3180977" cy="371503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3"/>
          <p:cNvSpPr txBox="1"/>
          <p:nvPr/>
        </p:nvSpPr>
        <p:spPr>
          <a:xfrm>
            <a:off x="8733115" y="5405718"/>
            <a:ext cx="3180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cisteina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</a:t>
            </a:r>
            <a:endParaRPr/>
          </a:p>
        </p:txBody>
      </p:sp>
      <p:sp>
        <p:nvSpPr>
          <p:cNvPr id="219" name="Google Shape;219;p14"/>
          <p:cNvSpPr txBox="1"/>
          <p:nvPr>
            <p:ph idx="1" type="body"/>
          </p:nvPr>
        </p:nvSpPr>
        <p:spPr>
          <a:xfrm>
            <a:off x="838200" y="1690688"/>
            <a:ext cx="5186082" cy="1294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Le proteine sono catalogate in base alla loro struttura: possono essere </a:t>
            </a:r>
            <a:r>
              <a:rPr b="1" lang="it-IT">
                <a:solidFill>
                  <a:srgbClr val="6D3F32"/>
                </a:solidFill>
              </a:rPr>
              <a:t>globulari</a:t>
            </a:r>
            <a:r>
              <a:rPr lang="it-IT"/>
              <a:t> o </a:t>
            </a:r>
            <a:r>
              <a:rPr b="1" lang="it-IT">
                <a:solidFill>
                  <a:srgbClr val="6D3F32"/>
                </a:solidFill>
              </a:rPr>
              <a:t>fibrose</a:t>
            </a:r>
            <a:r>
              <a:rPr lang="it-IT"/>
              <a:t>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 globulari</a:t>
            </a:r>
            <a:endParaRPr/>
          </a:p>
        </p:txBody>
      </p:sp>
      <p:sp>
        <p:nvSpPr>
          <p:cNvPr id="226" name="Google Shape;226;p15"/>
          <p:cNvSpPr txBox="1"/>
          <p:nvPr>
            <p:ph idx="1" type="body"/>
          </p:nvPr>
        </p:nvSpPr>
        <p:spPr>
          <a:xfrm>
            <a:off x="838200" y="1690688"/>
            <a:ext cx="6217024" cy="4333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Le catene polipeptidiche sono ripiegate e assumono forma compatta, </a:t>
            </a:r>
            <a:r>
              <a:rPr b="1" lang="it-IT"/>
              <a:t>sferica</a:t>
            </a:r>
            <a:r>
              <a:rPr lang="it-IT"/>
              <a:t> o </a:t>
            </a:r>
            <a:r>
              <a:rPr b="1" lang="it-IT"/>
              <a:t>globulare</a:t>
            </a:r>
            <a:r>
              <a:rPr lang="it-IT"/>
              <a:t>. Contengono più tipi di struttura secondaria.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Comprendono: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enzimi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proteine di trasporto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proteine regolatrici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immunoglobuline </a:t>
            </a:r>
            <a:endParaRPr/>
          </a:p>
        </p:txBody>
      </p:sp>
      <p:pic>
        <p:nvPicPr>
          <p:cNvPr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4983" y="1027906"/>
            <a:ext cx="4038600" cy="367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5"/>
          <p:cNvSpPr txBox="1"/>
          <p:nvPr/>
        </p:nvSpPr>
        <p:spPr>
          <a:xfrm>
            <a:off x="5358654" y="4960877"/>
            <a:ext cx="6214781" cy="16619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solubili in acqua, e le interazioni sono dovute a ponti disolfuro, alla polarità di -R e ai legami a idrogeno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 fibrose</a:t>
            </a: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838200" y="1690688"/>
            <a:ext cx="9066492" cy="1294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Sono caratterizzate da catene polipeptidiche disposte in lunghi fasci o foglietti, e presentano un unico tipo di struttura secondaria; sono insolubili in acqua.</a:t>
            </a:r>
            <a:endParaRPr/>
          </a:p>
        </p:txBody>
      </p:sp>
      <p:pic>
        <p:nvPicPr>
          <p:cNvPr id="236" name="Google Shape;236;p16"/>
          <p:cNvPicPr preferRelativeResize="0"/>
          <p:nvPr/>
        </p:nvPicPr>
        <p:blipFill rotWithShape="1">
          <a:blip r:embed="rId3">
            <a:alphaModFix/>
          </a:blip>
          <a:srcRect b="9864" l="3333" r="61814" t="3305"/>
          <a:stretch/>
        </p:blipFill>
        <p:spPr>
          <a:xfrm>
            <a:off x="10295964" y="582705"/>
            <a:ext cx="1057836" cy="2492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 b="28293" l="44683" r="8652" t="20796"/>
          <a:stretch/>
        </p:blipFill>
        <p:spPr>
          <a:xfrm>
            <a:off x="585320" y="3635097"/>
            <a:ext cx="1416425" cy="1461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ratina" id="238" name="Google Shape;238;p16"/>
          <p:cNvPicPr preferRelativeResize="0"/>
          <p:nvPr/>
        </p:nvPicPr>
        <p:blipFill rotWithShape="1">
          <a:blip r:embed="rId4">
            <a:alphaModFix/>
          </a:blip>
          <a:srcRect b="7761" l="0" r="0" t="0"/>
          <a:stretch/>
        </p:blipFill>
        <p:spPr>
          <a:xfrm>
            <a:off x="9079939" y="3635097"/>
            <a:ext cx="2432050" cy="285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6"/>
          <p:cNvSpPr/>
          <p:nvPr/>
        </p:nvSpPr>
        <p:spPr>
          <a:xfrm>
            <a:off x="9079939" y="6266332"/>
            <a:ext cx="824753" cy="242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6"/>
          <p:cNvSpPr txBox="1"/>
          <p:nvPr/>
        </p:nvSpPr>
        <p:spPr>
          <a:xfrm>
            <a:off x="2269378" y="3635097"/>
            <a:ext cx="6542928" cy="2339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adatte a ruoli strutturali, dal momento che i gruppi apolari e i ponti disolfuro tendono a conferire rigidità e insolubilità alle molecole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 fibrose</a:t>
            </a:r>
            <a:endParaRPr/>
          </a:p>
        </p:txBody>
      </p:sp>
      <p:sp>
        <p:nvSpPr>
          <p:cNvPr id="247" name="Google Shape;247;p17"/>
          <p:cNvSpPr txBox="1"/>
          <p:nvPr>
            <p:ph idx="1" type="body"/>
          </p:nvPr>
        </p:nvSpPr>
        <p:spPr>
          <a:xfrm>
            <a:off x="838200" y="1686115"/>
            <a:ext cx="9066492" cy="56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Sono di origine animale e sono divise in tre categorie</a:t>
            </a:r>
            <a:endParaRPr/>
          </a:p>
        </p:txBody>
      </p:sp>
      <p:pic>
        <p:nvPicPr>
          <p:cNvPr id="248" name="Google Shape;248;p17"/>
          <p:cNvPicPr preferRelativeResize="0"/>
          <p:nvPr/>
        </p:nvPicPr>
        <p:blipFill rotWithShape="1">
          <a:blip r:embed="rId3">
            <a:alphaModFix/>
          </a:blip>
          <a:srcRect b="9864" l="3333" r="61814" t="3305"/>
          <a:stretch/>
        </p:blipFill>
        <p:spPr>
          <a:xfrm>
            <a:off x="10295964" y="582705"/>
            <a:ext cx="1057836" cy="2492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7"/>
          <p:cNvPicPr preferRelativeResize="0"/>
          <p:nvPr/>
        </p:nvPicPr>
        <p:blipFill rotWithShape="1">
          <a:blip r:embed="rId3">
            <a:alphaModFix/>
          </a:blip>
          <a:srcRect b="28293" l="44683" r="8652" t="20796"/>
          <a:stretch/>
        </p:blipFill>
        <p:spPr>
          <a:xfrm>
            <a:off x="585320" y="3635097"/>
            <a:ext cx="1416425" cy="14612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heratina" id="250" name="Google Shape;250;p17"/>
          <p:cNvPicPr preferRelativeResize="0"/>
          <p:nvPr/>
        </p:nvPicPr>
        <p:blipFill rotWithShape="1">
          <a:blip r:embed="rId4">
            <a:alphaModFix/>
          </a:blip>
          <a:srcRect b="7761" l="0" r="0" t="0"/>
          <a:stretch/>
        </p:blipFill>
        <p:spPr>
          <a:xfrm>
            <a:off x="9079939" y="3635097"/>
            <a:ext cx="2432050" cy="285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7"/>
          <p:cNvSpPr/>
          <p:nvPr/>
        </p:nvSpPr>
        <p:spPr>
          <a:xfrm>
            <a:off x="9079939" y="6266332"/>
            <a:ext cx="824753" cy="24204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7"/>
          <p:cNvSpPr txBox="1"/>
          <p:nvPr/>
        </p:nvSpPr>
        <p:spPr>
          <a:xfrm>
            <a:off x="2269378" y="2743199"/>
            <a:ext cx="6542928" cy="28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Cheratine, dalla struttura ad elica che formano i tessuti protettivi</a:t>
            </a:r>
            <a:endParaRPr/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Collageni, dalla struttura ad elica, che formano i tessuti connettivi</a:t>
            </a:r>
            <a:endParaRPr/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Sete, dalla struttura a foglietto beta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</a:t>
            </a:r>
            <a:endParaRPr/>
          </a:p>
        </p:txBody>
      </p:sp>
      <p:sp>
        <p:nvSpPr>
          <p:cNvPr id="259" name="Google Shape;259;p18"/>
          <p:cNvSpPr txBox="1"/>
          <p:nvPr>
            <p:ph idx="1" type="body"/>
          </p:nvPr>
        </p:nvSpPr>
        <p:spPr>
          <a:xfrm>
            <a:off x="838200" y="1690688"/>
            <a:ext cx="5186082" cy="1294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Le proteine sono catalogate in base alla loro struttura: possono essere </a:t>
            </a:r>
            <a:r>
              <a:rPr b="1" lang="it-IT">
                <a:solidFill>
                  <a:srgbClr val="6D3F32"/>
                </a:solidFill>
              </a:rPr>
              <a:t>globulari</a:t>
            </a:r>
            <a:r>
              <a:rPr lang="it-IT"/>
              <a:t> o </a:t>
            </a:r>
            <a:r>
              <a:rPr b="1" lang="it-IT">
                <a:solidFill>
                  <a:srgbClr val="6D3F32"/>
                </a:solidFill>
              </a:rPr>
              <a:t>fibrose</a:t>
            </a:r>
            <a:r>
              <a:rPr lang="it-IT"/>
              <a:t>. </a:t>
            </a:r>
            <a:endParaRPr/>
          </a:p>
        </p:txBody>
      </p:sp>
      <p:sp>
        <p:nvSpPr>
          <p:cNvPr id="260" name="Google Shape;260;p18"/>
          <p:cNvSpPr txBox="1"/>
          <p:nvPr/>
        </p:nvSpPr>
        <p:spPr>
          <a:xfrm>
            <a:off x="6396318" y="3931864"/>
            <a:ext cx="5186082" cy="1294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it-IT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Oppure sono catalogate in base al numero di catene peptidiche che le compone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proteine: ruoli</a:t>
            </a:r>
            <a:endParaRPr/>
          </a:p>
        </p:txBody>
      </p:sp>
      <p:sp>
        <p:nvSpPr>
          <p:cNvPr id="267" name="Google Shape;267;p19"/>
          <p:cNvSpPr txBox="1"/>
          <p:nvPr>
            <p:ph idx="1" type="body"/>
          </p:nvPr>
        </p:nvSpPr>
        <p:spPr>
          <a:xfrm>
            <a:off x="838199" y="1690688"/>
            <a:ext cx="10376647" cy="440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I ruoli delle proteine sono molteplici: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3F32"/>
              </a:buClr>
              <a:buSzPts val="2800"/>
              <a:buChar char="•"/>
            </a:pPr>
            <a:r>
              <a:rPr b="1" lang="it-IT">
                <a:solidFill>
                  <a:srgbClr val="6D3F32"/>
                </a:solidFill>
              </a:rPr>
              <a:t>strutturale</a:t>
            </a:r>
            <a:r>
              <a:rPr lang="it-IT"/>
              <a:t>, come collagene o cheratina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3F32"/>
              </a:buClr>
              <a:buSzPts val="2800"/>
              <a:buChar char="•"/>
            </a:pPr>
            <a:r>
              <a:rPr b="1" lang="it-IT">
                <a:solidFill>
                  <a:srgbClr val="6D3F32"/>
                </a:solidFill>
              </a:rPr>
              <a:t>trasportatrici</a:t>
            </a:r>
            <a:r>
              <a:rPr lang="it-IT"/>
              <a:t>, come emoglobina, albumina e gli ormoni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3F32"/>
              </a:buClr>
              <a:buSzPts val="2800"/>
              <a:buChar char="•"/>
            </a:pPr>
            <a:r>
              <a:rPr b="1" lang="it-IT">
                <a:solidFill>
                  <a:srgbClr val="6D3F32"/>
                </a:solidFill>
              </a:rPr>
              <a:t>catalizzatori</a:t>
            </a:r>
            <a:r>
              <a:rPr lang="it-IT"/>
              <a:t>, come gli enzimi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3F32"/>
              </a:buClr>
              <a:buSzPts val="2800"/>
              <a:buChar char="•"/>
            </a:pPr>
            <a:r>
              <a:rPr b="1" lang="it-IT">
                <a:solidFill>
                  <a:srgbClr val="6D3F32"/>
                </a:solidFill>
              </a:rPr>
              <a:t>anticorpi</a:t>
            </a:r>
            <a:r>
              <a:rPr lang="it-IT"/>
              <a:t>, come l’immunoglobulina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3F32"/>
              </a:buClr>
              <a:buSzPts val="2800"/>
              <a:buChar char="•"/>
            </a:pPr>
            <a:r>
              <a:rPr b="1" lang="it-IT">
                <a:solidFill>
                  <a:srgbClr val="6D3F32"/>
                </a:solidFill>
              </a:rPr>
              <a:t>deposito di materiale</a:t>
            </a:r>
            <a:r>
              <a:rPr lang="it-IT"/>
              <a:t>, come la ferritina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3F32"/>
              </a:buClr>
              <a:buSzPts val="2800"/>
              <a:buChar char="•"/>
            </a:pPr>
            <a:r>
              <a:rPr b="1" lang="it-IT">
                <a:solidFill>
                  <a:srgbClr val="6D3F32"/>
                </a:solidFill>
              </a:rPr>
              <a:t>contrattili</a:t>
            </a:r>
            <a:r>
              <a:rPr lang="it-IT"/>
              <a:t>: actina e miosina</a:t>
            </a:r>
            <a:endParaRPr b="1"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838200" y="1577051"/>
            <a:ext cx="6202680" cy="218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Le proteine sono dei polimeri formati da amminoacidi; rappresentano gli elementi strutturali e funzionali nei sistemi viventi; esse ci costituiscono, ma allo stesso tempo agiscono dentro di noi: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6277844" y="3880224"/>
            <a:ext cx="5075956" cy="2182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enzimi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sono proteine;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emoglobina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è una proteina;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anticorpi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sono proteine;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D3F32"/>
              </a:buClr>
              <a:buSzPts val="2800"/>
              <a:buFont typeface="Arial"/>
              <a:buChar char="•"/>
            </a:pP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actina</a:t>
            </a: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miosina</a:t>
            </a:r>
            <a:r>
              <a:rPr b="1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proteine.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0790" y="3759546"/>
            <a:ext cx="2857500" cy="260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510791" y="6162991"/>
            <a:ext cx="2857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emoglobina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63972" y="142042"/>
            <a:ext cx="2376126" cy="322259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8263971" y="3285259"/>
            <a:ext cx="237612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20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amilasi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proteine: legame peptidico</a:t>
            </a:r>
            <a:endParaRPr/>
          </a:p>
        </p:txBody>
      </p:sp>
      <p:sp>
        <p:nvSpPr>
          <p:cNvPr id="274" name="Google Shape;274;p20"/>
          <p:cNvSpPr txBox="1"/>
          <p:nvPr>
            <p:ph idx="1" type="body"/>
          </p:nvPr>
        </p:nvSpPr>
        <p:spPr>
          <a:xfrm>
            <a:off x="838200" y="2004453"/>
            <a:ext cx="5840507" cy="4557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Gli amminoacidi che formano le proteine sono legati tra di loro da legami </a:t>
            </a:r>
            <a:r>
              <a:rPr b="1" lang="it-IT">
                <a:solidFill>
                  <a:srgbClr val="6D3F32"/>
                </a:solidFill>
              </a:rPr>
              <a:t>peptidici</a:t>
            </a:r>
            <a:r>
              <a:rPr lang="it-IT"/>
              <a:t>: un gruppo -OH del gruppo carbossilico del primo amminoacido e un atomo di idrogeno del gruppo amminico del secondo amminoacido si condensano, legando i due amminoacidi.</a:t>
            </a:r>
            <a:endParaRPr/>
          </a:p>
        </p:txBody>
      </p:sp>
      <p:pic>
        <p:nvPicPr>
          <p:cNvPr id="275" name="Google Shape;275;p20"/>
          <p:cNvPicPr preferRelativeResize="0"/>
          <p:nvPr/>
        </p:nvPicPr>
        <p:blipFill rotWithShape="1">
          <a:blip r:embed="rId3">
            <a:alphaModFix/>
          </a:blip>
          <a:srcRect b="3412" l="2070" r="3182" t="2839"/>
          <a:stretch/>
        </p:blipFill>
        <p:spPr>
          <a:xfrm>
            <a:off x="7252448" y="2669661"/>
            <a:ext cx="4446494" cy="233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</a:t>
            </a:r>
            <a:endParaRPr/>
          </a:p>
        </p:txBody>
      </p:sp>
      <p:sp>
        <p:nvSpPr>
          <p:cNvPr id="282" name="Google Shape;282;p21"/>
          <p:cNvSpPr txBox="1"/>
          <p:nvPr>
            <p:ph idx="1" type="body"/>
          </p:nvPr>
        </p:nvSpPr>
        <p:spPr>
          <a:xfrm>
            <a:off x="838200" y="1690688"/>
            <a:ext cx="10515600" cy="429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Le proteine si ripiegano su sé stesse, dando luogo a </a:t>
            </a:r>
            <a:r>
              <a:rPr b="1" lang="it-IT">
                <a:solidFill>
                  <a:srgbClr val="6D3F32"/>
                </a:solidFill>
              </a:rPr>
              <a:t>legami a idrogeno</a:t>
            </a:r>
            <a:r>
              <a:rPr lang="it-IT">
                <a:solidFill>
                  <a:srgbClr val="6D3F32"/>
                </a:solidFill>
              </a:rPr>
              <a:t> </a:t>
            </a:r>
            <a:r>
              <a:rPr lang="it-IT"/>
              <a:t>tra amminoacidi.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La </a:t>
            </a:r>
            <a:r>
              <a:rPr b="1" lang="it-IT">
                <a:solidFill>
                  <a:srgbClr val="6D3F32"/>
                </a:solidFill>
              </a:rPr>
              <a:t>struttura primaria</a:t>
            </a:r>
            <a:r>
              <a:rPr lang="it-IT"/>
              <a:t> di una proteina è la sequenza di amminoacidi nell’ordine corretto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Nella </a:t>
            </a:r>
            <a:r>
              <a:rPr b="1" lang="it-IT">
                <a:solidFill>
                  <a:srgbClr val="6D3F32"/>
                </a:solidFill>
              </a:rPr>
              <a:t>struttura secondaria</a:t>
            </a:r>
            <a:r>
              <a:rPr lang="it-IT"/>
              <a:t> la proteina si avvolge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Nella </a:t>
            </a:r>
            <a:r>
              <a:rPr b="1" lang="it-IT">
                <a:solidFill>
                  <a:srgbClr val="6D3F32"/>
                </a:solidFill>
              </a:rPr>
              <a:t>struttura terziaria</a:t>
            </a:r>
            <a:r>
              <a:rPr lang="it-IT">
                <a:solidFill>
                  <a:srgbClr val="6D3F32"/>
                </a:solidFill>
              </a:rPr>
              <a:t> </a:t>
            </a:r>
            <a:r>
              <a:rPr lang="it-IT"/>
              <a:t>si chiude a gomitolo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Nella </a:t>
            </a:r>
            <a:r>
              <a:rPr b="1" lang="it-IT">
                <a:solidFill>
                  <a:srgbClr val="6D3F32"/>
                </a:solidFill>
              </a:rPr>
              <a:t>struttura quaternaria </a:t>
            </a:r>
            <a:r>
              <a:rPr lang="it-IT"/>
              <a:t>vi è l’unione di più strutture terziarie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proteine: struttura secondaria</a:t>
            </a:r>
            <a:endParaRPr/>
          </a:p>
        </p:txBody>
      </p:sp>
      <p:sp>
        <p:nvSpPr>
          <p:cNvPr id="289" name="Google Shape;289;p22"/>
          <p:cNvSpPr txBox="1"/>
          <p:nvPr>
            <p:ph idx="1" type="body"/>
          </p:nvPr>
        </p:nvSpPr>
        <p:spPr>
          <a:xfrm>
            <a:off x="838200" y="1690688"/>
            <a:ext cx="10515600" cy="429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È il primo ripiegamento della molecola, ed è determinata da </a:t>
            </a:r>
            <a:r>
              <a:rPr b="1" lang="it-IT">
                <a:solidFill>
                  <a:srgbClr val="6D3F32"/>
                </a:solidFill>
              </a:rPr>
              <a:t>legami a idrogeno</a:t>
            </a:r>
            <a:r>
              <a:rPr lang="it-IT"/>
              <a:t> tra l’ossigeno di un gruppo carbonilico e l’idrogeno del gruppo ammidico di un altro amminoacido.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Si distinguono due forme: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l’</a:t>
            </a:r>
            <a:r>
              <a:rPr b="1" lang="it-IT">
                <a:solidFill>
                  <a:srgbClr val="6D3F32"/>
                </a:solidFill>
              </a:rPr>
              <a:t>α-elica</a:t>
            </a:r>
            <a:r>
              <a:rPr lang="it-IT"/>
              <a:t>, caratterizzata da legami a idrogeno intercatena ogni 4 amminoacidi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il </a:t>
            </a:r>
            <a:r>
              <a:rPr b="1" lang="it-IT">
                <a:solidFill>
                  <a:srgbClr val="6D3F32"/>
                </a:solidFill>
              </a:rPr>
              <a:t>foglietto-β</a:t>
            </a:r>
            <a:r>
              <a:rPr lang="it-IT"/>
              <a:t>, caratterizzato da legami a idrogeno tra fogli adiecenti, o tra la singola catena ripiegata; i polipeptidi, in questo caso, possono disporsi in modo parallelo o antiparallelo;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proteine: struttura secondaria (α-elica)</a:t>
            </a:r>
            <a:endParaRPr/>
          </a:p>
        </p:txBody>
      </p:sp>
      <p:pic>
        <p:nvPicPr>
          <p:cNvPr id="296" name="Google Shape;296;p23"/>
          <p:cNvPicPr preferRelativeResize="0"/>
          <p:nvPr/>
        </p:nvPicPr>
        <p:blipFill rotWithShape="1">
          <a:blip r:embed="rId3">
            <a:alphaModFix/>
          </a:blip>
          <a:srcRect b="6239" l="20704" r="14476" t="9090"/>
          <a:stretch/>
        </p:blipFill>
        <p:spPr>
          <a:xfrm>
            <a:off x="2281517" y="1690688"/>
            <a:ext cx="2814918" cy="4758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7250" y="1690688"/>
            <a:ext cx="2459323" cy="441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proteine: struttura secondaria (foglietto-β)</a:t>
            </a:r>
            <a:endParaRPr/>
          </a:p>
        </p:txBody>
      </p:sp>
      <p:pic>
        <p:nvPicPr>
          <p:cNvPr id="304" name="Google Shape;304;p24"/>
          <p:cNvPicPr preferRelativeResize="0"/>
          <p:nvPr/>
        </p:nvPicPr>
        <p:blipFill rotWithShape="1">
          <a:blip r:embed="rId3">
            <a:alphaModFix/>
          </a:blip>
          <a:srcRect b="60949" l="0" r="22275" t="0"/>
          <a:stretch/>
        </p:blipFill>
        <p:spPr>
          <a:xfrm>
            <a:off x="461682" y="1641382"/>
            <a:ext cx="6863311" cy="2631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4"/>
          <p:cNvPicPr preferRelativeResize="0"/>
          <p:nvPr/>
        </p:nvPicPr>
        <p:blipFill rotWithShape="1">
          <a:blip r:embed="rId4">
            <a:alphaModFix/>
          </a:blip>
          <a:srcRect b="9375" l="6679" r="3008" t="8807"/>
          <a:stretch/>
        </p:blipFill>
        <p:spPr>
          <a:xfrm>
            <a:off x="7906871" y="1488141"/>
            <a:ext cx="3509682" cy="41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24"/>
          <p:cNvPicPr preferRelativeResize="0"/>
          <p:nvPr/>
        </p:nvPicPr>
        <p:blipFill rotWithShape="1">
          <a:blip r:embed="rId5">
            <a:alphaModFix/>
          </a:blip>
          <a:srcRect b="3759" l="14174" r="10436" t="44149"/>
          <a:stretch/>
        </p:blipFill>
        <p:spPr>
          <a:xfrm>
            <a:off x="3838698" y="4792009"/>
            <a:ext cx="3486295" cy="1801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proteine: struttura terziaria</a:t>
            </a:r>
            <a:endParaRPr/>
          </a:p>
        </p:txBody>
      </p:sp>
      <p:sp>
        <p:nvSpPr>
          <p:cNvPr id="313" name="Google Shape;313;p25"/>
          <p:cNvSpPr txBox="1"/>
          <p:nvPr>
            <p:ph idx="1" type="body"/>
          </p:nvPr>
        </p:nvSpPr>
        <p:spPr>
          <a:xfrm>
            <a:off x="838200" y="1690688"/>
            <a:ext cx="10515600" cy="429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È dettata da ulteriori legami tra peptidi distanti tra loro; può formarsi per mezzo di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 ponti disolfuro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interazioni idrofobiche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legami ionici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ponti idrogeno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legami covalenti</a:t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Da qui arriva la distinzione tra </a:t>
            </a:r>
            <a:r>
              <a:rPr b="1" lang="it-IT">
                <a:solidFill>
                  <a:srgbClr val="6D3F32"/>
                </a:solidFill>
              </a:rPr>
              <a:t>proteine</a:t>
            </a:r>
            <a:r>
              <a:rPr lang="it-IT">
                <a:solidFill>
                  <a:srgbClr val="6D3F32"/>
                </a:solidFill>
              </a:rPr>
              <a:t> </a:t>
            </a:r>
            <a:r>
              <a:rPr b="1" lang="it-IT">
                <a:solidFill>
                  <a:srgbClr val="6D3F32"/>
                </a:solidFill>
              </a:rPr>
              <a:t>fibrose</a:t>
            </a:r>
            <a:r>
              <a:rPr b="1" lang="it-IT"/>
              <a:t> </a:t>
            </a:r>
            <a:r>
              <a:rPr lang="it-IT"/>
              <a:t>e </a:t>
            </a:r>
            <a:r>
              <a:rPr b="1" lang="it-IT">
                <a:solidFill>
                  <a:srgbClr val="6D3F32"/>
                </a:solidFill>
              </a:rPr>
              <a:t>proteine globulari</a:t>
            </a:r>
            <a:endParaRPr>
              <a:solidFill>
                <a:srgbClr val="6D3F3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Le proteine: struttura terziaria</a:t>
            </a:r>
            <a:endParaRPr/>
          </a:p>
        </p:txBody>
      </p:sp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838200" y="1690688"/>
            <a:ext cx="10515600" cy="429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La struttura terziaria di una proteina è soggetta alla </a:t>
            </a:r>
            <a:r>
              <a:rPr b="1" lang="it-IT">
                <a:solidFill>
                  <a:srgbClr val="6D3F32"/>
                </a:solidFill>
              </a:rPr>
              <a:t>denaturazione</a:t>
            </a:r>
            <a:r>
              <a:rPr lang="it-IT"/>
              <a:t>, ovvero alla rottura di tutte quelle interazioni proprie della struttura stessa, che porta la proteina ad un avvolgimento casuale.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A volte la denaturazione è reversibile, in quanto allontanando l’agente denaturante la proteina riprende la sua conformazione tridimensionale, </a:t>
            </a:r>
            <a:r>
              <a:rPr b="1" lang="it-IT">
                <a:solidFill>
                  <a:srgbClr val="6D3F32"/>
                </a:solidFill>
              </a:rPr>
              <a:t>dettata dalla struttura primaria</a:t>
            </a:r>
            <a:endParaRPr>
              <a:solidFill>
                <a:srgbClr val="6D3F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8200" y="1435100"/>
            <a:ext cx="5593080" cy="1836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Gli </a:t>
            </a:r>
            <a:r>
              <a:rPr b="1" lang="it-IT">
                <a:solidFill>
                  <a:srgbClr val="6D3F32"/>
                </a:solidFill>
              </a:rPr>
              <a:t>amminoacidi </a:t>
            </a:r>
            <a:r>
              <a:rPr lang="it-IT"/>
              <a:t>sono i monomeri che costituiscono le proteine; in natura sono più di trecento, ma solo venti sono utilizzati nei mammiferi.</a:t>
            </a:r>
            <a:endParaRPr>
              <a:solidFill>
                <a:srgbClr val="6D3F32"/>
              </a:solidFill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1140" y="1690688"/>
            <a:ext cx="7260860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38200" y="1435100"/>
            <a:ext cx="5928360" cy="4153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Ogni amminoacido, eccetto la </a:t>
            </a:r>
            <a:r>
              <a:rPr b="1" lang="it-IT">
                <a:solidFill>
                  <a:srgbClr val="6D3F32"/>
                </a:solidFill>
              </a:rPr>
              <a:t>prolina</a:t>
            </a:r>
            <a:r>
              <a:rPr lang="it-IT"/>
              <a:t>, possiede un carbonio centrale (chiamato carbonio </a:t>
            </a:r>
            <a:r>
              <a:rPr i="1" lang="it-IT"/>
              <a:t>alpha</a:t>
            </a:r>
            <a:r>
              <a:rPr lang="it-IT"/>
              <a:t>) attaccato ad un </a:t>
            </a:r>
            <a:r>
              <a:rPr b="1" lang="it-IT">
                <a:solidFill>
                  <a:srgbClr val="6D3F32"/>
                </a:solidFill>
              </a:rPr>
              <a:t>idrogeno</a:t>
            </a:r>
            <a:r>
              <a:rPr lang="it-IT"/>
              <a:t>,  un </a:t>
            </a:r>
            <a:r>
              <a:rPr b="1" lang="it-IT">
                <a:solidFill>
                  <a:srgbClr val="6D3F32"/>
                </a:solidFill>
              </a:rPr>
              <a:t>gruppo carbossilico</a:t>
            </a:r>
            <a:r>
              <a:rPr lang="it-IT"/>
              <a:t>, un </a:t>
            </a:r>
            <a:r>
              <a:rPr b="1" lang="it-IT">
                <a:solidFill>
                  <a:srgbClr val="6D3F32"/>
                </a:solidFill>
              </a:rPr>
              <a:t>gruppo amminico</a:t>
            </a:r>
            <a:r>
              <a:rPr b="1" lang="it-IT"/>
              <a:t> </a:t>
            </a:r>
            <a:r>
              <a:rPr lang="it-IT"/>
              <a:t>e una catena laterale R. </a:t>
            </a:r>
            <a:endParaRPr>
              <a:solidFill>
                <a:srgbClr val="6D3F32"/>
              </a:solidFill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1140" y="1690688"/>
            <a:ext cx="7260860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838200" y="1435100"/>
            <a:ext cx="714756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Il carbonio centrale è un centro </a:t>
            </a:r>
            <a:r>
              <a:rPr b="1" lang="it-IT">
                <a:solidFill>
                  <a:srgbClr val="6D3F32"/>
                </a:solidFill>
              </a:rPr>
              <a:t>chiralico</a:t>
            </a:r>
            <a:r>
              <a:rPr lang="it-IT"/>
              <a:t>, tranne che per la glicina, nonché </a:t>
            </a:r>
            <a:r>
              <a:rPr b="1" lang="it-IT">
                <a:solidFill>
                  <a:srgbClr val="6D3F32"/>
                </a:solidFill>
              </a:rPr>
              <a:t>asimettrico</a:t>
            </a:r>
            <a:r>
              <a:rPr lang="it-IT"/>
              <a:t>.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838200" y="2760663"/>
            <a:ext cx="4404360" cy="2347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chiralità da luogo a </a:t>
            </a: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stereoisomeri</a:t>
            </a: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ovvero alla presenza di una forma L e D di ogni amminoacido; in natura esistono solo </a:t>
            </a:r>
            <a:b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it-IT" sz="2800" u="none" cap="none" strike="noStrike">
                <a:solidFill>
                  <a:srgbClr val="6D3F32"/>
                </a:solidFill>
                <a:latin typeface="Calibri"/>
                <a:ea typeface="Calibri"/>
                <a:cs typeface="Calibri"/>
                <a:sym typeface="Calibri"/>
              </a:rPr>
              <a:t>L-amminoacidi</a:t>
            </a:r>
            <a:endParaRPr b="0" i="0" sz="2800" u="none" cap="none" strike="noStrike">
              <a:solidFill>
                <a:srgbClr val="6D3F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1140" y="1690688"/>
            <a:ext cx="7260860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</a:t>
            </a: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838200" y="1435100"/>
            <a:ext cx="6004560" cy="3456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Gli amminoacidi nella stessa struttura hanno un </a:t>
            </a:r>
            <a:r>
              <a:rPr b="1" lang="it-IT">
                <a:solidFill>
                  <a:srgbClr val="6D3F32"/>
                </a:solidFill>
              </a:rPr>
              <a:t>gruppo acido </a:t>
            </a:r>
            <a:r>
              <a:rPr lang="it-IT"/>
              <a:t>e uno </a:t>
            </a:r>
            <a:r>
              <a:rPr b="1" lang="it-IT">
                <a:solidFill>
                  <a:srgbClr val="6D3F32"/>
                </a:solidFill>
              </a:rPr>
              <a:t>basico</a:t>
            </a:r>
            <a:r>
              <a:rPr lang="it-IT"/>
              <a:t>. Quando sono in soluzione, dal gruppo carbossilico si stacca un idrogeno, e il gruppo amminico lega l’idrogeno che si stacca dal carbossile. </a:t>
            </a:r>
            <a:endParaRPr/>
          </a:p>
        </p:txBody>
      </p: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1140" y="1690688"/>
            <a:ext cx="7260860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5227320" y="1846136"/>
            <a:ext cx="6126480" cy="406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La molecola quindi presenta un gruppo negativo (carbossilico) e uno positivo (amminico); questo ione dipolare si chiama </a:t>
            </a:r>
            <a:r>
              <a:rPr b="1" lang="it-IT">
                <a:solidFill>
                  <a:srgbClr val="6D3F32"/>
                </a:solidFill>
              </a:rPr>
              <a:t>zwitterione</a:t>
            </a:r>
            <a:r>
              <a:rPr lang="it-IT"/>
              <a:t>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Le sostanze che hanno questa doppia natura si definiscono </a:t>
            </a:r>
            <a:r>
              <a:rPr b="1" lang="it-IT">
                <a:solidFill>
                  <a:srgbClr val="6D3F32"/>
                </a:solidFill>
              </a:rPr>
              <a:t>anfòtere</a:t>
            </a:r>
            <a:r>
              <a:rPr lang="it-IT"/>
              <a:t> o </a:t>
            </a:r>
            <a:r>
              <a:rPr b="1" lang="it-IT">
                <a:solidFill>
                  <a:srgbClr val="6D3F32"/>
                </a:solidFill>
              </a:rPr>
              <a:t>anfoliti</a:t>
            </a:r>
            <a:r>
              <a:rPr lang="it-IT"/>
              <a:t>. Anche l’acqua lo è.</a:t>
            </a:r>
            <a:endParaRPr/>
          </a:p>
        </p:txBody>
      </p:sp>
      <p:pic>
        <p:nvPicPr>
          <p:cNvPr id="142" name="Google Shape;14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846136"/>
            <a:ext cx="4165600" cy="344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838200" y="1846136"/>
            <a:ext cx="6781800" cy="4066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Ciò che contraddistingue ogni amminoacido è la </a:t>
            </a:r>
            <a:r>
              <a:rPr b="1" lang="it-IT">
                <a:solidFill>
                  <a:srgbClr val="6D3F32"/>
                </a:solidFill>
              </a:rPr>
              <a:t>catena laterale</a:t>
            </a:r>
            <a:r>
              <a:rPr lang="it-IT"/>
              <a:t>, che gli conferisce proprietà diverse.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gli amminoacidi con catene laterali polari (idrofile) generalmente sono esposti sulla superficie delle proteine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gli amminoacidi idrofobici si trovano in genere all’interno delle proteine, protetti dal contatto con l’acqua</a:t>
            </a:r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22356" l="0" r="0" t="0"/>
          <a:stretch/>
        </p:blipFill>
        <p:spPr>
          <a:xfrm>
            <a:off x="7921408" y="2213690"/>
            <a:ext cx="3432391" cy="221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7921408" y="4428566"/>
            <a:ext cx="3432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alanina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71E0F"/>
              </a:buClr>
              <a:buSzPts val="4400"/>
              <a:buFont typeface="Calibri"/>
              <a:buNone/>
            </a:pPr>
            <a:r>
              <a:rPr b="1" lang="it-IT">
                <a:solidFill>
                  <a:srgbClr val="471E0F"/>
                </a:solidFill>
              </a:rPr>
              <a:t>Gli amminoacidi: catene -R alifatiche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38200" y="1846136"/>
            <a:ext cx="3877235" cy="297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/>
              <a:t>Tra questi troviamo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la </a:t>
            </a:r>
            <a:r>
              <a:rPr b="1" lang="it-IT">
                <a:solidFill>
                  <a:srgbClr val="6D3F32"/>
                </a:solidFill>
              </a:rPr>
              <a:t>glicina</a:t>
            </a:r>
            <a:r>
              <a:rPr lang="it-IT"/>
              <a:t> (-H)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l’</a:t>
            </a:r>
            <a:r>
              <a:rPr b="1" lang="it-IT">
                <a:solidFill>
                  <a:srgbClr val="6D3F32"/>
                </a:solidFill>
              </a:rPr>
              <a:t>alanina</a:t>
            </a:r>
            <a:r>
              <a:rPr lang="it-IT"/>
              <a:t> (-CH</a:t>
            </a:r>
            <a:r>
              <a:rPr baseline="-25000" lang="it-IT"/>
              <a:t>3</a:t>
            </a:r>
            <a:r>
              <a:rPr lang="it-IT"/>
              <a:t>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la </a:t>
            </a:r>
            <a:r>
              <a:rPr b="1" lang="it-IT">
                <a:solidFill>
                  <a:srgbClr val="6D3F32"/>
                </a:solidFill>
              </a:rPr>
              <a:t>valina</a:t>
            </a:r>
            <a:r>
              <a:rPr lang="it-IT"/>
              <a:t> (isopropile)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/>
              <a:t>la </a:t>
            </a:r>
            <a:r>
              <a:rPr b="1" lang="it-IT">
                <a:solidFill>
                  <a:srgbClr val="6D3F32"/>
                </a:solidFill>
              </a:rPr>
              <a:t>prolina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14205" l="0" r="0" t="13803"/>
          <a:stretch/>
        </p:blipFill>
        <p:spPr>
          <a:xfrm>
            <a:off x="8774206" y="1690688"/>
            <a:ext cx="2104465" cy="151503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8774206" y="3245224"/>
            <a:ext cx="2104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prolina</a:t>
            </a:r>
            <a:endParaRPr/>
          </a:p>
        </p:txBody>
      </p:sp>
      <p:pic>
        <p:nvPicPr>
          <p:cNvPr id="161" name="Google Shape;16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2607" y="2673262"/>
            <a:ext cx="2844427" cy="170665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9"/>
          <p:cNvSpPr txBox="1"/>
          <p:nvPr/>
        </p:nvSpPr>
        <p:spPr>
          <a:xfrm>
            <a:off x="5322607" y="4379918"/>
            <a:ext cx="2844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glicina</a:t>
            </a:r>
            <a:endParaRPr/>
          </a:p>
        </p:txBody>
      </p:sp>
      <p:pic>
        <p:nvPicPr>
          <p:cNvPr id="163" name="Google Shape;16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4206" y="4641850"/>
            <a:ext cx="1905000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8774207" y="6178550"/>
            <a:ext cx="1905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solidFill>
                  <a:srgbClr val="C3ADA9"/>
                </a:solidFill>
                <a:latin typeface="Calibri"/>
                <a:ea typeface="Calibri"/>
                <a:cs typeface="Calibri"/>
                <a:sym typeface="Calibri"/>
              </a:rPr>
              <a:t>valina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838199" y="4972544"/>
            <a:ext cx="4484408" cy="481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Sono amminoacidi non polari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2020-11-26T16:15:23Z</dcterms:created>
  <dc:creator>Davide Peccioli</dc:creator>
</cp:coreProperties>
</file>