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embeddedFontLst>
    <p:embeddedFont>
      <p:font typeface="Helvetica Neue" panose="0200050300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p:cViewPr varScale="1">
        <p:scale>
          <a:sx n="104" d="100"/>
          <a:sy n="104" d="100"/>
        </p:scale>
        <p:origin x="240" y="25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o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698500" y="8657488"/>
            <a:ext cx="11607801" cy="461060"/>
          </a:xfrm>
          <a:prstGeom prst="rect">
            <a:avLst/>
          </a:prstGeom>
          <a:noFill/>
          <a:ln>
            <a:noFill/>
          </a:ln>
        </p:spPr>
        <p:txBody>
          <a:bodyPr spcFirstLastPara="1" wrap="square" lIns="50800" tIns="50800" rIns="50800" bIns="50800" anchor="b"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1" name="Google Shape;11;p2"/>
          <p:cNvSpPr txBox="1">
            <a:spLocks noGrp="1"/>
          </p:cNvSpPr>
          <p:nvPr>
            <p:ph type="title"/>
          </p:nvPr>
        </p:nvSpPr>
        <p:spPr>
          <a:xfrm>
            <a:off x="698500" y="1854200"/>
            <a:ext cx="11609057" cy="33020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8200"/>
              <a:buFont typeface="Helvetica Neue"/>
              <a:buNone/>
              <a:defRPr sz="82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2" name="Google Shape;12;p2"/>
          <p:cNvSpPr txBox="1">
            <a:spLocks noGrp="1"/>
          </p:cNvSpPr>
          <p:nvPr>
            <p:ph type="body" idx="2"/>
          </p:nvPr>
        </p:nvSpPr>
        <p:spPr>
          <a:xfrm>
            <a:off x="698500" y="5105400"/>
            <a:ext cx="11607800" cy="145639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3" name="Google Shape;13;p2"/>
          <p:cNvSpPr txBox="1">
            <a:spLocks noGrp="1"/>
          </p:cNvSpPr>
          <p:nvPr>
            <p:ph type="sldNum" idx="12"/>
          </p:nvPr>
        </p:nvSpPr>
        <p:spPr>
          <a:xfrm>
            <a:off x="6353454"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chiarazione">
  <p:cSld name="Dichiarazione">
    <p:spTree>
      <p:nvGrpSpPr>
        <p:cNvPr id="1" name="Shape 51"/>
        <p:cNvGrpSpPr/>
        <p:nvPr/>
      </p:nvGrpSpPr>
      <p:grpSpPr>
        <a:xfrm>
          <a:off x="0" y="0"/>
          <a:ext cx="0" cy="0"/>
          <a:chOff x="0" y="0"/>
          <a:chExt cx="0" cy="0"/>
        </a:xfrm>
      </p:grpSpPr>
      <p:sp>
        <p:nvSpPr>
          <p:cNvPr id="52" name="Google Shape;52;p11"/>
          <p:cNvSpPr txBox="1">
            <a:spLocks noGrp="1"/>
          </p:cNvSpPr>
          <p:nvPr>
            <p:ph type="body" idx="1"/>
          </p:nvPr>
        </p:nvSpPr>
        <p:spPr>
          <a:xfrm>
            <a:off x="698500" y="3568700"/>
            <a:ext cx="11607800" cy="2617788"/>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3" name="Google Shape;53;p11"/>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ormazione importante">
  <p:cSld name="Informazione importante">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a:off x="698500" y="6209979"/>
            <a:ext cx="11607800" cy="67180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6" name="Google Shape;56;p12"/>
          <p:cNvSpPr txBox="1">
            <a:spLocks noGrp="1"/>
          </p:cNvSpPr>
          <p:nvPr>
            <p:ph type="body" idx="2"/>
          </p:nvPr>
        </p:nvSpPr>
        <p:spPr>
          <a:xfrm>
            <a:off x="698500" y="999066"/>
            <a:ext cx="11607800" cy="521091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17600"/>
              <a:buFont typeface="Helvetica Neue"/>
              <a:buNone/>
              <a:defRPr sz="17600" b="1"/>
            </a:lvl1pPr>
            <a:lvl2pPr marL="914400" lvl="1" indent="-228600" algn="ctr">
              <a:lnSpc>
                <a:spcPct val="80000"/>
              </a:lnSpc>
              <a:spcBef>
                <a:spcPts val="0"/>
              </a:spcBef>
              <a:spcAft>
                <a:spcPts val="0"/>
              </a:spcAft>
              <a:buClr>
                <a:srgbClr val="000000"/>
              </a:buClr>
              <a:buSzPts val="17600"/>
              <a:buFont typeface="Helvetica Neue"/>
              <a:buNone/>
              <a:defRPr sz="17600" b="1"/>
            </a:lvl2pPr>
            <a:lvl3pPr marL="1371600" lvl="2" indent="-228600" algn="ctr">
              <a:lnSpc>
                <a:spcPct val="80000"/>
              </a:lnSpc>
              <a:spcBef>
                <a:spcPts val="0"/>
              </a:spcBef>
              <a:spcAft>
                <a:spcPts val="0"/>
              </a:spcAft>
              <a:buClr>
                <a:srgbClr val="000000"/>
              </a:buClr>
              <a:buSzPts val="17600"/>
              <a:buFont typeface="Helvetica Neue"/>
              <a:buNone/>
              <a:defRPr sz="17600" b="1"/>
            </a:lvl3pPr>
            <a:lvl4pPr marL="1828800" lvl="3" indent="-228600" algn="ctr">
              <a:lnSpc>
                <a:spcPct val="80000"/>
              </a:lnSpc>
              <a:spcBef>
                <a:spcPts val="0"/>
              </a:spcBef>
              <a:spcAft>
                <a:spcPts val="0"/>
              </a:spcAft>
              <a:buClr>
                <a:srgbClr val="000000"/>
              </a:buClr>
              <a:buSzPts val="17600"/>
              <a:buFont typeface="Helvetica Neue"/>
              <a:buNone/>
              <a:defRPr sz="17600" b="1"/>
            </a:lvl4pPr>
            <a:lvl5pPr marL="2286000" lvl="4" indent="-228600" algn="ctr">
              <a:lnSpc>
                <a:spcPct val="80000"/>
              </a:lnSpc>
              <a:spcBef>
                <a:spcPts val="0"/>
              </a:spcBef>
              <a:spcAft>
                <a:spcPts val="0"/>
              </a:spcAft>
              <a:buClr>
                <a:srgbClr val="000000"/>
              </a:buClr>
              <a:buSzPts val="17600"/>
              <a:buFont typeface="Helvetica Neue"/>
              <a:buNone/>
              <a:defRPr sz="176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7" name="Google Shape;57;p12"/>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zione">
  <p:cSld name="Citazione">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736600" y="3721100"/>
            <a:ext cx="11531600" cy="2324100"/>
          </a:xfrm>
          <a:prstGeom prst="rect">
            <a:avLst/>
          </a:prstGeom>
          <a:noFill/>
          <a:ln>
            <a:noFill/>
          </a:ln>
        </p:spPr>
        <p:txBody>
          <a:bodyPr spcFirstLastPara="1" wrap="square" lIns="50800" tIns="50800" rIns="50800" bIns="50800" anchor="ctr" anchorCtr="0">
            <a:normAutofit/>
          </a:bodyPr>
          <a:lstStyle>
            <a:lvl1pPr marL="457200" lvl="0"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60" name="Google Shape;60;p13"/>
          <p:cNvSpPr txBox="1">
            <a:spLocks noGrp="1"/>
          </p:cNvSpPr>
          <p:nvPr>
            <p:ph type="body" idx="2"/>
          </p:nvPr>
        </p:nvSpPr>
        <p:spPr>
          <a:xfrm>
            <a:off x="1219200" y="6426200"/>
            <a:ext cx="11049000" cy="46105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61" name="Google Shape;61;p13"/>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to - 3 per pagina">
  <p:cSld name="Foto - 3 per pagina">
    <p:spTree>
      <p:nvGrpSpPr>
        <p:cNvPr id="1" name="Shape 62"/>
        <p:cNvGrpSpPr/>
        <p:nvPr/>
      </p:nvGrpSpPr>
      <p:grpSpPr>
        <a:xfrm>
          <a:off x="0" y="0"/>
          <a:ext cx="0" cy="0"/>
          <a:chOff x="0" y="0"/>
          <a:chExt cx="0" cy="0"/>
        </a:xfrm>
      </p:grpSpPr>
      <p:sp>
        <p:nvSpPr>
          <p:cNvPr id="63" name="Google Shape;63;p14"/>
          <p:cNvSpPr>
            <a:spLocks noGrp="1"/>
          </p:cNvSpPr>
          <p:nvPr>
            <p:ph type="pic" idx="2"/>
          </p:nvPr>
        </p:nvSpPr>
        <p:spPr>
          <a:xfrm>
            <a:off x="-2082800" y="687558"/>
            <a:ext cx="11165190" cy="837389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4" name="Google Shape;64;p14"/>
          <p:cNvSpPr>
            <a:spLocks noGrp="1"/>
          </p:cNvSpPr>
          <p:nvPr>
            <p:ph type="pic" idx="3"/>
          </p:nvPr>
        </p:nvSpPr>
        <p:spPr>
          <a:xfrm>
            <a:off x="6597650" y="292100"/>
            <a:ext cx="5740400" cy="459232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4"/>
          <p:cNvSpPr>
            <a:spLocks noGrp="1"/>
          </p:cNvSpPr>
          <p:nvPr>
            <p:ph type="pic" idx="4"/>
          </p:nvPr>
        </p:nvSpPr>
        <p:spPr>
          <a:xfrm>
            <a:off x="4984750" y="2749550"/>
            <a:ext cx="7937500" cy="923827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4"/>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67"/>
        <p:cNvGrpSpPr/>
        <p:nvPr/>
      </p:nvGrpSpPr>
      <p:grpSpPr>
        <a:xfrm>
          <a:off x="0" y="0"/>
          <a:ext cx="0" cy="0"/>
          <a:chOff x="0" y="0"/>
          <a:chExt cx="0" cy="0"/>
        </a:xfrm>
      </p:grpSpPr>
      <p:sp>
        <p:nvSpPr>
          <p:cNvPr id="68" name="Google Shape;68;p15"/>
          <p:cNvSpPr>
            <a:spLocks noGrp="1"/>
          </p:cNvSpPr>
          <p:nvPr>
            <p:ph type="pic" idx="2"/>
          </p:nvPr>
        </p:nvSpPr>
        <p:spPr>
          <a:xfrm>
            <a:off x="-1016000" y="-1054100"/>
            <a:ext cx="14427200" cy="1154176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9" name="Google Shape;69;p15"/>
          <p:cNvSpPr txBox="1">
            <a:spLocks noGrp="1"/>
          </p:cNvSpPr>
          <p:nvPr>
            <p:ph type="sldNum" idx="12"/>
          </p:nvPr>
        </p:nvSpPr>
        <p:spPr>
          <a:xfrm>
            <a:off x="6353454" y="9220199"/>
            <a:ext cx="297892" cy="287479"/>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FFFFFF"/>
              </a:buClr>
              <a:buSzPts val="1300"/>
              <a:buFont typeface="Helvetica Neue"/>
              <a:buNone/>
              <a:defRPr>
                <a:solidFill>
                  <a:srgbClr val="FFFFFF"/>
                </a:solidFill>
              </a:defRPr>
            </a:lvl1pPr>
            <a:lvl2pPr marL="0" marR="0" lvl="1" indent="0" algn="ctr">
              <a:lnSpc>
                <a:spcPct val="100000"/>
              </a:lnSpc>
              <a:spcBef>
                <a:spcPts val="0"/>
              </a:spcBef>
              <a:spcAft>
                <a:spcPts val="0"/>
              </a:spcAft>
              <a:buClr>
                <a:srgbClr val="FFFFFF"/>
              </a:buClr>
              <a:buSzPts val="1300"/>
              <a:buFont typeface="Helvetica Neue"/>
              <a:buNone/>
              <a:defRPr>
                <a:solidFill>
                  <a:srgbClr val="FFFFFF"/>
                </a:solidFill>
              </a:defRPr>
            </a:lvl2pPr>
            <a:lvl3pPr marL="0" marR="0" lvl="2" indent="0" algn="ctr">
              <a:lnSpc>
                <a:spcPct val="100000"/>
              </a:lnSpc>
              <a:spcBef>
                <a:spcPts val="0"/>
              </a:spcBef>
              <a:spcAft>
                <a:spcPts val="0"/>
              </a:spcAft>
              <a:buClr>
                <a:srgbClr val="FFFFFF"/>
              </a:buClr>
              <a:buSzPts val="1300"/>
              <a:buFont typeface="Helvetica Neue"/>
              <a:buNone/>
              <a:defRPr>
                <a:solidFill>
                  <a:srgbClr val="FFFFFF"/>
                </a:solidFill>
              </a:defRPr>
            </a:lvl3pPr>
            <a:lvl4pPr marL="0" marR="0" lvl="3" indent="0" algn="ctr">
              <a:lnSpc>
                <a:spcPct val="100000"/>
              </a:lnSpc>
              <a:spcBef>
                <a:spcPts val="0"/>
              </a:spcBef>
              <a:spcAft>
                <a:spcPts val="0"/>
              </a:spcAft>
              <a:buClr>
                <a:srgbClr val="FFFFFF"/>
              </a:buClr>
              <a:buSzPts val="1300"/>
              <a:buFont typeface="Helvetica Neue"/>
              <a:buNone/>
              <a:defRPr>
                <a:solidFill>
                  <a:srgbClr val="FFFFFF"/>
                </a:solidFill>
              </a:defRPr>
            </a:lvl4pPr>
            <a:lvl5pPr marL="0" marR="0" lvl="4" indent="0" algn="ctr">
              <a:lnSpc>
                <a:spcPct val="100000"/>
              </a:lnSpc>
              <a:spcBef>
                <a:spcPts val="0"/>
              </a:spcBef>
              <a:spcAft>
                <a:spcPts val="0"/>
              </a:spcAft>
              <a:buClr>
                <a:srgbClr val="FFFFFF"/>
              </a:buClr>
              <a:buSzPts val="1300"/>
              <a:buFont typeface="Helvetica Neue"/>
              <a:buNone/>
              <a:defRPr>
                <a:solidFill>
                  <a:srgbClr val="FFFFFF"/>
                </a:solidFill>
              </a:defRPr>
            </a:lvl5pPr>
            <a:lvl6pPr marL="0" marR="0" lvl="5" indent="0" algn="ctr">
              <a:lnSpc>
                <a:spcPct val="100000"/>
              </a:lnSpc>
              <a:spcBef>
                <a:spcPts val="0"/>
              </a:spcBef>
              <a:spcAft>
                <a:spcPts val="0"/>
              </a:spcAft>
              <a:buClr>
                <a:srgbClr val="FFFFFF"/>
              </a:buClr>
              <a:buSzPts val="1300"/>
              <a:buFont typeface="Helvetica Neue"/>
              <a:buNone/>
              <a:defRPr>
                <a:solidFill>
                  <a:srgbClr val="FFFFFF"/>
                </a:solidFill>
              </a:defRPr>
            </a:lvl6pPr>
            <a:lvl7pPr marL="0" marR="0" lvl="6" indent="0" algn="ctr">
              <a:lnSpc>
                <a:spcPct val="100000"/>
              </a:lnSpc>
              <a:spcBef>
                <a:spcPts val="0"/>
              </a:spcBef>
              <a:spcAft>
                <a:spcPts val="0"/>
              </a:spcAft>
              <a:buClr>
                <a:srgbClr val="FFFFFF"/>
              </a:buClr>
              <a:buSzPts val="1300"/>
              <a:buFont typeface="Helvetica Neue"/>
              <a:buNone/>
              <a:defRPr>
                <a:solidFill>
                  <a:srgbClr val="FFFFFF"/>
                </a:solidFill>
              </a:defRPr>
            </a:lvl7pPr>
            <a:lvl8pPr marL="0" marR="0" lvl="7" indent="0" algn="ctr">
              <a:lnSpc>
                <a:spcPct val="100000"/>
              </a:lnSpc>
              <a:spcBef>
                <a:spcPts val="0"/>
              </a:spcBef>
              <a:spcAft>
                <a:spcPts val="0"/>
              </a:spcAft>
              <a:buClr>
                <a:srgbClr val="FFFFFF"/>
              </a:buClr>
              <a:buSzPts val="1300"/>
              <a:buFont typeface="Helvetica Neue"/>
              <a:buNone/>
              <a:defRPr>
                <a:solidFill>
                  <a:srgbClr val="FFFFFF"/>
                </a:solidFill>
              </a:defRPr>
            </a:lvl8pPr>
            <a:lvl9pPr marL="0" marR="0" lvl="8" indent="0" algn="ctr">
              <a:lnSpc>
                <a:spcPct val="100000"/>
              </a:lnSpc>
              <a:spcBef>
                <a:spcPts val="0"/>
              </a:spcBef>
              <a:spcAft>
                <a:spcPts val="0"/>
              </a:spcAft>
              <a:buClr>
                <a:srgbClr val="FFFFFF"/>
              </a:buClr>
              <a:buSzPts val="13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uota">
  <p:cSld name="Vuota">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punti elenco"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6" name="Google Shape;16;p3"/>
          <p:cNvSpPr txBox="1">
            <a:spLocks noGrp="1"/>
          </p:cNvSpPr>
          <p:nvPr>
            <p:ph type="body" idx="2"/>
          </p:nvPr>
        </p:nvSpPr>
        <p:spPr>
          <a:xfrm>
            <a:off x="698500" y="1412977"/>
            <a:ext cx="11607801"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7" name="Google Shape;17;p3"/>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8" name="Google Shape;18;p3"/>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foto">
  <p:cSld name="Titolo e foto">
    <p:spTree>
      <p:nvGrpSpPr>
        <p:cNvPr id="1" name="Shape 19"/>
        <p:cNvGrpSpPr/>
        <p:nvPr/>
      </p:nvGrpSpPr>
      <p:grpSpPr>
        <a:xfrm>
          <a:off x="0" y="0"/>
          <a:ext cx="0" cy="0"/>
          <a:chOff x="0" y="0"/>
          <a:chExt cx="0" cy="0"/>
        </a:xfrm>
      </p:grpSpPr>
      <p:sp>
        <p:nvSpPr>
          <p:cNvPr id="20" name="Google Shape;20;p4"/>
          <p:cNvSpPr>
            <a:spLocks noGrp="1"/>
          </p:cNvSpPr>
          <p:nvPr>
            <p:ph type="pic" idx="2"/>
          </p:nvPr>
        </p:nvSpPr>
        <p:spPr>
          <a:xfrm>
            <a:off x="-376767" y="-915894"/>
            <a:ext cx="17835651" cy="1068219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title"/>
          </p:nvPr>
        </p:nvSpPr>
        <p:spPr>
          <a:xfrm>
            <a:off x="698500" y="5181600"/>
            <a:ext cx="11607800" cy="33020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8200"/>
              <a:buFont typeface="Helvetica Neue"/>
              <a:buNone/>
              <a:defRPr sz="82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2" name="Google Shape;22;p4"/>
          <p:cNvSpPr txBox="1">
            <a:spLocks noGrp="1"/>
          </p:cNvSpPr>
          <p:nvPr>
            <p:ph type="body" idx="1"/>
          </p:nvPr>
        </p:nvSpPr>
        <p:spPr>
          <a:xfrm>
            <a:off x="698500" y="8432800"/>
            <a:ext cx="11607800" cy="68976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3" name="Google Shape;23;p4"/>
          <p:cNvSpPr txBox="1">
            <a:spLocks noGrp="1"/>
          </p:cNvSpPr>
          <p:nvPr>
            <p:ph type="body" idx="3"/>
          </p:nvPr>
        </p:nvSpPr>
        <p:spPr>
          <a:xfrm>
            <a:off x="698500" y="571500"/>
            <a:ext cx="11607801" cy="46105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4" name="Google Shape;24;p4"/>
          <p:cNvSpPr txBox="1">
            <a:spLocks noGrp="1"/>
          </p:cNvSpPr>
          <p:nvPr>
            <p:ph type="sldNum" idx="12"/>
          </p:nvPr>
        </p:nvSpPr>
        <p:spPr>
          <a:xfrm>
            <a:off x="6349999" y="9220199"/>
            <a:ext cx="297893"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olo e foto 2">
  <p:cSld name="Titolo e foto 2">
    <p:spTree>
      <p:nvGrpSpPr>
        <p:cNvPr id="1" name="Shape 25"/>
        <p:cNvGrpSpPr/>
        <p:nvPr/>
      </p:nvGrpSpPr>
      <p:grpSpPr>
        <a:xfrm>
          <a:off x="0" y="0"/>
          <a:ext cx="0" cy="0"/>
          <a:chOff x="0" y="0"/>
          <a:chExt cx="0" cy="0"/>
        </a:xfrm>
      </p:grpSpPr>
      <p:sp>
        <p:nvSpPr>
          <p:cNvPr id="26" name="Google Shape;26;p5"/>
          <p:cNvSpPr>
            <a:spLocks noGrp="1"/>
          </p:cNvSpPr>
          <p:nvPr>
            <p:ph type="pic" idx="2"/>
          </p:nvPr>
        </p:nvSpPr>
        <p:spPr>
          <a:xfrm>
            <a:off x="5319129" y="495299"/>
            <a:ext cx="7543801" cy="878005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27" name="Google Shape;27;p5"/>
          <p:cNvSpPr txBox="1">
            <a:spLocks noGrp="1"/>
          </p:cNvSpPr>
          <p:nvPr>
            <p:ph type="body" idx="1"/>
          </p:nvPr>
        </p:nvSpPr>
        <p:spPr>
          <a:xfrm>
            <a:off x="698500" y="5003800"/>
            <a:ext cx="5105400" cy="4044566"/>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8" name="Google Shape;28;p5"/>
          <p:cNvSpPr txBox="1">
            <a:spLocks noGrp="1"/>
          </p:cNvSpPr>
          <p:nvPr>
            <p:ph type="title"/>
          </p:nvPr>
        </p:nvSpPr>
        <p:spPr>
          <a:xfrm>
            <a:off x="698500" y="692534"/>
            <a:ext cx="5105400" cy="4387466"/>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9" name="Google Shape;29;p5"/>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unti elenco">
  <p:cSld name="Punti elenco">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2" name="Google Shape;32;p6"/>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olo, punti elenco e foto">
  <p:cSld name="Titolo, punti elenco e foto">
    <p:spTree>
      <p:nvGrpSpPr>
        <p:cNvPr id="1" name="Shape 33"/>
        <p:cNvGrpSpPr/>
        <p:nvPr/>
      </p:nvGrpSpPr>
      <p:grpSpPr>
        <a:xfrm>
          <a:off x="0" y="0"/>
          <a:ext cx="0" cy="0"/>
          <a:chOff x="0" y="0"/>
          <a:chExt cx="0" cy="0"/>
        </a:xfrm>
      </p:grpSpPr>
      <p:sp>
        <p:nvSpPr>
          <p:cNvPr id="34" name="Google Shape;34;p7"/>
          <p:cNvSpPr>
            <a:spLocks noGrp="1"/>
          </p:cNvSpPr>
          <p:nvPr>
            <p:ph type="pic" idx="2"/>
          </p:nvPr>
        </p:nvSpPr>
        <p:spPr>
          <a:xfrm>
            <a:off x="6172200" y="596900"/>
            <a:ext cx="6448425" cy="8597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35" name="Google Shape;35;p7"/>
          <p:cNvSpPr txBox="1">
            <a:spLocks noGrp="1"/>
          </p:cNvSpPr>
          <p:nvPr>
            <p:ph type="title"/>
          </p:nvPr>
        </p:nvSpPr>
        <p:spPr>
          <a:xfrm>
            <a:off x="698500" y="444500"/>
            <a:ext cx="51054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36" name="Google Shape;36;p7"/>
          <p:cNvSpPr txBox="1">
            <a:spLocks noGrp="1"/>
          </p:cNvSpPr>
          <p:nvPr>
            <p:ph type="body" idx="1"/>
          </p:nvPr>
        </p:nvSpPr>
        <p:spPr>
          <a:xfrm>
            <a:off x="698500" y="1412977"/>
            <a:ext cx="5105400"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762"/>
              <a:buFont typeface="Helvetica Neue"/>
              <a:buNone/>
              <a:defRPr sz="3762"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7" name="Google Shape;37;p7"/>
          <p:cNvSpPr txBox="1">
            <a:spLocks noGrp="1"/>
          </p:cNvSpPr>
          <p:nvPr>
            <p:ph type="body" idx="3"/>
          </p:nvPr>
        </p:nvSpPr>
        <p:spPr>
          <a:xfrm>
            <a:off x="698500" y="3480196"/>
            <a:ext cx="5105400" cy="5593161"/>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8" name="Google Shape;38;p7"/>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zione">
  <p:cSld name="Sezione">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98500" y="3225800"/>
            <a:ext cx="11607800" cy="3302000"/>
          </a:xfrm>
          <a:prstGeom prst="rect">
            <a:avLst/>
          </a:prstGeom>
          <a:noFill/>
          <a:ln>
            <a:noFill/>
          </a:ln>
        </p:spPr>
        <p:txBody>
          <a:bodyPr spcFirstLastPara="1" wrap="square" lIns="50800" tIns="50800" rIns="50800" bIns="50800" anchor="ctr" anchorCtr="0">
            <a:normAutofit/>
          </a:bodyPr>
          <a:lstStyle>
            <a:lvl1pPr lvl="0" algn="l">
              <a:lnSpc>
                <a:spcPct val="80000"/>
              </a:lnSpc>
              <a:spcBef>
                <a:spcPts val="0"/>
              </a:spcBef>
              <a:spcAft>
                <a:spcPts val="0"/>
              </a:spcAft>
              <a:buClr>
                <a:srgbClr val="000000"/>
              </a:buClr>
              <a:buSzPts val="8200"/>
              <a:buFont typeface="Helvetica Neue"/>
              <a:buNone/>
              <a:defRPr sz="82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1" name="Google Shape;41;p8"/>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itolo">
  <p:cSld name="Solo titolo">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4" name="Google Shape;44;p9"/>
          <p:cNvSpPr txBox="1">
            <a:spLocks noGrp="1"/>
          </p:cNvSpPr>
          <p:nvPr>
            <p:ph type="body" idx="1"/>
          </p:nvPr>
        </p:nvSpPr>
        <p:spPr>
          <a:xfrm>
            <a:off x="698500" y="1412977"/>
            <a:ext cx="11607801"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45" name="Google Shape;45;p9"/>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gramma">
  <p:cSld name="Programma">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98500" y="444500"/>
            <a:ext cx="116078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8" name="Google Shape;48;p10"/>
          <p:cNvSpPr txBox="1">
            <a:spLocks noGrp="1"/>
          </p:cNvSpPr>
          <p:nvPr>
            <p:ph type="body" idx="1"/>
          </p:nvPr>
        </p:nvSpPr>
        <p:spPr>
          <a:xfrm>
            <a:off x="698500" y="1409700"/>
            <a:ext cx="11607801" cy="67180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49" name="Google Shape;49;p10"/>
          <p:cNvSpPr txBox="1">
            <a:spLocks noGrp="1"/>
          </p:cNvSpPr>
          <p:nvPr>
            <p:ph type="body" idx="2"/>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228600" algn="l">
              <a:lnSpc>
                <a:spcPct val="90000"/>
              </a:lnSpc>
              <a:spcBef>
                <a:spcPts val="1300"/>
              </a:spcBef>
              <a:spcAft>
                <a:spcPts val="0"/>
              </a:spcAft>
              <a:buClr>
                <a:srgbClr val="000000"/>
              </a:buClr>
              <a:buSzPts val="3800"/>
              <a:buFont typeface="Helvetica Neue"/>
              <a:buNone/>
              <a:defRPr sz="3800"/>
            </a:lvl1pPr>
            <a:lvl2pPr marL="914400" lvl="1" indent="-228600" algn="l">
              <a:lnSpc>
                <a:spcPct val="90000"/>
              </a:lnSpc>
              <a:spcBef>
                <a:spcPts val="1300"/>
              </a:spcBef>
              <a:spcAft>
                <a:spcPts val="0"/>
              </a:spcAft>
              <a:buClr>
                <a:srgbClr val="000000"/>
              </a:buClr>
              <a:buSzPts val="3800"/>
              <a:buFont typeface="Helvetica Neue"/>
              <a:buNone/>
              <a:defRPr sz="3800"/>
            </a:lvl2pPr>
            <a:lvl3pPr marL="1371600" lvl="2" indent="-228600" algn="l">
              <a:lnSpc>
                <a:spcPct val="90000"/>
              </a:lnSpc>
              <a:spcBef>
                <a:spcPts val="1300"/>
              </a:spcBef>
              <a:spcAft>
                <a:spcPts val="0"/>
              </a:spcAft>
              <a:buClr>
                <a:srgbClr val="000000"/>
              </a:buClr>
              <a:buSzPts val="3800"/>
              <a:buFont typeface="Helvetica Neue"/>
              <a:buNone/>
              <a:defRPr sz="3800"/>
            </a:lvl3pPr>
            <a:lvl4pPr marL="1828800" lvl="3" indent="-228600" algn="l">
              <a:lnSpc>
                <a:spcPct val="90000"/>
              </a:lnSpc>
              <a:spcBef>
                <a:spcPts val="1300"/>
              </a:spcBef>
              <a:spcAft>
                <a:spcPts val="0"/>
              </a:spcAft>
              <a:buClr>
                <a:srgbClr val="000000"/>
              </a:buClr>
              <a:buSzPts val="3800"/>
              <a:buFont typeface="Helvetica Neue"/>
              <a:buNone/>
              <a:defRPr sz="3800"/>
            </a:lvl4pPr>
            <a:lvl5pPr marL="2286000" lvl="4" indent="-228600" algn="l">
              <a:lnSpc>
                <a:spcPct val="90000"/>
              </a:lnSpc>
              <a:spcBef>
                <a:spcPts val="1300"/>
              </a:spcBef>
              <a:spcAft>
                <a:spcPts val="0"/>
              </a:spcAft>
              <a:buClr>
                <a:srgbClr val="000000"/>
              </a:buClr>
              <a:buSzPts val="3800"/>
              <a:buFont typeface="Helvetica Neue"/>
              <a:buNone/>
              <a:defRPr sz="3800"/>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0" name="Google Shape;50;p10"/>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marR="0" lvl="0"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L="914400" marR="0" lvl="1"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L="1371600" marR="0" lvl="2"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L="1828800" marR="0" lvl="3"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L="2286000" marR="0" lvl="4"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L="2743200" marR="0" lvl="5"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L="3200400" marR="0" lvl="6" indent="-419100"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L="3657600" marR="0" lvl="7"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L="4114800" marR="0" lvl="8"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ctrTitle" idx="4294967295"/>
          </p:nvPr>
        </p:nvSpPr>
        <p:spPr>
          <a:xfrm>
            <a:off x="697871" y="2022588"/>
            <a:ext cx="11609058" cy="3302001"/>
          </a:xfrm>
          <a:prstGeom prst="rect">
            <a:avLst/>
          </a:prstGeom>
          <a:noFill/>
          <a:ln>
            <a:noFill/>
          </a:ln>
        </p:spPr>
        <p:txBody>
          <a:bodyPr spcFirstLastPara="1" wrap="square" lIns="50800" tIns="50800" rIns="50800" bIns="50800" anchor="b" anchorCtr="0">
            <a:normAutofit/>
          </a:bodyPr>
          <a:lstStyle/>
          <a:p>
            <a:pPr marL="0" marR="0" lvl="0" indent="0" algn="ctr" rtl="0">
              <a:lnSpc>
                <a:spcPct val="80000"/>
              </a:lnSpc>
              <a:spcBef>
                <a:spcPts val="0"/>
              </a:spcBef>
              <a:spcAft>
                <a:spcPts val="0"/>
              </a:spcAft>
              <a:buClr>
                <a:srgbClr val="FF2600"/>
              </a:buClr>
              <a:buSzPts val="5986"/>
              <a:buFont typeface="Arial"/>
              <a:buNone/>
            </a:pPr>
            <a:r>
              <a:rPr lang="en-US" sz="5986" b="0" i="0" u="none" strike="noStrike" cap="none">
                <a:solidFill>
                  <a:srgbClr val="FF2600"/>
                </a:solidFill>
                <a:latin typeface="Arial"/>
                <a:ea typeface="Arial"/>
                <a:cs typeface="Arial"/>
                <a:sym typeface="Arial"/>
              </a:rPr>
              <a:t>BIOTECNOLOGIE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98500" y="251992"/>
            <a:ext cx="11779833" cy="1166630"/>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080"/>
              <a:buFont typeface="Arial"/>
              <a:buNone/>
            </a:pPr>
            <a:r>
              <a:rPr lang="en-US" sz="3080" b="0">
                <a:solidFill>
                  <a:srgbClr val="FF2600"/>
                </a:solidFill>
                <a:latin typeface="Arial"/>
                <a:ea typeface="Arial"/>
                <a:cs typeface="Arial"/>
                <a:sym typeface="Arial"/>
              </a:rPr>
              <a:t>COSA SONO LE BIOTECNOLOGIE ?</a:t>
            </a:r>
            <a:endParaRPr/>
          </a:p>
        </p:txBody>
      </p:sp>
      <p:sp>
        <p:nvSpPr>
          <p:cNvPr id="82" name="Google Shape;82;p18"/>
          <p:cNvSpPr txBox="1">
            <a:spLocks noGrp="1"/>
          </p:cNvSpPr>
          <p:nvPr>
            <p:ph type="body" idx="1"/>
          </p:nvPr>
        </p:nvSpPr>
        <p:spPr>
          <a:xfrm>
            <a:off x="708286" y="1475552"/>
            <a:ext cx="11760260" cy="6836674"/>
          </a:xfrm>
          <a:prstGeom prst="rect">
            <a:avLst/>
          </a:prstGeom>
          <a:noFill/>
          <a:ln>
            <a:noFill/>
          </a:ln>
        </p:spPr>
        <p:txBody>
          <a:bodyPr spcFirstLastPara="1" wrap="square" lIns="50800" tIns="50800" rIns="50800" bIns="50800" anchor="t" anchorCtr="0">
            <a:normAutofit/>
          </a:bodyPr>
          <a:lstStyle/>
          <a:p>
            <a:pPr marL="380999" lvl="0" indent="-380999" algn="l" rtl="0">
              <a:lnSpc>
                <a:spcPct val="120000"/>
              </a:lnSpc>
              <a:spcBef>
                <a:spcPts val="0"/>
              </a:spcBef>
              <a:spcAft>
                <a:spcPts val="0"/>
              </a:spcAft>
              <a:buClr>
                <a:srgbClr val="FFFFFF"/>
              </a:buClr>
              <a:buSzPts val="2583"/>
              <a:buFont typeface="Helvetica Neue"/>
              <a:buChar char="•"/>
            </a:pPr>
            <a:r>
              <a:rPr lang="en-US" sz="2100" u="sng">
                <a:solidFill>
                  <a:srgbClr val="FFFFFF"/>
                </a:solidFill>
              </a:rPr>
              <a:t>Per biotecnologie si intende qualsiasi applicazione tecnologica che usa sistemi biologici, organismi viventi o derivati di questi per produrre o modificare prodotti o processi per un fine specifico ( </a:t>
            </a:r>
            <a:r>
              <a:rPr lang="en-US">
                <a:latin typeface="Arial"/>
                <a:ea typeface="Arial"/>
                <a:cs typeface="Arial"/>
                <a:sym typeface="Arial"/>
              </a:rPr>
              <a:t>strumenti</a:t>
            </a:r>
            <a:r>
              <a:rPr lang="en-US" sz="2100" u="sng">
                <a:solidFill>
                  <a:srgbClr val="FFFFFF"/>
                </a:solidFill>
              </a:rPr>
              <a:t> destinati a rispondere a </a:t>
            </a:r>
            <a:r>
              <a:rPr lang="en-US">
                <a:latin typeface="Arial"/>
                <a:ea typeface="Arial"/>
                <a:cs typeface="Arial"/>
                <a:sym typeface="Arial"/>
              </a:rPr>
              <a:t>specifiche esigenze </a:t>
            </a:r>
            <a:r>
              <a:rPr lang="en-US" sz="2100" u="sng">
                <a:solidFill>
                  <a:srgbClr val="FFFFFF"/>
                </a:solidFill>
              </a:rPr>
              <a:t>dell’uomo ).</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si dividono in </a:t>
            </a:r>
            <a:r>
              <a:rPr lang="en-US" b="1"/>
              <a:t>tradizionali </a:t>
            </a:r>
            <a:r>
              <a:rPr lang="en-US" sz="2100">
                <a:solidFill>
                  <a:srgbClr val="FFFFFF"/>
                </a:solidFill>
              </a:rPr>
              <a:t>e </a:t>
            </a:r>
            <a:r>
              <a:rPr lang="en-US" b="1"/>
              <a:t>innovative</a:t>
            </a:r>
            <a:r>
              <a:rPr lang="en-US" sz="2100">
                <a:solidFill>
                  <a:srgbClr val="FFFFFF"/>
                </a:solidFill>
              </a:rPr>
              <a:t>.</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tradizionali sono usate da millenni come per la produzione della birra circa 6000 anni fa e dei lieviti. Le biotecnologie innovative ( sviluppate negli ultimi anni ) riguardano l’ ingegneria genetica che  permette di identificare, isolare e trasferire artificialmente pezzi di DNA in altri organismi viventi. </a:t>
            </a:r>
            <a:endParaRPr/>
          </a:p>
          <a:p>
            <a:pPr marL="380998" lvl="0" indent="-380998"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si dividono in 4 categorie principali : </a:t>
            </a:r>
            <a:endParaRPr sz="2100">
              <a:solidFill>
                <a:srgbClr val="FFFFFF"/>
              </a:solidFill>
            </a:endParaRPr>
          </a:p>
          <a:p>
            <a:pPr marL="380999" lvl="0" indent="-350328" algn="l" rtl="0">
              <a:lnSpc>
                <a:spcPct val="120000"/>
              </a:lnSpc>
              <a:spcBef>
                <a:spcPts val="3200"/>
              </a:spcBef>
              <a:spcAft>
                <a:spcPts val="0"/>
              </a:spcAft>
              <a:buClr>
                <a:srgbClr val="FFFFFF"/>
              </a:buClr>
              <a:buSzPts val="2100"/>
              <a:buChar char="•"/>
            </a:pPr>
            <a:endParaRPr sz="2100">
              <a:solidFill>
                <a:srgbClr val="FFFFFF"/>
              </a:solidFill>
            </a:endParaRPr>
          </a:p>
        </p:txBody>
      </p:sp>
      <p:sp>
        <p:nvSpPr>
          <p:cNvPr id="83" name="Google Shape;83;p18"/>
          <p:cNvSpPr txBox="1"/>
          <p:nvPr/>
        </p:nvSpPr>
        <p:spPr>
          <a:xfrm>
            <a:off x="579150" y="6681700"/>
            <a:ext cx="10438800" cy="365700"/>
          </a:xfrm>
          <a:prstGeom prst="rect">
            <a:avLst/>
          </a:prstGeom>
          <a:noFill/>
          <a:ln>
            <a:noFill/>
          </a:ln>
        </p:spPr>
        <p:txBody>
          <a:bodyPr spcFirstLastPara="1" wrap="square" lIns="50800" tIns="50800" rIns="50800" bIns="50800" anchor="ctr" anchorCtr="0">
            <a:spAutoFit/>
          </a:bodyPr>
          <a:lstStyle/>
          <a:p>
            <a:pPr marL="337820" marR="0" lvl="0" indent="-337820" algn="l" rtl="0">
              <a:lnSpc>
                <a:spcPct val="90000"/>
              </a:lnSpc>
              <a:spcBef>
                <a:spcPts val="0"/>
              </a:spcBef>
              <a:spcAft>
                <a:spcPts val="0"/>
              </a:spcAft>
              <a:buClr>
                <a:srgbClr val="FFFFFF"/>
              </a:buClr>
              <a:buSzPts val="1900"/>
              <a:buFont typeface="Helvetica Neue"/>
              <a:buAutoNum type="arabicParenR"/>
            </a:pPr>
            <a:r>
              <a:rPr lang="en-US" sz="1900" b="1" i="0" u="none" strike="noStrike" cap="none">
                <a:solidFill>
                  <a:srgbClr val="FFFFFF"/>
                </a:solidFill>
                <a:latin typeface="Helvetica Neue"/>
                <a:ea typeface="Helvetica Neue"/>
                <a:cs typeface="Helvetica Neue"/>
                <a:sym typeface="Helvetica Neue"/>
              </a:rPr>
              <a:t>Rosse </a:t>
            </a:r>
            <a:r>
              <a:rPr lang="en-US" sz="1900" b="0" i="0" u="none" strike="noStrike" cap="none">
                <a:solidFill>
                  <a:srgbClr val="FFFFFF"/>
                </a:solidFill>
                <a:latin typeface="Helvetica Neue"/>
                <a:ea typeface="Helvetica Neue"/>
                <a:cs typeface="Helvetica Neue"/>
                <a:sym typeface="Helvetica Neue"/>
              </a:rPr>
              <a:t>: a scopi terapeutici ( come insulina prodotta dai batteri e produzione vaccini ) </a:t>
            </a:r>
            <a:endParaRPr/>
          </a:p>
        </p:txBody>
      </p:sp>
      <p:sp>
        <p:nvSpPr>
          <p:cNvPr id="84" name="Google Shape;84;p18"/>
          <p:cNvSpPr txBox="1"/>
          <p:nvPr/>
        </p:nvSpPr>
        <p:spPr>
          <a:xfrm>
            <a:off x="750288" y="6961468"/>
            <a:ext cx="11039021" cy="399402"/>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2)  </a:t>
            </a:r>
            <a:r>
              <a:rPr lang="en-US" sz="1900" b="1" i="0" u="none" strike="noStrike" cap="none">
                <a:solidFill>
                  <a:srgbClr val="FFFFFF"/>
                </a:solidFill>
                <a:latin typeface="Helvetica Neue"/>
                <a:ea typeface="Helvetica Neue"/>
                <a:cs typeface="Helvetica Neue"/>
                <a:sym typeface="Helvetica Neue"/>
              </a:rPr>
              <a:t>Bianche</a:t>
            </a:r>
            <a:r>
              <a:rPr lang="en-US" sz="1900" b="0" i="0" u="none" strike="noStrike" cap="none">
                <a:solidFill>
                  <a:srgbClr val="FFFFFF"/>
                </a:solidFill>
                <a:latin typeface="Helvetica Neue"/>
                <a:ea typeface="Helvetica Neue"/>
                <a:cs typeface="Helvetica Neue"/>
                <a:sym typeface="Helvetica Neue"/>
              </a:rPr>
              <a:t> : riguardano i processi industriali ( come risanamento ambientale ) </a:t>
            </a:r>
            <a:endParaRPr/>
          </a:p>
        </p:txBody>
      </p:sp>
      <p:sp>
        <p:nvSpPr>
          <p:cNvPr id="85" name="Google Shape;85;p18"/>
          <p:cNvSpPr txBox="1"/>
          <p:nvPr/>
        </p:nvSpPr>
        <p:spPr>
          <a:xfrm>
            <a:off x="659658" y="7563239"/>
            <a:ext cx="11220280" cy="3994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 3)  </a:t>
            </a:r>
            <a:r>
              <a:rPr lang="en-US" sz="1900" b="1" i="0" u="none" strike="noStrike" cap="none">
                <a:solidFill>
                  <a:srgbClr val="FFFFFF"/>
                </a:solidFill>
                <a:latin typeface="Helvetica Neue"/>
                <a:ea typeface="Helvetica Neue"/>
                <a:cs typeface="Helvetica Neue"/>
                <a:sym typeface="Helvetica Neue"/>
              </a:rPr>
              <a:t>Verdi</a:t>
            </a:r>
            <a:r>
              <a:rPr lang="en-US" sz="1900" b="0" i="0" u="none" strike="noStrike" cap="none">
                <a:solidFill>
                  <a:srgbClr val="FFFFFF"/>
                </a:solidFill>
                <a:latin typeface="Helvetica Neue"/>
                <a:ea typeface="Helvetica Neue"/>
                <a:cs typeface="Helvetica Neue"/>
                <a:sym typeface="Helvetica Neue"/>
              </a:rPr>
              <a:t> : processi agroalimentari e chimici ( come l’ inserimento della vitamina A in un tipo di riso )</a:t>
            </a:r>
            <a:endParaRPr/>
          </a:p>
        </p:txBody>
      </p:sp>
      <p:sp>
        <p:nvSpPr>
          <p:cNvPr id="86" name="Google Shape;86;p18"/>
          <p:cNvSpPr txBox="1"/>
          <p:nvPr/>
        </p:nvSpPr>
        <p:spPr>
          <a:xfrm>
            <a:off x="703131" y="8165010"/>
            <a:ext cx="11363347" cy="3994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4)  </a:t>
            </a:r>
            <a:r>
              <a:rPr lang="en-US" sz="1900" b="1" i="0" u="none" strike="noStrike" cap="none">
                <a:solidFill>
                  <a:srgbClr val="FFFFFF"/>
                </a:solidFill>
                <a:latin typeface="Helvetica Neue"/>
                <a:ea typeface="Helvetica Neue"/>
                <a:cs typeface="Helvetica Neue"/>
                <a:sym typeface="Helvetica Neue"/>
              </a:rPr>
              <a:t>Blu</a:t>
            </a:r>
            <a:r>
              <a:rPr lang="en-US" sz="1900" b="0" i="0" u="none" strike="noStrike" cap="none">
                <a:solidFill>
                  <a:srgbClr val="FFFFFF"/>
                </a:solidFill>
                <a:latin typeface="Helvetica Neue"/>
                <a:ea typeface="Helvetica Neue"/>
                <a:cs typeface="Helvetica Neue"/>
                <a:sym typeface="Helvetica Neue"/>
              </a:rPr>
              <a:t> : riguardano l’ ambiente marino e acquatico ( uso di speciali alghe per produrre nuovi farmaci ) </a:t>
            </a:r>
            <a:endParaRPr/>
          </a:p>
        </p:txBody>
      </p:sp>
      <p:sp>
        <p:nvSpPr>
          <p:cNvPr id="87" name="Google Shape;87;p18"/>
          <p:cNvSpPr txBox="1"/>
          <p:nvPr/>
        </p:nvSpPr>
        <p:spPr>
          <a:xfrm>
            <a:off x="768154" y="8847375"/>
            <a:ext cx="10887226" cy="386945"/>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Per ogni categoria di biotecnologia ne esistono delle sottocategorie ( gialle, grigie, nere, ecc…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698500" y="1828800"/>
            <a:ext cx="11607800" cy="7333914"/>
          </a:xfrm>
          <a:prstGeom prst="rect">
            <a:avLst/>
          </a:prstGeom>
          <a:noFill/>
          <a:ln>
            <a:noFill/>
          </a:ln>
        </p:spPr>
        <p:txBody>
          <a:bodyPr spcFirstLastPara="1" wrap="square" lIns="50800" tIns="50800" rIns="50800" bIns="50800" anchor="t" anchorCtr="0">
            <a:normAutofit lnSpcReduction="10000"/>
          </a:bodyPr>
          <a:lstStyle/>
          <a:p>
            <a:pPr marL="380999" lvl="0" indent="-380999" algn="l" rtl="0">
              <a:lnSpc>
                <a:spcPct val="120000"/>
              </a:lnSpc>
              <a:spcBef>
                <a:spcPts val="0"/>
              </a:spcBef>
              <a:spcAft>
                <a:spcPts val="0"/>
              </a:spcAft>
              <a:buClr>
                <a:srgbClr val="FFFFFF"/>
              </a:buClr>
              <a:buSzPts val="2583"/>
              <a:buFont typeface="Helvetica Neue"/>
              <a:buChar char="•"/>
            </a:pPr>
            <a:r>
              <a:rPr lang="en-US" sz="2100">
                <a:solidFill>
                  <a:srgbClr val="FFFFFF"/>
                </a:solidFill>
              </a:rPr>
              <a:t>Il campo delle biotecnologie rosse è molto vasto e comprende i settori che riguardano la salute dell’uomo e degli animali : infatti si occupano della produzione e della creazione di nuovi vaccini, terapie rigenerative , diagnosi, terapia genica e molte altre cose che contribuiscono alla salute.</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rosse si occupano anche della “creazione” di </a:t>
            </a:r>
            <a:r>
              <a:rPr lang="en-US" b="1"/>
              <a:t>OGM</a:t>
            </a:r>
            <a:r>
              <a:rPr lang="en-US" sz="2100">
                <a:solidFill>
                  <a:srgbClr val="FFFFFF"/>
                </a:solidFill>
              </a:rPr>
              <a:t> ( organismi geneticamente modificati ), cioè organismi che contengono dei geni che sono stati modificati artificialmente. Gli OGM per le biotecnologie rosse servono anche per studiare nuove malattie e trovare nuove cure.</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Gli OGM si dividono principalmente in 2 categorie :</a:t>
            </a:r>
            <a:endParaRPr/>
          </a:p>
          <a:p>
            <a:pPr marL="373379" lvl="0" indent="-373379" algn="l" rtl="0">
              <a:lnSpc>
                <a:spcPct val="120000"/>
              </a:lnSpc>
              <a:spcBef>
                <a:spcPts val="3200"/>
              </a:spcBef>
              <a:spcAft>
                <a:spcPts val="0"/>
              </a:spcAft>
              <a:buClr>
                <a:srgbClr val="FFFFFF"/>
              </a:buClr>
              <a:buSzPts val="2100"/>
              <a:buFont typeface="Helvetica Neue"/>
              <a:buAutoNum type="arabicPeriod"/>
            </a:pPr>
            <a:r>
              <a:rPr lang="en-US" b="1"/>
              <a:t>TRANSGENICI</a:t>
            </a:r>
            <a:r>
              <a:rPr lang="en-US" sz="2100">
                <a:solidFill>
                  <a:srgbClr val="FFFFFF"/>
                </a:solidFill>
              </a:rPr>
              <a:t> :  il DNA proviene da una specie diversa da quella dell’ospite ( es. gene di un insetto inserito in una pianta )</a:t>
            </a:r>
            <a:endParaRPr/>
          </a:p>
          <a:p>
            <a:pPr marL="373379" lvl="0" indent="-373379" algn="l" rtl="0">
              <a:lnSpc>
                <a:spcPct val="120000"/>
              </a:lnSpc>
              <a:spcBef>
                <a:spcPts val="3200"/>
              </a:spcBef>
              <a:spcAft>
                <a:spcPts val="0"/>
              </a:spcAft>
              <a:buClr>
                <a:srgbClr val="FFFFFF"/>
              </a:buClr>
              <a:buSzPts val="2100"/>
              <a:buFont typeface="Helvetica Neue"/>
              <a:buAutoNum type="arabicPeriod"/>
            </a:pPr>
            <a:r>
              <a:rPr lang="en-US" b="1"/>
              <a:t>CISGENICI</a:t>
            </a:r>
            <a:r>
              <a:rPr lang="en-US" sz="2100">
                <a:solidFill>
                  <a:srgbClr val="FFFFFF"/>
                </a:solidFill>
              </a:rPr>
              <a:t> : il DNA deriva dal trasferimento artificiale di geni provenienti da organismi della stessa specie o da specie correlate ( es. gene di una patata selvatica inserito in una patata coltivata ) </a:t>
            </a:r>
            <a:endParaRPr/>
          </a:p>
        </p:txBody>
      </p:sp>
      <p:sp>
        <p:nvSpPr>
          <p:cNvPr id="93" name="Google Shape;93;p19"/>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200"/>
              <a:buFont typeface="Arial"/>
              <a:buNone/>
            </a:pPr>
            <a:r>
              <a:rPr lang="en-US" sz="3200" b="0">
                <a:solidFill>
                  <a:srgbClr val="FF2600"/>
                </a:solidFill>
                <a:latin typeface="Arial"/>
                <a:ea typeface="Arial"/>
                <a:cs typeface="Arial"/>
                <a:sym typeface="Arial"/>
              </a:rPr>
              <a:t>BIOTECNOLOGIE ROSSE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698500" y="1938251"/>
            <a:ext cx="11607800" cy="7448576"/>
          </a:xfrm>
          <a:prstGeom prst="rect">
            <a:avLst/>
          </a:prstGeom>
          <a:noFill/>
          <a:ln>
            <a:noFill/>
          </a:ln>
        </p:spPr>
        <p:txBody>
          <a:bodyPr spcFirstLastPara="1" wrap="square" lIns="50800" tIns="50800" rIns="50800" bIns="50800" anchor="t" anchorCtr="0">
            <a:normAutofit/>
          </a:bodyPr>
          <a:lstStyle/>
          <a:p>
            <a:pPr marL="256031" lvl="0" indent="-256031" algn="l" rtl="0">
              <a:lnSpc>
                <a:spcPct val="120000"/>
              </a:lnSpc>
              <a:spcBef>
                <a:spcPts val="0"/>
              </a:spcBef>
              <a:spcAft>
                <a:spcPts val="0"/>
              </a:spcAft>
              <a:buClr>
                <a:srgbClr val="FFFFFF"/>
              </a:buClr>
              <a:buSzPts val="2480"/>
              <a:buFont typeface="Helvetica Neue"/>
              <a:buChar char="•"/>
            </a:pPr>
            <a:r>
              <a:rPr lang="en-US" sz="2016" dirty="0" err="1">
                <a:solidFill>
                  <a:srgbClr val="FFFFFF"/>
                </a:solidFill>
              </a:rPr>
              <a:t>L’insulina</a:t>
            </a:r>
            <a:r>
              <a:rPr lang="en-US" sz="2016" dirty="0">
                <a:solidFill>
                  <a:srgbClr val="FFFFFF"/>
                </a:solidFill>
              </a:rPr>
              <a:t> è la prima </a:t>
            </a:r>
            <a:r>
              <a:rPr lang="en-US" sz="2016" dirty="0" err="1">
                <a:solidFill>
                  <a:srgbClr val="FFFFFF"/>
                </a:solidFill>
              </a:rPr>
              <a:t>proteina</a:t>
            </a:r>
            <a:r>
              <a:rPr lang="en-US" sz="2016" dirty="0">
                <a:solidFill>
                  <a:srgbClr val="FFFFFF"/>
                </a:solidFill>
              </a:rPr>
              <a:t> ad </a:t>
            </a:r>
            <a:r>
              <a:rPr lang="en-US" sz="2016" dirty="0" err="1">
                <a:solidFill>
                  <a:srgbClr val="FFFFFF"/>
                </a:solidFill>
              </a:rPr>
              <a:t>uso</a:t>
            </a:r>
            <a:r>
              <a:rPr lang="en-US" sz="2016" dirty="0">
                <a:solidFill>
                  <a:srgbClr val="FFFFFF"/>
                </a:solidFill>
              </a:rPr>
              <a:t> </a:t>
            </a:r>
            <a:r>
              <a:rPr lang="en-US" sz="2016" dirty="0" err="1">
                <a:solidFill>
                  <a:srgbClr val="FFFFFF"/>
                </a:solidFill>
              </a:rPr>
              <a:t>terapeutico</a:t>
            </a:r>
            <a:r>
              <a:rPr lang="en-US" sz="2016" dirty="0">
                <a:solidFill>
                  <a:srgbClr val="FFFFFF"/>
                </a:solidFill>
              </a:rPr>
              <a:t> </a:t>
            </a:r>
            <a:r>
              <a:rPr lang="en-US" sz="2016" dirty="0" err="1">
                <a:solidFill>
                  <a:srgbClr val="FFFFFF"/>
                </a:solidFill>
              </a:rPr>
              <a:t>commercializzata</a:t>
            </a:r>
            <a:r>
              <a:rPr lang="en-US" sz="2016" dirty="0">
                <a:solidFill>
                  <a:srgbClr val="FFFFFF"/>
                </a:solidFill>
              </a:rPr>
              <a:t> </a:t>
            </a:r>
            <a:r>
              <a:rPr lang="en-US" sz="2016" dirty="0" err="1">
                <a:solidFill>
                  <a:srgbClr val="FFFFFF"/>
                </a:solidFill>
              </a:rPr>
              <a:t>prodotta</a:t>
            </a:r>
            <a:r>
              <a:rPr lang="en-US" sz="2016" dirty="0">
                <a:solidFill>
                  <a:srgbClr val="FFFFFF"/>
                </a:solidFill>
              </a:rPr>
              <a:t> in </a:t>
            </a:r>
            <a:r>
              <a:rPr lang="en-US" sz="2016" dirty="0" err="1">
                <a:solidFill>
                  <a:srgbClr val="FFFFFF"/>
                </a:solidFill>
              </a:rPr>
              <a:t>bioreattori</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Batteri</a:t>
            </a:r>
            <a:r>
              <a:rPr lang="en-US" sz="2016" dirty="0">
                <a:solidFill>
                  <a:srgbClr val="FFFFFF"/>
                </a:solidFill>
              </a:rPr>
              <a:t> GM. L’ </a:t>
            </a:r>
            <a:r>
              <a:rPr lang="en-US" sz="2016" dirty="0" err="1">
                <a:solidFill>
                  <a:srgbClr val="FFFFFF"/>
                </a:solidFill>
              </a:rPr>
              <a:t>amplificazione</a:t>
            </a:r>
            <a:r>
              <a:rPr lang="en-US" sz="2016" dirty="0">
                <a:solidFill>
                  <a:srgbClr val="FFFFFF"/>
                </a:solidFill>
              </a:rPr>
              <a:t> </a:t>
            </a:r>
            <a:r>
              <a:rPr lang="en-US" sz="2016" dirty="0" err="1">
                <a:solidFill>
                  <a:srgbClr val="FFFFFF"/>
                </a:solidFill>
              </a:rPr>
              <a:t>genica</a:t>
            </a:r>
            <a:r>
              <a:rPr lang="en-US" sz="2016" dirty="0">
                <a:solidFill>
                  <a:srgbClr val="FFFFFF"/>
                </a:solidFill>
              </a:rPr>
              <a:t>, </a:t>
            </a:r>
            <a:r>
              <a:rPr lang="en-US" sz="2016" dirty="0" err="1">
                <a:solidFill>
                  <a:srgbClr val="FFFFFF"/>
                </a:solidFill>
              </a:rPr>
              <a:t>infatti</a:t>
            </a:r>
            <a:r>
              <a:rPr lang="en-US" sz="2016" dirty="0">
                <a:solidFill>
                  <a:srgbClr val="FFFFFF"/>
                </a:solidFill>
              </a:rPr>
              <a:t>, </a:t>
            </a:r>
            <a:r>
              <a:rPr lang="en-US" sz="2016" dirty="0" err="1">
                <a:solidFill>
                  <a:srgbClr val="FFFFFF"/>
                </a:solidFill>
              </a:rPr>
              <a:t>permette</a:t>
            </a:r>
            <a:r>
              <a:rPr lang="en-US" sz="2016" dirty="0">
                <a:solidFill>
                  <a:srgbClr val="FFFFFF"/>
                </a:solidFill>
              </a:rPr>
              <a:t> la </a:t>
            </a:r>
            <a:r>
              <a:rPr lang="en-US" sz="2016" dirty="0" err="1">
                <a:solidFill>
                  <a:srgbClr val="FFFFFF"/>
                </a:solidFill>
              </a:rPr>
              <a:t>produzione</a:t>
            </a:r>
            <a:r>
              <a:rPr lang="en-US" sz="2016" dirty="0">
                <a:solidFill>
                  <a:srgbClr val="FFFFFF"/>
                </a:solidFill>
              </a:rPr>
              <a:t> in </a:t>
            </a:r>
            <a:r>
              <a:rPr lang="en-US" sz="2016" dirty="0" err="1">
                <a:solidFill>
                  <a:srgbClr val="FFFFFF"/>
                </a:solidFill>
              </a:rPr>
              <a:t>grandi</a:t>
            </a:r>
            <a:r>
              <a:rPr lang="en-US" sz="2016" dirty="0">
                <a:solidFill>
                  <a:srgbClr val="FFFFFF"/>
                </a:solidFill>
              </a:rPr>
              <a:t> </a:t>
            </a:r>
            <a:r>
              <a:rPr lang="en-US" sz="2016" dirty="0" err="1">
                <a:solidFill>
                  <a:srgbClr val="FFFFFF"/>
                </a:solidFill>
              </a:rPr>
              <a:t>quantità</a:t>
            </a:r>
            <a:r>
              <a:rPr lang="en-US" sz="2016" dirty="0">
                <a:solidFill>
                  <a:srgbClr val="FFFFFF"/>
                </a:solidFill>
              </a:rPr>
              <a:t> </a:t>
            </a:r>
            <a:r>
              <a:rPr lang="en-US" sz="2016" dirty="0" err="1">
                <a:solidFill>
                  <a:srgbClr val="FFFFFF"/>
                </a:solidFill>
              </a:rPr>
              <a:t>di</a:t>
            </a:r>
            <a:r>
              <a:rPr lang="en-US" sz="2016" dirty="0">
                <a:solidFill>
                  <a:srgbClr val="FFFFFF"/>
                </a:solidFill>
              </a:rPr>
              <a:t> </a:t>
            </a:r>
            <a:r>
              <a:rPr lang="en-US" sz="2016" dirty="0" err="1">
                <a:solidFill>
                  <a:srgbClr val="FFFFFF"/>
                </a:solidFill>
              </a:rPr>
              <a:t>proteine</a:t>
            </a:r>
            <a:r>
              <a:rPr lang="en-US" sz="2016" dirty="0">
                <a:solidFill>
                  <a:srgbClr val="FFFFFF"/>
                </a:solidFill>
              </a:rPr>
              <a:t> </a:t>
            </a:r>
            <a:r>
              <a:rPr lang="en-US" sz="2016" dirty="0" err="1">
                <a:solidFill>
                  <a:srgbClr val="FFFFFF"/>
                </a:solidFill>
              </a:rPr>
              <a:t>terapeutiche</a:t>
            </a:r>
            <a:r>
              <a:rPr lang="en-US" sz="2016" dirty="0">
                <a:solidFill>
                  <a:srgbClr val="FFFFFF"/>
                </a:solidFill>
              </a:rPr>
              <a:t> come la </a:t>
            </a:r>
            <a:r>
              <a:rPr lang="en-US" sz="2016" dirty="0" err="1">
                <a:solidFill>
                  <a:srgbClr val="FFFFFF"/>
                </a:solidFill>
              </a:rPr>
              <a:t>somatostatina</a:t>
            </a:r>
            <a:r>
              <a:rPr lang="en-US" sz="2016" dirty="0">
                <a:solidFill>
                  <a:srgbClr val="FFFFFF"/>
                </a:solidFill>
              </a:rPr>
              <a:t> e la </a:t>
            </a:r>
            <a:r>
              <a:rPr lang="en-US" sz="2016" dirty="0" err="1">
                <a:solidFill>
                  <a:srgbClr val="FFFFFF"/>
                </a:solidFill>
              </a:rPr>
              <a:t>eritropoietina</a:t>
            </a:r>
            <a:r>
              <a:rPr lang="en-US" sz="2016" dirty="0">
                <a:solidFill>
                  <a:srgbClr val="FFFFFF"/>
                </a:solidFill>
              </a:rPr>
              <a:t>.</a:t>
            </a:r>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256031" algn="l" rtl="0">
              <a:lnSpc>
                <a:spcPct val="120000"/>
              </a:lnSpc>
              <a:spcBef>
                <a:spcPts val="0"/>
              </a:spcBef>
              <a:spcAft>
                <a:spcPts val="0"/>
              </a:spcAft>
              <a:buClr>
                <a:srgbClr val="FFFFFF"/>
              </a:buClr>
              <a:buSzPts val="2480"/>
              <a:buFont typeface="Helvetica Neue"/>
              <a:buChar char="•"/>
            </a:pPr>
            <a:r>
              <a:rPr lang="en-US" sz="2016" dirty="0" err="1">
                <a:solidFill>
                  <a:srgbClr val="FFFFFF"/>
                </a:solidFill>
              </a:rPr>
              <a:t>Farmaci</a:t>
            </a:r>
            <a:r>
              <a:rPr lang="en-US" sz="2016" dirty="0">
                <a:solidFill>
                  <a:srgbClr val="FFFFFF"/>
                </a:solidFill>
              </a:rPr>
              <a:t> </a:t>
            </a:r>
            <a:r>
              <a:rPr lang="en-US" sz="2016" dirty="0" err="1">
                <a:solidFill>
                  <a:srgbClr val="FFFFFF"/>
                </a:solidFill>
              </a:rPr>
              <a:t>proteici</a:t>
            </a:r>
            <a:r>
              <a:rPr lang="en-US" sz="2016" dirty="0">
                <a:solidFill>
                  <a:srgbClr val="FFFFFF"/>
                </a:solidFill>
              </a:rPr>
              <a:t> </a:t>
            </a:r>
            <a:r>
              <a:rPr lang="en-US" sz="2016" dirty="0" err="1">
                <a:solidFill>
                  <a:srgbClr val="FFFFFF"/>
                </a:solidFill>
              </a:rPr>
              <a:t>possono</a:t>
            </a:r>
            <a:r>
              <a:rPr lang="en-US" sz="2016" dirty="0">
                <a:solidFill>
                  <a:srgbClr val="FFFFFF"/>
                </a:solidFill>
              </a:rPr>
              <a:t> </a:t>
            </a:r>
            <a:r>
              <a:rPr lang="en-US" sz="2016" dirty="0" err="1">
                <a:solidFill>
                  <a:srgbClr val="FFFFFF"/>
                </a:solidFill>
              </a:rPr>
              <a:t>essere</a:t>
            </a:r>
            <a:r>
              <a:rPr lang="en-US" sz="2016" dirty="0">
                <a:solidFill>
                  <a:srgbClr val="FFFFFF"/>
                </a:solidFill>
              </a:rPr>
              <a:t> </a:t>
            </a:r>
            <a:r>
              <a:rPr lang="en-US" sz="2016" dirty="0" err="1">
                <a:solidFill>
                  <a:srgbClr val="FFFFFF"/>
                </a:solidFill>
              </a:rPr>
              <a:t>prodotti</a:t>
            </a:r>
            <a:r>
              <a:rPr lang="en-US" sz="2016" dirty="0">
                <a:solidFill>
                  <a:srgbClr val="FFFFFF"/>
                </a:solidFill>
              </a:rPr>
              <a:t> </a:t>
            </a:r>
            <a:r>
              <a:rPr lang="en-US" sz="2016" dirty="0" err="1">
                <a:solidFill>
                  <a:srgbClr val="FFFFFF"/>
                </a:solidFill>
              </a:rPr>
              <a:t>anche</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animali</a:t>
            </a:r>
            <a:r>
              <a:rPr lang="en-US" sz="2016" dirty="0">
                <a:solidFill>
                  <a:srgbClr val="FFFFFF"/>
                </a:solidFill>
              </a:rPr>
              <a:t> e </a:t>
            </a:r>
            <a:r>
              <a:rPr lang="en-US" sz="2016" dirty="0" err="1">
                <a:solidFill>
                  <a:srgbClr val="FFFFFF"/>
                </a:solidFill>
              </a:rPr>
              <a:t>piante</a:t>
            </a:r>
            <a:r>
              <a:rPr lang="en-US" sz="2016" dirty="0">
                <a:solidFill>
                  <a:srgbClr val="FFFFFF"/>
                </a:solidFill>
              </a:rPr>
              <a:t> </a:t>
            </a:r>
            <a:r>
              <a:rPr lang="en-US" sz="2016" dirty="0" err="1">
                <a:solidFill>
                  <a:srgbClr val="FFFFFF"/>
                </a:solidFill>
              </a:rPr>
              <a:t>transgeniche</a:t>
            </a:r>
            <a:r>
              <a:rPr lang="en-US" sz="2016" dirty="0">
                <a:solidFill>
                  <a:srgbClr val="FFFFFF"/>
                </a:solidFill>
              </a:rPr>
              <a:t>. Ad </a:t>
            </a:r>
            <a:r>
              <a:rPr lang="en-US" sz="2016" dirty="0" err="1">
                <a:solidFill>
                  <a:srgbClr val="FFFFFF"/>
                </a:solidFill>
              </a:rPr>
              <a:t>esempio</a:t>
            </a:r>
            <a:r>
              <a:rPr lang="en-US" sz="2016" dirty="0">
                <a:solidFill>
                  <a:srgbClr val="FFFFFF"/>
                </a:solidFill>
              </a:rPr>
              <a:t> in </a:t>
            </a:r>
            <a:r>
              <a:rPr lang="en-US" sz="2016" dirty="0" err="1">
                <a:solidFill>
                  <a:srgbClr val="FFFFFF"/>
                </a:solidFill>
              </a:rPr>
              <a:t>mucche</a:t>
            </a:r>
            <a:r>
              <a:rPr lang="en-US" sz="2016" dirty="0">
                <a:solidFill>
                  <a:srgbClr val="FFFFFF"/>
                </a:solidFill>
              </a:rPr>
              <a:t>, </a:t>
            </a:r>
            <a:r>
              <a:rPr lang="en-US" sz="2016" dirty="0" err="1">
                <a:solidFill>
                  <a:srgbClr val="FFFFFF"/>
                </a:solidFill>
              </a:rPr>
              <a:t>pecore</a:t>
            </a:r>
            <a:r>
              <a:rPr lang="en-US" sz="2016" dirty="0">
                <a:solidFill>
                  <a:srgbClr val="FFFFFF"/>
                </a:solidFill>
              </a:rPr>
              <a:t> e </a:t>
            </a:r>
            <a:r>
              <a:rPr lang="en-US" sz="2016" dirty="0" err="1">
                <a:solidFill>
                  <a:srgbClr val="FFFFFF"/>
                </a:solidFill>
              </a:rPr>
              <a:t>capre</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inserisce</a:t>
            </a:r>
            <a:r>
              <a:rPr lang="en-US" sz="2016" dirty="0">
                <a:solidFill>
                  <a:srgbClr val="FFFFFF"/>
                </a:solidFill>
              </a:rPr>
              <a:t> un gene </a:t>
            </a:r>
            <a:r>
              <a:rPr lang="en-US" sz="2016" dirty="0" err="1">
                <a:solidFill>
                  <a:srgbClr val="FFFFFF"/>
                </a:solidFill>
              </a:rPr>
              <a:t>particolare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esprima</a:t>
            </a:r>
            <a:r>
              <a:rPr lang="en-US" sz="2016" dirty="0">
                <a:solidFill>
                  <a:srgbClr val="FFFFFF"/>
                </a:solidFill>
              </a:rPr>
              <a:t> solo </a:t>
            </a:r>
            <a:r>
              <a:rPr lang="en-US" sz="2016" dirty="0" err="1">
                <a:solidFill>
                  <a:srgbClr val="FFFFFF"/>
                </a:solidFill>
              </a:rPr>
              <a:t>nelle</a:t>
            </a:r>
            <a:r>
              <a:rPr lang="en-US" sz="2016" dirty="0">
                <a:solidFill>
                  <a:srgbClr val="FFFFFF"/>
                </a:solidFill>
              </a:rPr>
              <a:t> </a:t>
            </a:r>
            <a:r>
              <a:rPr lang="en-US" sz="2016" dirty="0" err="1">
                <a:solidFill>
                  <a:srgbClr val="FFFFFF"/>
                </a:solidFill>
              </a:rPr>
              <a:t>mammelle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venga</a:t>
            </a:r>
            <a:r>
              <a:rPr lang="en-US" sz="2016" dirty="0">
                <a:solidFill>
                  <a:srgbClr val="FFFFFF"/>
                </a:solidFill>
              </a:rPr>
              <a:t> </a:t>
            </a:r>
            <a:r>
              <a:rPr lang="en-US" sz="2016" dirty="0" err="1">
                <a:solidFill>
                  <a:srgbClr val="FFFFFF"/>
                </a:solidFill>
              </a:rPr>
              <a:t>prodotto</a:t>
            </a:r>
            <a:r>
              <a:rPr lang="en-US" sz="2016" dirty="0">
                <a:solidFill>
                  <a:srgbClr val="FFFFFF"/>
                </a:solidFill>
              </a:rPr>
              <a:t> </a:t>
            </a:r>
            <a:r>
              <a:rPr lang="en-US" sz="2016" dirty="0" err="1">
                <a:solidFill>
                  <a:srgbClr val="FFFFFF"/>
                </a:solidFill>
              </a:rPr>
              <a:t>il</a:t>
            </a:r>
            <a:r>
              <a:rPr lang="en-US" sz="2016" dirty="0">
                <a:solidFill>
                  <a:srgbClr val="FFFFFF"/>
                </a:solidFill>
              </a:rPr>
              <a:t> latte </a:t>
            </a:r>
            <a:r>
              <a:rPr lang="en-US" sz="2016" dirty="0" err="1">
                <a:solidFill>
                  <a:srgbClr val="FFFFFF"/>
                </a:solidFill>
              </a:rPr>
              <a:t>già</a:t>
            </a:r>
            <a:r>
              <a:rPr lang="en-US" sz="2016" dirty="0">
                <a:solidFill>
                  <a:srgbClr val="FFFFFF"/>
                </a:solidFill>
              </a:rPr>
              <a:t> con </a:t>
            </a:r>
            <a:r>
              <a:rPr lang="en-US" sz="2016" dirty="0" err="1">
                <a:solidFill>
                  <a:srgbClr val="FFFFFF"/>
                </a:solidFill>
              </a:rPr>
              <a:t>il</a:t>
            </a:r>
            <a:r>
              <a:rPr lang="en-US" sz="2016" dirty="0">
                <a:solidFill>
                  <a:srgbClr val="FFFFFF"/>
                </a:solidFill>
              </a:rPr>
              <a:t> </a:t>
            </a:r>
            <a:r>
              <a:rPr lang="en-US" sz="2016" dirty="0" err="1">
                <a:solidFill>
                  <a:srgbClr val="FFFFFF"/>
                </a:solidFill>
              </a:rPr>
              <a:t>farmaco</a:t>
            </a:r>
            <a:r>
              <a:rPr lang="en-US" sz="2016" dirty="0">
                <a:solidFill>
                  <a:srgbClr val="FFFFFF"/>
                </a:solidFill>
              </a:rPr>
              <a:t> </a:t>
            </a:r>
            <a:r>
              <a:rPr lang="en-US" sz="2016" dirty="0" err="1">
                <a:solidFill>
                  <a:srgbClr val="FFFFFF"/>
                </a:solidFill>
              </a:rPr>
              <a:t>di</a:t>
            </a:r>
            <a:r>
              <a:rPr lang="en-US" sz="2016" dirty="0">
                <a:solidFill>
                  <a:srgbClr val="FFFFFF"/>
                </a:solidFill>
              </a:rPr>
              <a:t> </a:t>
            </a:r>
            <a:r>
              <a:rPr lang="en-US" sz="2016" dirty="0" err="1">
                <a:solidFill>
                  <a:srgbClr val="FFFFFF"/>
                </a:solidFill>
              </a:rPr>
              <a:t>interesse</a:t>
            </a:r>
            <a:r>
              <a:rPr lang="en-US" sz="2016" dirty="0">
                <a:solidFill>
                  <a:srgbClr val="FFFFFF"/>
                </a:solidFill>
              </a:rPr>
              <a:t>. Questa </a:t>
            </a:r>
            <a:r>
              <a:rPr lang="en-US" sz="2016" dirty="0" err="1">
                <a:solidFill>
                  <a:srgbClr val="FFFFFF"/>
                </a:solidFill>
              </a:rPr>
              <a:t>tecnica</a:t>
            </a:r>
            <a:r>
              <a:rPr lang="en-US" sz="2016" dirty="0">
                <a:solidFill>
                  <a:srgbClr val="FFFFFF"/>
                </a:solidFill>
              </a:rPr>
              <a:t> </a:t>
            </a:r>
            <a:r>
              <a:rPr lang="en-US" sz="2016" dirty="0" err="1">
                <a:solidFill>
                  <a:srgbClr val="FFFFFF"/>
                </a:solidFill>
              </a:rPr>
              <a:t>presenta</a:t>
            </a:r>
            <a:r>
              <a:rPr lang="en-US" sz="2016" dirty="0">
                <a:solidFill>
                  <a:srgbClr val="FFFFFF"/>
                </a:solidFill>
              </a:rPr>
              <a:t> </a:t>
            </a:r>
            <a:r>
              <a:rPr lang="en-US" sz="2016" dirty="0" err="1">
                <a:solidFill>
                  <a:srgbClr val="FFFFFF"/>
                </a:solidFill>
              </a:rPr>
              <a:t>dei</a:t>
            </a:r>
            <a:r>
              <a:rPr lang="en-US" sz="2016" dirty="0">
                <a:solidFill>
                  <a:srgbClr val="FFFFFF"/>
                </a:solidFill>
              </a:rPr>
              <a:t> </a:t>
            </a:r>
            <a:r>
              <a:rPr lang="en-US" sz="2016" dirty="0" err="1">
                <a:solidFill>
                  <a:srgbClr val="FFFFFF"/>
                </a:solidFill>
              </a:rPr>
              <a:t>vantaggi</a:t>
            </a:r>
            <a:r>
              <a:rPr lang="en-US" sz="2016" dirty="0">
                <a:solidFill>
                  <a:srgbClr val="FFFFFF"/>
                </a:solidFill>
              </a:rPr>
              <a:t> </a:t>
            </a:r>
            <a:r>
              <a:rPr lang="en-US" sz="2016" dirty="0" err="1">
                <a:solidFill>
                  <a:srgbClr val="FFFFFF"/>
                </a:solidFill>
              </a:rPr>
              <a:t>perché</a:t>
            </a:r>
            <a:r>
              <a:rPr lang="en-US" sz="2016" dirty="0">
                <a:solidFill>
                  <a:srgbClr val="FFFFFF"/>
                </a:solidFill>
              </a:rPr>
              <a:t> non </a:t>
            </a:r>
            <a:r>
              <a:rPr lang="en-US" sz="2016" dirty="0" err="1">
                <a:solidFill>
                  <a:srgbClr val="FFFFFF"/>
                </a:solidFill>
              </a:rPr>
              <a:t>ci</a:t>
            </a:r>
            <a:r>
              <a:rPr lang="en-US" sz="2016" dirty="0">
                <a:solidFill>
                  <a:srgbClr val="FFFFFF"/>
                </a:solidFill>
              </a:rPr>
              <a:t> </a:t>
            </a:r>
            <a:r>
              <a:rPr lang="en-US" sz="2016" dirty="0" err="1">
                <a:solidFill>
                  <a:srgbClr val="FFFFFF"/>
                </a:solidFill>
              </a:rPr>
              <a:t>sono</a:t>
            </a:r>
            <a:r>
              <a:rPr lang="en-US" sz="2016" dirty="0">
                <a:solidFill>
                  <a:srgbClr val="FFFFFF"/>
                </a:solidFill>
              </a:rPr>
              <a:t> </a:t>
            </a:r>
            <a:r>
              <a:rPr lang="en-US" sz="2016" dirty="0" err="1">
                <a:solidFill>
                  <a:srgbClr val="FFFFFF"/>
                </a:solidFill>
              </a:rPr>
              <a:t>contaminazioni</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proteine</a:t>
            </a:r>
            <a:r>
              <a:rPr lang="en-US" sz="2016" dirty="0">
                <a:solidFill>
                  <a:srgbClr val="FFFFFF"/>
                </a:solidFill>
              </a:rPr>
              <a:t> </a:t>
            </a:r>
            <a:r>
              <a:rPr lang="en-US" sz="2016" dirty="0" err="1">
                <a:solidFill>
                  <a:srgbClr val="FFFFFF"/>
                </a:solidFill>
              </a:rPr>
              <a:t>batteriche</a:t>
            </a:r>
            <a:r>
              <a:rPr lang="en-US" sz="2016" dirty="0">
                <a:solidFill>
                  <a:srgbClr val="FFFFFF"/>
                </a:solidFill>
              </a:rPr>
              <a:t>. </a:t>
            </a:r>
            <a:endParaRPr/>
          </a:p>
          <a:p>
            <a:pPr marL="256031" lvl="0" indent="-256031" algn="l" rtl="0">
              <a:lnSpc>
                <a:spcPct val="120000"/>
              </a:lnSpc>
              <a:spcBef>
                <a:spcPts val="0"/>
              </a:spcBef>
              <a:spcAft>
                <a:spcPts val="0"/>
              </a:spcAft>
              <a:buClr>
                <a:srgbClr val="FFFFFF"/>
              </a:buClr>
              <a:buSzPts val="2480"/>
              <a:buFont typeface="Helvetica Neue"/>
              <a:buChar char="•"/>
            </a:pPr>
            <a:r>
              <a:rPr lang="en-US" sz="2016" dirty="0">
                <a:solidFill>
                  <a:srgbClr val="FFFFFF"/>
                </a:solidFill>
              </a:rPr>
              <a:t>Si </a:t>
            </a:r>
            <a:r>
              <a:rPr lang="en-US" sz="2016" dirty="0" err="1">
                <a:solidFill>
                  <a:srgbClr val="FFFFFF"/>
                </a:solidFill>
              </a:rPr>
              <a:t>possono</a:t>
            </a:r>
            <a:r>
              <a:rPr lang="en-US" sz="2016" dirty="0">
                <a:solidFill>
                  <a:srgbClr val="FFFFFF"/>
                </a:solidFill>
              </a:rPr>
              <a:t> </a:t>
            </a:r>
            <a:r>
              <a:rPr lang="en-US" sz="2016" dirty="0" err="1">
                <a:solidFill>
                  <a:srgbClr val="FFFFFF"/>
                </a:solidFill>
              </a:rPr>
              <a:t>modificare</a:t>
            </a:r>
            <a:r>
              <a:rPr lang="en-US" sz="2016" dirty="0">
                <a:solidFill>
                  <a:srgbClr val="FFFFFF"/>
                </a:solidFill>
              </a:rPr>
              <a:t> le </a:t>
            </a:r>
            <a:r>
              <a:rPr lang="en-US" sz="2016" dirty="0" err="1">
                <a:solidFill>
                  <a:srgbClr val="FFFFFF"/>
                </a:solidFill>
              </a:rPr>
              <a:t>piante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anticorpi</a:t>
            </a:r>
            <a:r>
              <a:rPr lang="en-US" sz="2016" dirty="0">
                <a:solidFill>
                  <a:srgbClr val="FFFFFF"/>
                </a:solidFill>
              </a:rPr>
              <a:t>, </a:t>
            </a:r>
            <a:r>
              <a:rPr lang="en-US" sz="2016" dirty="0" err="1">
                <a:solidFill>
                  <a:srgbClr val="FFFFFF"/>
                </a:solidFill>
              </a:rPr>
              <a:t>antigeni</a:t>
            </a:r>
            <a:r>
              <a:rPr lang="en-US" sz="2016" dirty="0">
                <a:solidFill>
                  <a:srgbClr val="FFFFFF"/>
                </a:solidFill>
              </a:rPr>
              <a:t>, </a:t>
            </a:r>
            <a:r>
              <a:rPr lang="en-US" sz="2016" dirty="0" err="1">
                <a:solidFill>
                  <a:srgbClr val="FFFFFF"/>
                </a:solidFill>
              </a:rPr>
              <a:t>enzimi</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trovino</a:t>
            </a:r>
            <a:r>
              <a:rPr lang="en-US" sz="2016" dirty="0">
                <a:solidFill>
                  <a:srgbClr val="FFFFFF"/>
                </a:solidFill>
              </a:rPr>
              <a:t> </a:t>
            </a:r>
            <a:r>
              <a:rPr lang="en-US" sz="2016" dirty="0" err="1">
                <a:solidFill>
                  <a:srgbClr val="FFFFFF"/>
                </a:solidFill>
              </a:rPr>
              <a:t>nei</a:t>
            </a:r>
            <a:r>
              <a:rPr lang="en-US" sz="2016" dirty="0">
                <a:solidFill>
                  <a:srgbClr val="FFFFFF"/>
                </a:solidFill>
              </a:rPr>
              <a:t> </a:t>
            </a:r>
            <a:r>
              <a:rPr lang="en-US" sz="2016" dirty="0" err="1">
                <a:solidFill>
                  <a:srgbClr val="FFFFFF"/>
                </a:solidFill>
              </a:rPr>
              <a:t>frutti</a:t>
            </a:r>
            <a:r>
              <a:rPr lang="en-US" sz="2016" dirty="0">
                <a:solidFill>
                  <a:srgbClr val="FFFFFF"/>
                </a:solidFill>
              </a:rPr>
              <a:t> </a:t>
            </a:r>
            <a:r>
              <a:rPr lang="en-US" sz="2016" dirty="0" err="1">
                <a:solidFill>
                  <a:srgbClr val="FFFFFF"/>
                </a:solidFill>
              </a:rPr>
              <a:t>prodotti</a:t>
            </a:r>
            <a:r>
              <a:rPr lang="en-US" sz="2016" dirty="0">
                <a:solidFill>
                  <a:srgbClr val="FFFFFF"/>
                </a:solidFill>
              </a:rPr>
              <a:t> </a:t>
            </a:r>
            <a:r>
              <a:rPr lang="en-US" sz="2016" dirty="0" err="1">
                <a:solidFill>
                  <a:srgbClr val="FFFFFF"/>
                </a:solidFill>
              </a:rPr>
              <a:t>dalla</a:t>
            </a:r>
            <a:r>
              <a:rPr lang="en-US" sz="2016" dirty="0">
                <a:solidFill>
                  <a:srgbClr val="FFFFFF"/>
                </a:solidFill>
              </a:rPr>
              <a:t> </a:t>
            </a:r>
            <a:r>
              <a:rPr lang="en-US" sz="2016" dirty="0" err="1">
                <a:solidFill>
                  <a:srgbClr val="FFFFFF"/>
                </a:solidFill>
              </a:rPr>
              <a:t>pianta</a:t>
            </a:r>
            <a:r>
              <a:rPr lang="en-US" sz="2016" dirty="0">
                <a:solidFill>
                  <a:srgbClr val="FFFFFF"/>
                </a:solidFill>
              </a:rPr>
              <a:t>.</a:t>
            </a:r>
            <a:endParaRPr/>
          </a:p>
        </p:txBody>
      </p:sp>
      <p:sp>
        <p:nvSpPr>
          <p:cNvPr id="99" name="Google Shape;99;p20"/>
          <p:cNvSpPr txBox="1">
            <a:spLocks noGrp="1"/>
          </p:cNvSpPr>
          <p:nvPr>
            <p:ph type="title"/>
          </p:nvPr>
        </p:nvSpPr>
        <p:spPr>
          <a:xfrm>
            <a:off x="698500" y="411301"/>
            <a:ext cx="11607800" cy="129490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PRODUZIONE FARMACI</a:t>
            </a:r>
            <a:endParaRPr/>
          </a:p>
        </p:txBody>
      </p:sp>
      <p:pic>
        <p:nvPicPr>
          <p:cNvPr id="100" name="Google Shape;100;p20" descr="2016-04-13-crean-cc3a9lulas-capaces-de-producir-insulina-y-controlar-la-glucosa.jpg"/>
          <p:cNvPicPr preferRelativeResize="0"/>
          <p:nvPr/>
        </p:nvPicPr>
        <p:blipFill rotWithShape="1">
          <a:blip r:embed="rId3">
            <a:alphaModFix/>
          </a:blip>
          <a:srcRect/>
          <a:stretch/>
        </p:blipFill>
        <p:spPr>
          <a:xfrm>
            <a:off x="980337" y="3293009"/>
            <a:ext cx="5632785" cy="3167581"/>
          </a:xfrm>
          <a:prstGeom prst="rect">
            <a:avLst/>
          </a:prstGeom>
          <a:noFill/>
          <a:ln>
            <a:noFill/>
          </a:ln>
        </p:spPr>
      </p:pic>
      <p:sp>
        <p:nvSpPr>
          <p:cNvPr id="101" name="Google Shape;101;p20"/>
          <p:cNvSpPr txBox="1"/>
          <p:nvPr/>
        </p:nvSpPr>
        <p:spPr>
          <a:xfrm>
            <a:off x="8008963" y="4652436"/>
            <a:ext cx="4475165" cy="448728"/>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2300"/>
              <a:buFont typeface="Helvetica Neue"/>
              <a:buNone/>
            </a:pPr>
            <a:r>
              <a:rPr lang="en-US" sz="2300" b="1" i="0" u="none" strike="noStrike" cap="none">
                <a:solidFill>
                  <a:srgbClr val="000000"/>
                </a:solidFill>
                <a:latin typeface="Helvetica Neue"/>
                <a:ea typeface="Helvetica Neue"/>
                <a:cs typeface="Helvetica Neue"/>
                <a:sym typeface="Helvetica Neue"/>
              </a:rPr>
              <a:t>Batteri che producono insulina</a:t>
            </a:r>
            <a:endParaRPr/>
          </a:p>
        </p:txBody>
      </p:sp>
      <p:cxnSp>
        <p:nvCxnSpPr>
          <p:cNvPr id="102" name="Google Shape;102;p20"/>
          <p:cNvCxnSpPr/>
          <p:nvPr/>
        </p:nvCxnSpPr>
        <p:spPr>
          <a:xfrm rot="10800000">
            <a:off x="6798787" y="4876800"/>
            <a:ext cx="1024510" cy="0"/>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98500" y="299640"/>
            <a:ext cx="11607800" cy="129490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VACCINI</a:t>
            </a:r>
            <a:endParaRPr/>
          </a:p>
        </p:txBody>
      </p:sp>
      <p:sp>
        <p:nvSpPr>
          <p:cNvPr id="108" name="Google Shape;108;p21"/>
          <p:cNvSpPr txBox="1">
            <a:spLocks noGrp="1"/>
          </p:cNvSpPr>
          <p:nvPr>
            <p:ph type="body" idx="1"/>
          </p:nvPr>
        </p:nvSpPr>
        <p:spPr>
          <a:xfrm>
            <a:off x="7525859" y="1376667"/>
            <a:ext cx="5436504" cy="7770790"/>
          </a:xfrm>
          <a:prstGeom prst="rect">
            <a:avLst/>
          </a:prstGeom>
          <a:noFill/>
          <a:ln>
            <a:noFill/>
          </a:ln>
        </p:spPr>
        <p:txBody>
          <a:bodyPr spcFirstLastPara="1" wrap="square" lIns="50800" tIns="50800" rIns="50800" bIns="50800" anchor="t" anchorCtr="0">
            <a:normAutofit lnSpcReduction="10000"/>
          </a:bodyPr>
          <a:lstStyle/>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I vaccini prodotti dall'ingegneria genetica derivano da una piccola parte del capside virale, quella in grado di stimolare la produzione di anticorpi. Queste proteine, prodotte da </a:t>
            </a:r>
            <a:r>
              <a:rPr lang="en-US" b="1"/>
              <a:t>Batteri GM</a:t>
            </a:r>
            <a:r>
              <a:rPr lang="en-US" sz="1932">
                <a:solidFill>
                  <a:srgbClr val="FFFFFF"/>
                </a:solidFill>
              </a:rPr>
              <a:t>, sostituiscono l'inoculazione dell'intero virus, che potrebbe dare reazioni inaspettate a causa della presenza dell'acido nucleico.</a:t>
            </a:r>
            <a:endParaRPr/>
          </a:p>
          <a:p>
            <a:pPr marL="245363" lvl="0" indent="-94464" algn="l" rtl="0">
              <a:lnSpc>
                <a:spcPct val="120000"/>
              </a:lnSpc>
              <a:spcBef>
                <a:spcPts val="0"/>
              </a:spcBef>
              <a:spcAft>
                <a:spcPts val="0"/>
              </a:spcAft>
              <a:buClr>
                <a:srgbClr val="FFFFFF"/>
              </a:buClr>
              <a:buSzPts val="2376"/>
              <a:buFont typeface="Helvetica Neue"/>
              <a:buNone/>
            </a:pPr>
            <a:endParaRPr sz="1932">
              <a:solidFill>
                <a:srgbClr val="FFFFFF"/>
              </a:solidFill>
            </a:endParaRPr>
          </a:p>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Oggi, grazie al crescente progresso in questo campo della scienza, si sta studiando il modo di creare "vaccini edibili" cioè di far crescere frutta e verdura contenente già il vaccino. Sono già stati fatti esperimenti su animali con un vaccino antirabbico e contro l’ebola.</a:t>
            </a:r>
            <a:endParaRPr/>
          </a:p>
          <a:p>
            <a:pPr marL="245363" lvl="0" indent="-94464" algn="l" rtl="0">
              <a:lnSpc>
                <a:spcPct val="120000"/>
              </a:lnSpc>
              <a:spcBef>
                <a:spcPts val="0"/>
              </a:spcBef>
              <a:spcAft>
                <a:spcPts val="0"/>
              </a:spcAft>
              <a:buClr>
                <a:srgbClr val="FFFFFF"/>
              </a:buClr>
              <a:buSzPts val="2376"/>
              <a:buFont typeface="Helvetica Neue"/>
              <a:buNone/>
            </a:pPr>
            <a:endParaRPr sz="1932">
              <a:solidFill>
                <a:srgbClr val="FFFFFF"/>
              </a:solidFill>
            </a:endParaRPr>
          </a:p>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Il vantaggio dei farmaci e vaccini biotecnologici è che sono più specifici, più puri e meno costosi di quelli prodotti con metodiche tradizionali rendendolo più accessibile a tutti, anche in paesi poveri dove difficilmente si possono trovare i vaccini.</a:t>
            </a:r>
            <a:endParaRPr/>
          </a:p>
        </p:txBody>
      </p:sp>
      <p:pic>
        <p:nvPicPr>
          <p:cNvPr id="109" name="Google Shape;109;p21" descr="unnamed.gif"/>
          <p:cNvPicPr preferRelativeResize="0"/>
          <p:nvPr/>
        </p:nvPicPr>
        <p:blipFill rotWithShape="1">
          <a:blip r:embed="rId3">
            <a:alphaModFix/>
          </a:blip>
          <a:srcRect/>
          <a:stretch/>
        </p:blipFill>
        <p:spPr>
          <a:xfrm>
            <a:off x="112152" y="1479221"/>
            <a:ext cx="7342962" cy="7063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698500" y="1121979"/>
            <a:ext cx="11607800" cy="7509642"/>
          </a:xfrm>
          <a:prstGeom prst="rect">
            <a:avLst/>
          </a:prstGeom>
          <a:noFill/>
          <a:ln>
            <a:noFill/>
          </a:ln>
        </p:spPr>
        <p:txBody>
          <a:bodyPr spcFirstLastPara="1" wrap="square" lIns="50800" tIns="50800" rIns="50800" bIns="50800" anchor="t" anchorCtr="0">
            <a:normAutofit/>
          </a:bodyPr>
          <a:lstStyle/>
          <a:p>
            <a:pPr marL="380999" lvl="0" indent="-380999" algn="l" rtl="0">
              <a:lnSpc>
                <a:spcPct val="100000"/>
              </a:lnSpc>
              <a:spcBef>
                <a:spcPts val="0"/>
              </a:spcBef>
              <a:spcAft>
                <a:spcPts val="0"/>
              </a:spcAft>
              <a:buClr>
                <a:srgbClr val="FFFFFF"/>
              </a:buClr>
              <a:buSzPts val="2583"/>
              <a:buFont typeface="Helvetica Neue"/>
              <a:buChar char="•"/>
            </a:pPr>
            <a:r>
              <a:rPr lang="en-US" sz="2100">
                <a:solidFill>
                  <a:srgbClr val="FFFFFF"/>
                </a:solidFill>
              </a:rPr>
              <a:t>Gli animali transgenici sono usati per fare esperimenti, per cercare e capire come le nuove malattie agiscono sul corpo umano e sono anche usati per avere un primo test di come la medicina agisce sul corpo malato.</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I topi condividono l’80 % dei geni con l’uomo, ma quando nel topo non sono presenti malattie che sono presenti nell’uomo si crea un animale transgenico ( il topo non soffre di anemia mediterranea ma si può introdurre il gene per tale malattia ). L’ </a:t>
            </a:r>
            <a:r>
              <a:rPr lang="en-US" b="1"/>
              <a:t>oncotopo</a:t>
            </a:r>
            <a:r>
              <a:rPr lang="en-US" sz="2100">
                <a:solidFill>
                  <a:srgbClr val="FFFFFF"/>
                </a:solidFill>
              </a:rPr>
              <a:t> è un topo geneticamente modificato molto utilizzato nelle sperimentazioni di farmaci tumorali perché è stato creato per sviluppare tumori. </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Per vedere il funzionamento dei geni silenziati si utilizzano i topi </a:t>
            </a:r>
            <a:r>
              <a:rPr lang="en-US" b="1"/>
              <a:t>Knockout</a:t>
            </a:r>
            <a:r>
              <a:rPr lang="en-US" sz="2100">
                <a:solidFill>
                  <a:srgbClr val="FFFFFF"/>
                </a:solidFill>
              </a:rPr>
              <a:t>, cioè topi in cui viene soppresso un gene.</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Se si riuscisse a far esprimere antigeni umani agli organi animali si può anche pensare di utilizzare animali come il maiale ( organi più simili all’ uomo ) per trapiantare organi. ( </a:t>
            </a:r>
            <a:r>
              <a:rPr lang="en-US" b="1" i="1"/>
              <a:t>Xenotrapianto</a:t>
            </a:r>
            <a:r>
              <a:rPr lang="en-US" b="1"/>
              <a:t> </a:t>
            </a:r>
            <a:r>
              <a:rPr lang="en-US" sz="2100">
                <a:solidFill>
                  <a:srgbClr val="FFFFFF"/>
                </a:solidFill>
              </a:rPr>
              <a:t>)</a:t>
            </a:r>
            <a:endParaRPr/>
          </a:p>
        </p:txBody>
      </p:sp>
      <p:sp>
        <p:nvSpPr>
          <p:cNvPr id="115" name="Google Shape;115;p22"/>
          <p:cNvSpPr txBox="1">
            <a:spLocks noGrp="1"/>
          </p:cNvSpPr>
          <p:nvPr>
            <p:ph type="title"/>
          </p:nvPr>
        </p:nvSpPr>
        <p:spPr>
          <a:xfrm>
            <a:off x="698500" y="-26887"/>
            <a:ext cx="11607800" cy="1348026"/>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559"/>
              <a:buFont typeface="Arial"/>
              <a:buNone/>
            </a:pPr>
            <a:r>
              <a:rPr lang="en-US" sz="3559" b="0">
                <a:solidFill>
                  <a:srgbClr val="FF2600"/>
                </a:solidFill>
                <a:latin typeface="Arial"/>
                <a:ea typeface="Arial"/>
                <a:cs typeface="Arial"/>
                <a:sym typeface="Arial"/>
              </a:rPr>
              <a:t>ANIMALI TRANSGENICI </a:t>
            </a:r>
            <a:endParaRPr/>
          </a:p>
        </p:txBody>
      </p:sp>
      <p:sp>
        <p:nvSpPr>
          <p:cNvPr id="116" name="Google Shape;116;p22"/>
          <p:cNvSpPr txBox="1"/>
          <p:nvPr/>
        </p:nvSpPr>
        <p:spPr>
          <a:xfrm>
            <a:off x="1076065" y="6545918"/>
            <a:ext cx="10620948" cy="411634"/>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2100"/>
              <a:buFont typeface="Helvetica Neue"/>
              <a:buNone/>
            </a:pPr>
            <a:r>
              <a:rPr lang="en-US" sz="2100" b="0" i="0" u="none" strike="noStrike" cap="none">
                <a:solidFill>
                  <a:srgbClr val="FFFFFF"/>
                </a:solidFill>
                <a:latin typeface="Helvetica Neue"/>
                <a:ea typeface="Helvetica Neue"/>
                <a:cs typeface="Helvetica Neue"/>
                <a:sym typeface="Helvetica Neue"/>
              </a:rPr>
              <a:t>In questo modo si potrebbero avere organi in abbondanza per salvare molte vite umane.</a:t>
            </a:r>
            <a:endParaRPr/>
          </a:p>
        </p:txBody>
      </p:sp>
      <p:pic>
        <p:nvPicPr>
          <p:cNvPr id="117" name="Google Shape;117;p22" descr="unnamed.jpg"/>
          <p:cNvPicPr preferRelativeResize="0"/>
          <p:nvPr/>
        </p:nvPicPr>
        <p:blipFill rotWithShape="1">
          <a:blip r:embed="rId3">
            <a:alphaModFix/>
          </a:blip>
          <a:srcRect/>
          <a:stretch/>
        </p:blipFill>
        <p:spPr>
          <a:xfrm>
            <a:off x="1052290" y="7089695"/>
            <a:ext cx="4696182" cy="2504020"/>
          </a:xfrm>
          <a:prstGeom prst="rect">
            <a:avLst/>
          </a:prstGeom>
          <a:noFill/>
          <a:ln>
            <a:noFill/>
          </a:ln>
        </p:spPr>
      </p:pic>
      <p:sp>
        <p:nvSpPr>
          <p:cNvPr id="118" name="Google Shape;118;p22"/>
          <p:cNvSpPr txBox="1"/>
          <p:nvPr/>
        </p:nvSpPr>
        <p:spPr>
          <a:xfrm>
            <a:off x="8393519" y="8105010"/>
            <a:ext cx="3989092" cy="47339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2500"/>
              <a:buFont typeface="Helvetica Neue"/>
              <a:buNone/>
            </a:pPr>
            <a:r>
              <a:rPr lang="en-US" sz="2500" b="1" i="0" u="none" strike="noStrike" cap="none">
                <a:solidFill>
                  <a:srgbClr val="000000"/>
                </a:solidFill>
                <a:latin typeface="Helvetica Neue"/>
                <a:ea typeface="Helvetica Neue"/>
                <a:cs typeface="Helvetica Neue"/>
                <a:sym typeface="Helvetica Neue"/>
              </a:rPr>
              <a:t>TOPO KNOCKOUT</a:t>
            </a:r>
            <a:endParaRPr/>
          </a:p>
        </p:txBody>
      </p:sp>
      <p:cxnSp>
        <p:nvCxnSpPr>
          <p:cNvPr id="119" name="Google Shape;119;p22"/>
          <p:cNvCxnSpPr/>
          <p:nvPr/>
        </p:nvCxnSpPr>
        <p:spPr>
          <a:xfrm flipH="1">
            <a:off x="6346699" y="8341705"/>
            <a:ext cx="1718717"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698500" y="1470711"/>
            <a:ext cx="11607800" cy="6272350"/>
          </a:xfrm>
          <a:prstGeom prst="rect">
            <a:avLst/>
          </a:prstGeom>
          <a:noFill/>
          <a:ln>
            <a:noFill/>
          </a:ln>
        </p:spPr>
        <p:txBody>
          <a:bodyPr spcFirstLastPara="1" wrap="square" lIns="50800" tIns="50800" rIns="50800" bIns="50800" anchor="t" anchorCtr="0">
            <a:normAutofit fontScale="92500"/>
          </a:bodyPr>
          <a:lstStyle/>
          <a:p>
            <a:pPr marL="350519" lvl="0" indent="-350519" algn="l" rtl="0">
              <a:lnSpc>
                <a:spcPct val="120000"/>
              </a:lnSpc>
              <a:spcBef>
                <a:spcPts val="0"/>
              </a:spcBef>
              <a:spcAft>
                <a:spcPts val="0"/>
              </a:spcAft>
              <a:buClr>
                <a:srgbClr val="FFFFFF"/>
              </a:buClr>
              <a:buSzPts val="2376"/>
              <a:buFont typeface="Helvetica Neue"/>
              <a:buChar char="•"/>
            </a:pPr>
            <a:r>
              <a:rPr lang="en-US" sz="1932">
                <a:solidFill>
                  <a:srgbClr val="FFFFFF"/>
                </a:solidFill>
              </a:rPr>
              <a:t>Consiste nell utilizzo di tecniche di DNA ricombinante per sostituire un gene difettoso con uno sano oppure per impedire al gene difettoso di esprimersi. La terapia genica potrebbe rappresentare la soluzione a gravi malattie, ma è una tecnica molto difficile da applicare che spesso da risultati insoddisfacenti .</a:t>
            </a:r>
            <a:endParaRPr/>
          </a:p>
          <a:p>
            <a:pPr marL="350519" lvl="0" indent="-350519" algn="l" rtl="0">
              <a:lnSpc>
                <a:spcPct val="120000"/>
              </a:lnSpc>
              <a:spcBef>
                <a:spcPts val="2900"/>
              </a:spcBef>
              <a:spcAft>
                <a:spcPts val="0"/>
              </a:spcAft>
              <a:buClr>
                <a:srgbClr val="FFFFFF"/>
              </a:buClr>
              <a:buSzPts val="2376"/>
              <a:buFont typeface="Helvetica Neue"/>
              <a:buChar char="•"/>
            </a:pPr>
            <a:r>
              <a:rPr lang="en-US" sz="1932">
                <a:solidFill>
                  <a:srgbClr val="FFFFFF"/>
                </a:solidFill>
              </a:rPr>
              <a:t>Il trasferimento dei geni può avvenire in vari modi :</a:t>
            </a:r>
            <a:endParaRPr/>
          </a:p>
          <a:p>
            <a:pPr marL="343509" lvl="0" indent="-343509" algn="l" rtl="0">
              <a:lnSpc>
                <a:spcPct val="120000"/>
              </a:lnSpc>
              <a:spcBef>
                <a:spcPts val="2900"/>
              </a:spcBef>
              <a:spcAft>
                <a:spcPts val="0"/>
              </a:spcAft>
              <a:buClr>
                <a:srgbClr val="FFFFFF"/>
              </a:buClr>
              <a:buSzPts val="1900"/>
              <a:buFont typeface="Helvetica Neue"/>
              <a:buAutoNum type="arabicPeriod"/>
            </a:pPr>
            <a:r>
              <a:rPr lang="en-US" b="1"/>
              <a:t>iniezione di DNA nudo</a:t>
            </a:r>
            <a:r>
              <a:rPr lang="en-US" sz="1932">
                <a:solidFill>
                  <a:srgbClr val="FFFFFF"/>
                </a:solidFill>
              </a:rPr>
              <a:t>, cioè inserire direttamente il DNA con una micropipetta, ma è un metodo lungo perché bisognerebbe inserire il DNA in ogni cellula singolarmente.</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uso della </a:t>
            </a:r>
            <a:r>
              <a:rPr lang="en-US" b="1"/>
              <a:t>pistola genica</a:t>
            </a:r>
            <a:r>
              <a:rPr lang="en-US" sz="1932">
                <a:solidFill>
                  <a:srgbClr val="FFFFFF"/>
                </a:solidFill>
              </a:rPr>
              <a:t>, ma ha lo stesso problema dell’ iniezione a nudo.</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uso di </a:t>
            </a:r>
            <a:r>
              <a:rPr lang="en-US" b="1"/>
              <a:t>liposomi </a:t>
            </a:r>
            <a:r>
              <a:rPr lang="en-US" sz="1932">
                <a:solidFill>
                  <a:srgbClr val="FFFFFF"/>
                </a:solidFill>
              </a:rPr>
              <a:t>che contengono il gene interessato, ma questo metodo risulta poco efficace; analogo è il metodo dei </a:t>
            </a:r>
            <a:r>
              <a:rPr lang="en-US" b="1"/>
              <a:t>polimeri cationici .</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impiego dei </a:t>
            </a:r>
            <a:r>
              <a:rPr lang="en-US" b="1"/>
              <a:t>virus</a:t>
            </a:r>
            <a:r>
              <a:rPr lang="en-US" sz="1932">
                <a:solidFill>
                  <a:srgbClr val="FFFFFF"/>
                </a:solidFill>
              </a:rPr>
              <a:t>: grazie alla loro capacità ad infettare le cellule inserendovi il proprio DNA, hanno un'efficienza maggiore rispetto ai metodi precedenti; i virus devono essere opportunamente modificati in modo da perdere il potere patogeno senza diminuire la capacità infettante; quando il virus penetra nella cellula può integrarsi con quello dell'ospite e ciò consente la replicazione e la trasmissione alle cellule figlie.</a:t>
            </a:r>
            <a:endParaRPr/>
          </a:p>
        </p:txBody>
      </p:sp>
      <p:sp>
        <p:nvSpPr>
          <p:cNvPr id="125" name="Google Shape;125;p23"/>
          <p:cNvSpPr txBox="1">
            <a:spLocks noGrp="1"/>
          </p:cNvSpPr>
          <p:nvPr>
            <p:ph type="title"/>
          </p:nvPr>
        </p:nvSpPr>
        <p:spPr>
          <a:xfrm>
            <a:off x="698500" y="201628"/>
            <a:ext cx="11607800" cy="1490929"/>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TERAPIA GENICA </a:t>
            </a:r>
            <a:endParaRPr/>
          </a:p>
        </p:txBody>
      </p:sp>
      <p:pic>
        <p:nvPicPr>
          <p:cNvPr id="126" name="Google Shape;126;p23" descr="unnamed (1).jpg"/>
          <p:cNvPicPr preferRelativeResize="0"/>
          <p:nvPr/>
        </p:nvPicPr>
        <p:blipFill rotWithShape="1">
          <a:blip r:embed="rId3">
            <a:alphaModFix/>
          </a:blip>
          <a:srcRect/>
          <a:stretch/>
        </p:blipFill>
        <p:spPr>
          <a:xfrm>
            <a:off x="9206568" y="7734319"/>
            <a:ext cx="2510806" cy="1949745"/>
          </a:xfrm>
          <a:prstGeom prst="rect">
            <a:avLst/>
          </a:prstGeom>
          <a:noFill/>
          <a:ln>
            <a:noFill/>
          </a:ln>
        </p:spPr>
      </p:pic>
      <p:sp>
        <p:nvSpPr>
          <p:cNvPr id="127" name="Google Shape;127;p23"/>
          <p:cNvSpPr txBox="1"/>
          <p:nvPr/>
        </p:nvSpPr>
        <p:spPr>
          <a:xfrm>
            <a:off x="3472879" y="8280895"/>
            <a:ext cx="3324226" cy="56045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3000"/>
              <a:buFont typeface="Helvetica Neue"/>
              <a:buNone/>
            </a:pPr>
            <a:r>
              <a:rPr lang="en-US" sz="3000" b="1" i="0" u="none" strike="noStrike" cap="none">
                <a:solidFill>
                  <a:srgbClr val="000000"/>
                </a:solidFill>
                <a:latin typeface="Helvetica Neue"/>
                <a:ea typeface="Helvetica Neue"/>
                <a:cs typeface="Helvetica Neue"/>
                <a:sym typeface="Helvetica Neue"/>
              </a:rPr>
              <a:t>PISTOLA GENICA</a:t>
            </a:r>
            <a:endParaRPr/>
          </a:p>
        </p:txBody>
      </p:sp>
      <p:cxnSp>
        <p:nvCxnSpPr>
          <p:cNvPr id="128" name="Google Shape;128;p23"/>
          <p:cNvCxnSpPr/>
          <p:nvPr/>
        </p:nvCxnSpPr>
        <p:spPr>
          <a:xfrm>
            <a:off x="7133198" y="8561120"/>
            <a:ext cx="1737276"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body" idx="1"/>
          </p:nvPr>
        </p:nvSpPr>
        <p:spPr>
          <a:xfrm>
            <a:off x="698500" y="1641530"/>
            <a:ext cx="11607800" cy="8221062"/>
          </a:xfrm>
          <a:prstGeom prst="rect">
            <a:avLst/>
          </a:prstGeom>
          <a:noFill/>
          <a:ln>
            <a:noFill/>
          </a:ln>
        </p:spPr>
        <p:txBody>
          <a:bodyPr spcFirstLastPara="1" wrap="square" lIns="50800" tIns="50800" rIns="50800" bIns="50800" anchor="t" anchorCtr="0">
            <a:normAutofit lnSpcReduction="10000"/>
          </a:bodyPr>
          <a:lstStyle/>
          <a:p>
            <a:pPr marL="361949" lvl="0" indent="-361949" algn="l" rtl="0">
              <a:lnSpc>
                <a:spcPct val="120000"/>
              </a:lnSpc>
              <a:spcBef>
                <a:spcPts val="0"/>
              </a:spcBef>
              <a:spcAft>
                <a:spcPts val="0"/>
              </a:spcAft>
              <a:buClr>
                <a:srgbClr val="FFFFFF"/>
              </a:buClr>
              <a:buSzPts val="2453"/>
              <a:buFont typeface="Helvetica Neue"/>
              <a:buChar char="•"/>
            </a:pPr>
            <a:r>
              <a:rPr lang="en-US" sz="1994" dirty="0" err="1">
                <a:solidFill>
                  <a:srgbClr val="FFFFFF"/>
                </a:solidFill>
              </a:rPr>
              <a:t>Ci</a:t>
            </a:r>
            <a:r>
              <a:rPr lang="en-US" sz="1994" dirty="0">
                <a:solidFill>
                  <a:srgbClr val="FFFFFF"/>
                </a:solidFill>
              </a:rPr>
              <a:t> </a:t>
            </a:r>
            <a:r>
              <a:rPr lang="en-US" sz="1994" dirty="0" err="1">
                <a:solidFill>
                  <a:srgbClr val="FFFFFF"/>
                </a:solidFill>
              </a:rPr>
              <a:t>sono</a:t>
            </a:r>
            <a:r>
              <a:rPr lang="en-US" sz="1994" dirty="0">
                <a:solidFill>
                  <a:srgbClr val="FFFFFF"/>
                </a:solidFill>
              </a:rPr>
              <a:t> due tipi </a:t>
            </a:r>
            <a:r>
              <a:rPr lang="en-US" sz="1994" dirty="0" err="1">
                <a:solidFill>
                  <a:srgbClr val="FFFFFF"/>
                </a:solidFill>
              </a:rPr>
              <a:t>di</a:t>
            </a:r>
            <a:r>
              <a:rPr lang="en-US" sz="1994" dirty="0">
                <a:solidFill>
                  <a:srgbClr val="FFFFFF"/>
                </a:solidFill>
              </a:rPr>
              <a:t>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 1) </a:t>
            </a:r>
            <a:r>
              <a:rPr lang="en-US" sz="1994" dirty="0" err="1">
                <a:solidFill>
                  <a:srgbClr val="FFFFFF"/>
                </a:solidFill>
              </a:rPr>
              <a:t>sulle</a:t>
            </a:r>
            <a:r>
              <a:rPr lang="en-US" sz="1994" dirty="0">
                <a:solidFill>
                  <a:srgbClr val="FFFFFF"/>
                </a:solidFill>
              </a:rPr>
              <a:t> cellule </a:t>
            </a:r>
            <a:r>
              <a:rPr lang="en-US" sz="1994" dirty="0" err="1">
                <a:solidFill>
                  <a:srgbClr val="FFFFFF"/>
                </a:solidFill>
              </a:rPr>
              <a:t>embrionali</a:t>
            </a:r>
            <a:r>
              <a:rPr lang="en-US" sz="1994" dirty="0">
                <a:solidFill>
                  <a:srgbClr val="FFFFFF"/>
                </a:solidFill>
              </a:rPr>
              <a:t>   2) </a:t>
            </a:r>
            <a:r>
              <a:rPr lang="en-US" sz="1994" dirty="0" err="1">
                <a:solidFill>
                  <a:srgbClr val="FFFFFF"/>
                </a:solidFill>
              </a:rPr>
              <a:t>sulle</a:t>
            </a:r>
            <a:r>
              <a:rPr lang="en-US" sz="1994" dirty="0">
                <a:solidFill>
                  <a:srgbClr val="FFFFFF"/>
                </a:solidFill>
              </a:rPr>
              <a:t> cellule </a:t>
            </a:r>
            <a:r>
              <a:rPr lang="en-US" sz="1994" dirty="0" err="1">
                <a:solidFill>
                  <a:srgbClr val="FFFFFF"/>
                </a:solidFill>
              </a:rPr>
              <a:t>somatiche</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1) </a:t>
            </a:r>
            <a:r>
              <a:rPr lang="en-US" sz="1994" dirty="0" err="1">
                <a:solidFill>
                  <a:srgbClr val="FFFFFF"/>
                </a:solidFill>
              </a:rPr>
              <a:t>Sulle</a:t>
            </a:r>
            <a:r>
              <a:rPr lang="en-US" sz="1994" dirty="0">
                <a:solidFill>
                  <a:srgbClr val="FFFFFF"/>
                </a:solidFill>
              </a:rPr>
              <a:t> </a:t>
            </a:r>
            <a:r>
              <a:rPr lang="en-US" b="1" dirty="0"/>
              <a:t>cellule </a:t>
            </a:r>
            <a:r>
              <a:rPr lang="en-US" b="1" dirty="0" err="1"/>
              <a:t>embrionali</a:t>
            </a:r>
            <a:r>
              <a:rPr lang="en-US" b="1" dirty="0"/>
              <a:t> </a:t>
            </a:r>
            <a:r>
              <a:rPr lang="en-US" sz="1994" dirty="0">
                <a:solidFill>
                  <a:srgbClr val="FFFFFF"/>
                </a:solidFill>
              </a:rPr>
              <a:t>la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effettua</a:t>
            </a:r>
            <a:r>
              <a:rPr lang="en-US" sz="1994" dirty="0">
                <a:solidFill>
                  <a:srgbClr val="FFFFFF"/>
                </a:solidFill>
              </a:rPr>
              <a:t> </a:t>
            </a:r>
            <a:r>
              <a:rPr lang="en-US" sz="1994" dirty="0" err="1">
                <a:solidFill>
                  <a:srgbClr val="FFFFFF"/>
                </a:solidFill>
              </a:rPr>
              <a:t>sull’embrione</a:t>
            </a:r>
            <a:r>
              <a:rPr lang="en-US" sz="1994" dirty="0">
                <a:solidFill>
                  <a:srgbClr val="FFFFFF"/>
                </a:solidFill>
              </a:rPr>
              <a:t> ma </a:t>
            </a:r>
            <a:r>
              <a:rPr lang="en-US" sz="1994" dirty="0" err="1">
                <a:solidFill>
                  <a:srgbClr val="FFFFFF"/>
                </a:solidFill>
              </a:rPr>
              <a:t>anche</a:t>
            </a:r>
            <a:r>
              <a:rPr lang="en-US" sz="1994" dirty="0">
                <a:solidFill>
                  <a:srgbClr val="FFFFFF"/>
                </a:solidFill>
              </a:rPr>
              <a:t> </a:t>
            </a:r>
            <a:r>
              <a:rPr lang="en-US" sz="1994" dirty="0" err="1">
                <a:solidFill>
                  <a:srgbClr val="FFFFFF"/>
                </a:solidFill>
              </a:rPr>
              <a:t>sulla</a:t>
            </a:r>
            <a:r>
              <a:rPr lang="en-US" sz="1994" dirty="0">
                <a:solidFill>
                  <a:srgbClr val="FFFFFF"/>
                </a:solidFill>
              </a:rPr>
              <a:t> </a:t>
            </a:r>
            <a:r>
              <a:rPr lang="en-US" sz="1994" dirty="0" err="1">
                <a:solidFill>
                  <a:srgbClr val="FFFFFF"/>
                </a:solidFill>
              </a:rPr>
              <a:t>cellula</a:t>
            </a:r>
            <a:r>
              <a:rPr lang="en-US" sz="1994" dirty="0">
                <a:solidFill>
                  <a:srgbClr val="FFFFFF"/>
                </a:solidFill>
              </a:rPr>
              <a:t> </a:t>
            </a:r>
            <a:r>
              <a:rPr lang="en-US" sz="1994" dirty="0" err="1">
                <a:solidFill>
                  <a:srgbClr val="FFFFFF"/>
                </a:solidFill>
              </a:rPr>
              <a:t>uovo</a:t>
            </a:r>
            <a:r>
              <a:rPr lang="en-US" sz="1994" dirty="0">
                <a:solidFill>
                  <a:srgbClr val="FFFFFF"/>
                </a:solidFill>
              </a:rPr>
              <a:t> e </a:t>
            </a:r>
            <a:r>
              <a:rPr lang="en-US" sz="1994" dirty="0" err="1">
                <a:solidFill>
                  <a:srgbClr val="FFFFFF"/>
                </a:solidFill>
              </a:rPr>
              <a:t>sullo</a:t>
            </a:r>
            <a:r>
              <a:rPr lang="en-US" sz="1994" dirty="0">
                <a:solidFill>
                  <a:srgbClr val="FFFFFF"/>
                </a:solidFill>
              </a:rPr>
              <a:t> </a:t>
            </a:r>
            <a:r>
              <a:rPr lang="en-US" sz="1994" dirty="0" err="1">
                <a:solidFill>
                  <a:srgbClr val="FFFFFF"/>
                </a:solidFill>
              </a:rPr>
              <a:t>spermatozoo</a:t>
            </a:r>
            <a:r>
              <a:rPr lang="en-US" sz="1994" dirty="0">
                <a:solidFill>
                  <a:srgbClr val="FFFFFF"/>
                </a:solidFill>
              </a:rPr>
              <a:t>. La </a:t>
            </a:r>
            <a:r>
              <a:rPr lang="en-US" sz="1994" dirty="0" err="1">
                <a:solidFill>
                  <a:srgbClr val="FFFFFF"/>
                </a:solidFill>
              </a:rPr>
              <a:t>modifica</a:t>
            </a:r>
            <a:r>
              <a:rPr lang="en-US" sz="1994" dirty="0">
                <a:solidFill>
                  <a:srgbClr val="FFFFFF"/>
                </a:solidFill>
              </a:rPr>
              <a:t> </a:t>
            </a:r>
            <a:r>
              <a:rPr lang="en-US" sz="1994" dirty="0" err="1">
                <a:solidFill>
                  <a:srgbClr val="FFFFFF"/>
                </a:solidFill>
              </a:rPr>
              <a:t>apportata</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trasmette</a:t>
            </a:r>
            <a:r>
              <a:rPr lang="en-US" sz="1994" dirty="0">
                <a:solidFill>
                  <a:srgbClr val="FFFFFF"/>
                </a:solidFill>
              </a:rPr>
              <a:t> </a:t>
            </a:r>
            <a:r>
              <a:rPr lang="en-US" sz="1994" dirty="0" err="1">
                <a:solidFill>
                  <a:srgbClr val="FFFFFF"/>
                </a:solidFill>
              </a:rPr>
              <a:t>su</a:t>
            </a:r>
            <a:r>
              <a:rPr lang="en-US" sz="1994" dirty="0">
                <a:solidFill>
                  <a:srgbClr val="FFFFFF"/>
                </a:solidFill>
              </a:rPr>
              <a:t> </a:t>
            </a:r>
            <a:r>
              <a:rPr lang="en-US" sz="1994" dirty="0" err="1">
                <a:solidFill>
                  <a:srgbClr val="FFFFFF"/>
                </a:solidFill>
              </a:rPr>
              <a:t>tutte</a:t>
            </a:r>
            <a:r>
              <a:rPr lang="en-US" sz="1994" dirty="0">
                <a:solidFill>
                  <a:srgbClr val="FFFFFF"/>
                </a:solidFill>
              </a:rPr>
              <a:t> le cellule </a:t>
            </a:r>
            <a:r>
              <a:rPr lang="en-US" sz="1994" dirty="0" err="1">
                <a:solidFill>
                  <a:srgbClr val="FFFFFF"/>
                </a:solidFill>
              </a:rPr>
              <a:t>anche</a:t>
            </a:r>
            <a:r>
              <a:rPr lang="en-US" sz="1994" dirty="0">
                <a:solidFill>
                  <a:srgbClr val="FFFFFF"/>
                </a:solidFill>
              </a:rPr>
              <a:t> </a:t>
            </a:r>
            <a:r>
              <a:rPr lang="en-US" sz="1994" dirty="0" err="1">
                <a:solidFill>
                  <a:srgbClr val="FFFFFF"/>
                </a:solidFill>
              </a:rPr>
              <a:t>alle</a:t>
            </a:r>
            <a:r>
              <a:rPr lang="en-US" sz="1994" dirty="0">
                <a:solidFill>
                  <a:srgbClr val="FFFFFF"/>
                </a:solidFill>
              </a:rPr>
              <a:t> </a:t>
            </a:r>
            <a:r>
              <a:rPr lang="en-US" sz="1994" dirty="0" err="1">
                <a:solidFill>
                  <a:srgbClr val="FFFFFF"/>
                </a:solidFill>
              </a:rPr>
              <a:t>seguenti</a:t>
            </a:r>
            <a:r>
              <a:rPr lang="en-US" sz="1994" dirty="0">
                <a:solidFill>
                  <a:srgbClr val="FFFFFF"/>
                </a:solidFill>
              </a:rPr>
              <a:t> </a:t>
            </a:r>
            <a:r>
              <a:rPr lang="en-US" sz="1994" dirty="0" err="1">
                <a:solidFill>
                  <a:srgbClr val="FFFFFF"/>
                </a:solidFill>
              </a:rPr>
              <a:t>generazioni</a:t>
            </a:r>
            <a:r>
              <a:rPr lang="en-US" sz="1994" dirty="0">
                <a:solidFill>
                  <a:srgbClr val="FFFFFF"/>
                </a:solidFill>
              </a:rPr>
              <a:t> ( </a:t>
            </a:r>
            <a:r>
              <a:rPr lang="en-US" sz="1994" dirty="0" err="1">
                <a:solidFill>
                  <a:srgbClr val="FFFFFF"/>
                </a:solidFill>
              </a:rPr>
              <a:t>attualmente</a:t>
            </a:r>
            <a:r>
              <a:rPr lang="en-US" sz="1994" dirty="0">
                <a:solidFill>
                  <a:srgbClr val="FFFFFF"/>
                </a:solidFill>
              </a:rPr>
              <a:t> non </a:t>
            </a:r>
            <a:r>
              <a:rPr lang="en-US" sz="1994" dirty="0" err="1">
                <a:solidFill>
                  <a:srgbClr val="FFFFFF"/>
                </a:solidFill>
              </a:rPr>
              <a:t>praticata</a:t>
            </a:r>
            <a:r>
              <a:rPr lang="en-US" sz="1994" dirty="0">
                <a:solidFill>
                  <a:srgbClr val="FFFFFF"/>
                </a:solidFill>
              </a:rPr>
              <a:t> per </a:t>
            </a:r>
            <a:r>
              <a:rPr lang="en-US" sz="1994" dirty="0" err="1">
                <a:solidFill>
                  <a:srgbClr val="FFFFFF"/>
                </a:solidFill>
              </a:rPr>
              <a:t>problemi</a:t>
            </a:r>
            <a:r>
              <a:rPr lang="en-US" sz="1994" dirty="0">
                <a:solidFill>
                  <a:srgbClr val="FFFFFF"/>
                </a:solidFill>
              </a:rPr>
              <a:t> </a:t>
            </a:r>
            <a:r>
              <a:rPr lang="en-US" sz="1994" dirty="0" err="1">
                <a:solidFill>
                  <a:srgbClr val="FFFFFF"/>
                </a:solidFill>
              </a:rPr>
              <a:t>etici</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2) </a:t>
            </a:r>
            <a:r>
              <a:rPr lang="en-US" sz="1994" dirty="0" err="1">
                <a:solidFill>
                  <a:srgbClr val="FFFFFF"/>
                </a:solidFill>
              </a:rPr>
              <a:t>Sulle</a:t>
            </a:r>
            <a:r>
              <a:rPr lang="en-US" sz="1994" dirty="0">
                <a:solidFill>
                  <a:srgbClr val="FFFFFF"/>
                </a:solidFill>
              </a:rPr>
              <a:t> </a:t>
            </a:r>
            <a:r>
              <a:rPr lang="en-US" b="1" dirty="0"/>
              <a:t>cellule </a:t>
            </a:r>
            <a:r>
              <a:rPr lang="en-US" b="1" dirty="0" err="1"/>
              <a:t>somatiche</a:t>
            </a:r>
            <a:r>
              <a:rPr lang="en-US" b="1" dirty="0"/>
              <a:t> </a:t>
            </a:r>
            <a:r>
              <a:rPr lang="en-US" sz="1994" dirty="0" err="1">
                <a:solidFill>
                  <a:srgbClr val="FFFFFF"/>
                </a:solidFill>
              </a:rPr>
              <a:t>invece</a:t>
            </a:r>
            <a:r>
              <a:rPr lang="en-US" sz="1994" dirty="0">
                <a:solidFill>
                  <a:srgbClr val="FFFFFF"/>
                </a:solidFill>
              </a:rPr>
              <a:t> la </a:t>
            </a:r>
            <a:r>
              <a:rPr lang="en-US" sz="1994" dirty="0" err="1">
                <a:solidFill>
                  <a:srgbClr val="FFFFFF"/>
                </a:solidFill>
              </a:rPr>
              <a:t>modifica</a:t>
            </a:r>
            <a:r>
              <a:rPr lang="en-US" sz="1994" dirty="0">
                <a:solidFill>
                  <a:srgbClr val="FFFFFF"/>
                </a:solidFill>
              </a:rPr>
              <a:t> </a:t>
            </a:r>
            <a:r>
              <a:rPr lang="en-US" sz="1994" dirty="0" err="1">
                <a:solidFill>
                  <a:srgbClr val="FFFFFF"/>
                </a:solidFill>
              </a:rPr>
              <a:t>rimane</a:t>
            </a:r>
            <a:r>
              <a:rPr lang="en-US" sz="1994" dirty="0">
                <a:solidFill>
                  <a:srgbClr val="FFFFFF"/>
                </a:solidFill>
              </a:rPr>
              <a:t> </a:t>
            </a:r>
            <a:r>
              <a:rPr lang="en-US" sz="1994" dirty="0" err="1">
                <a:solidFill>
                  <a:srgbClr val="FFFFFF"/>
                </a:solidFill>
              </a:rPr>
              <a:t>confinata</a:t>
            </a:r>
            <a:r>
              <a:rPr lang="en-US" sz="1994" dirty="0">
                <a:solidFill>
                  <a:srgbClr val="FFFFFF"/>
                </a:solidFill>
              </a:rPr>
              <a:t> </a:t>
            </a:r>
            <a:r>
              <a:rPr lang="en-US" sz="1994" dirty="0" err="1">
                <a:solidFill>
                  <a:srgbClr val="FFFFFF"/>
                </a:solidFill>
              </a:rPr>
              <a:t>alle</a:t>
            </a:r>
            <a:r>
              <a:rPr lang="en-US" sz="1994" dirty="0">
                <a:solidFill>
                  <a:srgbClr val="FFFFFF"/>
                </a:solidFill>
              </a:rPr>
              <a:t> cellule </a:t>
            </a:r>
            <a:r>
              <a:rPr lang="en-US" sz="1994" dirty="0" err="1">
                <a:solidFill>
                  <a:srgbClr val="FFFFFF"/>
                </a:solidFill>
              </a:rPr>
              <a:t>modificate</a:t>
            </a:r>
            <a:r>
              <a:rPr lang="en-US" sz="1994" dirty="0">
                <a:solidFill>
                  <a:srgbClr val="FFFFFF"/>
                </a:solidFill>
              </a:rPr>
              <a:t> </a:t>
            </a:r>
            <a:r>
              <a:rPr lang="en-US" sz="1994" dirty="0" err="1">
                <a:solidFill>
                  <a:srgbClr val="FFFFFF"/>
                </a:solidFill>
              </a:rPr>
              <a:t>senza</a:t>
            </a:r>
            <a:r>
              <a:rPr lang="en-US" sz="1994" dirty="0">
                <a:solidFill>
                  <a:srgbClr val="FFFFFF"/>
                </a:solidFill>
              </a:rPr>
              <a:t> </a:t>
            </a:r>
            <a:r>
              <a:rPr lang="en-US" sz="1994" dirty="0" err="1">
                <a:solidFill>
                  <a:srgbClr val="FFFFFF"/>
                </a:solidFill>
              </a:rPr>
              <a:t>trasmettersi</a:t>
            </a:r>
            <a:r>
              <a:rPr lang="en-US" sz="1994" dirty="0">
                <a:solidFill>
                  <a:srgbClr val="FFFFFF"/>
                </a:solidFill>
              </a:rPr>
              <a:t> </a:t>
            </a:r>
            <a:r>
              <a:rPr lang="en-US" sz="1994" dirty="0" err="1">
                <a:solidFill>
                  <a:srgbClr val="FFFFFF"/>
                </a:solidFill>
              </a:rPr>
              <a:t>alle</a:t>
            </a:r>
            <a:r>
              <a:rPr lang="en-US" sz="1994" dirty="0">
                <a:solidFill>
                  <a:srgbClr val="FFFFFF"/>
                </a:solidFill>
              </a:rPr>
              <a:t> </a:t>
            </a:r>
            <a:r>
              <a:rPr lang="en-US" sz="1994" dirty="0" err="1">
                <a:solidFill>
                  <a:srgbClr val="FFFFFF"/>
                </a:solidFill>
              </a:rPr>
              <a:t>seguenti</a:t>
            </a:r>
            <a:r>
              <a:rPr lang="en-US" sz="1994" dirty="0">
                <a:solidFill>
                  <a:srgbClr val="FFFFFF"/>
                </a:solidFill>
              </a:rPr>
              <a:t> </a:t>
            </a:r>
            <a:r>
              <a:rPr lang="en-US" sz="1994" dirty="0" err="1">
                <a:solidFill>
                  <a:srgbClr val="FFFFFF"/>
                </a:solidFill>
              </a:rPr>
              <a:t>generazioni</a:t>
            </a:r>
            <a:r>
              <a:rPr lang="en-US" sz="1994" dirty="0">
                <a:solidFill>
                  <a:srgbClr val="FFFFFF"/>
                </a:solidFill>
              </a:rPr>
              <a:t> ( </a:t>
            </a:r>
            <a:r>
              <a:rPr lang="en-US" sz="1994" dirty="0" err="1">
                <a:solidFill>
                  <a:srgbClr val="FFFFFF"/>
                </a:solidFill>
              </a:rPr>
              <a:t>può</a:t>
            </a:r>
            <a:r>
              <a:rPr lang="en-US" sz="1994" dirty="0">
                <a:solidFill>
                  <a:srgbClr val="FFFFFF"/>
                </a:solidFill>
              </a:rPr>
              <a:t> </a:t>
            </a:r>
            <a:r>
              <a:rPr lang="en-US" sz="1994" dirty="0" err="1">
                <a:solidFill>
                  <a:srgbClr val="FFFFFF"/>
                </a:solidFill>
              </a:rPr>
              <a:t>essere</a:t>
            </a:r>
            <a:r>
              <a:rPr lang="en-US" sz="1994" dirty="0">
                <a:solidFill>
                  <a:srgbClr val="FFFFFF"/>
                </a:solidFill>
              </a:rPr>
              <a:t> </a:t>
            </a:r>
            <a:r>
              <a:rPr lang="en-US" sz="1994" dirty="0" err="1">
                <a:solidFill>
                  <a:srgbClr val="FFFFFF"/>
                </a:solidFill>
              </a:rPr>
              <a:t>considerata</a:t>
            </a:r>
            <a:r>
              <a:rPr lang="en-US" sz="1994" dirty="0">
                <a:solidFill>
                  <a:srgbClr val="FFFFFF"/>
                </a:solidFill>
              </a:rPr>
              <a:t> simile a </a:t>
            </a:r>
            <a:r>
              <a:rPr lang="en-US" sz="1994" dirty="0" err="1">
                <a:solidFill>
                  <a:srgbClr val="FFFFFF"/>
                </a:solidFill>
              </a:rPr>
              <a:t>quella</a:t>
            </a:r>
            <a:r>
              <a:rPr lang="en-US" sz="1994" dirty="0">
                <a:solidFill>
                  <a:srgbClr val="FFFFFF"/>
                </a:solidFill>
              </a:rPr>
              <a:t> </a:t>
            </a:r>
            <a:r>
              <a:rPr lang="en-US" sz="1994" dirty="0" err="1">
                <a:solidFill>
                  <a:srgbClr val="FFFFFF"/>
                </a:solidFill>
              </a:rPr>
              <a:t>di</a:t>
            </a:r>
            <a:r>
              <a:rPr lang="en-US" sz="1994" dirty="0">
                <a:solidFill>
                  <a:srgbClr val="FFFFFF"/>
                </a:solidFill>
              </a:rPr>
              <a:t> un </a:t>
            </a:r>
            <a:r>
              <a:rPr lang="en-US" sz="1994" dirty="0" err="1">
                <a:solidFill>
                  <a:srgbClr val="FFFFFF"/>
                </a:solidFill>
              </a:rPr>
              <a:t>trapianto</a:t>
            </a:r>
            <a:r>
              <a:rPr lang="en-US" sz="1994" dirty="0">
                <a:solidFill>
                  <a:srgbClr val="FFFFFF"/>
                </a:solidFill>
              </a:rPr>
              <a:t> d’ </a:t>
            </a:r>
            <a:r>
              <a:rPr lang="en-US" sz="1994" dirty="0" err="1">
                <a:solidFill>
                  <a:srgbClr val="FFFFFF"/>
                </a:solidFill>
              </a:rPr>
              <a:t>organo</a:t>
            </a:r>
            <a:r>
              <a:rPr lang="en-US" sz="1994" dirty="0">
                <a:solidFill>
                  <a:srgbClr val="FFFFFF"/>
                </a:solidFill>
              </a:rPr>
              <a:t> ).                           </a:t>
            </a:r>
            <a:endParaRPr/>
          </a:p>
          <a:p>
            <a:pPr marL="0" lvl="0" indent="0" algn="ctr" rtl="0">
              <a:lnSpc>
                <a:spcPct val="120000"/>
              </a:lnSpc>
              <a:spcBef>
                <a:spcPts val="3000"/>
              </a:spcBef>
              <a:spcAft>
                <a:spcPts val="0"/>
              </a:spcAft>
              <a:buClr>
                <a:srgbClr val="FFFFFF"/>
              </a:buClr>
              <a:buSzPts val="1994"/>
              <a:buFont typeface="Helvetica Neue"/>
              <a:buNone/>
            </a:pPr>
            <a:r>
              <a:rPr lang="en-US" sz="1994" dirty="0">
                <a:solidFill>
                  <a:srgbClr val="FFFFFF"/>
                </a:solidFill>
              </a:rPr>
              <a:t>La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a:t>
            </a:r>
            <a:r>
              <a:rPr lang="en-US" sz="1994" dirty="0" err="1">
                <a:solidFill>
                  <a:srgbClr val="FFFFFF"/>
                </a:solidFill>
              </a:rPr>
              <a:t>somatica</a:t>
            </a:r>
            <a:r>
              <a:rPr lang="en-US" sz="1994" dirty="0">
                <a:solidFill>
                  <a:srgbClr val="FFFFFF"/>
                </a:solidFill>
              </a:rPr>
              <a:t> </a:t>
            </a:r>
            <a:r>
              <a:rPr lang="en-US" sz="1994" dirty="0" err="1">
                <a:solidFill>
                  <a:srgbClr val="FFFFFF"/>
                </a:solidFill>
              </a:rPr>
              <a:t>si</a:t>
            </a:r>
            <a:r>
              <a:rPr lang="en-US" sz="1994" dirty="0">
                <a:solidFill>
                  <a:srgbClr val="FFFFFF"/>
                </a:solidFill>
              </a:rPr>
              <a:t> divide in 2 </a:t>
            </a:r>
            <a:r>
              <a:rPr lang="en-US" sz="1994" dirty="0" err="1">
                <a:solidFill>
                  <a:srgbClr val="FFFFFF"/>
                </a:solidFill>
              </a:rPr>
              <a:t>metodi</a:t>
            </a:r>
            <a:r>
              <a:rPr lang="en-US" sz="1994" dirty="0">
                <a:solidFill>
                  <a:srgbClr val="FFFFFF"/>
                </a:solidFill>
              </a:rPr>
              <a:t> :</a:t>
            </a:r>
            <a:endParaRPr/>
          </a:p>
          <a:p>
            <a:pPr marL="514350" lvl="0" indent="-514350" algn="l" rtl="0">
              <a:lnSpc>
                <a:spcPct val="120000"/>
              </a:lnSpc>
              <a:spcBef>
                <a:spcPts val="3000"/>
              </a:spcBef>
              <a:spcAft>
                <a:spcPts val="0"/>
              </a:spcAft>
              <a:buClr>
                <a:srgbClr val="FFFFFF"/>
              </a:buClr>
              <a:buSzPts val="1994"/>
              <a:buFont typeface="Helvetica Neue"/>
              <a:buAutoNum type="arabicParenR"/>
            </a:pPr>
            <a:r>
              <a:rPr lang="en-US" b="1" dirty="0"/>
              <a:t>EX VIVO</a:t>
            </a:r>
            <a:r>
              <a:rPr lang="en-US" sz="1994" dirty="0">
                <a:solidFill>
                  <a:srgbClr val="FFFFFF"/>
                </a:solidFill>
              </a:rPr>
              <a:t> : </a:t>
            </a:r>
            <a:r>
              <a:rPr lang="en-US" sz="1994" dirty="0" err="1">
                <a:solidFill>
                  <a:srgbClr val="FFFFFF"/>
                </a:solidFill>
              </a:rPr>
              <a:t>si</a:t>
            </a:r>
            <a:r>
              <a:rPr lang="en-US" sz="1994" dirty="0">
                <a:solidFill>
                  <a:srgbClr val="FFFFFF"/>
                </a:solidFill>
              </a:rPr>
              <a:t> </a:t>
            </a:r>
            <a:r>
              <a:rPr lang="en-US" sz="1994" dirty="0" err="1">
                <a:solidFill>
                  <a:srgbClr val="FFFFFF"/>
                </a:solidFill>
              </a:rPr>
              <a:t>prelevano</a:t>
            </a:r>
            <a:r>
              <a:rPr lang="en-US" sz="1994" dirty="0">
                <a:solidFill>
                  <a:srgbClr val="FFFFFF"/>
                </a:solidFill>
              </a:rPr>
              <a:t> </a:t>
            </a:r>
            <a:r>
              <a:rPr lang="en-US" sz="1994" dirty="0" err="1">
                <a:solidFill>
                  <a:srgbClr val="FFFFFF"/>
                </a:solidFill>
              </a:rPr>
              <a:t>alcune</a:t>
            </a:r>
            <a:r>
              <a:rPr lang="en-US" sz="1994" dirty="0">
                <a:solidFill>
                  <a:srgbClr val="FFFFFF"/>
                </a:solidFill>
              </a:rPr>
              <a:t> cellule </a:t>
            </a:r>
            <a:r>
              <a:rPr lang="en-US" sz="1994" dirty="0" err="1">
                <a:solidFill>
                  <a:srgbClr val="FFFFFF"/>
                </a:solidFill>
              </a:rPr>
              <a:t>malate</a:t>
            </a:r>
            <a:r>
              <a:rPr lang="en-US" sz="1994" dirty="0">
                <a:solidFill>
                  <a:srgbClr val="FFFFFF"/>
                </a:solidFill>
              </a:rPr>
              <a:t> del </a:t>
            </a:r>
            <a:r>
              <a:rPr lang="en-US" sz="1994" dirty="0" err="1">
                <a:solidFill>
                  <a:srgbClr val="FFFFFF"/>
                </a:solidFill>
              </a:rPr>
              <a:t>paziente</a:t>
            </a:r>
            <a:r>
              <a:rPr lang="en-US" sz="1994" dirty="0">
                <a:solidFill>
                  <a:srgbClr val="FFFFFF"/>
                </a:solidFill>
              </a:rPr>
              <a:t> per poi </a:t>
            </a:r>
            <a:r>
              <a:rPr lang="en-US" sz="1994" dirty="0" err="1">
                <a:solidFill>
                  <a:srgbClr val="FFFFFF"/>
                </a:solidFill>
              </a:rPr>
              <a:t>coltivarle</a:t>
            </a:r>
            <a:r>
              <a:rPr lang="en-US" sz="1994" dirty="0">
                <a:solidFill>
                  <a:srgbClr val="FFFFFF"/>
                </a:solidFill>
              </a:rPr>
              <a:t> in vitro, </a:t>
            </a:r>
            <a:r>
              <a:rPr lang="en-US" sz="1994" dirty="0" err="1">
                <a:solidFill>
                  <a:srgbClr val="FFFFFF"/>
                </a:solidFill>
              </a:rPr>
              <a:t>inserire</a:t>
            </a:r>
            <a:r>
              <a:rPr lang="en-US" sz="1994" dirty="0">
                <a:solidFill>
                  <a:srgbClr val="FFFFFF"/>
                </a:solidFill>
              </a:rPr>
              <a:t> </a:t>
            </a:r>
            <a:r>
              <a:rPr lang="en-US" sz="1994" dirty="0" err="1">
                <a:solidFill>
                  <a:srgbClr val="FFFFFF"/>
                </a:solidFill>
              </a:rPr>
              <a:t>il</a:t>
            </a:r>
            <a:r>
              <a:rPr lang="en-US" sz="1994" dirty="0">
                <a:solidFill>
                  <a:srgbClr val="FFFFFF"/>
                </a:solidFill>
              </a:rPr>
              <a:t> gene </a:t>
            </a:r>
            <a:r>
              <a:rPr lang="en-US" sz="1994" dirty="0" err="1">
                <a:solidFill>
                  <a:srgbClr val="FFFFFF"/>
                </a:solidFill>
              </a:rPr>
              <a:t>funzionale</a:t>
            </a:r>
            <a:r>
              <a:rPr lang="en-US" sz="1994" dirty="0">
                <a:solidFill>
                  <a:srgbClr val="FFFFFF"/>
                </a:solidFill>
              </a:rPr>
              <a:t> al </a:t>
            </a:r>
            <a:r>
              <a:rPr lang="en-US" sz="1994" dirty="0" err="1">
                <a:solidFill>
                  <a:srgbClr val="FFFFFF"/>
                </a:solidFill>
              </a:rPr>
              <a:t>posto</a:t>
            </a:r>
            <a:r>
              <a:rPr lang="en-US" sz="1994" dirty="0">
                <a:solidFill>
                  <a:srgbClr val="FFFFFF"/>
                </a:solidFill>
              </a:rPr>
              <a:t> </a:t>
            </a:r>
            <a:r>
              <a:rPr lang="en-US" sz="1994" dirty="0" err="1">
                <a:solidFill>
                  <a:srgbClr val="FFFFFF"/>
                </a:solidFill>
              </a:rPr>
              <a:t>di</a:t>
            </a:r>
            <a:r>
              <a:rPr lang="en-US" sz="1994" dirty="0">
                <a:solidFill>
                  <a:srgbClr val="FFFFFF"/>
                </a:solidFill>
              </a:rPr>
              <a:t> </a:t>
            </a:r>
            <a:r>
              <a:rPr lang="en-US" sz="1994" dirty="0" err="1">
                <a:solidFill>
                  <a:srgbClr val="FFFFFF"/>
                </a:solidFill>
              </a:rPr>
              <a:t>quello</a:t>
            </a:r>
            <a:r>
              <a:rPr lang="en-US" sz="1994" dirty="0">
                <a:solidFill>
                  <a:srgbClr val="FFFFFF"/>
                </a:solidFill>
              </a:rPr>
              <a:t> </a:t>
            </a:r>
            <a:r>
              <a:rPr lang="en-US" sz="1994" dirty="0" err="1">
                <a:solidFill>
                  <a:srgbClr val="FFFFFF"/>
                </a:solidFill>
              </a:rPr>
              <a:t>malato</a:t>
            </a:r>
            <a:r>
              <a:rPr lang="en-US" sz="1994" dirty="0">
                <a:solidFill>
                  <a:srgbClr val="FFFFFF"/>
                </a:solidFill>
              </a:rPr>
              <a:t> e poi come </a:t>
            </a:r>
            <a:r>
              <a:rPr lang="en-US" sz="1994" dirty="0" err="1">
                <a:solidFill>
                  <a:srgbClr val="FFFFFF"/>
                </a:solidFill>
              </a:rPr>
              <a:t>fase</a:t>
            </a:r>
            <a:r>
              <a:rPr lang="en-US" sz="1994" dirty="0">
                <a:solidFill>
                  <a:srgbClr val="FFFFFF"/>
                </a:solidFill>
              </a:rPr>
              <a:t> finale </a:t>
            </a:r>
            <a:r>
              <a:rPr lang="en-US" sz="1994" dirty="0" err="1">
                <a:solidFill>
                  <a:srgbClr val="FFFFFF"/>
                </a:solidFill>
              </a:rPr>
              <a:t>reinserirlo</a:t>
            </a:r>
            <a:r>
              <a:rPr lang="en-US" sz="1994" dirty="0">
                <a:solidFill>
                  <a:srgbClr val="FFFFFF"/>
                </a:solidFill>
              </a:rPr>
              <a:t> </a:t>
            </a:r>
            <a:r>
              <a:rPr lang="en-US" sz="1994" dirty="0" err="1">
                <a:solidFill>
                  <a:srgbClr val="FFFFFF"/>
                </a:solidFill>
              </a:rPr>
              <a:t>nel</a:t>
            </a:r>
            <a:r>
              <a:rPr lang="en-US" sz="1994" dirty="0">
                <a:solidFill>
                  <a:srgbClr val="FFFFFF"/>
                </a:solidFill>
              </a:rPr>
              <a:t> </a:t>
            </a:r>
            <a:r>
              <a:rPr lang="en-US" sz="1994" dirty="0" err="1">
                <a:solidFill>
                  <a:srgbClr val="FFFFFF"/>
                </a:solidFill>
              </a:rPr>
              <a:t>corpo</a:t>
            </a:r>
            <a:r>
              <a:rPr lang="en-US" sz="1994" dirty="0">
                <a:solidFill>
                  <a:srgbClr val="FFFFFF"/>
                </a:solidFill>
              </a:rPr>
              <a:t> del </a:t>
            </a:r>
            <a:r>
              <a:rPr lang="en-US" sz="1994" dirty="0" err="1">
                <a:solidFill>
                  <a:srgbClr val="FFFFFF"/>
                </a:solidFill>
              </a:rPr>
              <a:t>paziente</a:t>
            </a:r>
            <a:r>
              <a:rPr lang="en-US" sz="1994" dirty="0">
                <a:solidFill>
                  <a:srgbClr val="FFFFFF"/>
                </a:solidFill>
              </a:rPr>
              <a:t> </a:t>
            </a:r>
          </a:p>
          <a:p>
            <a:pPr lvl="0" indent="-457200" algn="l" rtl="0">
              <a:lnSpc>
                <a:spcPct val="120000"/>
              </a:lnSpc>
              <a:spcBef>
                <a:spcPts val="3000"/>
              </a:spcBef>
              <a:spcAft>
                <a:spcPts val="0"/>
              </a:spcAft>
              <a:buClr>
                <a:srgbClr val="FFFFFF"/>
              </a:buClr>
              <a:buSzPts val="1994"/>
              <a:buNone/>
            </a:pPr>
            <a:r>
              <a:rPr lang="en-US" sz="1994" dirty="0">
                <a:solidFill>
                  <a:srgbClr val="FFFFFF"/>
                </a:solidFill>
              </a:rPr>
              <a:t>( </a:t>
            </a:r>
            <a:r>
              <a:rPr lang="en-US" sz="1994" dirty="0" err="1">
                <a:solidFill>
                  <a:srgbClr val="FFFFFF"/>
                </a:solidFill>
              </a:rPr>
              <a:t>tecnica</a:t>
            </a:r>
            <a:r>
              <a:rPr lang="en-US" sz="1994" dirty="0">
                <a:solidFill>
                  <a:srgbClr val="FFFFFF"/>
                </a:solidFill>
              </a:rPr>
              <a:t> </a:t>
            </a:r>
            <a:r>
              <a:rPr lang="en-US" sz="1994" dirty="0" err="1">
                <a:solidFill>
                  <a:srgbClr val="FFFFFF"/>
                </a:solidFill>
              </a:rPr>
              <a:t>lunga</a:t>
            </a:r>
            <a:r>
              <a:rPr lang="en-US" sz="1994" dirty="0">
                <a:solidFill>
                  <a:srgbClr val="FFFFFF"/>
                </a:solidFill>
              </a:rPr>
              <a:t> e </a:t>
            </a:r>
            <a:r>
              <a:rPr lang="en-US" sz="1994" dirty="0" err="1">
                <a:solidFill>
                  <a:srgbClr val="FFFFFF"/>
                </a:solidFill>
              </a:rPr>
              <a:t>costosa</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2) </a:t>
            </a:r>
            <a:r>
              <a:rPr lang="en-US" b="1" dirty="0"/>
              <a:t>IN VIVO</a:t>
            </a:r>
            <a:r>
              <a:rPr lang="en-US" sz="1994" dirty="0">
                <a:solidFill>
                  <a:srgbClr val="FFFFFF"/>
                </a:solidFill>
              </a:rPr>
              <a:t> : </a:t>
            </a:r>
            <a:r>
              <a:rPr lang="en-US" sz="1994" dirty="0" err="1">
                <a:solidFill>
                  <a:srgbClr val="FFFFFF"/>
                </a:solidFill>
              </a:rPr>
              <a:t>il</a:t>
            </a:r>
            <a:r>
              <a:rPr lang="en-US" sz="1994" dirty="0">
                <a:solidFill>
                  <a:srgbClr val="FFFFFF"/>
                </a:solidFill>
              </a:rPr>
              <a:t> </a:t>
            </a:r>
            <a:r>
              <a:rPr lang="en-US" sz="1994" dirty="0" err="1">
                <a:solidFill>
                  <a:srgbClr val="FFFFFF"/>
                </a:solidFill>
              </a:rPr>
              <a:t>vettore</a:t>
            </a:r>
            <a:r>
              <a:rPr lang="en-US" sz="1994" dirty="0">
                <a:solidFill>
                  <a:srgbClr val="FFFFFF"/>
                </a:solidFill>
              </a:rPr>
              <a:t> </a:t>
            </a:r>
            <a:r>
              <a:rPr lang="en-US" sz="1994" dirty="0" err="1">
                <a:solidFill>
                  <a:srgbClr val="FFFFFF"/>
                </a:solidFill>
              </a:rPr>
              <a:t>viene</a:t>
            </a:r>
            <a:r>
              <a:rPr lang="en-US" sz="1994" dirty="0">
                <a:solidFill>
                  <a:srgbClr val="FFFFFF"/>
                </a:solidFill>
              </a:rPr>
              <a:t> </a:t>
            </a:r>
            <a:r>
              <a:rPr lang="en-US" sz="1994" dirty="0" err="1">
                <a:solidFill>
                  <a:srgbClr val="FFFFFF"/>
                </a:solidFill>
              </a:rPr>
              <a:t>direttamente</a:t>
            </a:r>
            <a:r>
              <a:rPr lang="en-US" sz="1994" dirty="0">
                <a:solidFill>
                  <a:srgbClr val="FFFFFF"/>
                </a:solidFill>
              </a:rPr>
              <a:t> </a:t>
            </a:r>
            <a:r>
              <a:rPr lang="en-US" sz="1994" dirty="0" err="1">
                <a:solidFill>
                  <a:srgbClr val="FFFFFF"/>
                </a:solidFill>
              </a:rPr>
              <a:t>inserito</a:t>
            </a:r>
            <a:r>
              <a:rPr lang="en-US" sz="1994" dirty="0">
                <a:solidFill>
                  <a:srgbClr val="FFFFFF"/>
                </a:solidFill>
              </a:rPr>
              <a:t> </a:t>
            </a:r>
            <a:r>
              <a:rPr lang="en-US" sz="1994" dirty="0" err="1">
                <a:solidFill>
                  <a:srgbClr val="FFFFFF"/>
                </a:solidFill>
              </a:rPr>
              <a:t>nel</a:t>
            </a:r>
            <a:r>
              <a:rPr lang="en-US" sz="1994" dirty="0">
                <a:solidFill>
                  <a:srgbClr val="FFFFFF"/>
                </a:solidFill>
              </a:rPr>
              <a:t> </a:t>
            </a:r>
            <a:r>
              <a:rPr lang="en-US" sz="1994" dirty="0" err="1">
                <a:solidFill>
                  <a:srgbClr val="FFFFFF"/>
                </a:solidFill>
              </a:rPr>
              <a:t>paziente</a:t>
            </a:r>
            <a:r>
              <a:rPr lang="en-US" sz="1994" dirty="0">
                <a:solidFill>
                  <a:srgbClr val="FFFFFF"/>
                </a:solidFill>
              </a:rPr>
              <a:t> </a:t>
            </a:r>
            <a:r>
              <a:rPr lang="en-US" sz="1994" dirty="0" err="1">
                <a:solidFill>
                  <a:srgbClr val="FFFFFF"/>
                </a:solidFill>
              </a:rPr>
              <a:t>tramite</a:t>
            </a:r>
            <a:r>
              <a:rPr lang="en-US" sz="1994" dirty="0">
                <a:solidFill>
                  <a:srgbClr val="FFFFFF"/>
                </a:solidFill>
              </a:rPr>
              <a:t> un’ </a:t>
            </a:r>
            <a:r>
              <a:rPr lang="en-US" sz="1994" dirty="0" err="1">
                <a:solidFill>
                  <a:srgbClr val="FFFFFF"/>
                </a:solidFill>
              </a:rPr>
              <a:t>iniezione</a:t>
            </a:r>
            <a:r>
              <a:rPr lang="en-US" sz="1994" dirty="0">
                <a:solidFill>
                  <a:srgbClr val="FFFFFF"/>
                </a:solidFill>
              </a:rPr>
              <a:t>, </a:t>
            </a:r>
            <a:r>
              <a:rPr lang="en-US" sz="1994" dirty="0" err="1">
                <a:solidFill>
                  <a:srgbClr val="FFFFFF"/>
                </a:solidFill>
              </a:rPr>
              <a:t>oppure</a:t>
            </a:r>
            <a:r>
              <a:rPr lang="en-US" sz="1994" dirty="0">
                <a:solidFill>
                  <a:srgbClr val="FFFFFF"/>
                </a:solidFill>
              </a:rPr>
              <a:t> per via </a:t>
            </a:r>
            <a:r>
              <a:rPr lang="en-US" sz="1994" dirty="0" err="1">
                <a:solidFill>
                  <a:srgbClr val="FFFFFF"/>
                </a:solidFill>
              </a:rPr>
              <a:t>sistemica</a:t>
            </a:r>
            <a:r>
              <a:rPr lang="en-US" sz="1994" dirty="0">
                <a:solidFill>
                  <a:srgbClr val="FFFFFF"/>
                </a:solidFill>
              </a:rPr>
              <a:t>, </a:t>
            </a:r>
            <a:r>
              <a:rPr lang="en-US" sz="1994" dirty="0" err="1">
                <a:solidFill>
                  <a:srgbClr val="FFFFFF"/>
                </a:solidFill>
              </a:rPr>
              <a:t>cioè</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sfrutta</a:t>
            </a:r>
            <a:r>
              <a:rPr lang="en-US" sz="1994" dirty="0">
                <a:solidFill>
                  <a:srgbClr val="FFFFFF"/>
                </a:solidFill>
              </a:rPr>
              <a:t> </a:t>
            </a:r>
            <a:r>
              <a:rPr lang="en-US" sz="1994" dirty="0" err="1">
                <a:solidFill>
                  <a:srgbClr val="FFFFFF"/>
                </a:solidFill>
              </a:rPr>
              <a:t>il</a:t>
            </a:r>
            <a:r>
              <a:rPr lang="en-US" sz="1994" dirty="0">
                <a:solidFill>
                  <a:srgbClr val="FFFFFF"/>
                </a:solidFill>
              </a:rPr>
              <a:t> </a:t>
            </a:r>
            <a:r>
              <a:rPr lang="en-US" sz="1994" dirty="0" err="1">
                <a:solidFill>
                  <a:srgbClr val="FFFFFF"/>
                </a:solidFill>
              </a:rPr>
              <a:t>sangue</a:t>
            </a:r>
            <a:r>
              <a:rPr lang="en-US" sz="1994" dirty="0">
                <a:solidFill>
                  <a:srgbClr val="FFFFFF"/>
                </a:solidFill>
              </a:rPr>
              <a:t> come mezzo </a:t>
            </a:r>
            <a:r>
              <a:rPr lang="en-US" sz="1994" dirty="0" err="1">
                <a:solidFill>
                  <a:srgbClr val="FFFFFF"/>
                </a:solidFill>
              </a:rPr>
              <a:t>di</a:t>
            </a:r>
            <a:r>
              <a:rPr lang="en-US" sz="1994" dirty="0">
                <a:solidFill>
                  <a:srgbClr val="FFFFFF"/>
                </a:solidFill>
              </a:rPr>
              <a:t> “</a:t>
            </a:r>
            <a:r>
              <a:rPr lang="en-US" sz="1994" dirty="0" err="1">
                <a:solidFill>
                  <a:srgbClr val="FFFFFF"/>
                </a:solidFill>
              </a:rPr>
              <a:t>trasporto</a:t>
            </a:r>
            <a:r>
              <a:rPr lang="en-US" sz="1994" dirty="0">
                <a:solidFill>
                  <a:srgbClr val="FFFFFF"/>
                </a:solidFill>
              </a:rPr>
              <a:t>”. Questa </a:t>
            </a:r>
            <a:r>
              <a:rPr lang="en-US" sz="1994" dirty="0" err="1">
                <a:solidFill>
                  <a:srgbClr val="FFFFFF"/>
                </a:solidFill>
              </a:rPr>
              <a:t>tecnica</a:t>
            </a:r>
            <a:r>
              <a:rPr lang="en-US" sz="1994" dirty="0">
                <a:solidFill>
                  <a:srgbClr val="FFFFFF"/>
                </a:solidFill>
              </a:rPr>
              <a:t> è </a:t>
            </a:r>
            <a:r>
              <a:rPr lang="en-US" sz="1994" dirty="0" err="1">
                <a:solidFill>
                  <a:srgbClr val="FFFFFF"/>
                </a:solidFill>
              </a:rPr>
              <a:t>usata</a:t>
            </a:r>
            <a:r>
              <a:rPr lang="en-US" sz="1994" dirty="0">
                <a:solidFill>
                  <a:srgbClr val="FFFFFF"/>
                </a:solidFill>
              </a:rPr>
              <a:t> </a:t>
            </a:r>
            <a:r>
              <a:rPr lang="en-US" sz="1994" dirty="0" err="1">
                <a:solidFill>
                  <a:srgbClr val="FFFFFF"/>
                </a:solidFill>
              </a:rPr>
              <a:t>quando</a:t>
            </a:r>
            <a:r>
              <a:rPr lang="en-US" sz="1994" dirty="0">
                <a:solidFill>
                  <a:srgbClr val="FFFFFF"/>
                </a:solidFill>
              </a:rPr>
              <a:t> non è </a:t>
            </a:r>
            <a:r>
              <a:rPr lang="en-US" sz="1994" dirty="0" err="1">
                <a:solidFill>
                  <a:srgbClr val="FFFFFF"/>
                </a:solidFill>
              </a:rPr>
              <a:t>possibile</a:t>
            </a:r>
            <a:r>
              <a:rPr lang="en-US" sz="1994" dirty="0">
                <a:solidFill>
                  <a:srgbClr val="FFFFFF"/>
                </a:solidFill>
              </a:rPr>
              <a:t> </a:t>
            </a:r>
            <a:r>
              <a:rPr lang="en-US" sz="1994" dirty="0" err="1">
                <a:solidFill>
                  <a:srgbClr val="FFFFFF"/>
                </a:solidFill>
              </a:rPr>
              <a:t>prelevare</a:t>
            </a:r>
            <a:r>
              <a:rPr lang="en-US" sz="1994" dirty="0">
                <a:solidFill>
                  <a:srgbClr val="FFFFFF"/>
                </a:solidFill>
              </a:rPr>
              <a:t> le cellule </a:t>
            </a:r>
            <a:r>
              <a:rPr lang="en-US" sz="1994" dirty="0" err="1">
                <a:solidFill>
                  <a:srgbClr val="FFFFFF"/>
                </a:solidFill>
              </a:rPr>
              <a:t>malate</a:t>
            </a:r>
            <a:r>
              <a:rPr lang="en-US" sz="1994" dirty="0">
                <a:solidFill>
                  <a:srgbClr val="FFFFFF"/>
                </a:solidFill>
              </a:rPr>
              <a:t> in </a:t>
            </a:r>
            <a:r>
              <a:rPr lang="en-US" sz="1994" dirty="0" err="1">
                <a:solidFill>
                  <a:srgbClr val="FFFFFF"/>
                </a:solidFill>
              </a:rPr>
              <a:t>organi</a:t>
            </a:r>
            <a:r>
              <a:rPr lang="en-US" sz="1994" dirty="0">
                <a:solidFill>
                  <a:srgbClr val="FFFFFF"/>
                </a:solidFill>
              </a:rPr>
              <a:t> come </a:t>
            </a:r>
            <a:r>
              <a:rPr lang="en-US" sz="1994" dirty="0" err="1">
                <a:solidFill>
                  <a:srgbClr val="FFFFFF"/>
                </a:solidFill>
              </a:rPr>
              <a:t>nel</a:t>
            </a:r>
            <a:r>
              <a:rPr lang="en-US" sz="1994" dirty="0">
                <a:solidFill>
                  <a:srgbClr val="FFFFFF"/>
                </a:solidFill>
              </a:rPr>
              <a:t> </a:t>
            </a:r>
            <a:r>
              <a:rPr lang="en-US" sz="1994" dirty="0" err="1">
                <a:solidFill>
                  <a:srgbClr val="FFFFFF"/>
                </a:solidFill>
              </a:rPr>
              <a:t>cuore</a:t>
            </a:r>
            <a:r>
              <a:rPr lang="en-US" sz="1994" dirty="0">
                <a:solidFill>
                  <a:srgbClr val="FFFFFF"/>
                </a:solidFill>
              </a:rPr>
              <a:t> ( </a:t>
            </a:r>
            <a:r>
              <a:rPr lang="en-US" sz="1994" dirty="0" err="1">
                <a:solidFill>
                  <a:srgbClr val="FFFFFF"/>
                </a:solidFill>
              </a:rPr>
              <a:t>tecnica</a:t>
            </a:r>
            <a:r>
              <a:rPr lang="en-US" sz="1994" dirty="0">
                <a:solidFill>
                  <a:srgbClr val="FFFFFF"/>
                </a:solidFill>
              </a:rPr>
              <a:t> </a:t>
            </a:r>
            <a:r>
              <a:rPr lang="en-US" sz="1994" dirty="0" err="1">
                <a:solidFill>
                  <a:srgbClr val="FFFFFF"/>
                </a:solidFill>
              </a:rPr>
              <a:t>economica</a:t>
            </a:r>
            <a:r>
              <a:rPr lang="en-US" sz="1994" dirty="0">
                <a:solidFill>
                  <a:srgbClr val="FFFFFF"/>
                </a:solidFill>
              </a:rPr>
              <a:t> e </a:t>
            </a:r>
            <a:r>
              <a:rPr lang="en-US" sz="1994" dirty="0" err="1">
                <a:solidFill>
                  <a:srgbClr val="FFFFFF"/>
                </a:solidFill>
              </a:rPr>
              <a:t>più</a:t>
            </a:r>
            <a:r>
              <a:rPr lang="en-US" sz="1994" dirty="0">
                <a:solidFill>
                  <a:srgbClr val="FFFFFF"/>
                </a:solidFill>
              </a:rPr>
              <a:t> </a:t>
            </a:r>
            <a:r>
              <a:rPr lang="en-US" sz="1994" dirty="0" err="1">
                <a:solidFill>
                  <a:srgbClr val="FFFFFF"/>
                </a:solidFill>
              </a:rPr>
              <a:t>rapida</a:t>
            </a:r>
            <a:r>
              <a:rPr lang="en-US" sz="1994" dirty="0">
                <a:solidFill>
                  <a:srgbClr val="FFFFFF"/>
                </a:solidFill>
              </a:rPr>
              <a:t> </a:t>
            </a:r>
            <a:r>
              <a:rPr lang="en-US" sz="1994" dirty="0" err="1">
                <a:solidFill>
                  <a:srgbClr val="FFFFFF"/>
                </a:solidFill>
              </a:rPr>
              <a:t>di</a:t>
            </a:r>
            <a:r>
              <a:rPr lang="en-US" sz="1994" dirty="0">
                <a:solidFill>
                  <a:srgbClr val="FFFFFF"/>
                </a:solidFill>
              </a:rPr>
              <a:t> </a:t>
            </a:r>
            <a:r>
              <a:rPr lang="en-US" sz="1994" dirty="0" err="1">
                <a:solidFill>
                  <a:srgbClr val="FFFFFF"/>
                </a:solidFill>
              </a:rPr>
              <a:t>quella</a:t>
            </a:r>
            <a:r>
              <a:rPr lang="en-US" sz="1994" dirty="0">
                <a:solidFill>
                  <a:srgbClr val="FFFFFF"/>
                </a:solidFill>
              </a:rPr>
              <a:t> </a:t>
            </a:r>
            <a:r>
              <a:rPr lang="en-US" sz="1994" dirty="0" err="1">
                <a:solidFill>
                  <a:srgbClr val="FFFFFF"/>
                </a:solidFill>
              </a:rPr>
              <a:t>dell’ex</a:t>
            </a:r>
            <a:r>
              <a:rPr lang="en-US" sz="1994" dirty="0">
                <a:solidFill>
                  <a:srgbClr val="FFFFFF"/>
                </a:solidFill>
              </a:rPr>
              <a:t> vivo, ma </a:t>
            </a:r>
            <a:r>
              <a:rPr lang="en-US" sz="1994" dirty="0" err="1">
                <a:solidFill>
                  <a:srgbClr val="FFFFFF"/>
                </a:solidFill>
              </a:rPr>
              <a:t>più</a:t>
            </a:r>
            <a:r>
              <a:rPr lang="en-US" sz="1994" dirty="0">
                <a:solidFill>
                  <a:srgbClr val="FFFFFF"/>
                </a:solidFill>
              </a:rPr>
              <a:t> </a:t>
            </a:r>
            <a:r>
              <a:rPr lang="en-US" sz="1994" dirty="0" err="1">
                <a:solidFill>
                  <a:srgbClr val="FFFFFF"/>
                </a:solidFill>
              </a:rPr>
              <a:t>difficile</a:t>
            </a:r>
            <a:r>
              <a:rPr lang="en-US" sz="1994" dirty="0">
                <a:solidFill>
                  <a:srgbClr val="FFFFFF"/>
                </a:solidFill>
              </a:rPr>
              <a:t> </a:t>
            </a:r>
            <a:r>
              <a:rPr lang="en-US" sz="1994" dirty="0" err="1">
                <a:solidFill>
                  <a:srgbClr val="FFFFFF"/>
                </a:solidFill>
              </a:rPr>
              <a:t>da</a:t>
            </a:r>
            <a:r>
              <a:rPr lang="en-US" sz="1994" dirty="0">
                <a:solidFill>
                  <a:srgbClr val="FFFFFF"/>
                </a:solidFill>
              </a:rPr>
              <a:t> </a:t>
            </a:r>
            <a:r>
              <a:rPr lang="en-US" sz="1994" dirty="0" err="1">
                <a:solidFill>
                  <a:srgbClr val="FFFFFF"/>
                </a:solidFill>
              </a:rPr>
              <a:t>applicare</a:t>
            </a:r>
            <a:r>
              <a:rPr lang="en-US" sz="1994" dirty="0">
                <a:solidFill>
                  <a:srgbClr val="FFFFFF"/>
                </a:solidFill>
              </a:rPr>
              <a:t> ).</a:t>
            </a:r>
            <a:endParaRPr/>
          </a:p>
        </p:txBody>
      </p:sp>
      <p:sp>
        <p:nvSpPr>
          <p:cNvPr id="134" name="Google Shape;134;p24"/>
          <p:cNvSpPr txBox="1"/>
          <p:nvPr/>
        </p:nvSpPr>
        <p:spPr>
          <a:xfrm>
            <a:off x="698500" y="201628"/>
            <a:ext cx="11607800" cy="1490929"/>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i="0" u="none" strike="noStrike" cap="none">
                <a:solidFill>
                  <a:srgbClr val="FF2600"/>
                </a:solidFill>
                <a:latin typeface="Arial"/>
                <a:ea typeface="Arial"/>
                <a:cs typeface="Arial"/>
                <a:sym typeface="Arial"/>
              </a:rPr>
              <a:t>TERAPIA GENICA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body" idx="1"/>
          </p:nvPr>
        </p:nvSpPr>
        <p:spPr>
          <a:xfrm>
            <a:off x="698500" y="1167074"/>
            <a:ext cx="11607800" cy="6669415"/>
          </a:xfrm>
          <a:prstGeom prst="rect">
            <a:avLst/>
          </a:prstGeom>
          <a:noFill/>
          <a:ln>
            <a:noFill/>
          </a:ln>
        </p:spPr>
        <p:txBody>
          <a:bodyPr spcFirstLastPara="1" wrap="square" lIns="50800" tIns="50800" rIns="50800" bIns="50800" anchor="t" anchorCtr="0">
            <a:normAutofit fontScale="92500"/>
          </a:bodyPr>
          <a:lstStyle/>
          <a:p>
            <a:pPr marL="358139" lvl="0" indent="-358139" algn="l" rtl="0">
              <a:lnSpc>
                <a:spcPct val="120000"/>
              </a:lnSpc>
              <a:spcBef>
                <a:spcPts val="0"/>
              </a:spcBef>
              <a:spcAft>
                <a:spcPts val="0"/>
              </a:spcAft>
              <a:buClr>
                <a:srgbClr val="FFFFFF"/>
              </a:buClr>
              <a:buSzPts val="2428"/>
              <a:buFont typeface="Helvetica Neue"/>
              <a:buChar char="•"/>
            </a:pPr>
            <a:r>
              <a:rPr lang="en-US" sz="1974" dirty="0">
                <a:solidFill>
                  <a:srgbClr val="FFFFFF"/>
                </a:solidFill>
              </a:rPr>
              <a:t>Grazie al </a:t>
            </a:r>
            <a:r>
              <a:rPr lang="en-US" sz="1974" dirty="0" err="1">
                <a:solidFill>
                  <a:srgbClr val="FFFFFF"/>
                </a:solidFill>
              </a:rPr>
              <a:t>progresso</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scienza</a:t>
            </a:r>
            <a:r>
              <a:rPr lang="en-US" sz="1974" dirty="0">
                <a:solidFill>
                  <a:srgbClr val="FFFFFF"/>
                </a:solidFill>
              </a:rPr>
              <a:t> </a:t>
            </a:r>
            <a:r>
              <a:rPr lang="en-US" sz="1974" dirty="0" err="1">
                <a:solidFill>
                  <a:srgbClr val="FFFFFF"/>
                </a:solidFill>
              </a:rPr>
              <a:t>si</a:t>
            </a:r>
            <a:r>
              <a:rPr lang="en-US" sz="1974" dirty="0">
                <a:solidFill>
                  <a:srgbClr val="FFFFFF"/>
                </a:solidFill>
              </a:rPr>
              <a:t> </a:t>
            </a:r>
            <a:r>
              <a:rPr lang="en-US" sz="1974" dirty="0" err="1">
                <a:solidFill>
                  <a:srgbClr val="FFFFFF"/>
                </a:solidFill>
              </a:rPr>
              <a:t>sono</a:t>
            </a:r>
            <a:r>
              <a:rPr lang="en-US" sz="1974" dirty="0">
                <a:solidFill>
                  <a:srgbClr val="FFFFFF"/>
                </a:solidFill>
              </a:rPr>
              <a:t> </a:t>
            </a:r>
            <a:r>
              <a:rPr lang="en-US" sz="1974" dirty="0" err="1">
                <a:solidFill>
                  <a:srgbClr val="FFFFFF"/>
                </a:solidFill>
              </a:rPr>
              <a:t>scoperte</a:t>
            </a:r>
            <a:r>
              <a:rPr lang="en-US" sz="1974" dirty="0">
                <a:solidFill>
                  <a:srgbClr val="FFFFFF"/>
                </a:solidFill>
              </a:rPr>
              <a:t> </a:t>
            </a:r>
            <a:r>
              <a:rPr lang="en-US" sz="1974" dirty="0" err="1">
                <a:solidFill>
                  <a:srgbClr val="FFFFFF"/>
                </a:solidFill>
              </a:rPr>
              <a:t>nuovi</a:t>
            </a:r>
            <a:r>
              <a:rPr lang="en-US" sz="1974" dirty="0">
                <a:solidFill>
                  <a:srgbClr val="FFFFFF"/>
                </a:solidFill>
              </a:rPr>
              <a:t> </a:t>
            </a:r>
            <a:r>
              <a:rPr lang="en-US" sz="1974" dirty="0" err="1">
                <a:solidFill>
                  <a:srgbClr val="FFFFFF"/>
                </a:solidFill>
              </a:rPr>
              <a:t>geni</a:t>
            </a:r>
            <a:r>
              <a:rPr lang="en-US" sz="1974" dirty="0">
                <a:solidFill>
                  <a:srgbClr val="FFFFFF"/>
                </a:solidFill>
              </a:rPr>
              <a:t> e </a:t>
            </a:r>
            <a:r>
              <a:rPr lang="en-US" sz="1974" dirty="0" err="1">
                <a:solidFill>
                  <a:srgbClr val="FFFFFF"/>
                </a:solidFill>
              </a:rPr>
              <a:t>proteine</a:t>
            </a:r>
            <a:r>
              <a:rPr lang="en-US" sz="1974" dirty="0">
                <a:solidFill>
                  <a:srgbClr val="FFFFFF"/>
                </a:solidFill>
              </a:rPr>
              <a:t> </a:t>
            </a:r>
            <a:r>
              <a:rPr lang="en-US" sz="1974" dirty="0" err="1">
                <a:solidFill>
                  <a:srgbClr val="FFFFFF"/>
                </a:solidFill>
              </a:rPr>
              <a:t>riguardanti</a:t>
            </a:r>
            <a:r>
              <a:rPr lang="en-US" sz="1974" dirty="0">
                <a:solidFill>
                  <a:srgbClr val="FFFFFF"/>
                </a:solidFill>
              </a:rPr>
              <a:t> le </a:t>
            </a:r>
            <a:r>
              <a:rPr lang="en-US" sz="1974" dirty="0" err="1">
                <a:solidFill>
                  <a:srgbClr val="FFFFFF"/>
                </a:solidFill>
              </a:rPr>
              <a:t>malattie</a:t>
            </a:r>
            <a:r>
              <a:rPr lang="en-US" sz="1974" dirty="0">
                <a:solidFill>
                  <a:srgbClr val="FFFFFF"/>
                </a:solidFill>
              </a:rPr>
              <a:t> </a:t>
            </a:r>
            <a:r>
              <a:rPr lang="en-US" sz="1974" dirty="0" err="1">
                <a:solidFill>
                  <a:srgbClr val="FFFFFF"/>
                </a:solidFill>
              </a:rPr>
              <a:t>neurovegetative</a:t>
            </a:r>
            <a:r>
              <a:rPr lang="en-US" sz="1974" dirty="0">
                <a:solidFill>
                  <a:srgbClr val="FFFFFF"/>
                </a:solidFill>
              </a:rPr>
              <a:t>. </a:t>
            </a:r>
            <a:r>
              <a:rPr lang="en-US" sz="1974" dirty="0" err="1">
                <a:solidFill>
                  <a:srgbClr val="FFFFFF"/>
                </a:solidFill>
              </a:rPr>
              <a:t>Queste</a:t>
            </a:r>
            <a:r>
              <a:rPr lang="en-US" sz="1974" dirty="0">
                <a:solidFill>
                  <a:srgbClr val="FFFFFF"/>
                </a:solidFill>
              </a:rPr>
              <a:t> </a:t>
            </a:r>
            <a:r>
              <a:rPr lang="en-US" sz="1974" dirty="0" err="1">
                <a:solidFill>
                  <a:srgbClr val="FFFFFF"/>
                </a:solidFill>
              </a:rPr>
              <a:t>malattie</a:t>
            </a:r>
            <a:r>
              <a:rPr lang="en-US" sz="1974" dirty="0">
                <a:solidFill>
                  <a:srgbClr val="FFFFFF"/>
                </a:solidFill>
              </a:rPr>
              <a:t> ( come Parkinson </a:t>
            </a:r>
            <a:r>
              <a:rPr lang="en-US" sz="1974" dirty="0" err="1">
                <a:solidFill>
                  <a:srgbClr val="FFFFFF"/>
                </a:solidFill>
              </a:rPr>
              <a:t>ed</a:t>
            </a:r>
            <a:r>
              <a:rPr lang="en-US" sz="1974" dirty="0">
                <a:solidFill>
                  <a:srgbClr val="FFFFFF"/>
                </a:solidFill>
              </a:rPr>
              <a:t> Alzheimer ) </a:t>
            </a:r>
            <a:r>
              <a:rPr lang="en-US" sz="1974" dirty="0" err="1">
                <a:solidFill>
                  <a:srgbClr val="FFFFFF"/>
                </a:solidFill>
              </a:rPr>
              <a:t>sono</a:t>
            </a:r>
            <a:r>
              <a:rPr lang="en-US" sz="1974" dirty="0">
                <a:solidFill>
                  <a:srgbClr val="FFFFFF"/>
                </a:solidFill>
              </a:rPr>
              <a:t> </a:t>
            </a:r>
            <a:r>
              <a:rPr lang="en-US" sz="1974" dirty="0" err="1">
                <a:solidFill>
                  <a:srgbClr val="FFFFFF"/>
                </a:solidFill>
              </a:rPr>
              <a:t>dovute</a:t>
            </a:r>
            <a:r>
              <a:rPr lang="en-US" sz="1974" dirty="0">
                <a:solidFill>
                  <a:srgbClr val="FFFFFF"/>
                </a:solidFill>
              </a:rPr>
              <a:t> </a:t>
            </a:r>
            <a:r>
              <a:rPr lang="en-US" sz="1974" dirty="0" err="1">
                <a:solidFill>
                  <a:srgbClr val="FFFFFF"/>
                </a:solidFill>
              </a:rPr>
              <a:t>dall</a:t>
            </a:r>
            <a:r>
              <a:rPr lang="en-US" sz="1974" dirty="0">
                <a:solidFill>
                  <a:srgbClr val="FFFFFF"/>
                </a:solidFill>
              </a:rPr>
              <a:t>’ </a:t>
            </a:r>
            <a:r>
              <a:rPr lang="en-US" sz="1974" dirty="0" err="1">
                <a:solidFill>
                  <a:srgbClr val="FFFFFF"/>
                </a:solidFill>
              </a:rPr>
              <a:t>alterazione</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struttura</a:t>
            </a:r>
            <a:r>
              <a:rPr lang="en-US" sz="1974" dirty="0">
                <a:solidFill>
                  <a:srgbClr val="FFFFFF"/>
                </a:solidFill>
              </a:rPr>
              <a:t> </a:t>
            </a:r>
            <a:r>
              <a:rPr lang="en-US" sz="1974" dirty="0" err="1">
                <a:solidFill>
                  <a:srgbClr val="FFFFFF"/>
                </a:solidFill>
              </a:rPr>
              <a:t>tridimensionale</a:t>
            </a:r>
            <a:r>
              <a:rPr lang="en-US" sz="1974" dirty="0">
                <a:solidFill>
                  <a:srgbClr val="FFFFFF"/>
                </a:solidFill>
              </a:rPr>
              <a:t> </a:t>
            </a:r>
            <a:r>
              <a:rPr lang="en-US" sz="1974" dirty="0" err="1">
                <a:solidFill>
                  <a:srgbClr val="FFFFFF"/>
                </a:solidFill>
              </a:rPr>
              <a:t>delle</a:t>
            </a:r>
            <a:r>
              <a:rPr lang="en-US" sz="1974" dirty="0">
                <a:solidFill>
                  <a:srgbClr val="FFFFFF"/>
                </a:solidFill>
              </a:rPr>
              <a:t> </a:t>
            </a:r>
            <a:r>
              <a:rPr lang="en-US" sz="1974" dirty="0" err="1">
                <a:solidFill>
                  <a:srgbClr val="FFFFFF"/>
                </a:solidFill>
              </a:rPr>
              <a:t>proteine</a:t>
            </a:r>
            <a:r>
              <a:rPr lang="en-US" sz="1974" dirty="0">
                <a:solidFill>
                  <a:srgbClr val="FFFFFF"/>
                </a:solidFill>
              </a:rPr>
              <a:t>, </a:t>
            </a:r>
            <a:r>
              <a:rPr lang="en-US" sz="1974" dirty="0" err="1">
                <a:solidFill>
                  <a:srgbClr val="FFFFFF"/>
                </a:solidFill>
              </a:rPr>
              <a:t>che</a:t>
            </a:r>
            <a:r>
              <a:rPr lang="en-US" sz="1974" dirty="0">
                <a:solidFill>
                  <a:srgbClr val="FFFFFF"/>
                </a:solidFill>
              </a:rPr>
              <a:t> </a:t>
            </a:r>
            <a:r>
              <a:rPr lang="en-US" sz="1974" dirty="0" err="1">
                <a:solidFill>
                  <a:srgbClr val="FFFFFF"/>
                </a:solidFill>
              </a:rPr>
              <a:t>portano</a:t>
            </a:r>
            <a:r>
              <a:rPr lang="en-US" sz="1974" dirty="0">
                <a:solidFill>
                  <a:srgbClr val="FFFFFF"/>
                </a:solidFill>
              </a:rPr>
              <a:t> </a:t>
            </a:r>
            <a:r>
              <a:rPr lang="en-US" sz="1974" dirty="0" err="1">
                <a:solidFill>
                  <a:srgbClr val="FFFFFF"/>
                </a:solidFill>
              </a:rPr>
              <a:t>alla</a:t>
            </a:r>
            <a:r>
              <a:rPr lang="en-US" sz="1974" dirty="0">
                <a:solidFill>
                  <a:srgbClr val="FFFFFF"/>
                </a:solidFill>
              </a:rPr>
              <a:t> </a:t>
            </a:r>
            <a:r>
              <a:rPr lang="en-US" sz="1974" dirty="0" err="1">
                <a:solidFill>
                  <a:srgbClr val="FFFFFF"/>
                </a:solidFill>
              </a:rPr>
              <a:t>morte</a:t>
            </a:r>
            <a:r>
              <a:rPr lang="en-US" sz="1974" dirty="0">
                <a:solidFill>
                  <a:srgbClr val="FFFFFF"/>
                </a:solidFill>
              </a:rPr>
              <a:t> </a:t>
            </a:r>
            <a:r>
              <a:rPr lang="en-US" sz="1974" dirty="0" err="1">
                <a:solidFill>
                  <a:srgbClr val="FFFFFF"/>
                </a:solidFill>
              </a:rPr>
              <a:t>dei</a:t>
            </a:r>
            <a:r>
              <a:rPr lang="en-US" sz="1974" dirty="0">
                <a:solidFill>
                  <a:srgbClr val="FFFFFF"/>
                </a:solidFill>
              </a:rPr>
              <a:t> </a:t>
            </a:r>
            <a:r>
              <a:rPr lang="en-US" sz="1974" dirty="0" err="1">
                <a:solidFill>
                  <a:srgbClr val="FFFFFF"/>
                </a:solidFill>
              </a:rPr>
              <a:t>neuroni</a:t>
            </a:r>
            <a:r>
              <a:rPr lang="en-US" sz="1974" dirty="0">
                <a:solidFill>
                  <a:srgbClr val="FFFFFF"/>
                </a:solidFill>
              </a:rPr>
              <a:t>, in </a:t>
            </a:r>
            <a:r>
              <a:rPr lang="en-US" sz="1974" dirty="0" err="1">
                <a:solidFill>
                  <a:srgbClr val="FFFFFF"/>
                </a:solidFill>
              </a:rPr>
              <a:t>quanto</a:t>
            </a:r>
            <a:r>
              <a:rPr lang="en-US" sz="1974" dirty="0">
                <a:solidFill>
                  <a:srgbClr val="FFFFFF"/>
                </a:solidFill>
              </a:rPr>
              <a:t> </a:t>
            </a:r>
            <a:r>
              <a:rPr lang="en-US" sz="1974" dirty="0" err="1">
                <a:solidFill>
                  <a:srgbClr val="FFFFFF"/>
                </a:solidFill>
              </a:rPr>
              <a:t>si</a:t>
            </a:r>
            <a:r>
              <a:rPr lang="en-US" sz="1974" dirty="0">
                <a:solidFill>
                  <a:srgbClr val="FFFFFF"/>
                </a:solidFill>
              </a:rPr>
              <a:t> </a:t>
            </a:r>
            <a:r>
              <a:rPr lang="en-US" sz="1974" dirty="0" err="1">
                <a:solidFill>
                  <a:srgbClr val="FFFFFF"/>
                </a:solidFill>
              </a:rPr>
              <a:t>accumulano</a:t>
            </a:r>
            <a:r>
              <a:rPr lang="en-US" sz="1974" dirty="0">
                <a:solidFill>
                  <a:srgbClr val="FFFFFF"/>
                </a:solidFill>
              </a:rPr>
              <a:t> </a:t>
            </a:r>
            <a:r>
              <a:rPr lang="en-US" sz="1974" dirty="0" err="1">
                <a:solidFill>
                  <a:srgbClr val="FFFFFF"/>
                </a:solidFill>
              </a:rPr>
              <a:t>senza</a:t>
            </a:r>
            <a:r>
              <a:rPr lang="en-US" sz="1974" dirty="0">
                <a:solidFill>
                  <a:srgbClr val="FFFFFF"/>
                </a:solidFill>
              </a:rPr>
              <a:t> </a:t>
            </a:r>
            <a:r>
              <a:rPr lang="en-US" sz="1974" dirty="0" err="1">
                <a:solidFill>
                  <a:srgbClr val="FFFFFF"/>
                </a:solidFill>
              </a:rPr>
              <a:t>essere</a:t>
            </a:r>
            <a:r>
              <a:rPr lang="en-US" sz="1974" dirty="0">
                <a:solidFill>
                  <a:srgbClr val="FFFFFF"/>
                </a:solidFill>
              </a:rPr>
              <a:t> eliminate.</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La </a:t>
            </a:r>
            <a:r>
              <a:rPr lang="en-US" sz="1974" dirty="0" err="1">
                <a:solidFill>
                  <a:srgbClr val="FFFFFF"/>
                </a:solidFill>
              </a:rPr>
              <a:t>medicina</a:t>
            </a:r>
            <a:r>
              <a:rPr lang="en-US" sz="1974" dirty="0">
                <a:solidFill>
                  <a:srgbClr val="FFFFFF"/>
                </a:solidFill>
              </a:rPr>
              <a:t> </a:t>
            </a:r>
            <a:r>
              <a:rPr lang="en-US" sz="1974" dirty="0" err="1">
                <a:solidFill>
                  <a:srgbClr val="FFFFFF"/>
                </a:solidFill>
              </a:rPr>
              <a:t>rigenerativa</a:t>
            </a:r>
            <a:r>
              <a:rPr lang="en-US" sz="1974" dirty="0">
                <a:solidFill>
                  <a:srgbClr val="FFFFFF"/>
                </a:solidFill>
              </a:rPr>
              <a:t> ha </a:t>
            </a:r>
            <a:r>
              <a:rPr lang="en-US" sz="1974" dirty="0" err="1">
                <a:solidFill>
                  <a:srgbClr val="FFFFFF"/>
                </a:solidFill>
              </a:rPr>
              <a:t>infatti</a:t>
            </a:r>
            <a:r>
              <a:rPr lang="en-US" sz="1974" dirty="0">
                <a:solidFill>
                  <a:srgbClr val="FFFFFF"/>
                </a:solidFill>
              </a:rPr>
              <a:t> lo </a:t>
            </a:r>
            <a:r>
              <a:rPr lang="en-US" sz="1974" dirty="0" err="1">
                <a:solidFill>
                  <a:srgbClr val="FFFFFF"/>
                </a:solidFill>
              </a:rPr>
              <a:t>scopo</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trovare</a:t>
            </a:r>
            <a:r>
              <a:rPr lang="en-US" sz="1974" dirty="0">
                <a:solidFill>
                  <a:srgbClr val="FFFFFF"/>
                </a:solidFill>
              </a:rPr>
              <a:t> </a:t>
            </a:r>
            <a:r>
              <a:rPr lang="en-US" sz="1974" dirty="0" err="1">
                <a:solidFill>
                  <a:srgbClr val="FFFFFF"/>
                </a:solidFill>
              </a:rPr>
              <a:t>nuovi</a:t>
            </a:r>
            <a:r>
              <a:rPr lang="en-US" sz="1974" dirty="0">
                <a:solidFill>
                  <a:srgbClr val="FFFFFF"/>
                </a:solidFill>
              </a:rPr>
              <a:t> </a:t>
            </a:r>
            <a:r>
              <a:rPr lang="en-US" sz="1974" dirty="0" err="1">
                <a:solidFill>
                  <a:srgbClr val="FFFFFF"/>
                </a:solidFill>
              </a:rPr>
              <a:t>approcci</a:t>
            </a:r>
            <a:r>
              <a:rPr lang="en-US" sz="1974" dirty="0">
                <a:solidFill>
                  <a:srgbClr val="FFFFFF"/>
                </a:solidFill>
              </a:rPr>
              <a:t> </a:t>
            </a:r>
            <a:r>
              <a:rPr lang="en-US" sz="1974" dirty="0" err="1">
                <a:solidFill>
                  <a:srgbClr val="FFFFFF"/>
                </a:solidFill>
              </a:rPr>
              <a:t>terapeutici</a:t>
            </a:r>
            <a:r>
              <a:rPr lang="en-US" sz="1974" dirty="0">
                <a:solidFill>
                  <a:srgbClr val="FFFFFF"/>
                </a:solidFill>
              </a:rPr>
              <a:t> </a:t>
            </a:r>
            <a:r>
              <a:rPr lang="en-US" sz="1974" dirty="0" err="1">
                <a:solidFill>
                  <a:srgbClr val="FFFFFF"/>
                </a:solidFill>
              </a:rPr>
              <a:t>funzionali</a:t>
            </a:r>
            <a:r>
              <a:rPr lang="en-US" sz="1974" dirty="0">
                <a:solidFill>
                  <a:srgbClr val="FFFFFF"/>
                </a:solidFill>
              </a:rPr>
              <a:t> </a:t>
            </a:r>
            <a:r>
              <a:rPr lang="en-US" sz="1974" dirty="0" err="1">
                <a:solidFill>
                  <a:srgbClr val="FFFFFF"/>
                </a:solidFill>
              </a:rPr>
              <a:t>alla</a:t>
            </a:r>
            <a:r>
              <a:rPr lang="en-US" sz="1974" dirty="0">
                <a:solidFill>
                  <a:srgbClr val="FFFFFF"/>
                </a:solidFill>
              </a:rPr>
              <a:t> salute dell’ </a:t>
            </a:r>
            <a:r>
              <a:rPr lang="en-US" sz="1974" dirty="0" err="1">
                <a:solidFill>
                  <a:srgbClr val="FFFFFF"/>
                </a:solidFill>
              </a:rPr>
              <a:t>uomo</a:t>
            </a:r>
            <a:r>
              <a:rPr lang="en-US" sz="1974" dirty="0">
                <a:solidFill>
                  <a:srgbClr val="FFFFFF"/>
                </a:solidFill>
              </a:rPr>
              <a:t>.</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Per </a:t>
            </a:r>
            <a:r>
              <a:rPr lang="en-US" sz="1974" dirty="0" err="1">
                <a:solidFill>
                  <a:srgbClr val="FFFFFF"/>
                </a:solidFill>
              </a:rPr>
              <a:t>il</a:t>
            </a:r>
            <a:r>
              <a:rPr lang="en-US" sz="1974" dirty="0">
                <a:solidFill>
                  <a:srgbClr val="FFFFFF"/>
                </a:solidFill>
              </a:rPr>
              <a:t> Parkinson, </a:t>
            </a:r>
            <a:r>
              <a:rPr lang="en-US" sz="1974" dirty="0" err="1">
                <a:solidFill>
                  <a:srgbClr val="FFFFFF"/>
                </a:solidFill>
              </a:rPr>
              <a:t>si</a:t>
            </a:r>
            <a:r>
              <a:rPr lang="en-US" sz="1974" dirty="0">
                <a:solidFill>
                  <a:srgbClr val="FFFFFF"/>
                </a:solidFill>
              </a:rPr>
              <a:t> </a:t>
            </a:r>
            <a:r>
              <a:rPr lang="en-US" sz="1974" dirty="0" err="1">
                <a:solidFill>
                  <a:srgbClr val="FFFFFF"/>
                </a:solidFill>
              </a:rPr>
              <a:t>pensa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limitare</a:t>
            </a:r>
            <a:r>
              <a:rPr lang="en-US" sz="1974" dirty="0">
                <a:solidFill>
                  <a:srgbClr val="FFFFFF"/>
                </a:solidFill>
              </a:rPr>
              <a:t> o </a:t>
            </a:r>
            <a:r>
              <a:rPr lang="en-US" sz="1974" dirty="0" err="1">
                <a:solidFill>
                  <a:srgbClr val="FFFFFF"/>
                </a:solidFill>
              </a:rPr>
              <a:t>eliminare</a:t>
            </a:r>
            <a:r>
              <a:rPr lang="en-US" sz="1974" dirty="0">
                <a:solidFill>
                  <a:srgbClr val="FFFFFF"/>
                </a:solidFill>
              </a:rPr>
              <a:t> la </a:t>
            </a:r>
            <a:r>
              <a:rPr lang="en-US" sz="1974" dirty="0" err="1">
                <a:solidFill>
                  <a:srgbClr val="FFFFFF"/>
                </a:solidFill>
              </a:rPr>
              <a:t>malattia</a:t>
            </a:r>
            <a:r>
              <a:rPr lang="en-US" sz="1974" dirty="0">
                <a:solidFill>
                  <a:srgbClr val="FFFFFF"/>
                </a:solidFill>
              </a:rPr>
              <a:t> grazie a un </a:t>
            </a:r>
            <a:r>
              <a:rPr lang="en-US" sz="1974" dirty="0" err="1">
                <a:solidFill>
                  <a:srgbClr val="FFFFFF"/>
                </a:solidFill>
              </a:rPr>
              <a:t>farmaco</a:t>
            </a:r>
            <a:r>
              <a:rPr lang="en-US" sz="1974" dirty="0">
                <a:solidFill>
                  <a:srgbClr val="FFFFFF"/>
                </a:solidFill>
              </a:rPr>
              <a:t> </a:t>
            </a:r>
            <a:r>
              <a:rPr lang="en-US" sz="1974" dirty="0" err="1">
                <a:solidFill>
                  <a:srgbClr val="FFFFFF"/>
                </a:solidFill>
              </a:rPr>
              <a:t>basato</a:t>
            </a:r>
            <a:r>
              <a:rPr lang="en-US" sz="1974" dirty="0">
                <a:solidFill>
                  <a:srgbClr val="FFFFFF"/>
                </a:solidFill>
              </a:rPr>
              <a:t> </a:t>
            </a:r>
            <a:r>
              <a:rPr lang="en-US" sz="1974" dirty="0" err="1">
                <a:solidFill>
                  <a:srgbClr val="FFFFFF"/>
                </a:solidFill>
              </a:rPr>
              <a:t>su</a:t>
            </a:r>
            <a:r>
              <a:rPr lang="en-US" sz="1974" dirty="0">
                <a:solidFill>
                  <a:srgbClr val="FFFFFF"/>
                </a:solidFill>
              </a:rPr>
              <a:t> un virus </a:t>
            </a:r>
            <a:r>
              <a:rPr lang="en-US" sz="1974" dirty="0" err="1">
                <a:solidFill>
                  <a:srgbClr val="FFFFFF"/>
                </a:solidFill>
              </a:rPr>
              <a:t>modificato</a:t>
            </a:r>
            <a:r>
              <a:rPr lang="en-US" sz="1974" dirty="0">
                <a:solidFill>
                  <a:srgbClr val="FFFFFF"/>
                </a:solidFill>
              </a:rPr>
              <a:t> in </a:t>
            </a:r>
            <a:r>
              <a:rPr lang="en-US" sz="1974" dirty="0" err="1">
                <a:solidFill>
                  <a:srgbClr val="FFFFFF"/>
                </a:solidFill>
              </a:rPr>
              <a:t>grado</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infettare</a:t>
            </a:r>
            <a:r>
              <a:rPr lang="en-US" sz="1974" dirty="0">
                <a:solidFill>
                  <a:srgbClr val="FFFFFF"/>
                </a:solidFill>
              </a:rPr>
              <a:t> </a:t>
            </a:r>
            <a:r>
              <a:rPr lang="en-US" sz="1974" dirty="0" err="1">
                <a:solidFill>
                  <a:srgbClr val="FFFFFF"/>
                </a:solidFill>
              </a:rPr>
              <a:t>i</a:t>
            </a:r>
            <a:r>
              <a:rPr lang="en-US" sz="1974" dirty="0">
                <a:solidFill>
                  <a:srgbClr val="FFFFFF"/>
                </a:solidFill>
              </a:rPr>
              <a:t> </a:t>
            </a:r>
            <a:r>
              <a:rPr lang="en-US" sz="1974" dirty="0" err="1">
                <a:solidFill>
                  <a:srgbClr val="FFFFFF"/>
                </a:solidFill>
              </a:rPr>
              <a:t>neuroni</a:t>
            </a:r>
            <a:r>
              <a:rPr lang="en-US" sz="1974" dirty="0">
                <a:solidFill>
                  <a:srgbClr val="FFFFFF"/>
                </a:solidFill>
              </a:rPr>
              <a:t> per far </a:t>
            </a:r>
            <a:r>
              <a:rPr lang="en-US" sz="1974" dirty="0" err="1">
                <a:solidFill>
                  <a:srgbClr val="FFFFFF"/>
                </a:solidFill>
              </a:rPr>
              <a:t>produrre</a:t>
            </a:r>
            <a:r>
              <a:rPr lang="en-US" sz="1974" dirty="0">
                <a:solidFill>
                  <a:srgbClr val="FFFFFF"/>
                </a:solidFill>
              </a:rPr>
              <a:t> la </a:t>
            </a:r>
            <a:r>
              <a:rPr lang="en-US" sz="1974" dirty="0" err="1">
                <a:solidFill>
                  <a:srgbClr val="FFFFFF"/>
                </a:solidFill>
              </a:rPr>
              <a:t>dopamina</a:t>
            </a:r>
            <a:r>
              <a:rPr lang="en-US" sz="1974" dirty="0">
                <a:solidFill>
                  <a:srgbClr val="FFFFFF"/>
                </a:solidFill>
              </a:rPr>
              <a:t> ( </a:t>
            </a:r>
            <a:r>
              <a:rPr lang="en-US" sz="1974" dirty="0" err="1">
                <a:solidFill>
                  <a:srgbClr val="FFFFFF"/>
                </a:solidFill>
              </a:rPr>
              <a:t>sostanza</a:t>
            </a:r>
            <a:r>
              <a:rPr lang="en-US" sz="1974" dirty="0">
                <a:solidFill>
                  <a:srgbClr val="FFFFFF"/>
                </a:solidFill>
              </a:rPr>
              <a:t> </a:t>
            </a:r>
            <a:r>
              <a:rPr lang="en-US" sz="1974" dirty="0" err="1">
                <a:solidFill>
                  <a:srgbClr val="FFFFFF"/>
                </a:solidFill>
              </a:rPr>
              <a:t>di</a:t>
            </a:r>
            <a:r>
              <a:rPr lang="en-US" sz="1974" dirty="0">
                <a:solidFill>
                  <a:srgbClr val="FFFFFF"/>
                </a:solidFill>
              </a:rPr>
              <a:t> cui </a:t>
            </a:r>
            <a:r>
              <a:rPr lang="en-US" sz="1974" dirty="0" err="1">
                <a:solidFill>
                  <a:srgbClr val="FFFFFF"/>
                </a:solidFill>
              </a:rPr>
              <a:t>il</a:t>
            </a:r>
            <a:r>
              <a:rPr lang="en-US" sz="1974" dirty="0">
                <a:solidFill>
                  <a:srgbClr val="FFFFFF"/>
                </a:solidFill>
              </a:rPr>
              <a:t> </a:t>
            </a:r>
            <a:r>
              <a:rPr lang="en-US" sz="1974" dirty="0" err="1">
                <a:solidFill>
                  <a:srgbClr val="FFFFFF"/>
                </a:solidFill>
              </a:rPr>
              <a:t>paziente</a:t>
            </a:r>
            <a:r>
              <a:rPr lang="en-US" sz="1974" dirty="0">
                <a:solidFill>
                  <a:srgbClr val="FFFFFF"/>
                </a:solidFill>
              </a:rPr>
              <a:t> è </a:t>
            </a:r>
            <a:r>
              <a:rPr lang="en-US" sz="1974" dirty="0" err="1">
                <a:solidFill>
                  <a:srgbClr val="FFFFFF"/>
                </a:solidFill>
              </a:rPr>
              <a:t>carente</a:t>
            </a:r>
            <a:r>
              <a:rPr lang="en-US" sz="1974" dirty="0">
                <a:solidFill>
                  <a:srgbClr val="FFFFFF"/>
                </a:solidFill>
              </a:rPr>
              <a:t> ).</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Per l’ Alzheimer, le </a:t>
            </a:r>
            <a:r>
              <a:rPr lang="en-US" sz="1974" dirty="0" err="1">
                <a:solidFill>
                  <a:srgbClr val="FFFFFF"/>
                </a:solidFill>
              </a:rPr>
              <a:t>ricerche</a:t>
            </a:r>
            <a:r>
              <a:rPr lang="en-US" sz="1974" dirty="0">
                <a:solidFill>
                  <a:srgbClr val="FFFFFF"/>
                </a:solidFill>
              </a:rPr>
              <a:t> </a:t>
            </a:r>
            <a:r>
              <a:rPr lang="en-US" sz="1974" dirty="0" err="1">
                <a:solidFill>
                  <a:srgbClr val="FFFFFF"/>
                </a:solidFill>
              </a:rPr>
              <a:t>riguardano</a:t>
            </a:r>
            <a:r>
              <a:rPr lang="en-US" sz="1974" dirty="0">
                <a:solidFill>
                  <a:srgbClr val="FFFFFF"/>
                </a:solidFill>
              </a:rPr>
              <a:t> </a:t>
            </a:r>
            <a:r>
              <a:rPr lang="en-US" sz="1974" dirty="0" err="1">
                <a:solidFill>
                  <a:srgbClr val="FFFFFF"/>
                </a:solidFill>
              </a:rPr>
              <a:t>prevalentemente</a:t>
            </a:r>
            <a:r>
              <a:rPr lang="en-US" sz="1974" dirty="0">
                <a:solidFill>
                  <a:srgbClr val="FFFFFF"/>
                </a:solidFill>
              </a:rPr>
              <a:t> </a:t>
            </a:r>
            <a:r>
              <a:rPr lang="en-US" sz="1974" dirty="0" err="1">
                <a:solidFill>
                  <a:srgbClr val="FFFFFF"/>
                </a:solidFill>
              </a:rPr>
              <a:t>farmaci</a:t>
            </a:r>
            <a:r>
              <a:rPr lang="en-US" sz="1974" dirty="0">
                <a:solidFill>
                  <a:srgbClr val="FFFFFF"/>
                </a:solidFill>
              </a:rPr>
              <a:t> </a:t>
            </a:r>
            <a:r>
              <a:rPr lang="en-US" sz="1974" dirty="0" err="1">
                <a:solidFill>
                  <a:srgbClr val="FFFFFF"/>
                </a:solidFill>
              </a:rPr>
              <a:t>sintomatici</a:t>
            </a:r>
            <a:r>
              <a:rPr lang="en-US" sz="1974" dirty="0">
                <a:solidFill>
                  <a:srgbClr val="FFFFFF"/>
                </a:solidFill>
              </a:rPr>
              <a:t>, </a:t>
            </a:r>
            <a:r>
              <a:rPr lang="en-US" sz="1974" dirty="0" err="1">
                <a:solidFill>
                  <a:srgbClr val="FFFFFF"/>
                </a:solidFill>
              </a:rPr>
              <a:t>però</a:t>
            </a:r>
            <a:r>
              <a:rPr lang="en-US" sz="1974" dirty="0">
                <a:solidFill>
                  <a:srgbClr val="FFFFFF"/>
                </a:solidFill>
              </a:rPr>
              <a:t> </a:t>
            </a:r>
            <a:r>
              <a:rPr lang="en-US" sz="1974" dirty="0" err="1">
                <a:solidFill>
                  <a:srgbClr val="FFFFFF"/>
                </a:solidFill>
              </a:rPr>
              <a:t>senza</a:t>
            </a:r>
            <a:r>
              <a:rPr lang="en-US" sz="1974" dirty="0">
                <a:solidFill>
                  <a:srgbClr val="FFFFFF"/>
                </a:solidFill>
              </a:rPr>
              <a:t> </a:t>
            </a:r>
            <a:r>
              <a:rPr lang="en-US" sz="1974" dirty="0" err="1">
                <a:solidFill>
                  <a:srgbClr val="FFFFFF"/>
                </a:solidFill>
              </a:rPr>
              <a:t>modificare</a:t>
            </a:r>
            <a:r>
              <a:rPr lang="en-US" sz="1974" dirty="0">
                <a:solidFill>
                  <a:srgbClr val="FFFFFF"/>
                </a:solidFill>
              </a:rPr>
              <a:t> </a:t>
            </a:r>
            <a:r>
              <a:rPr lang="en-US" sz="1974" dirty="0" err="1">
                <a:solidFill>
                  <a:srgbClr val="FFFFFF"/>
                </a:solidFill>
              </a:rPr>
              <a:t>il</a:t>
            </a:r>
            <a:r>
              <a:rPr lang="en-US" sz="1974" dirty="0">
                <a:solidFill>
                  <a:srgbClr val="FFFFFF"/>
                </a:solidFill>
              </a:rPr>
              <a:t> </a:t>
            </a:r>
            <a:r>
              <a:rPr lang="en-US" sz="1974" dirty="0" err="1">
                <a:solidFill>
                  <a:srgbClr val="FFFFFF"/>
                </a:solidFill>
              </a:rPr>
              <a:t>decorso</a:t>
            </a:r>
            <a:r>
              <a:rPr lang="en-US" sz="1974" dirty="0">
                <a:solidFill>
                  <a:srgbClr val="FFFFFF"/>
                </a:solidFill>
              </a:rPr>
              <a:t> </a:t>
            </a:r>
            <a:r>
              <a:rPr lang="en-US" sz="1974" dirty="0" err="1">
                <a:solidFill>
                  <a:srgbClr val="FFFFFF"/>
                </a:solidFill>
              </a:rPr>
              <a:t>naturale</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malattia</a:t>
            </a:r>
            <a:r>
              <a:rPr lang="en-US" sz="1974" dirty="0">
                <a:solidFill>
                  <a:srgbClr val="FFFFFF"/>
                </a:solidFill>
              </a:rPr>
              <a:t>.</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In </a:t>
            </a:r>
            <a:r>
              <a:rPr lang="en-US" sz="1974" dirty="0" err="1">
                <a:solidFill>
                  <a:srgbClr val="FFFFFF"/>
                </a:solidFill>
              </a:rPr>
              <a:t>questo</a:t>
            </a:r>
            <a:r>
              <a:rPr lang="en-US" sz="1974" dirty="0">
                <a:solidFill>
                  <a:srgbClr val="FFFFFF"/>
                </a:solidFill>
              </a:rPr>
              <a:t> campo, </a:t>
            </a:r>
            <a:r>
              <a:rPr lang="en-US" sz="1974" dirty="0" err="1">
                <a:solidFill>
                  <a:srgbClr val="FFFFFF"/>
                </a:solidFill>
              </a:rPr>
              <a:t>della</a:t>
            </a:r>
            <a:r>
              <a:rPr lang="en-US" sz="1974" dirty="0">
                <a:solidFill>
                  <a:srgbClr val="FFFFFF"/>
                </a:solidFill>
              </a:rPr>
              <a:t> </a:t>
            </a:r>
            <a:r>
              <a:rPr lang="en-US" sz="1974" dirty="0" err="1">
                <a:solidFill>
                  <a:srgbClr val="FFFFFF"/>
                </a:solidFill>
              </a:rPr>
              <a:t>medicina</a:t>
            </a:r>
            <a:r>
              <a:rPr lang="en-US" sz="1974" dirty="0">
                <a:solidFill>
                  <a:srgbClr val="FFFFFF"/>
                </a:solidFill>
              </a:rPr>
              <a:t> </a:t>
            </a:r>
            <a:r>
              <a:rPr lang="en-US" sz="1974" dirty="0" err="1">
                <a:solidFill>
                  <a:srgbClr val="FFFFFF"/>
                </a:solidFill>
              </a:rPr>
              <a:t>rigenerativa</a:t>
            </a:r>
            <a:r>
              <a:rPr lang="en-US" sz="1974" dirty="0">
                <a:solidFill>
                  <a:srgbClr val="FFFFFF"/>
                </a:solidFill>
              </a:rPr>
              <a:t>, </a:t>
            </a:r>
            <a:r>
              <a:rPr lang="en-US" sz="1974" dirty="0" err="1">
                <a:solidFill>
                  <a:srgbClr val="FFFFFF"/>
                </a:solidFill>
              </a:rPr>
              <a:t>rientra</a:t>
            </a:r>
            <a:r>
              <a:rPr lang="en-US" sz="1974" dirty="0">
                <a:solidFill>
                  <a:srgbClr val="FFFFFF"/>
                </a:solidFill>
              </a:rPr>
              <a:t> </a:t>
            </a:r>
            <a:r>
              <a:rPr lang="en-US" sz="1974" dirty="0" err="1">
                <a:solidFill>
                  <a:srgbClr val="FFFFFF"/>
                </a:solidFill>
              </a:rPr>
              <a:t>anche</a:t>
            </a:r>
            <a:r>
              <a:rPr lang="en-US" sz="1974" dirty="0">
                <a:solidFill>
                  <a:srgbClr val="FFFFFF"/>
                </a:solidFill>
              </a:rPr>
              <a:t> l’ </a:t>
            </a:r>
            <a:r>
              <a:rPr lang="en-US" sz="1974" dirty="0" err="1">
                <a:solidFill>
                  <a:srgbClr val="FFFFFF"/>
                </a:solidFill>
              </a:rPr>
              <a:t>ingegneria</a:t>
            </a:r>
            <a:r>
              <a:rPr lang="en-US" sz="1974" dirty="0">
                <a:solidFill>
                  <a:srgbClr val="FFFFFF"/>
                </a:solidFill>
              </a:rPr>
              <a:t> </a:t>
            </a:r>
            <a:r>
              <a:rPr lang="en-US" sz="1974" dirty="0" err="1">
                <a:solidFill>
                  <a:srgbClr val="FFFFFF"/>
                </a:solidFill>
              </a:rPr>
              <a:t>dei</a:t>
            </a:r>
            <a:r>
              <a:rPr lang="en-US" sz="1974" dirty="0">
                <a:solidFill>
                  <a:srgbClr val="FFFFFF"/>
                </a:solidFill>
              </a:rPr>
              <a:t> </a:t>
            </a:r>
            <a:r>
              <a:rPr lang="en-US" sz="1974" dirty="0" err="1">
                <a:solidFill>
                  <a:srgbClr val="FFFFFF"/>
                </a:solidFill>
              </a:rPr>
              <a:t>tessuti</a:t>
            </a:r>
            <a:r>
              <a:rPr lang="en-US" sz="1974" dirty="0">
                <a:solidFill>
                  <a:srgbClr val="FFFFFF"/>
                </a:solidFill>
              </a:rPr>
              <a:t>. </a:t>
            </a:r>
            <a:r>
              <a:rPr lang="en-US" sz="1974" dirty="0" err="1">
                <a:solidFill>
                  <a:srgbClr val="FFFFFF"/>
                </a:solidFill>
              </a:rPr>
              <a:t>Usando</a:t>
            </a:r>
            <a:r>
              <a:rPr lang="en-US" sz="1974" dirty="0">
                <a:solidFill>
                  <a:srgbClr val="FFFFFF"/>
                </a:solidFill>
              </a:rPr>
              <a:t> </a:t>
            </a:r>
            <a:r>
              <a:rPr lang="en-US" sz="1974" dirty="0" err="1">
                <a:solidFill>
                  <a:srgbClr val="FFFFFF"/>
                </a:solidFill>
              </a:rPr>
              <a:t>delle</a:t>
            </a:r>
            <a:r>
              <a:rPr lang="en-US" sz="1974" dirty="0">
                <a:solidFill>
                  <a:srgbClr val="FFFFFF"/>
                </a:solidFill>
              </a:rPr>
              <a:t> cellule del </a:t>
            </a:r>
            <a:r>
              <a:rPr lang="en-US" sz="1974" dirty="0" err="1">
                <a:solidFill>
                  <a:srgbClr val="FFFFFF"/>
                </a:solidFill>
              </a:rPr>
              <a:t>paziente</a:t>
            </a:r>
            <a:r>
              <a:rPr lang="en-US" sz="1974" dirty="0">
                <a:solidFill>
                  <a:srgbClr val="FFFFFF"/>
                </a:solidFill>
              </a:rPr>
              <a:t>, </a:t>
            </a:r>
            <a:r>
              <a:rPr lang="en-US" sz="1974" dirty="0" err="1">
                <a:solidFill>
                  <a:srgbClr val="FFFFFF"/>
                </a:solidFill>
              </a:rPr>
              <a:t>abbinate</a:t>
            </a:r>
            <a:r>
              <a:rPr lang="en-US" sz="1974" dirty="0">
                <a:solidFill>
                  <a:srgbClr val="FFFFFF"/>
                </a:solidFill>
              </a:rPr>
              <a:t> a cellule </a:t>
            </a:r>
            <a:r>
              <a:rPr lang="en-US" sz="1974" dirty="0" err="1">
                <a:solidFill>
                  <a:srgbClr val="FFFFFF"/>
                </a:solidFill>
              </a:rPr>
              <a:t>bioattive</a:t>
            </a:r>
            <a:r>
              <a:rPr lang="en-US" sz="1974" dirty="0">
                <a:solidFill>
                  <a:srgbClr val="FFFFFF"/>
                </a:solidFill>
              </a:rPr>
              <a:t> , </a:t>
            </a:r>
            <a:r>
              <a:rPr lang="en-US" sz="1974" dirty="0" err="1">
                <a:solidFill>
                  <a:srgbClr val="FFFFFF"/>
                </a:solidFill>
              </a:rPr>
              <a:t>si</a:t>
            </a:r>
            <a:r>
              <a:rPr lang="en-US" sz="1974" dirty="0">
                <a:solidFill>
                  <a:srgbClr val="FFFFFF"/>
                </a:solidFill>
              </a:rPr>
              <a:t> </a:t>
            </a:r>
            <a:r>
              <a:rPr lang="en-US" sz="1974" dirty="0" err="1">
                <a:solidFill>
                  <a:srgbClr val="FFFFFF"/>
                </a:solidFill>
              </a:rPr>
              <a:t>ricostruisce</a:t>
            </a:r>
            <a:r>
              <a:rPr lang="en-US" sz="1974" dirty="0">
                <a:solidFill>
                  <a:srgbClr val="FFFFFF"/>
                </a:solidFill>
              </a:rPr>
              <a:t> un </a:t>
            </a:r>
            <a:r>
              <a:rPr lang="en-US" sz="1974" dirty="0" err="1">
                <a:solidFill>
                  <a:srgbClr val="FFFFFF"/>
                </a:solidFill>
              </a:rPr>
              <a:t>tessuto</a:t>
            </a:r>
            <a:r>
              <a:rPr lang="en-US" sz="1974" dirty="0">
                <a:solidFill>
                  <a:srgbClr val="FFFFFF"/>
                </a:solidFill>
              </a:rPr>
              <a:t> o un </a:t>
            </a:r>
            <a:r>
              <a:rPr lang="en-US" sz="1974" dirty="0" err="1">
                <a:solidFill>
                  <a:srgbClr val="FFFFFF"/>
                </a:solidFill>
              </a:rPr>
              <a:t>organo</a:t>
            </a:r>
            <a:r>
              <a:rPr lang="en-US" sz="1974" dirty="0">
                <a:solidFill>
                  <a:srgbClr val="FFFFFF"/>
                </a:solidFill>
              </a:rPr>
              <a:t>. </a:t>
            </a:r>
            <a:endParaRPr lang="en-US" sz="1974">
              <a:solidFill>
                <a:srgbClr val="FFFFFF"/>
              </a:solidFill>
            </a:endParaRPr>
          </a:p>
          <a:p>
            <a:pPr marL="358139" lvl="0" indent="-358139" algn="l" rtl="0">
              <a:lnSpc>
                <a:spcPct val="120000"/>
              </a:lnSpc>
              <a:spcBef>
                <a:spcPts val="3000"/>
              </a:spcBef>
              <a:spcAft>
                <a:spcPts val="0"/>
              </a:spcAft>
              <a:buClr>
                <a:srgbClr val="FFFFFF"/>
              </a:buClr>
              <a:buSzPts val="2428"/>
              <a:buNone/>
            </a:pPr>
            <a:r>
              <a:rPr lang="en-US" sz="1974">
                <a:solidFill>
                  <a:srgbClr val="FFFFFF"/>
                </a:solidFill>
              </a:rPr>
              <a:t>Insieme</a:t>
            </a:r>
            <a:r>
              <a:rPr lang="en-US" sz="1974" dirty="0">
                <a:solidFill>
                  <a:srgbClr val="FFFFFF"/>
                </a:solidFill>
              </a:rPr>
              <a:t> </a:t>
            </a:r>
            <a:r>
              <a:rPr lang="en-US" sz="1974" dirty="0" err="1">
                <a:solidFill>
                  <a:srgbClr val="FFFFFF"/>
                </a:solidFill>
              </a:rPr>
              <a:t>allo</a:t>
            </a:r>
            <a:r>
              <a:rPr lang="en-US" sz="1974" dirty="0">
                <a:solidFill>
                  <a:srgbClr val="FFFFFF"/>
                </a:solidFill>
              </a:rPr>
              <a:t> </a:t>
            </a:r>
            <a:r>
              <a:rPr lang="en-US" i="1" dirty="0" err="1"/>
              <a:t>xenotrapianto</a:t>
            </a:r>
            <a:r>
              <a:rPr lang="en-US" i="1" dirty="0"/>
              <a:t> </a:t>
            </a:r>
            <a:r>
              <a:rPr lang="en-US" sz="1974" dirty="0" err="1">
                <a:solidFill>
                  <a:srgbClr val="FFFFFF"/>
                </a:solidFill>
              </a:rPr>
              <a:t>può</a:t>
            </a:r>
            <a:r>
              <a:rPr lang="en-US" sz="1974" dirty="0">
                <a:solidFill>
                  <a:srgbClr val="FFFFFF"/>
                </a:solidFill>
              </a:rPr>
              <a:t> </a:t>
            </a:r>
            <a:r>
              <a:rPr lang="en-US" sz="1974" dirty="0" err="1">
                <a:solidFill>
                  <a:srgbClr val="FFFFFF"/>
                </a:solidFill>
              </a:rPr>
              <a:t>risolvere</a:t>
            </a:r>
            <a:r>
              <a:rPr lang="en-US" sz="1974" dirty="0">
                <a:solidFill>
                  <a:srgbClr val="FFFFFF"/>
                </a:solidFill>
              </a:rPr>
              <a:t> </a:t>
            </a:r>
            <a:r>
              <a:rPr lang="en-US" sz="1974" dirty="0" err="1">
                <a:solidFill>
                  <a:srgbClr val="FFFFFF"/>
                </a:solidFill>
              </a:rPr>
              <a:t>il</a:t>
            </a:r>
            <a:r>
              <a:rPr lang="en-US" sz="1974" dirty="0">
                <a:solidFill>
                  <a:srgbClr val="FFFFFF"/>
                </a:solidFill>
              </a:rPr>
              <a:t> </a:t>
            </a:r>
            <a:r>
              <a:rPr lang="en-US" sz="1974" dirty="0" err="1">
                <a:solidFill>
                  <a:srgbClr val="FFFFFF"/>
                </a:solidFill>
              </a:rPr>
              <a:t>problema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carenza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organi</a:t>
            </a:r>
            <a:r>
              <a:rPr lang="en-US" sz="1974" dirty="0">
                <a:solidFill>
                  <a:srgbClr val="FFFFFF"/>
                </a:solidFill>
              </a:rPr>
              <a:t>.</a:t>
            </a:r>
            <a:endParaRPr/>
          </a:p>
        </p:txBody>
      </p:sp>
      <p:sp>
        <p:nvSpPr>
          <p:cNvPr id="140" name="Google Shape;140;p25"/>
          <p:cNvSpPr txBox="1">
            <a:spLocks noGrp="1"/>
          </p:cNvSpPr>
          <p:nvPr>
            <p:ph type="title"/>
          </p:nvPr>
        </p:nvSpPr>
        <p:spPr>
          <a:xfrm>
            <a:off x="698500" y="376206"/>
            <a:ext cx="11607800" cy="82124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00"/>
              <a:buFont typeface="Arial"/>
              <a:buNone/>
            </a:pPr>
            <a:r>
              <a:rPr lang="en-US" sz="3600" b="0" dirty="0">
                <a:solidFill>
                  <a:srgbClr val="FF2600"/>
                </a:solidFill>
                <a:latin typeface="Arial"/>
                <a:ea typeface="Arial"/>
                <a:cs typeface="Arial"/>
                <a:sym typeface="Arial"/>
              </a:rPr>
              <a:t>MEDICINA RIGENERATIVA </a:t>
            </a:r>
            <a:endParaRPr/>
          </a:p>
        </p:txBody>
      </p:sp>
      <p:pic>
        <p:nvPicPr>
          <p:cNvPr id="141" name="Google Shape;141;p25" descr="download (1).jpeg"/>
          <p:cNvPicPr preferRelativeResize="0"/>
          <p:nvPr/>
        </p:nvPicPr>
        <p:blipFill rotWithShape="1">
          <a:blip r:embed="rId3">
            <a:alphaModFix/>
          </a:blip>
          <a:srcRect/>
          <a:stretch/>
        </p:blipFill>
        <p:spPr>
          <a:xfrm>
            <a:off x="554007" y="7877196"/>
            <a:ext cx="5734080" cy="1774622"/>
          </a:xfrm>
          <a:prstGeom prst="rect">
            <a:avLst/>
          </a:prstGeom>
          <a:noFill/>
          <a:ln>
            <a:noFill/>
          </a:ln>
        </p:spPr>
      </p:pic>
      <p:sp>
        <p:nvSpPr>
          <p:cNvPr id="142" name="Google Shape;142;p25"/>
          <p:cNvSpPr txBox="1"/>
          <p:nvPr/>
        </p:nvSpPr>
        <p:spPr>
          <a:xfrm>
            <a:off x="7549542" y="8367772"/>
            <a:ext cx="4180791" cy="745817"/>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000000"/>
              </a:buClr>
              <a:buSzPts val="2200"/>
              <a:buFont typeface="Helvetica Neue"/>
              <a:buNone/>
            </a:pPr>
            <a:r>
              <a:rPr lang="en-US" sz="2200" b="1" i="0" u="none" strike="noStrike" cap="none">
                <a:solidFill>
                  <a:srgbClr val="000000"/>
                </a:solidFill>
                <a:latin typeface="Helvetica Neue"/>
                <a:ea typeface="Helvetica Neue"/>
                <a:cs typeface="Helvetica Neue"/>
                <a:sym typeface="Helvetica Neue"/>
              </a:rPr>
              <a:t>Cellule in crescita artificialmente </a:t>
            </a:r>
            <a:endParaRPr/>
          </a:p>
        </p:txBody>
      </p:sp>
      <p:cxnSp>
        <p:nvCxnSpPr>
          <p:cNvPr id="143" name="Google Shape;143;p25"/>
          <p:cNvCxnSpPr/>
          <p:nvPr/>
        </p:nvCxnSpPr>
        <p:spPr>
          <a:xfrm flipH="1">
            <a:off x="6573838" y="8805890"/>
            <a:ext cx="827910"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1428</Words>
  <Application>Microsoft Macintosh PowerPoint</Application>
  <PresentationFormat>Personalizzato</PresentationFormat>
  <Paragraphs>64</Paragraphs>
  <Slides>9</Slides>
  <Notes>9</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Helvetica Neue</vt:lpstr>
      <vt:lpstr>21_BasicWhite</vt:lpstr>
      <vt:lpstr>BIOTECNOLOGIE </vt:lpstr>
      <vt:lpstr>COSA SONO LE BIOTECNOLOGIE ?</vt:lpstr>
      <vt:lpstr>BIOTECNOLOGIE ROSSE</vt:lpstr>
      <vt:lpstr>PRODUZIONE FARMACI</vt:lpstr>
      <vt:lpstr>VACCINI</vt:lpstr>
      <vt:lpstr>ANIMALI TRANSGENICI </vt:lpstr>
      <vt:lpstr>TERAPIA GENICA </vt:lpstr>
      <vt:lpstr>Presentazione standard di PowerPoint</vt:lpstr>
      <vt:lpstr>MEDICINA RIGENERATIVA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BIOTECNOLOGIE </dc:title>
  <dc:creator>Casa</dc:creator>
  <cp:lastModifiedBy>Davide Peccioli</cp:lastModifiedBy>
  <cp:revision>8</cp:revision>
  <dcterms:modified xsi:type="dcterms:W3CDTF">2021-05-24T17:23:16Z</dcterms:modified>
</cp:coreProperties>
</file>