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67" r:id="rId4"/>
    <p:sldId id="257" r:id="rId5"/>
    <p:sldId id="259" r:id="rId6"/>
    <p:sldId id="260" r:id="rId7"/>
    <p:sldId id="266" r:id="rId8"/>
    <p:sldId id="261" r:id="rId9"/>
    <p:sldId id="262" r:id="rId10"/>
    <p:sldId id="263" r:id="rId11"/>
    <p:sldId id="264"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29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C30BCA-1659-467E-8734-57CC49112C91}" type="doc">
      <dgm:prSet loTypeId="urn:microsoft.com/office/officeart/2005/8/layout/pyramid2" loCatId="pyramid" qsTypeId="urn:microsoft.com/office/officeart/2005/8/quickstyle/simple1" qsCatId="simple" csTypeId="urn:microsoft.com/office/officeart/2005/8/colors/accent1_2" csCatId="accent1" phldr="1"/>
      <dgm:spPr/>
    </dgm:pt>
    <dgm:pt modelId="{108904E4-B828-47BE-A476-5823A38BF155}">
      <dgm:prSet phldrT="[Testo]"/>
      <dgm:spPr/>
      <dgm:t>
        <a:bodyPr/>
        <a:lstStyle/>
        <a:p>
          <a:r>
            <a:rPr lang="it-IT" dirty="0" err="1" smtClean="0"/>
            <a:t>Alphas</a:t>
          </a:r>
          <a:endParaRPr lang="it-IT" dirty="0"/>
        </a:p>
      </dgm:t>
    </dgm:pt>
    <dgm:pt modelId="{DD263CAE-B94A-4B8F-8D4D-5AAC0326201E}" type="parTrans" cxnId="{BB89E2D1-4B5B-47A3-9A07-9EC1AC7812D0}">
      <dgm:prSet/>
      <dgm:spPr/>
      <dgm:t>
        <a:bodyPr/>
        <a:lstStyle/>
        <a:p>
          <a:endParaRPr lang="it-IT"/>
        </a:p>
      </dgm:t>
    </dgm:pt>
    <dgm:pt modelId="{38C18D65-0D6F-41E1-9162-D83DD4A60098}" type="sibTrans" cxnId="{BB89E2D1-4B5B-47A3-9A07-9EC1AC7812D0}">
      <dgm:prSet/>
      <dgm:spPr/>
      <dgm:t>
        <a:bodyPr/>
        <a:lstStyle/>
        <a:p>
          <a:endParaRPr lang="it-IT"/>
        </a:p>
      </dgm:t>
    </dgm:pt>
    <dgm:pt modelId="{08765A3C-FF75-4EFA-BBFE-221AF20A6F96}">
      <dgm:prSet phldrT="[Testo]"/>
      <dgm:spPr/>
      <dgm:t>
        <a:bodyPr/>
        <a:lstStyle/>
        <a:p>
          <a:r>
            <a:rPr lang="it-IT" dirty="0" err="1" smtClean="0"/>
            <a:t>Betas</a:t>
          </a:r>
          <a:endParaRPr lang="it-IT" dirty="0"/>
        </a:p>
      </dgm:t>
    </dgm:pt>
    <dgm:pt modelId="{C62BDB09-954C-4B3D-A768-DDBA106182C4}" type="parTrans" cxnId="{90813984-FD9F-4AE5-BCB3-3E929839BD9D}">
      <dgm:prSet/>
      <dgm:spPr/>
      <dgm:t>
        <a:bodyPr/>
        <a:lstStyle/>
        <a:p>
          <a:endParaRPr lang="it-IT"/>
        </a:p>
      </dgm:t>
    </dgm:pt>
    <dgm:pt modelId="{E38DEA03-BA0F-4042-82DA-F3F6B36DF1B4}" type="sibTrans" cxnId="{90813984-FD9F-4AE5-BCB3-3E929839BD9D}">
      <dgm:prSet/>
      <dgm:spPr/>
      <dgm:t>
        <a:bodyPr/>
        <a:lstStyle/>
        <a:p>
          <a:endParaRPr lang="it-IT"/>
        </a:p>
      </dgm:t>
    </dgm:pt>
    <dgm:pt modelId="{9A4C11CC-08E9-4991-A03B-06C12DE1B1AB}">
      <dgm:prSet phldrT="[Testo]"/>
      <dgm:spPr/>
      <dgm:t>
        <a:bodyPr/>
        <a:lstStyle/>
        <a:p>
          <a:r>
            <a:rPr lang="it-IT" dirty="0" err="1" smtClean="0"/>
            <a:t>Gammas</a:t>
          </a:r>
          <a:endParaRPr lang="it-IT" dirty="0"/>
        </a:p>
      </dgm:t>
    </dgm:pt>
    <dgm:pt modelId="{9B740C96-33AC-4B34-8BAC-E7E56DE775CC}" type="parTrans" cxnId="{3871BAC6-D54C-4B15-9972-2AB56748F5D0}">
      <dgm:prSet/>
      <dgm:spPr/>
      <dgm:t>
        <a:bodyPr/>
        <a:lstStyle/>
        <a:p>
          <a:endParaRPr lang="it-IT"/>
        </a:p>
      </dgm:t>
    </dgm:pt>
    <dgm:pt modelId="{4043FF19-B2A8-4DBB-8367-784A42F5EA6E}" type="sibTrans" cxnId="{3871BAC6-D54C-4B15-9972-2AB56748F5D0}">
      <dgm:prSet/>
      <dgm:spPr/>
      <dgm:t>
        <a:bodyPr/>
        <a:lstStyle/>
        <a:p>
          <a:endParaRPr lang="it-IT"/>
        </a:p>
      </dgm:t>
    </dgm:pt>
    <dgm:pt modelId="{B7826C58-BD5D-4294-AF3D-14E2D6D10AE9}">
      <dgm:prSet/>
      <dgm:spPr/>
      <dgm:t>
        <a:bodyPr/>
        <a:lstStyle/>
        <a:p>
          <a:r>
            <a:rPr lang="it-IT" dirty="0" err="1" smtClean="0"/>
            <a:t>Deltas</a:t>
          </a:r>
          <a:endParaRPr lang="it-IT" dirty="0"/>
        </a:p>
      </dgm:t>
    </dgm:pt>
    <dgm:pt modelId="{52AAC6D9-5B9B-4CD2-9F97-C54A27E50D47}" type="parTrans" cxnId="{EBB93CC6-A8E2-4A5E-91A7-BDB81B0C45E6}">
      <dgm:prSet/>
      <dgm:spPr/>
      <dgm:t>
        <a:bodyPr/>
        <a:lstStyle/>
        <a:p>
          <a:endParaRPr lang="it-IT"/>
        </a:p>
      </dgm:t>
    </dgm:pt>
    <dgm:pt modelId="{F87B0067-D590-44D2-BF48-95B9B5A47969}" type="sibTrans" cxnId="{EBB93CC6-A8E2-4A5E-91A7-BDB81B0C45E6}">
      <dgm:prSet/>
      <dgm:spPr/>
      <dgm:t>
        <a:bodyPr/>
        <a:lstStyle/>
        <a:p>
          <a:endParaRPr lang="it-IT"/>
        </a:p>
      </dgm:t>
    </dgm:pt>
    <dgm:pt modelId="{E3C902CD-A4B6-4E91-8935-802A82DA4C27}">
      <dgm:prSet/>
      <dgm:spPr/>
      <dgm:t>
        <a:bodyPr/>
        <a:lstStyle/>
        <a:p>
          <a:r>
            <a:rPr lang="it-IT" dirty="0" err="1" smtClean="0"/>
            <a:t>Epsilons</a:t>
          </a:r>
          <a:endParaRPr lang="it-IT" dirty="0"/>
        </a:p>
      </dgm:t>
    </dgm:pt>
    <dgm:pt modelId="{86A332BC-4264-4888-AFDA-C1A50A6939EB}" type="parTrans" cxnId="{50AAEE23-06E1-43F0-A983-F47887A24103}">
      <dgm:prSet/>
      <dgm:spPr/>
      <dgm:t>
        <a:bodyPr/>
        <a:lstStyle/>
        <a:p>
          <a:endParaRPr lang="it-IT"/>
        </a:p>
      </dgm:t>
    </dgm:pt>
    <dgm:pt modelId="{D663B052-DD3D-4E34-AE68-8E67172DB0EA}" type="sibTrans" cxnId="{50AAEE23-06E1-43F0-A983-F47887A24103}">
      <dgm:prSet/>
      <dgm:spPr/>
      <dgm:t>
        <a:bodyPr/>
        <a:lstStyle/>
        <a:p>
          <a:endParaRPr lang="it-IT"/>
        </a:p>
      </dgm:t>
    </dgm:pt>
    <dgm:pt modelId="{F7A4E7FB-FBBB-4468-B297-B98E943A6884}" type="pres">
      <dgm:prSet presAssocID="{A5C30BCA-1659-467E-8734-57CC49112C91}" presName="compositeShape" presStyleCnt="0">
        <dgm:presLayoutVars>
          <dgm:dir/>
          <dgm:resizeHandles/>
        </dgm:presLayoutVars>
      </dgm:prSet>
      <dgm:spPr/>
    </dgm:pt>
    <dgm:pt modelId="{B401FDA2-69F6-4E11-952C-DF639E891B58}" type="pres">
      <dgm:prSet presAssocID="{A5C30BCA-1659-467E-8734-57CC49112C91}" presName="pyramid" presStyleLbl="node1" presStyleIdx="0" presStyleCnt="1"/>
      <dgm:spPr/>
    </dgm:pt>
    <dgm:pt modelId="{82B3FA53-48C5-4E18-8CCA-787426CFAAAD}" type="pres">
      <dgm:prSet presAssocID="{A5C30BCA-1659-467E-8734-57CC49112C91}" presName="theList" presStyleCnt="0"/>
      <dgm:spPr/>
    </dgm:pt>
    <dgm:pt modelId="{57862D1F-2025-4F39-80B6-DA54AC77B4EB}" type="pres">
      <dgm:prSet presAssocID="{108904E4-B828-47BE-A476-5823A38BF155}" presName="aNode" presStyleLbl="fgAcc1" presStyleIdx="0" presStyleCnt="5">
        <dgm:presLayoutVars>
          <dgm:bulletEnabled val="1"/>
        </dgm:presLayoutVars>
      </dgm:prSet>
      <dgm:spPr/>
      <dgm:t>
        <a:bodyPr/>
        <a:lstStyle/>
        <a:p>
          <a:endParaRPr lang="it-IT"/>
        </a:p>
      </dgm:t>
    </dgm:pt>
    <dgm:pt modelId="{FC31F684-8A93-4098-91EE-C467AFFF0C36}" type="pres">
      <dgm:prSet presAssocID="{108904E4-B828-47BE-A476-5823A38BF155}" presName="aSpace" presStyleCnt="0"/>
      <dgm:spPr/>
    </dgm:pt>
    <dgm:pt modelId="{DC230064-3DAC-4336-A610-F57CF863C8D9}" type="pres">
      <dgm:prSet presAssocID="{08765A3C-FF75-4EFA-BBFE-221AF20A6F96}" presName="aNode" presStyleLbl="fgAcc1" presStyleIdx="1" presStyleCnt="5">
        <dgm:presLayoutVars>
          <dgm:bulletEnabled val="1"/>
        </dgm:presLayoutVars>
      </dgm:prSet>
      <dgm:spPr/>
      <dgm:t>
        <a:bodyPr/>
        <a:lstStyle/>
        <a:p>
          <a:endParaRPr lang="it-IT"/>
        </a:p>
      </dgm:t>
    </dgm:pt>
    <dgm:pt modelId="{ACC765AC-E17B-4769-998E-BEF433EBC155}" type="pres">
      <dgm:prSet presAssocID="{08765A3C-FF75-4EFA-BBFE-221AF20A6F96}" presName="aSpace" presStyleCnt="0"/>
      <dgm:spPr/>
    </dgm:pt>
    <dgm:pt modelId="{333181B8-5E68-4380-A45B-5A9489840FBF}" type="pres">
      <dgm:prSet presAssocID="{9A4C11CC-08E9-4991-A03B-06C12DE1B1AB}" presName="aNode" presStyleLbl="fgAcc1" presStyleIdx="2" presStyleCnt="5">
        <dgm:presLayoutVars>
          <dgm:bulletEnabled val="1"/>
        </dgm:presLayoutVars>
      </dgm:prSet>
      <dgm:spPr/>
      <dgm:t>
        <a:bodyPr/>
        <a:lstStyle/>
        <a:p>
          <a:endParaRPr lang="it-IT"/>
        </a:p>
      </dgm:t>
    </dgm:pt>
    <dgm:pt modelId="{A001C3BF-415C-4782-8F70-CB33DF9E3F4F}" type="pres">
      <dgm:prSet presAssocID="{9A4C11CC-08E9-4991-A03B-06C12DE1B1AB}" presName="aSpace" presStyleCnt="0"/>
      <dgm:spPr/>
    </dgm:pt>
    <dgm:pt modelId="{EE425949-5F51-4A43-9445-D932C5FC7E9C}" type="pres">
      <dgm:prSet presAssocID="{B7826C58-BD5D-4294-AF3D-14E2D6D10AE9}" presName="aNode" presStyleLbl="fgAcc1" presStyleIdx="3" presStyleCnt="5">
        <dgm:presLayoutVars>
          <dgm:bulletEnabled val="1"/>
        </dgm:presLayoutVars>
      </dgm:prSet>
      <dgm:spPr/>
      <dgm:t>
        <a:bodyPr/>
        <a:lstStyle/>
        <a:p>
          <a:endParaRPr lang="it-IT"/>
        </a:p>
      </dgm:t>
    </dgm:pt>
    <dgm:pt modelId="{98333B5A-5BF1-4628-9604-B537C848DD71}" type="pres">
      <dgm:prSet presAssocID="{B7826C58-BD5D-4294-AF3D-14E2D6D10AE9}" presName="aSpace" presStyleCnt="0"/>
      <dgm:spPr/>
    </dgm:pt>
    <dgm:pt modelId="{F76A39E2-C8A0-421B-8668-0554CEACDA4D}" type="pres">
      <dgm:prSet presAssocID="{E3C902CD-A4B6-4E91-8935-802A82DA4C27}" presName="aNode" presStyleLbl="fgAcc1" presStyleIdx="4" presStyleCnt="5">
        <dgm:presLayoutVars>
          <dgm:bulletEnabled val="1"/>
        </dgm:presLayoutVars>
      </dgm:prSet>
      <dgm:spPr/>
      <dgm:t>
        <a:bodyPr/>
        <a:lstStyle/>
        <a:p>
          <a:endParaRPr lang="it-IT"/>
        </a:p>
      </dgm:t>
    </dgm:pt>
    <dgm:pt modelId="{7FA9C3BE-813F-4D85-9B70-2A1DA00D08CB}" type="pres">
      <dgm:prSet presAssocID="{E3C902CD-A4B6-4E91-8935-802A82DA4C27}" presName="aSpace" presStyleCnt="0"/>
      <dgm:spPr/>
    </dgm:pt>
  </dgm:ptLst>
  <dgm:cxnLst>
    <dgm:cxn modelId="{3871BAC6-D54C-4B15-9972-2AB56748F5D0}" srcId="{A5C30BCA-1659-467E-8734-57CC49112C91}" destId="{9A4C11CC-08E9-4991-A03B-06C12DE1B1AB}" srcOrd="2" destOrd="0" parTransId="{9B740C96-33AC-4B34-8BAC-E7E56DE775CC}" sibTransId="{4043FF19-B2A8-4DBB-8367-784A42F5EA6E}"/>
    <dgm:cxn modelId="{86B501E0-1B21-4B2B-BF2C-7F70E9ED794D}" type="presOf" srcId="{108904E4-B828-47BE-A476-5823A38BF155}" destId="{57862D1F-2025-4F39-80B6-DA54AC77B4EB}" srcOrd="0" destOrd="0" presId="urn:microsoft.com/office/officeart/2005/8/layout/pyramid2"/>
    <dgm:cxn modelId="{EBB93CC6-A8E2-4A5E-91A7-BDB81B0C45E6}" srcId="{A5C30BCA-1659-467E-8734-57CC49112C91}" destId="{B7826C58-BD5D-4294-AF3D-14E2D6D10AE9}" srcOrd="3" destOrd="0" parTransId="{52AAC6D9-5B9B-4CD2-9F97-C54A27E50D47}" sibTransId="{F87B0067-D590-44D2-BF48-95B9B5A47969}"/>
    <dgm:cxn modelId="{BB89E2D1-4B5B-47A3-9A07-9EC1AC7812D0}" srcId="{A5C30BCA-1659-467E-8734-57CC49112C91}" destId="{108904E4-B828-47BE-A476-5823A38BF155}" srcOrd="0" destOrd="0" parTransId="{DD263CAE-B94A-4B8F-8D4D-5AAC0326201E}" sibTransId="{38C18D65-0D6F-41E1-9162-D83DD4A60098}"/>
    <dgm:cxn modelId="{7910C87A-FB9D-4855-9224-75B5A8414106}" type="presOf" srcId="{E3C902CD-A4B6-4E91-8935-802A82DA4C27}" destId="{F76A39E2-C8A0-421B-8668-0554CEACDA4D}" srcOrd="0" destOrd="0" presId="urn:microsoft.com/office/officeart/2005/8/layout/pyramid2"/>
    <dgm:cxn modelId="{729D9228-5C32-4A1D-B5F7-69A1F992B48B}" type="presOf" srcId="{08765A3C-FF75-4EFA-BBFE-221AF20A6F96}" destId="{DC230064-3DAC-4336-A610-F57CF863C8D9}" srcOrd="0" destOrd="0" presId="urn:microsoft.com/office/officeart/2005/8/layout/pyramid2"/>
    <dgm:cxn modelId="{F476A1C2-EA0E-408C-8B49-5A5F7A66B31D}" type="presOf" srcId="{B7826C58-BD5D-4294-AF3D-14E2D6D10AE9}" destId="{EE425949-5F51-4A43-9445-D932C5FC7E9C}" srcOrd="0" destOrd="0" presId="urn:microsoft.com/office/officeart/2005/8/layout/pyramid2"/>
    <dgm:cxn modelId="{90813984-FD9F-4AE5-BCB3-3E929839BD9D}" srcId="{A5C30BCA-1659-467E-8734-57CC49112C91}" destId="{08765A3C-FF75-4EFA-BBFE-221AF20A6F96}" srcOrd="1" destOrd="0" parTransId="{C62BDB09-954C-4B3D-A768-DDBA106182C4}" sibTransId="{E38DEA03-BA0F-4042-82DA-F3F6B36DF1B4}"/>
    <dgm:cxn modelId="{50AAEE23-06E1-43F0-A983-F47887A24103}" srcId="{A5C30BCA-1659-467E-8734-57CC49112C91}" destId="{E3C902CD-A4B6-4E91-8935-802A82DA4C27}" srcOrd="4" destOrd="0" parTransId="{86A332BC-4264-4888-AFDA-C1A50A6939EB}" sibTransId="{D663B052-DD3D-4E34-AE68-8E67172DB0EA}"/>
    <dgm:cxn modelId="{F3ECD7B1-4586-47A7-BE5A-3082948AE2F9}" type="presOf" srcId="{A5C30BCA-1659-467E-8734-57CC49112C91}" destId="{F7A4E7FB-FBBB-4468-B297-B98E943A6884}" srcOrd="0" destOrd="0" presId="urn:microsoft.com/office/officeart/2005/8/layout/pyramid2"/>
    <dgm:cxn modelId="{C5DA061B-3BF3-4AB2-99F6-A30F871B02FF}" type="presOf" srcId="{9A4C11CC-08E9-4991-A03B-06C12DE1B1AB}" destId="{333181B8-5E68-4380-A45B-5A9489840FBF}" srcOrd="0" destOrd="0" presId="urn:microsoft.com/office/officeart/2005/8/layout/pyramid2"/>
    <dgm:cxn modelId="{28186F7E-9AD8-4826-BF25-F62A5712AEA2}" type="presParOf" srcId="{F7A4E7FB-FBBB-4468-B297-B98E943A6884}" destId="{B401FDA2-69F6-4E11-952C-DF639E891B58}" srcOrd="0" destOrd="0" presId="urn:microsoft.com/office/officeart/2005/8/layout/pyramid2"/>
    <dgm:cxn modelId="{D3D88BC7-4064-42BB-ABFB-70CDC6949FB7}" type="presParOf" srcId="{F7A4E7FB-FBBB-4468-B297-B98E943A6884}" destId="{82B3FA53-48C5-4E18-8CCA-787426CFAAAD}" srcOrd="1" destOrd="0" presId="urn:microsoft.com/office/officeart/2005/8/layout/pyramid2"/>
    <dgm:cxn modelId="{8BA80203-7E36-4BBA-BD13-441C63FE544E}" type="presParOf" srcId="{82B3FA53-48C5-4E18-8CCA-787426CFAAAD}" destId="{57862D1F-2025-4F39-80B6-DA54AC77B4EB}" srcOrd="0" destOrd="0" presId="urn:microsoft.com/office/officeart/2005/8/layout/pyramid2"/>
    <dgm:cxn modelId="{E401013D-8E17-462A-AC7B-992E3D77652B}" type="presParOf" srcId="{82B3FA53-48C5-4E18-8CCA-787426CFAAAD}" destId="{FC31F684-8A93-4098-91EE-C467AFFF0C36}" srcOrd="1" destOrd="0" presId="urn:microsoft.com/office/officeart/2005/8/layout/pyramid2"/>
    <dgm:cxn modelId="{485BECFE-942F-4F8A-A5DC-4B150A56EE51}" type="presParOf" srcId="{82B3FA53-48C5-4E18-8CCA-787426CFAAAD}" destId="{DC230064-3DAC-4336-A610-F57CF863C8D9}" srcOrd="2" destOrd="0" presId="urn:microsoft.com/office/officeart/2005/8/layout/pyramid2"/>
    <dgm:cxn modelId="{4C2DA4FC-90F4-486F-8512-6CF3E4BA0D1A}" type="presParOf" srcId="{82B3FA53-48C5-4E18-8CCA-787426CFAAAD}" destId="{ACC765AC-E17B-4769-998E-BEF433EBC155}" srcOrd="3" destOrd="0" presId="urn:microsoft.com/office/officeart/2005/8/layout/pyramid2"/>
    <dgm:cxn modelId="{340E43D5-A027-4540-9A78-1C6B8E37DEBB}" type="presParOf" srcId="{82B3FA53-48C5-4E18-8CCA-787426CFAAAD}" destId="{333181B8-5E68-4380-A45B-5A9489840FBF}" srcOrd="4" destOrd="0" presId="urn:microsoft.com/office/officeart/2005/8/layout/pyramid2"/>
    <dgm:cxn modelId="{925D46ED-47D2-4F27-9992-60BF9CBCFBEC}" type="presParOf" srcId="{82B3FA53-48C5-4E18-8CCA-787426CFAAAD}" destId="{A001C3BF-415C-4782-8F70-CB33DF9E3F4F}" srcOrd="5" destOrd="0" presId="urn:microsoft.com/office/officeart/2005/8/layout/pyramid2"/>
    <dgm:cxn modelId="{6CD72064-64F9-41A9-9406-A18BBFBAA478}" type="presParOf" srcId="{82B3FA53-48C5-4E18-8CCA-787426CFAAAD}" destId="{EE425949-5F51-4A43-9445-D932C5FC7E9C}" srcOrd="6" destOrd="0" presId="urn:microsoft.com/office/officeart/2005/8/layout/pyramid2"/>
    <dgm:cxn modelId="{7D35A8AC-ED8D-4F66-B7A5-0B34F0F8C847}" type="presParOf" srcId="{82B3FA53-48C5-4E18-8CCA-787426CFAAAD}" destId="{98333B5A-5BF1-4628-9604-B537C848DD71}" srcOrd="7" destOrd="0" presId="urn:microsoft.com/office/officeart/2005/8/layout/pyramid2"/>
    <dgm:cxn modelId="{5C46CED9-B16F-4B1A-8125-3B94EAB2239F}" type="presParOf" srcId="{82B3FA53-48C5-4E18-8CCA-787426CFAAAD}" destId="{F76A39E2-C8A0-421B-8668-0554CEACDA4D}" srcOrd="8" destOrd="0" presId="urn:microsoft.com/office/officeart/2005/8/layout/pyramid2"/>
    <dgm:cxn modelId="{23558D06-097A-4586-814A-D0E86231CA51}" type="presParOf" srcId="{82B3FA53-48C5-4E18-8CCA-787426CFAAAD}" destId="{7FA9C3BE-813F-4D85-9B70-2A1DA00D08CB}"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1FDA2-69F6-4E11-952C-DF639E891B58}">
      <dsp:nvSpPr>
        <dsp:cNvPr id="0" name=""/>
        <dsp:cNvSpPr/>
      </dsp:nvSpPr>
      <dsp:spPr>
        <a:xfrm>
          <a:off x="447833" y="0"/>
          <a:ext cx="3416300" cy="3416300"/>
        </a:xfrm>
        <a:prstGeom prst="triangl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862D1F-2025-4F39-80B6-DA54AC77B4EB}">
      <dsp:nvSpPr>
        <dsp:cNvPr id="0" name=""/>
        <dsp:cNvSpPr/>
      </dsp:nvSpPr>
      <dsp:spPr>
        <a:xfrm>
          <a:off x="2155983" y="341963"/>
          <a:ext cx="2220595" cy="485755"/>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t-IT" sz="2000" kern="1200" dirty="0" err="1" smtClean="0"/>
            <a:t>Alphas</a:t>
          </a:r>
          <a:endParaRPr lang="it-IT" sz="2000" kern="1200" dirty="0"/>
        </a:p>
      </dsp:txBody>
      <dsp:txXfrm>
        <a:off x="2179696" y="365676"/>
        <a:ext cx="2173169" cy="438329"/>
      </dsp:txXfrm>
    </dsp:sp>
    <dsp:sp modelId="{DC230064-3DAC-4336-A610-F57CF863C8D9}">
      <dsp:nvSpPr>
        <dsp:cNvPr id="0" name=""/>
        <dsp:cNvSpPr/>
      </dsp:nvSpPr>
      <dsp:spPr>
        <a:xfrm>
          <a:off x="2155983" y="888438"/>
          <a:ext cx="2220595" cy="485755"/>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t-IT" sz="2000" kern="1200" dirty="0" err="1" smtClean="0"/>
            <a:t>Betas</a:t>
          </a:r>
          <a:endParaRPr lang="it-IT" sz="2000" kern="1200" dirty="0"/>
        </a:p>
      </dsp:txBody>
      <dsp:txXfrm>
        <a:off x="2179696" y="912151"/>
        <a:ext cx="2173169" cy="438329"/>
      </dsp:txXfrm>
    </dsp:sp>
    <dsp:sp modelId="{333181B8-5E68-4380-A45B-5A9489840FBF}">
      <dsp:nvSpPr>
        <dsp:cNvPr id="0" name=""/>
        <dsp:cNvSpPr/>
      </dsp:nvSpPr>
      <dsp:spPr>
        <a:xfrm>
          <a:off x="2155983" y="1434912"/>
          <a:ext cx="2220595" cy="485755"/>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t-IT" sz="2000" kern="1200" dirty="0" err="1" smtClean="0"/>
            <a:t>Gammas</a:t>
          </a:r>
          <a:endParaRPr lang="it-IT" sz="2000" kern="1200" dirty="0"/>
        </a:p>
      </dsp:txBody>
      <dsp:txXfrm>
        <a:off x="2179696" y="1458625"/>
        <a:ext cx="2173169" cy="438329"/>
      </dsp:txXfrm>
    </dsp:sp>
    <dsp:sp modelId="{EE425949-5F51-4A43-9445-D932C5FC7E9C}">
      <dsp:nvSpPr>
        <dsp:cNvPr id="0" name=""/>
        <dsp:cNvSpPr/>
      </dsp:nvSpPr>
      <dsp:spPr>
        <a:xfrm>
          <a:off x="2155983" y="1981387"/>
          <a:ext cx="2220595" cy="485755"/>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t-IT" sz="2000" kern="1200" dirty="0" err="1" smtClean="0"/>
            <a:t>Deltas</a:t>
          </a:r>
          <a:endParaRPr lang="it-IT" sz="2000" kern="1200" dirty="0"/>
        </a:p>
      </dsp:txBody>
      <dsp:txXfrm>
        <a:off x="2179696" y="2005100"/>
        <a:ext cx="2173169" cy="438329"/>
      </dsp:txXfrm>
    </dsp:sp>
    <dsp:sp modelId="{F76A39E2-C8A0-421B-8668-0554CEACDA4D}">
      <dsp:nvSpPr>
        <dsp:cNvPr id="0" name=""/>
        <dsp:cNvSpPr/>
      </dsp:nvSpPr>
      <dsp:spPr>
        <a:xfrm>
          <a:off x="2155983" y="2527861"/>
          <a:ext cx="2220595" cy="485755"/>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t-IT" sz="2000" kern="1200" dirty="0" err="1" smtClean="0"/>
            <a:t>Epsilons</a:t>
          </a:r>
          <a:endParaRPr lang="it-IT" sz="2000" kern="1200" dirty="0"/>
        </a:p>
      </dsp:txBody>
      <dsp:txXfrm>
        <a:off x="2179696" y="2551574"/>
        <a:ext cx="2173169" cy="438329"/>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it-IT" smtClean="0"/>
              <a:t>Fare clic per modificare lo stile del titolo</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3BBAFA8-3879-4F08-8DBB-18CCF4E5BDE5}" type="datetimeFigureOut">
              <a:rPr lang="it-IT" smtClean="0"/>
              <a:t>09/05/2021</a:t>
            </a:fld>
            <a:endParaRPr lang="it-IT"/>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it-IT"/>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34CECD2-7E3F-4792-AA4A-7D7FCADF7C14}" type="slidenum">
              <a:rPr lang="it-IT" smtClean="0"/>
              <a:t>‹N›</a:t>
            </a:fld>
            <a:endParaRPr lang="it-IT"/>
          </a:p>
        </p:txBody>
      </p:sp>
    </p:spTree>
    <p:extLst>
      <p:ext uri="{BB962C8B-B14F-4D97-AF65-F5344CB8AC3E}">
        <p14:creationId xmlns:p14="http://schemas.microsoft.com/office/powerpoint/2010/main" val="341318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53BBAFA8-3879-4F08-8DBB-18CCF4E5BDE5}" type="datetimeFigureOut">
              <a:rPr lang="it-IT" smtClean="0"/>
              <a:t>09/05/2021</a:t>
            </a:fld>
            <a:endParaRPr lang="it-IT"/>
          </a:p>
        </p:txBody>
      </p:sp>
      <p:sp>
        <p:nvSpPr>
          <p:cNvPr id="6" name="Footer Placeholder 5"/>
          <p:cNvSpPr>
            <a:spLocks noGrp="1"/>
          </p:cNvSpPr>
          <p:nvPr>
            <p:ph type="ftr" sz="quarter" idx="11"/>
          </p:nvPr>
        </p:nvSpPr>
        <p:spPr/>
        <p:txBody>
          <a:bodyPr/>
          <a:lstStyle/>
          <a:p>
            <a:endParaRPr lang="it-I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4CECD2-7E3F-4792-AA4A-7D7FCADF7C14}" type="slidenum">
              <a:rPr lang="it-IT" smtClean="0"/>
              <a:t>‹N›</a:t>
            </a:fld>
            <a:endParaRPr lang="it-IT"/>
          </a:p>
        </p:txBody>
      </p:sp>
    </p:spTree>
    <p:extLst>
      <p:ext uri="{BB962C8B-B14F-4D97-AF65-F5344CB8AC3E}">
        <p14:creationId xmlns:p14="http://schemas.microsoft.com/office/powerpoint/2010/main" val="59794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it-IT" smtClean="0"/>
              <a:t>Fare clic per modificare lo stile del titolo</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53BBAFA8-3879-4F08-8DBB-18CCF4E5BDE5}" type="datetimeFigureOut">
              <a:rPr lang="it-IT" smtClean="0"/>
              <a:t>09/05/2021</a:t>
            </a:fld>
            <a:endParaRPr lang="it-IT"/>
          </a:p>
        </p:txBody>
      </p:sp>
      <p:sp>
        <p:nvSpPr>
          <p:cNvPr id="5" name="Footer Placeholder 4"/>
          <p:cNvSpPr>
            <a:spLocks noGrp="1"/>
          </p:cNvSpPr>
          <p:nvPr>
            <p:ph type="ftr" sz="quarter" idx="11"/>
          </p:nvPr>
        </p:nvSpPr>
        <p:spPr/>
        <p:txBody>
          <a:bodyPr/>
          <a:lstStyle/>
          <a:p>
            <a:endParaRPr lang="it-IT"/>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4CECD2-7E3F-4792-AA4A-7D7FCADF7C14}" type="slidenum">
              <a:rPr lang="it-IT" smtClean="0"/>
              <a:t>‹N›</a:t>
            </a:fld>
            <a:endParaRPr lang="it-IT"/>
          </a:p>
        </p:txBody>
      </p:sp>
    </p:spTree>
    <p:extLst>
      <p:ext uri="{BB962C8B-B14F-4D97-AF65-F5344CB8AC3E}">
        <p14:creationId xmlns:p14="http://schemas.microsoft.com/office/powerpoint/2010/main" val="220824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it-IT" smtClean="0"/>
              <a:t>Fare clic per modificare lo stile del titolo</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53BBAFA8-3879-4F08-8DBB-18CCF4E5BDE5}" type="datetimeFigureOut">
              <a:rPr lang="it-IT" smtClean="0"/>
              <a:t>09/05/2021</a:t>
            </a:fld>
            <a:endParaRPr lang="it-IT"/>
          </a:p>
        </p:txBody>
      </p:sp>
      <p:sp>
        <p:nvSpPr>
          <p:cNvPr id="5" name="Footer Placeholder 4"/>
          <p:cNvSpPr>
            <a:spLocks noGrp="1"/>
          </p:cNvSpPr>
          <p:nvPr>
            <p:ph type="ftr" sz="quarter" idx="11"/>
          </p:nvPr>
        </p:nvSpPr>
        <p:spPr/>
        <p:txBody>
          <a:bodyPr/>
          <a:lstStyle/>
          <a:p>
            <a:endParaRPr lang="it-IT"/>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4CECD2-7E3F-4792-AA4A-7D7FCADF7C14}" type="slidenum">
              <a:rPr lang="it-IT" smtClean="0"/>
              <a:t>‹N›</a:t>
            </a:fld>
            <a:endParaRPr lang="it-IT"/>
          </a:p>
        </p:txBody>
      </p:sp>
    </p:spTree>
    <p:extLst>
      <p:ext uri="{BB962C8B-B14F-4D97-AF65-F5344CB8AC3E}">
        <p14:creationId xmlns:p14="http://schemas.microsoft.com/office/powerpoint/2010/main" val="3093146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53BBAFA8-3879-4F08-8DBB-18CCF4E5BDE5}" type="datetimeFigureOut">
              <a:rPr lang="it-IT" smtClean="0"/>
              <a:t>09/05/2021</a:t>
            </a:fld>
            <a:endParaRPr lang="it-IT"/>
          </a:p>
        </p:txBody>
      </p:sp>
      <p:sp>
        <p:nvSpPr>
          <p:cNvPr id="5" name="Footer Placeholder 4"/>
          <p:cNvSpPr>
            <a:spLocks noGrp="1"/>
          </p:cNvSpPr>
          <p:nvPr>
            <p:ph type="ftr" sz="quarter" idx="11"/>
          </p:nvPr>
        </p:nvSpPr>
        <p:spPr/>
        <p:txBody>
          <a:bodyPr/>
          <a:lstStyle/>
          <a:p>
            <a:endParaRPr lang="it-I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4CECD2-7E3F-4792-AA4A-7D7FCADF7C14}" type="slidenum">
              <a:rPr lang="it-IT" smtClean="0"/>
              <a:t>‹N›</a:t>
            </a:fld>
            <a:endParaRPr lang="it-IT"/>
          </a:p>
        </p:txBody>
      </p:sp>
    </p:spTree>
    <p:extLst>
      <p:ext uri="{BB962C8B-B14F-4D97-AF65-F5344CB8AC3E}">
        <p14:creationId xmlns:p14="http://schemas.microsoft.com/office/powerpoint/2010/main" val="3387477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BBAFA8-3879-4F08-8DBB-18CCF4E5BDE5}" type="datetimeFigureOut">
              <a:rPr lang="it-IT" smtClean="0"/>
              <a:t>09/05/2021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34CECD2-7E3F-4792-AA4A-7D7FCADF7C14}" type="slidenum">
              <a:rPr lang="it-IT" smtClean="0"/>
              <a:t>‹N›</a:t>
            </a:fld>
            <a:endParaRPr lang="it-IT"/>
          </a:p>
        </p:txBody>
      </p:sp>
    </p:spTree>
    <p:extLst>
      <p:ext uri="{BB962C8B-B14F-4D97-AF65-F5344CB8AC3E}">
        <p14:creationId xmlns:p14="http://schemas.microsoft.com/office/powerpoint/2010/main" val="3273205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BBAFA8-3879-4F08-8DBB-18CCF4E5BDE5}" type="datetimeFigureOut">
              <a:rPr lang="it-IT" smtClean="0"/>
              <a:t>09/05/2021</a:t>
            </a:fld>
            <a:endParaRPr lang="it-IT"/>
          </a:p>
        </p:txBody>
      </p:sp>
      <p:sp>
        <p:nvSpPr>
          <p:cNvPr id="8" name="Footer Placeholder 7"/>
          <p:cNvSpPr>
            <a:spLocks noGrp="1"/>
          </p:cNvSpPr>
          <p:nvPr>
            <p:ph type="ftr" sz="quarter" idx="11"/>
          </p:nvPr>
        </p:nvSpPr>
        <p:spPr>
          <a:xfrm>
            <a:off x="561111" y="6391838"/>
            <a:ext cx="3644282" cy="304801"/>
          </a:xfrm>
        </p:spPr>
        <p:txBody>
          <a:bodyPr/>
          <a:lstStyle/>
          <a:p>
            <a:endParaRPr lang="it-IT"/>
          </a:p>
        </p:txBody>
      </p:sp>
      <p:sp>
        <p:nvSpPr>
          <p:cNvPr id="9" name="Slide Number Placeholder 8"/>
          <p:cNvSpPr>
            <a:spLocks noGrp="1"/>
          </p:cNvSpPr>
          <p:nvPr>
            <p:ph type="sldNum" sz="quarter" idx="12"/>
          </p:nvPr>
        </p:nvSpPr>
        <p:spPr/>
        <p:txBody>
          <a:bodyPr/>
          <a:lstStyle/>
          <a:p>
            <a:fld id="{B34CECD2-7E3F-4792-AA4A-7D7FCADF7C14}" type="slidenum">
              <a:rPr lang="it-IT" smtClean="0"/>
              <a:t>‹N›</a:t>
            </a:fld>
            <a:endParaRPr lang="it-IT"/>
          </a:p>
        </p:txBody>
      </p:sp>
    </p:spTree>
    <p:extLst>
      <p:ext uri="{BB962C8B-B14F-4D97-AF65-F5344CB8AC3E}">
        <p14:creationId xmlns:p14="http://schemas.microsoft.com/office/powerpoint/2010/main" val="1864758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BBAFA8-3879-4F08-8DBB-18CCF4E5BDE5}" type="datetimeFigureOut">
              <a:rPr lang="it-IT" smtClean="0"/>
              <a:t>09/05/2021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34CECD2-7E3F-4792-AA4A-7D7FCADF7C14}" type="slidenum">
              <a:rPr lang="it-IT" smtClean="0"/>
              <a:t>‹N›</a:t>
            </a:fld>
            <a:endParaRPr lang="it-IT"/>
          </a:p>
        </p:txBody>
      </p:sp>
    </p:spTree>
    <p:extLst>
      <p:ext uri="{BB962C8B-B14F-4D97-AF65-F5344CB8AC3E}">
        <p14:creationId xmlns:p14="http://schemas.microsoft.com/office/powerpoint/2010/main" val="855718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3BBAFA8-3879-4F08-8DBB-18CCF4E5BDE5}" type="datetimeFigureOut">
              <a:rPr lang="it-IT" smtClean="0"/>
              <a:t>09/05/2021</a:t>
            </a:fld>
            <a:endParaRPr lang="it-IT"/>
          </a:p>
        </p:txBody>
      </p:sp>
      <p:sp>
        <p:nvSpPr>
          <p:cNvPr id="5" name="Footer Placeholder 4"/>
          <p:cNvSpPr>
            <a:spLocks noGrp="1"/>
          </p:cNvSpPr>
          <p:nvPr>
            <p:ph type="ftr" sz="quarter" idx="11"/>
          </p:nvPr>
        </p:nvSpPr>
        <p:spPr/>
        <p:txBody>
          <a:bodyPr/>
          <a:lstStyle/>
          <a:p>
            <a:endParaRPr lang="it-I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4CECD2-7E3F-4792-AA4A-7D7FCADF7C14}" type="slidenum">
              <a:rPr lang="it-IT" smtClean="0"/>
              <a:t>‹N›</a:t>
            </a:fld>
            <a:endParaRPr lang="it-IT"/>
          </a:p>
        </p:txBody>
      </p:sp>
    </p:spTree>
    <p:extLst>
      <p:ext uri="{BB962C8B-B14F-4D97-AF65-F5344CB8AC3E}">
        <p14:creationId xmlns:p14="http://schemas.microsoft.com/office/powerpoint/2010/main" val="369210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53BBAFA8-3879-4F08-8DBB-18CCF4E5BDE5}" type="datetimeFigureOut">
              <a:rPr lang="it-IT" smtClean="0"/>
              <a:t>09/05/2021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34CECD2-7E3F-4792-AA4A-7D7FCADF7C14}" type="slidenum">
              <a:rPr lang="it-IT" smtClean="0"/>
              <a:t>‹N›</a:t>
            </a:fld>
            <a:endParaRPr lang="it-IT"/>
          </a:p>
        </p:txBody>
      </p:sp>
    </p:spTree>
    <p:extLst>
      <p:ext uri="{BB962C8B-B14F-4D97-AF65-F5344CB8AC3E}">
        <p14:creationId xmlns:p14="http://schemas.microsoft.com/office/powerpoint/2010/main" val="24645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53BBAFA8-3879-4F08-8DBB-18CCF4E5BDE5}" type="datetimeFigureOut">
              <a:rPr lang="it-IT" smtClean="0"/>
              <a:t>09/05/2021</a:t>
            </a:fld>
            <a:endParaRPr lang="it-IT"/>
          </a:p>
        </p:txBody>
      </p:sp>
      <p:sp>
        <p:nvSpPr>
          <p:cNvPr id="5" name="Footer Placeholder 4"/>
          <p:cNvSpPr>
            <a:spLocks noGrp="1"/>
          </p:cNvSpPr>
          <p:nvPr>
            <p:ph type="ftr" sz="quarter" idx="11"/>
          </p:nvPr>
        </p:nvSpPr>
        <p:spPr/>
        <p:txBody>
          <a:bodyPr/>
          <a:lstStyle/>
          <a:p>
            <a:endParaRPr lang="it-I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4CECD2-7E3F-4792-AA4A-7D7FCADF7C14}" type="slidenum">
              <a:rPr lang="it-IT" smtClean="0"/>
              <a:t>‹N›</a:t>
            </a:fld>
            <a:endParaRPr lang="it-IT"/>
          </a:p>
        </p:txBody>
      </p:sp>
    </p:spTree>
    <p:extLst>
      <p:ext uri="{BB962C8B-B14F-4D97-AF65-F5344CB8AC3E}">
        <p14:creationId xmlns:p14="http://schemas.microsoft.com/office/powerpoint/2010/main" val="4201155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53BBAFA8-3879-4F08-8DBB-18CCF4E5BDE5}" type="datetimeFigureOut">
              <a:rPr lang="it-IT" smtClean="0"/>
              <a:t>09/05/2021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34CECD2-7E3F-4792-AA4A-7D7FCADF7C14}" type="slidenum">
              <a:rPr lang="it-IT" smtClean="0"/>
              <a:t>‹N›</a:t>
            </a:fld>
            <a:endParaRPr lang="it-IT"/>
          </a:p>
        </p:txBody>
      </p:sp>
    </p:spTree>
    <p:extLst>
      <p:ext uri="{BB962C8B-B14F-4D97-AF65-F5344CB8AC3E}">
        <p14:creationId xmlns:p14="http://schemas.microsoft.com/office/powerpoint/2010/main" val="22942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53BBAFA8-3879-4F08-8DBB-18CCF4E5BDE5}" type="datetimeFigureOut">
              <a:rPr lang="it-IT" smtClean="0"/>
              <a:t>09/05/2021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34CECD2-7E3F-4792-AA4A-7D7FCADF7C14}" type="slidenum">
              <a:rPr lang="it-IT" smtClean="0"/>
              <a:t>‹N›</a:t>
            </a:fld>
            <a:endParaRPr lang="it-IT"/>
          </a:p>
        </p:txBody>
      </p:sp>
    </p:spTree>
    <p:extLst>
      <p:ext uri="{BB962C8B-B14F-4D97-AF65-F5344CB8AC3E}">
        <p14:creationId xmlns:p14="http://schemas.microsoft.com/office/powerpoint/2010/main" val="3348924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53BBAFA8-3879-4F08-8DBB-18CCF4E5BDE5}" type="datetimeFigureOut">
              <a:rPr lang="it-IT" smtClean="0"/>
              <a:t>09/05/2021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34CECD2-7E3F-4792-AA4A-7D7FCADF7C14}" type="slidenum">
              <a:rPr lang="it-IT" smtClean="0"/>
              <a:t>‹N›</a:t>
            </a:fld>
            <a:endParaRPr lang="it-IT"/>
          </a:p>
        </p:txBody>
      </p:sp>
    </p:spTree>
    <p:extLst>
      <p:ext uri="{BB962C8B-B14F-4D97-AF65-F5344CB8AC3E}">
        <p14:creationId xmlns:p14="http://schemas.microsoft.com/office/powerpoint/2010/main" val="343420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BBAFA8-3879-4F08-8DBB-18CCF4E5BDE5}" type="datetimeFigureOut">
              <a:rPr lang="it-IT" smtClean="0"/>
              <a:t>09/05/2021</a:t>
            </a:fld>
            <a:endParaRPr lang="it-IT"/>
          </a:p>
        </p:txBody>
      </p:sp>
      <p:sp>
        <p:nvSpPr>
          <p:cNvPr id="3" name="Footer Placeholder 2"/>
          <p:cNvSpPr>
            <a:spLocks noGrp="1"/>
          </p:cNvSpPr>
          <p:nvPr>
            <p:ph type="ftr" sz="quarter" idx="11"/>
          </p:nvPr>
        </p:nvSpPr>
        <p:spPr/>
        <p:txBody>
          <a:bodyPr/>
          <a:lstStyle/>
          <a:p>
            <a:endParaRPr lang="it-IT"/>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34CECD2-7E3F-4792-AA4A-7D7FCADF7C14}" type="slidenum">
              <a:rPr lang="it-IT" smtClean="0"/>
              <a:t>‹N›</a:t>
            </a:fld>
            <a:endParaRPr lang="it-IT"/>
          </a:p>
        </p:txBody>
      </p:sp>
    </p:spTree>
    <p:extLst>
      <p:ext uri="{BB962C8B-B14F-4D97-AF65-F5344CB8AC3E}">
        <p14:creationId xmlns:p14="http://schemas.microsoft.com/office/powerpoint/2010/main" val="2713081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53BBAFA8-3879-4F08-8DBB-18CCF4E5BDE5}" type="datetimeFigureOut">
              <a:rPr lang="it-IT" smtClean="0"/>
              <a:t>09/05/2021</a:t>
            </a:fld>
            <a:endParaRPr lang="it-IT"/>
          </a:p>
        </p:txBody>
      </p:sp>
      <p:sp>
        <p:nvSpPr>
          <p:cNvPr id="6" name="Footer Placeholder 5"/>
          <p:cNvSpPr>
            <a:spLocks noGrp="1"/>
          </p:cNvSpPr>
          <p:nvPr>
            <p:ph type="ftr" sz="quarter" idx="11"/>
          </p:nvPr>
        </p:nvSpPr>
        <p:spPr/>
        <p:txBody>
          <a:bodyPr/>
          <a:lstStyle/>
          <a:p>
            <a:endParaRPr lang="it-I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4CECD2-7E3F-4792-AA4A-7D7FCADF7C14}" type="slidenum">
              <a:rPr lang="it-IT" smtClean="0"/>
              <a:t>‹N›</a:t>
            </a:fld>
            <a:endParaRPr lang="it-IT"/>
          </a:p>
        </p:txBody>
      </p:sp>
    </p:spTree>
    <p:extLst>
      <p:ext uri="{BB962C8B-B14F-4D97-AF65-F5344CB8AC3E}">
        <p14:creationId xmlns:p14="http://schemas.microsoft.com/office/powerpoint/2010/main" val="4026675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it-IT" smtClean="0"/>
              <a:t>Fare clic sull'icona per inserire un'immagine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53BBAFA8-3879-4F08-8DBB-18CCF4E5BDE5}" type="datetimeFigureOut">
              <a:rPr lang="it-IT" smtClean="0"/>
              <a:t>09/05/2021</a:t>
            </a:fld>
            <a:endParaRPr lang="it-IT"/>
          </a:p>
        </p:txBody>
      </p:sp>
      <p:sp>
        <p:nvSpPr>
          <p:cNvPr id="6" name="Footer Placeholder 5"/>
          <p:cNvSpPr>
            <a:spLocks noGrp="1"/>
          </p:cNvSpPr>
          <p:nvPr>
            <p:ph type="ftr" sz="quarter" idx="11"/>
          </p:nvPr>
        </p:nvSpPr>
        <p:spPr/>
        <p:txBody>
          <a:bodyPr/>
          <a:lstStyle/>
          <a:p>
            <a:endParaRPr lang="it-I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4CECD2-7E3F-4792-AA4A-7D7FCADF7C14}" type="slidenum">
              <a:rPr lang="it-IT" smtClean="0"/>
              <a:t>‹N›</a:t>
            </a:fld>
            <a:endParaRPr lang="it-IT"/>
          </a:p>
        </p:txBody>
      </p:sp>
    </p:spTree>
    <p:extLst>
      <p:ext uri="{BB962C8B-B14F-4D97-AF65-F5344CB8AC3E}">
        <p14:creationId xmlns:p14="http://schemas.microsoft.com/office/powerpoint/2010/main" val="16711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3BBAFA8-3879-4F08-8DBB-18CCF4E5BDE5}" type="datetimeFigureOut">
              <a:rPr lang="it-IT" smtClean="0"/>
              <a:t>09/05/2021</a:t>
            </a:fld>
            <a:endParaRPr lang="it-IT"/>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it-IT"/>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34CECD2-7E3F-4792-AA4A-7D7FCADF7C14}" type="slidenum">
              <a:rPr lang="it-IT" smtClean="0"/>
              <a:t>‹N›</a:t>
            </a:fld>
            <a:endParaRPr lang="it-IT"/>
          </a:p>
        </p:txBody>
      </p:sp>
    </p:spTree>
    <p:extLst>
      <p:ext uri="{BB962C8B-B14F-4D97-AF65-F5344CB8AC3E}">
        <p14:creationId xmlns:p14="http://schemas.microsoft.com/office/powerpoint/2010/main" val="313812470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ALDOUS HUXLEY</a:t>
            </a:r>
            <a:endParaRPr lang="it-IT" dirty="0"/>
          </a:p>
        </p:txBody>
      </p:sp>
      <p:sp>
        <p:nvSpPr>
          <p:cNvPr id="3" name="Sottotitolo 2"/>
          <p:cNvSpPr>
            <a:spLocks noGrp="1"/>
          </p:cNvSpPr>
          <p:nvPr>
            <p:ph type="subTitle" idx="1"/>
          </p:nvPr>
        </p:nvSpPr>
        <p:spPr/>
        <p:txBody>
          <a:bodyPr/>
          <a:lstStyle/>
          <a:p>
            <a:r>
              <a:rPr lang="it-IT" dirty="0" smtClean="0"/>
              <a:t>1894 - 1963</a:t>
            </a:r>
            <a:endParaRPr lang="it-IT" dirty="0"/>
          </a:p>
        </p:txBody>
      </p:sp>
    </p:spTree>
    <p:extLst>
      <p:ext uri="{BB962C8B-B14F-4D97-AF65-F5344CB8AC3E}">
        <p14:creationId xmlns:p14="http://schemas.microsoft.com/office/powerpoint/2010/main" val="3718260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CONDITIONING OF THE MIND</a:t>
            </a:r>
            <a:endParaRPr lang="it-IT" dirty="0"/>
          </a:p>
        </p:txBody>
      </p:sp>
      <p:sp>
        <p:nvSpPr>
          <p:cNvPr id="3" name="Segnaposto contenuto 2"/>
          <p:cNvSpPr>
            <a:spLocks noGrp="1"/>
          </p:cNvSpPr>
          <p:nvPr>
            <p:ph idx="1"/>
          </p:nvPr>
        </p:nvSpPr>
        <p:spPr/>
        <p:txBody>
          <a:bodyPr/>
          <a:lstStyle/>
          <a:p>
            <a:r>
              <a:rPr lang="en-US" dirty="0"/>
              <a:t>The techniques used to condition the minds and </a:t>
            </a:r>
            <a:r>
              <a:rPr lang="en-US" dirty="0" err="1"/>
              <a:t>behaviour</a:t>
            </a:r>
            <a:r>
              <a:rPr lang="en-US" dirty="0"/>
              <a:t> of </a:t>
            </a:r>
            <a:r>
              <a:rPr lang="en-US" i="1" dirty="0"/>
              <a:t>Brave New World</a:t>
            </a:r>
            <a:r>
              <a:rPr lang="en-US" dirty="0"/>
              <a:t>’s </a:t>
            </a:r>
            <a:r>
              <a:rPr lang="en-US" dirty="0" smtClean="0"/>
              <a:t>inhabitants</a:t>
            </a:r>
            <a:r>
              <a:rPr lang="en-US" dirty="0"/>
              <a:t> </a:t>
            </a:r>
            <a:r>
              <a:rPr lang="en-US" dirty="0" smtClean="0"/>
              <a:t>refer </a:t>
            </a:r>
            <a:r>
              <a:rPr lang="en-US" dirty="0"/>
              <a:t>in part to </a:t>
            </a:r>
            <a:r>
              <a:rPr lang="en-US" b="1" dirty="0"/>
              <a:t>experiments</a:t>
            </a:r>
            <a:r>
              <a:rPr lang="en-US" dirty="0"/>
              <a:t> that had already been carried out by </a:t>
            </a:r>
            <a:r>
              <a:rPr lang="en-US" dirty="0" err="1"/>
              <a:t>behavioural</a:t>
            </a:r>
            <a:r>
              <a:rPr lang="en-US" dirty="0"/>
              <a:t> psychologists, most notably </a:t>
            </a:r>
            <a:r>
              <a:rPr lang="en-US" b="1" dirty="0"/>
              <a:t>Ivan Pavlov</a:t>
            </a:r>
            <a:r>
              <a:rPr lang="en-US" dirty="0"/>
              <a:t> (1849-1936) who successfully conditioned the </a:t>
            </a:r>
            <a:r>
              <a:rPr lang="en-US" dirty="0" err="1"/>
              <a:t>behaviour</a:t>
            </a:r>
            <a:r>
              <a:rPr lang="en-US" dirty="0"/>
              <a:t> of animals, dogs in particular, through a system of associated rewards and punishments which came to be known as ‘</a:t>
            </a:r>
            <a:r>
              <a:rPr lang="en-US" dirty="0" err="1"/>
              <a:t>Pavlovian</a:t>
            </a:r>
            <a:r>
              <a:rPr lang="en-US" dirty="0"/>
              <a:t>’ conditioning.</a:t>
            </a:r>
            <a:endParaRPr lang="it-IT" dirty="0"/>
          </a:p>
          <a:p>
            <a:r>
              <a:rPr lang="en-US" dirty="0"/>
              <a:t>In his novel, </a:t>
            </a:r>
            <a:r>
              <a:rPr lang="en-US" b="1" dirty="0"/>
              <a:t>Huxley shows how such seemingly detached research might easily be applied socially for more morally dubious ends</a:t>
            </a:r>
            <a:r>
              <a:rPr lang="en-US" dirty="0"/>
              <a:t>. </a:t>
            </a:r>
            <a:endParaRPr lang="it-IT" dirty="0"/>
          </a:p>
          <a:p>
            <a:endParaRPr lang="it-IT" dirty="0"/>
          </a:p>
        </p:txBody>
      </p:sp>
    </p:spTree>
    <p:extLst>
      <p:ext uri="{BB962C8B-B14F-4D97-AF65-F5344CB8AC3E}">
        <p14:creationId xmlns:p14="http://schemas.microsoft.com/office/powerpoint/2010/main" val="2059796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Extract</a:t>
            </a:r>
            <a:r>
              <a:rPr lang="it-IT" dirty="0" smtClean="0"/>
              <a:t> - AN UNFORGETTABLE LESSON</a:t>
            </a:r>
            <a:endParaRPr lang="it-IT" dirty="0"/>
          </a:p>
        </p:txBody>
      </p:sp>
      <p:sp>
        <p:nvSpPr>
          <p:cNvPr id="3" name="Segnaposto contenuto 2"/>
          <p:cNvSpPr>
            <a:spLocks noGrp="1"/>
          </p:cNvSpPr>
          <p:nvPr>
            <p:ph idx="1"/>
          </p:nvPr>
        </p:nvSpPr>
        <p:spPr/>
        <p:txBody>
          <a:bodyPr>
            <a:normAutofit fontScale="70000" lnSpcReduction="20000"/>
          </a:bodyPr>
          <a:lstStyle/>
          <a:p>
            <a:pPr marL="0" indent="0">
              <a:buNone/>
            </a:pPr>
            <a:r>
              <a:rPr lang="en-US" i="1" dirty="0" smtClean="0"/>
              <a:t>The </a:t>
            </a:r>
            <a:r>
              <a:rPr lang="en-US" i="1" dirty="0"/>
              <a:t>Director of the Centre takes his students to the Conditioning Rooms to observe the methods used to condition the lower castes of society against anything that might interfere with their destined role of unquestioningly serving their superiors</a:t>
            </a:r>
            <a:r>
              <a:rPr lang="en-US" i="1" dirty="0" smtClean="0"/>
              <a:t>.</a:t>
            </a:r>
          </a:p>
          <a:p>
            <a:r>
              <a:rPr lang="en-US" b="1" dirty="0"/>
              <a:t>Exact procedure for conditioning the </a:t>
            </a:r>
            <a:r>
              <a:rPr lang="en-US" b="1" dirty="0" smtClean="0"/>
              <a:t>Delta babies</a:t>
            </a:r>
            <a:r>
              <a:rPr lang="en-US" b="1" dirty="0"/>
              <a:t>:</a:t>
            </a:r>
            <a:endParaRPr lang="it-IT" dirty="0"/>
          </a:p>
          <a:p>
            <a:pPr lvl="0"/>
            <a:r>
              <a:rPr lang="en-US" dirty="0"/>
              <a:t>The infants are put on the floor.</a:t>
            </a:r>
            <a:endParaRPr lang="it-IT" dirty="0"/>
          </a:p>
          <a:p>
            <a:pPr lvl="0"/>
            <a:r>
              <a:rPr lang="en-US" dirty="0"/>
              <a:t>The infants are turned so that they face the flowers and the books.</a:t>
            </a:r>
            <a:endParaRPr lang="it-IT" dirty="0"/>
          </a:p>
          <a:p>
            <a:pPr lvl="0"/>
            <a:r>
              <a:rPr lang="en-US" dirty="0"/>
              <a:t>The infants are allowed to crawl happily among the flowers and books.</a:t>
            </a:r>
            <a:endParaRPr lang="it-IT" dirty="0"/>
          </a:p>
          <a:p>
            <a:pPr lvl="0"/>
            <a:r>
              <a:rPr lang="en-US" dirty="0"/>
              <a:t>The director gives a signal.</a:t>
            </a:r>
            <a:endParaRPr lang="it-IT" dirty="0"/>
          </a:p>
          <a:p>
            <a:pPr lvl="0"/>
            <a:r>
              <a:rPr lang="en-US" dirty="0"/>
              <a:t>The Head Nurse presses a lever which produces an explosion and alarm bells sound.</a:t>
            </a:r>
            <a:endParaRPr lang="it-IT" dirty="0"/>
          </a:p>
          <a:p>
            <a:pPr lvl="0"/>
            <a:r>
              <a:rPr lang="en-US" dirty="0"/>
              <a:t>The infants start screaming.</a:t>
            </a:r>
            <a:endParaRPr lang="it-IT" dirty="0"/>
          </a:p>
          <a:p>
            <a:pPr lvl="0"/>
            <a:r>
              <a:rPr lang="en-US" dirty="0"/>
              <a:t>The infants receive a mild electric shock.</a:t>
            </a:r>
            <a:endParaRPr lang="it-IT" dirty="0"/>
          </a:p>
          <a:p>
            <a:pPr lvl="0"/>
            <a:r>
              <a:rPr lang="en-US" dirty="0"/>
              <a:t>The infants’ bodies start moving spasmodically. When they are presented again with the roses and the books, the children shrink away in horror and start screaming at the mere sight of them.</a:t>
            </a:r>
            <a:endParaRPr lang="it-IT" dirty="0"/>
          </a:p>
          <a:p>
            <a:endParaRPr lang="it-IT" dirty="0"/>
          </a:p>
        </p:txBody>
      </p:sp>
    </p:spTree>
    <p:extLst>
      <p:ext uri="{BB962C8B-B14F-4D97-AF65-F5344CB8AC3E}">
        <p14:creationId xmlns:p14="http://schemas.microsoft.com/office/powerpoint/2010/main" val="59372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BIOGRAPHY</a:t>
            </a:r>
            <a:endParaRPr lang="it-IT" dirty="0"/>
          </a:p>
        </p:txBody>
      </p:sp>
      <p:sp>
        <p:nvSpPr>
          <p:cNvPr id="3" name="Segnaposto contenuto 2"/>
          <p:cNvSpPr>
            <a:spLocks noGrp="1"/>
          </p:cNvSpPr>
          <p:nvPr>
            <p:ph idx="1"/>
          </p:nvPr>
        </p:nvSpPr>
        <p:spPr/>
        <p:txBody>
          <a:bodyPr>
            <a:normAutofit fontScale="92500" lnSpcReduction="20000"/>
          </a:bodyPr>
          <a:lstStyle/>
          <a:p>
            <a:pPr lvl="0"/>
            <a:r>
              <a:rPr lang="en-US" dirty="0"/>
              <a:t>He was born in </a:t>
            </a:r>
            <a:r>
              <a:rPr lang="en-US" dirty="0" smtClean="0"/>
              <a:t>Surrey in </a:t>
            </a:r>
            <a:r>
              <a:rPr lang="en-US" dirty="0"/>
              <a:t>1894 into a family of noted biologists and natural scientists.</a:t>
            </a:r>
            <a:endParaRPr lang="it-IT" dirty="0"/>
          </a:p>
          <a:p>
            <a:pPr lvl="0"/>
            <a:r>
              <a:rPr lang="en-US" dirty="0"/>
              <a:t>Because of problems with his eyes, he was unable to study for a scientific career. He studied English at Oxford and soon began </a:t>
            </a:r>
            <a:r>
              <a:rPr lang="en-US" dirty="0" smtClean="0"/>
              <a:t>devoting himself to writing.</a:t>
            </a:r>
            <a:endParaRPr lang="it-IT" dirty="0"/>
          </a:p>
          <a:p>
            <a:pPr lvl="0"/>
            <a:r>
              <a:rPr lang="en-US" dirty="0"/>
              <a:t>His most famous and lasting contribution to fiction was undoubtedly </a:t>
            </a:r>
            <a:r>
              <a:rPr lang="en-US" i="1" dirty="0"/>
              <a:t>Brave New World</a:t>
            </a:r>
            <a:r>
              <a:rPr lang="en-US" dirty="0"/>
              <a:t> published in 1932. → a mixture of dystopian science </a:t>
            </a:r>
            <a:r>
              <a:rPr lang="en-US" dirty="0" smtClean="0"/>
              <a:t>fiction, philosophical essay and genetically </a:t>
            </a:r>
            <a:r>
              <a:rPr lang="en-US" dirty="0"/>
              <a:t>pre-programmed </a:t>
            </a:r>
            <a:r>
              <a:rPr lang="en-US" dirty="0" smtClean="0"/>
              <a:t>world, this novel anticipated </a:t>
            </a:r>
            <a:r>
              <a:rPr lang="en-US" dirty="0"/>
              <a:t>recent </a:t>
            </a:r>
            <a:r>
              <a:rPr lang="en-US" dirty="0" smtClean="0"/>
              <a:t>developments </a:t>
            </a:r>
            <a:r>
              <a:rPr lang="en-US" dirty="0"/>
              <a:t>in the biological sciences.</a:t>
            </a:r>
            <a:endParaRPr lang="it-IT" dirty="0"/>
          </a:p>
          <a:p>
            <a:pPr lvl="0"/>
            <a:r>
              <a:rPr lang="en-US" dirty="0" smtClean="0"/>
              <a:t>In 1938, </a:t>
            </a:r>
            <a:r>
              <a:rPr lang="en-US" dirty="0"/>
              <a:t>he moved to California </a:t>
            </a:r>
            <a:r>
              <a:rPr lang="en-US" dirty="0" smtClean="0"/>
              <a:t>where </a:t>
            </a:r>
            <a:r>
              <a:rPr lang="en-US" dirty="0"/>
              <a:t>he became interested in mysticism and parapsychology.</a:t>
            </a:r>
            <a:endParaRPr lang="it-IT" dirty="0"/>
          </a:p>
          <a:p>
            <a:pPr lvl="0"/>
            <a:r>
              <a:rPr lang="en-US" dirty="0" smtClean="0"/>
              <a:t>After a long struggle with cancer, he died in the United States on November 22, 1963.</a:t>
            </a:r>
            <a:endParaRPr lang="it-IT" dirty="0"/>
          </a:p>
          <a:p>
            <a:endParaRPr lang="it-IT" dirty="0"/>
          </a:p>
        </p:txBody>
      </p:sp>
    </p:spTree>
    <p:extLst>
      <p:ext uri="{BB962C8B-B14F-4D97-AF65-F5344CB8AC3E}">
        <p14:creationId xmlns:p14="http://schemas.microsoft.com/office/powerpoint/2010/main" val="2681055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NOVELS OF IDEAS</a:t>
            </a:r>
            <a:endParaRPr lang="it-IT" dirty="0"/>
          </a:p>
        </p:txBody>
      </p:sp>
      <p:sp>
        <p:nvSpPr>
          <p:cNvPr id="3" name="Segnaposto contenuto 2"/>
          <p:cNvSpPr>
            <a:spLocks noGrp="1"/>
          </p:cNvSpPr>
          <p:nvPr>
            <p:ph idx="1"/>
          </p:nvPr>
        </p:nvSpPr>
        <p:spPr/>
        <p:txBody>
          <a:bodyPr/>
          <a:lstStyle/>
          <a:p>
            <a:r>
              <a:rPr lang="it-IT" dirty="0" err="1" smtClean="0"/>
              <a:t>Huxley’s</a:t>
            </a:r>
            <a:r>
              <a:rPr lang="it-IT" dirty="0" smtClean="0"/>
              <a:t> </a:t>
            </a:r>
            <a:r>
              <a:rPr lang="it-IT" dirty="0" err="1" smtClean="0"/>
              <a:t>novels</a:t>
            </a:r>
            <a:r>
              <a:rPr lang="it-IT" dirty="0" smtClean="0"/>
              <a:t> are </a:t>
            </a:r>
            <a:r>
              <a:rPr lang="it-IT" dirty="0" err="1" smtClean="0"/>
              <a:t>essentially</a:t>
            </a:r>
            <a:r>
              <a:rPr lang="it-IT" dirty="0" smtClean="0"/>
              <a:t> </a:t>
            </a:r>
            <a:r>
              <a:rPr lang="it-IT" dirty="0" err="1" smtClean="0"/>
              <a:t>critical</a:t>
            </a:r>
            <a:r>
              <a:rPr lang="it-IT" dirty="0" smtClean="0"/>
              <a:t> </a:t>
            </a:r>
            <a:r>
              <a:rPr lang="it-IT" dirty="0" err="1" smtClean="0"/>
              <a:t>portraits</a:t>
            </a:r>
            <a:r>
              <a:rPr lang="it-IT" dirty="0" smtClean="0"/>
              <a:t> of </a:t>
            </a:r>
            <a:r>
              <a:rPr lang="it-IT" dirty="0" err="1" smtClean="0"/>
              <a:t>modern</a:t>
            </a:r>
            <a:r>
              <a:rPr lang="it-IT" dirty="0" smtClean="0"/>
              <a:t> life.</a:t>
            </a:r>
          </a:p>
          <a:p>
            <a:r>
              <a:rPr lang="it-IT" dirty="0" smtClean="0"/>
              <a:t>The </a:t>
            </a:r>
            <a:r>
              <a:rPr lang="it-IT" dirty="0" err="1" smtClean="0"/>
              <a:t>main</a:t>
            </a:r>
            <a:r>
              <a:rPr lang="it-IT" dirty="0" smtClean="0"/>
              <a:t> </a:t>
            </a:r>
            <a:r>
              <a:rPr lang="it-IT" dirty="0" err="1" smtClean="0"/>
              <a:t>characters</a:t>
            </a:r>
            <a:r>
              <a:rPr lang="it-IT" dirty="0" smtClean="0"/>
              <a:t> are </a:t>
            </a:r>
            <a:r>
              <a:rPr lang="it-IT" dirty="0" err="1" smtClean="0"/>
              <a:t>generally</a:t>
            </a:r>
            <a:r>
              <a:rPr lang="it-IT" dirty="0" smtClean="0"/>
              <a:t> </a:t>
            </a:r>
            <a:r>
              <a:rPr lang="it-IT" dirty="0" err="1" smtClean="0"/>
              <a:t>representative</a:t>
            </a:r>
            <a:r>
              <a:rPr lang="it-IT" dirty="0" smtClean="0"/>
              <a:t> of </a:t>
            </a:r>
            <a:r>
              <a:rPr lang="it-IT" dirty="0" err="1" smtClean="0"/>
              <a:t>contemporary</a:t>
            </a:r>
            <a:r>
              <a:rPr lang="it-IT" dirty="0" smtClean="0"/>
              <a:t> </a:t>
            </a:r>
            <a:r>
              <a:rPr lang="it-IT" dirty="0" err="1" smtClean="0"/>
              <a:t>types</a:t>
            </a:r>
            <a:r>
              <a:rPr lang="it-IT" dirty="0" smtClean="0"/>
              <a:t>, </a:t>
            </a:r>
            <a:r>
              <a:rPr lang="it-IT" dirty="0" err="1" smtClean="0"/>
              <a:t>embodying</a:t>
            </a:r>
            <a:r>
              <a:rPr lang="it-IT" dirty="0" smtClean="0"/>
              <a:t> </a:t>
            </a:r>
            <a:r>
              <a:rPr lang="it-IT" dirty="0" err="1" smtClean="0"/>
              <a:t>certain</a:t>
            </a:r>
            <a:r>
              <a:rPr lang="it-IT" dirty="0" smtClean="0"/>
              <a:t> </a:t>
            </a:r>
            <a:r>
              <a:rPr lang="it-IT" dirty="0" err="1" smtClean="0"/>
              <a:t>values</a:t>
            </a:r>
            <a:r>
              <a:rPr lang="it-IT" dirty="0" smtClean="0"/>
              <a:t> or </a:t>
            </a:r>
            <a:r>
              <a:rPr lang="it-IT" dirty="0" err="1" smtClean="0"/>
              <a:t>principles</a:t>
            </a:r>
            <a:r>
              <a:rPr lang="it-IT" dirty="0" smtClean="0"/>
              <a:t>.</a:t>
            </a:r>
          </a:p>
          <a:p>
            <a:r>
              <a:rPr lang="it-IT" dirty="0" smtClean="0"/>
              <a:t>The plot </a:t>
            </a:r>
            <a:r>
              <a:rPr lang="it-IT" dirty="0" err="1" smtClean="0"/>
              <a:t>is</a:t>
            </a:r>
            <a:r>
              <a:rPr lang="it-IT" dirty="0" smtClean="0"/>
              <a:t> the </a:t>
            </a:r>
            <a:r>
              <a:rPr lang="it-IT" dirty="0" err="1" smtClean="0"/>
              <a:t>working</a:t>
            </a:r>
            <a:r>
              <a:rPr lang="it-IT" dirty="0" smtClean="0"/>
              <a:t>-out of the </a:t>
            </a:r>
            <a:r>
              <a:rPr lang="it-IT" dirty="0" err="1" smtClean="0"/>
              <a:t>consequences</a:t>
            </a:r>
            <a:r>
              <a:rPr lang="it-IT" dirty="0" smtClean="0"/>
              <a:t> and </a:t>
            </a:r>
            <a:r>
              <a:rPr lang="it-IT" dirty="0" err="1" smtClean="0"/>
              <a:t>effects</a:t>
            </a:r>
            <a:r>
              <a:rPr lang="it-IT" dirty="0" smtClean="0"/>
              <a:t> of </a:t>
            </a:r>
            <a:r>
              <a:rPr lang="it-IT" dirty="0" err="1" smtClean="0"/>
              <a:t>these</a:t>
            </a:r>
            <a:r>
              <a:rPr lang="it-IT" dirty="0" smtClean="0"/>
              <a:t> positions.</a:t>
            </a:r>
          </a:p>
          <a:p>
            <a:r>
              <a:rPr lang="it-IT" dirty="0" smtClean="0"/>
              <a:t>His </a:t>
            </a:r>
            <a:r>
              <a:rPr lang="it-IT" dirty="0" err="1" smtClean="0"/>
              <a:t>novels</a:t>
            </a:r>
            <a:r>
              <a:rPr lang="it-IT" dirty="0" smtClean="0"/>
              <a:t> are, in short, « NOVELS OF IDEAS » </a:t>
            </a:r>
            <a:r>
              <a:rPr lang="it-IT" dirty="0"/>
              <a:t>→ </a:t>
            </a:r>
            <a:r>
              <a:rPr lang="it-IT" dirty="0" err="1"/>
              <a:t>ideas</a:t>
            </a:r>
            <a:r>
              <a:rPr lang="it-IT" dirty="0"/>
              <a:t> are </a:t>
            </a:r>
            <a:r>
              <a:rPr lang="it-IT" dirty="0" err="1"/>
              <a:t>debated</a:t>
            </a:r>
            <a:r>
              <a:rPr lang="it-IT" dirty="0"/>
              <a:t> by the </a:t>
            </a:r>
            <a:r>
              <a:rPr lang="it-IT" dirty="0" err="1"/>
              <a:t>different</a:t>
            </a:r>
            <a:r>
              <a:rPr lang="it-IT" dirty="0"/>
              <a:t> </a:t>
            </a:r>
            <a:r>
              <a:rPr lang="it-IT" dirty="0" err="1"/>
              <a:t>characters</a:t>
            </a:r>
            <a:r>
              <a:rPr lang="it-IT" dirty="0"/>
              <a:t>, </a:t>
            </a:r>
            <a:r>
              <a:rPr lang="it-IT" dirty="0" err="1"/>
              <a:t>whose</a:t>
            </a:r>
            <a:r>
              <a:rPr lang="it-IT" dirty="0"/>
              <a:t> </a:t>
            </a:r>
            <a:r>
              <a:rPr lang="it-IT" dirty="0" err="1"/>
              <a:t>actions</a:t>
            </a:r>
            <a:r>
              <a:rPr lang="it-IT" dirty="0"/>
              <a:t> are a </a:t>
            </a:r>
            <a:r>
              <a:rPr lang="it-IT" dirty="0" err="1"/>
              <a:t>further</a:t>
            </a:r>
            <a:r>
              <a:rPr lang="it-IT" dirty="0"/>
              <a:t> </a:t>
            </a:r>
            <a:r>
              <a:rPr lang="it-IT" dirty="0" err="1"/>
              <a:t>revelation</a:t>
            </a:r>
            <a:r>
              <a:rPr lang="it-IT" dirty="0"/>
              <a:t> of the </a:t>
            </a:r>
            <a:r>
              <a:rPr lang="it-IT" dirty="0" err="1"/>
              <a:t>implications</a:t>
            </a:r>
            <a:r>
              <a:rPr lang="it-IT" dirty="0"/>
              <a:t> of </a:t>
            </a:r>
            <a:r>
              <a:rPr lang="it-IT" dirty="0" err="1"/>
              <a:t>these</a:t>
            </a:r>
            <a:r>
              <a:rPr lang="it-IT" dirty="0"/>
              <a:t> </a:t>
            </a:r>
            <a:r>
              <a:rPr lang="it-IT" dirty="0" err="1" smtClean="0"/>
              <a:t>ideas</a:t>
            </a:r>
            <a:r>
              <a:rPr lang="it-IT" dirty="0" smtClean="0"/>
              <a:t>.</a:t>
            </a:r>
            <a:endParaRPr lang="it-IT" dirty="0"/>
          </a:p>
        </p:txBody>
      </p:sp>
    </p:spTree>
    <p:extLst>
      <p:ext uri="{BB962C8B-B14F-4D97-AF65-F5344CB8AC3E}">
        <p14:creationId xmlns:p14="http://schemas.microsoft.com/office/powerpoint/2010/main" val="3070416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BRAVE NEW WORLD</a:t>
            </a:r>
            <a:endParaRPr lang="it-IT" dirty="0"/>
          </a:p>
        </p:txBody>
      </p:sp>
      <p:sp>
        <p:nvSpPr>
          <p:cNvPr id="3" name="Segnaposto contenuto 2"/>
          <p:cNvSpPr>
            <a:spLocks noGrp="1"/>
          </p:cNvSpPr>
          <p:nvPr>
            <p:ph idx="1"/>
          </p:nvPr>
        </p:nvSpPr>
        <p:spPr/>
        <p:txBody>
          <a:bodyPr>
            <a:normAutofit fontScale="92500"/>
          </a:bodyPr>
          <a:lstStyle/>
          <a:p>
            <a:r>
              <a:rPr lang="en-US" i="1" dirty="0"/>
              <a:t>Brave New World</a:t>
            </a:r>
            <a:r>
              <a:rPr lang="en-US" dirty="0"/>
              <a:t> is a </a:t>
            </a:r>
            <a:r>
              <a:rPr lang="en-US" b="1" dirty="0"/>
              <a:t>science-fiction style fable </a:t>
            </a:r>
            <a:r>
              <a:rPr lang="en-US" dirty="0"/>
              <a:t>about a rigidly controlled global state.</a:t>
            </a:r>
            <a:endParaRPr lang="it-IT" dirty="0"/>
          </a:p>
          <a:p>
            <a:r>
              <a:rPr lang="en-US" dirty="0"/>
              <a:t>The story is set in the </a:t>
            </a:r>
            <a:r>
              <a:rPr lang="en-US" b="1" dirty="0"/>
              <a:t>7</a:t>
            </a:r>
            <a:r>
              <a:rPr lang="en-US" b="1" baseline="30000" dirty="0"/>
              <a:t>th</a:t>
            </a:r>
            <a:r>
              <a:rPr lang="en-US" b="1" dirty="0"/>
              <a:t> century AF </a:t>
            </a:r>
            <a:r>
              <a:rPr lang="en-US" dirty="0"/>
              <a:t>(after Ford), referring to Henry Ford (1863-1947), the American automobile manufacturer who perfected the mechanized assembly line and developed the idea of the modern, ‘robotic’ factory worker.</a:t>
            </a:r>
            <a:endParaRPr lang="it-IT" dirty="0"/>
          </a:p>
          <a:p>
            <a:r>
              <a:rPr lang="en-US" dirty="0"/>
              <a:t>In the society Huxley describes, </a:t>
            </a:r>
            <a:r>
              <a:rPr lang="en-US" b="1" dirty="0"/>
              <a:t>science</a:t>
            </a:r>
            <a:r>
              <a:rPr lang="en-US" dirty="0"/>
              <a:t> and </a:t>
            </a:r>
            <a:r>
              <a:rPr lang="en-US" b="1" dirty="0"/>
              <a:t>technology</a:t>
            </a:r>
            <a:r>
              <a:rPr lang="en-US" dirty="0"/>
              <a:t> have advanced to the point where social stability is determined by a scientific </a:t>
            </a:r>
            <a:r>
              <a:rPr lang="en-US" b="1" dirty="0"/>
              <a:t>caste system</a:t>
            </a:r>
            <a:r>
              <a:rPr lang="en-US" dirty="0"/>
              <a:t>. </a:t>
            </a:r>
            <a:endParaRPr lang="it-IT" dirty="0"/>
          </a:p>
          <a:p>
            <a:r>
              <a:rPr lang="en-US" b="1" dirty="0"/>
              <a:t>Human beings are born artificially on an ‘assembly line’</a:t>
            </a:r>
            <a:r>
              <a:rPr lang="en-US" dirty="0"/>
              <a:t>, divided into different categories which determine their function and status, and then conditioned to like and accept their caste. </a:t>
            </a:r>
            <a:endParaRPr lang="it-IT" dirty="0"/>
          </a:p>
          <a:p>
            <a:endParaRPr lang="it-IT" dirty="0"/>
          </a:p>
        </p:txBody>
      </p:sp>
    </p:spTree>
    <p:extLst>
      <p:ext uri="{BB962C8B-B14F-4D97-AF65-F5344CB8AC3E}">
        <p14:creationId xmlns:p14="http://schemas.microsoft.com/office/powerpoint/2010/main" val="235455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CASTE SYSTEM</a:t>
            </a:r>
            <a:endParaRPr lang="it-IT" dirty="0"/>
          </a:p>
        </p:txBody>
      </p:sp>
      <p:graphicFrame>
        <p:nvGraphicFramePr>
          <p:cNvPr id="4" name="Segnaposto contenuto 3"/>
          <p:cNvGraphicFramePr>
            <a:graphicFrameLocks noGrp="1"/>
          </p:cNvGraphicFramePr>
          <p:nvPr>
            <p:ph sz="half" idx="1"/>
            <p:extLst>
              <p:ext uri="{D42A27DB-BD31-4B8C-83A1-F6EECF244321}">
                <p14:modId xmlns:p14="http://schemas.microsoft.com/office/powerpoint/2010/main" val="1378438493"/>
              </p:ext>
            </p:extLst>
          </p:nvPr>
        </p:nvGraphicFramePr>
        <p:xfrm>
          <a:off x="1155700" y="2603500"/>
          <a:ext cx="48244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contenuto 2"/>
          <p:cNvSpPr>
            <a:spLocks noGrp="1"/>
          </p:cNvSpPr>
          <p:nvPr>
            <p:ph sz="half" idx="2"/>
          </p:nvPr>
        </p:nvSpPr>
        <p:spPr/>
        <p:txBody>
          <a:bodyPr/>
          <a:lstStyle/>
          <a:p>
            <a:r>
              <a:rPr lang="en-US" dirty="0"/>
              <a:t>All aspects of human life are systematically conditioned.</a:t>
            </a:r>
            <a:endParaRPr lang="it-IT" dirty="0"/>
          </a:p>
          <a:p>
            <a:r>
              <a:rPr lang="en-US" dirty="0" smtClean="0"/>
              <a:t>Social </a:t>
            </a:r>
            <a:r>
              <a:rPr lang="en-US" dirty="0"/>
              <a:t>and personal satisfaction is guaranteed by a combination of mindless entertainment, the regular consumption of a drug called ‘</a:t>
            </a:r>
            <a:r>
              <a:rPr lang="en-US" b="1" dirty="0"/>
              <a:t>soma</a:t>
            </a:r>
            <a:r>
              <a:rPr lang="en-US" dirty="0"/>
              <a:t>’ which produces a feeling of happiness and well-being, and sexual </a:t>
            </a:r>
            <a:r>
              <a:rPr lang="en-US" dirty="0" smtClean="0"/>
              <a:t>promiscuity.</a:t>
            </a:r>
          </a:p>
        </p:txBody>
      </p:sp>
    </p:spTree>
    <p:extLst>
      <p:ext uri="{BB962C8B-B14F-4D97-AF65-F5344CB8AC3E}">
        <p14:creationId xmlns:p14="http://schemas.microsoft.com/office/powerpoint/2010/main" val="69019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CHARACTERS</a:t>
            </a:r>
            <a:endParaRPr lang="it-IT" dirty="0"/>
          </a:p>
        </p:txBody>
      </p:sp>
      <p:sp>
        <p:nvSpPr>
          <p:cNvPr id="3" name="Segnaposto contenuto 2"/>
          <p:cNvSpPr>
            <a:spLocks noGrp="1"/>
          </p:cNvSpPr>
          <p:nvPr>
            <p:ph idx="1"/>
          </p:nvPr>
        </p:nvSpPr>
        <p:spPr/>
        <p:txBody>
          <a:bodyPr>
            <a:normAutofit fontScale="92500" lnSpcReduction="10000"/>
          </a:bodyPr>
          <a:lstStyle/>
          <a:p>
            <a:r>
              <a:rPr lang="en-US" dirty="0"/>
              <a:t>The protagonist of the story is </a:t>
            </a:r>
            <a:r>
              <a:rPr lang="en-US" b="1" dirty="0"/>
              <a:t>Bernard Marx</a:t>
            </a:r>
            <a:r>
              <a:rPr lang="en-US" dirty="0"/>
              <a:t>, </a:t>
            </a:r>
            <a:r>
              <a:rPr lang="en-US" b="1" dirty="0"/>
              <a:t>an Alpha-plus specimen </a:t>
            </a:r>
            <a:r>
              <a:rPr lang="en-US" dirty="0"/>
              <a:t>who is dissatisfied with the antiseptic world of civilization. He visits a reservation in New Mexico where he meets </a:t>
            </a:r>
            <a:r>
              <a:rPr lang="en-US" b="1" dirty="0"/>
              <a:t>a ‘savage’ called John whom he brings back to London</a:t>
            </a:r>
            <a:r>
              <a:rPr lang="en-US" dirty="0"/>
              <a:t>.</a:t>
            </a:r>
            <a:endParaRPr lang="it-IT" dirty="0"/>
          </a:p>
          <a:p>
            <a:r>
              <a:rPr lang="en-US" dirty="0" smtClean="0"/>
              <a:t>John is </a:t>
            </a:r>
            <a:r>
              <a:rPr lang="en-US" dirty="0"/>
              <a:t>at first fascinated by the efficiency and functionality of the new world but is soon disturbed by its darker side, its infantile culture of instant gratification, the absence of free will and personal identity and the enslavement of the lower orders. Eventually, he leaves London to try to live a solitary Robinson Crusoe-type existence in a lighthouse, but his eccentric lifestyle soon makes him a figure of amusement for tourists from London.</a:t>
            </a:r>
            <a:endParaRPr lang="it-IT" dirty="0"/>
          </a:p>
          <a:p>
            <a:r>
              <a:rPr lang="en-US" dirty="0"/>
              <a:t>At the end of the book, </a:t>
            </a:r>
            <a:r>
              <a:rPr lang="en-US" b="1" dirty="0"/>
              <a:t>John, realizing there is no way out, commits suicide</a:t>
            </a:r>
            <a:r>
              <a:rPr lang="en-US" dirty="0"/>
              <a:t>. His death conveys a feeling of deep pessimism about the future of the brave new world.</a:t>
            </a:r>
            <a:endParaRPr lang="it-IT" dirty="0"/>
          </a:p>
          <a:p>
            <a:endParaRPr lang="it-IT" dirty="0"/>
          </a:p>
        </p:txBody>
      </p:sp>
    </p:spTree>
    <p:extLst>
      <p:ext uri="{BB962C8B-B14F-4D97-AF65-F5344CB8AC3E}">
        <p14:creationId xmlns:p14="http://schemas.microsoft.com/office/powerpoint/2010/main" val="3411391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THEMES</a:t>
            </a:r>
            <a:endParaRPr lang="it-IT" dirty="0"/>
          </a:p>
        </p:txBody>
      </p:sp>
      <p:sp>
        <p:nvSpPr>
          <p:cNvPr id="3" name="Segnaposto contenuto 2"/>
          <p:cNvSpPr>
            <a:spLocks noGrp="1"/>
          </p:cNvSpPr>
          <p:nvPr>
            <p:ph idx="1"/>
          </p:nvPr>
        </p:nvSpPr>
        <p:spPr/>
        <p:txBody>
          <a:bodyPr>
            <a:normAutofit/>
          </a:bodyPr>
          <a:lstStyle/>
          <a:p>
            <a:r>
              <a:rPr lang="it-IT" dirty="0"/>
              <a:t>FORDISM → </a:t>
            </a:r>
            <a:r>
              <a:rPr lang="it-IT" dirty="0" err="1"/>
              <a:t>system</a:t>
            </a:r>
            <a:r>
              <a:rPr lang="it-IT" dirty="0"/>
              <a:t> of mass production </a:t>
            </a:r>
            <a:r>
              <a:rPr lang="it-IT" dirty="0" err="1"/>
              <a:t>applied</a:t>
            </a:r>
            <a:r>
              <a:rPr lang="it-IT" dirty="0"/>
              <a:t> to human </a:t>
            </a:r>
            <a:r>
              <a:rPr lang="it-IT" dirty="0" err="1" smtClean="0"/>
              <a:t>beings</a:t>
            </a:r>
            <a:endParaRPr lang="it-IT" dirty="0" smtClean="0"/>
          </a:p>
          <a:p>
            <a:endParaRPr lang="it-IT" dirty="0"/>
          </a:p>
          <a:p>
            <a:r>
              <a:rPr lang="it-IT" dirty="0"/>
              <a:t>PROGRESS → </a:t>
            </a:r>
            <a:r>
              <a:rPr lang="it-IT" dirty="0" err="1"/>
              <a:t>effects</a:t>
            </a:r>
            <a:r>
              <a:rPr lang="it-IT" dirty="0"/>
              <a:t> of </a:t>
            </a:r>
            <a:r>
              <a:rPr lang="it-IT" dirty="0" err="1"/>
              <a:t>scientific</a:t>
            </a:r>
            <a:r>
              <a:rPr lang="it-IT" dirty="0"/>
              <a:t> progress on the </a:t>
            </a:r>
            <a:r>
              <a:rPr lang="it-IT" dirty="0" err="1" smtClean="0"/>
              <a:t>individual</a:t>
            </a:r>
            <a:endParaRPr lang="it-IT" dirty="0" smtClean="0"/>
          </a:p>
          <a:p>
            <a:endParaRPr lang="it-IT" dirty="0"/>
          </a:p>
          <a:p>
            <a:r>
              <a:rPr lang="it-IT" dirty="0"/>
              <a:t>TECHNOLOGY → </a:t>
            </a:r>
            <a:r>
              <a:rPr lang="it-IT" dirty="0" err="1"/>
              <a:t>today’s</a:t>
            </a:r>
            <a:r>
              <a:rPr lang="it-IT" dirty="0"/>
              <a:t> </a:t>
            </a:r>
            <a:r>
              <a:rPr lang="it-IT" dirty="0" err="1"/>
              <a:t>worship</a:t>
            </a:r>
            <a:r>
              <a:rPr lang="it-IT" dirty="0"/>
              <a:t> for </a:t>
            </a:r>
            <a:r>
              <a:rPr lang="it-IT" dirty="0" err="1"/>
              <a:t>technology</a:t>
            </a:r>
            <a:r>
              <a:rPr lang="it-IT" dirty="0"/>
              <a:t> (to the </a:t>
            </a:r>
            <a:r>
              <a:rPr lang="it-IT" dirty="0" err="1"/>
              <a:t>detriment</a:t>
            </a:r>
            <a:r>
              <a:rPr lang="it-IT" dirty="0"/>
              <a:t> of art</a:t>
            </a:r>
            <a:r>
              <a:rPr lang="it-IT" dirty="0" smtClean="0"/>
              <a:t>)</a:t>
            </a:r>
          </a:p>
          <a:p>
            <a:endParaRPr lang="it-IT" dirty="0"/>
          </a:p>
          <a:p>
            <a:r>
              <a:rPr lang="it-IT" dirty="0"/>
              <a:t>TOTALITARIANISM </a:t>
            </a:r>
            <a:r>
              <a:rPr lang="it-IT" dirty="0" smtClean="0"/>
              <a:t>→ </a:t>
            </a:r>
            <a:r>
              <a:rPr lang="it-IT" dirty="0"/>
              <a:t>t</a:t>
            </a:r>
            <a:r>
              <a:rPr lang="it-IT" dirty="0" smtClean="0"/>
              <a:t>he </a:t>
            </a:r>
            <a:r>
              <a:rPr lang="it-IT" dirty="0" err="1"/>
              <a:t>dangers</a:t>
            </a:r>
            <a:r>
              <a:rPr lang="it-IT" dirty="0"/>
              <a:t> of an </a:t>
            </a:r>
            <a:r>
              <a:rPr lang="it-IT" dirty="0" err="1"/>
              <a:t>all-powerful</a:t>
            </a:r>
            <a:r>
              <a:rPr lang="it-IT" dirty="0"/>
              <a:t> state</a:t>
            </a:r>
          </a:p>
          <a:p>
            <a:endParaRPr lang="it-IT" dirty="0"/>
          </a:p>
        </p:txBody>
      </p:sp>
    </p:spTree>
    <p:extLst>
      <p:ext uri="{BB962C8B-B14F-4D97-AF65-F5344CB8AC3E}">
        <p14:creationId xmlns:p14="http://schemas.microsoft.com/office/powerpoint/2010/main" val="996057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FEATURES</a:t>
            </a:r>
            <a:endParaRPr lang="it-IT" dirty="0"/>
          </a:p>
        </p:txBody>
      </p:sp>
      <p:sp>
        <p:nvSpPr>
          <p:cNvPr id="3" name="Segnaposto contenuto 2"/>
          <p:cNvSpPr>
            <a:spLocks noGrp="1"/>
          </p:cNvSpPr>
          <p:nvPr>
            <p:ph idx="1"/>
          </p:nvPr>
        </p:nvSpPr>
        <p:spPr/>
        <p:txBody>
          <a:bodyPr>
            <a:normAutofit fontScale="85000" lnSpcReduction="20000"/>
          </a:bodyPr>
          <a:lstStyle/>
          <a:p>
            <a:r>
              <a:rPr lang="en-US" i="1" dirty="0"/>
              <a:t>Brave New World</a:t>
            </a:r>
            <a:r>
              <a:rPr lang="en-US" dirty="0"/>
              <a:t> is a </a:t>
            </a:r>
            <a:r>
              <a:rPr lang="en-US" b="1" dirty="0"/>
              <a:t>novel of ideas, </a:t>
            </a:r>
            <a:r>
              <a:rPr lang="en-US" dirty="0"/>
              <a:t>which combines elements from several different genres of writing: fable, science fiction and philosophical essay.</a:t>
            </a:r>
            <a:endParaRPr lang="it-IT" dirty="0"/>
          </a:p>
          <a:p>
            <a:r>
              <a:rPr lang="en-US" b="1" dirty="0"/>
              <a:t>Its language varies from the clinically scientific to the satirical</a:t>
            </a:r>
            <a:r>
              <a:rPr lang="en-US" dirty="0"/>
              <a:t>. Huxley’s narrator often introduces </a:t>
            </a:r>
            <a:r>
              <a:rPr lang="en-US" b="1" dirty="0"/>
              <a:t>veiled</a:t>
            </a:r>
            <a:r>
              <a:rPr lang="en-US" dirty="0"/>
              <a:t> </a:t>
            </a:r>
            <a:r>
              <a:rPr lang="en-US" b="1" dirty="0"/>
              <a:t>criticism of the world</a:t>
            </a:r>
            <a:r>
              <a:rPr lang="en-US" dirty="0"/>
              <a:t> he is describing through particular comments or choice of phrase.</a:t>
            </a:r>
            <a:endParaRPr lang="it-IT" dirty="0"/>
          </a:p>
          <a:p>
            <a:r>
              <a:rPr lang="en-US" dirty="0"/>
              <a:t>Like much of the best science fiction, Huxley’s novel has often been described as </a:t>
            </a:r>
            <a:r>
              <a:rPr lang="en-US" b="1" dirty="0"/>
              <a:t>a prophetic book</a:t>
            </a:r>
            <a:r>
              <a:rPr lang="en-US" dirty="0"/>
              <a:t>. Published in 1932, it anticipates elements of both the immediate and long-term future of the world. </a:t>
            </a:r>
            <a:endParaRPr lang="it-IT" dirty="0"/>
          </a:p>
          <a:p>
            <a:pPr lvl="0"/>
            <a:r>
              <a:rPr lang="en-US" dirty="0"/>
              <a:t>In the short term, the </a:t>
            </a:r>
            <a:r>
              <a:rPr lang="en-US" b="1" dirty="0"/>
              <a:t>genetic purity</a:t>
            </a:r>
            <a:r>
              <a:rPr lang="en-US" dirty="0"/>
              <a:t> of the society Huxley describes is </a:t>
            </a:r>
            <a:r>
              <a:rPr lang="en-US" b="1" dirty="0"/>
              <a:t>similar to Nazi German’s policy of ‘eugenics’</a:t>
            </a:r>
            <a:r>
              <a:rPr lang="en-US" dirty="0"/>
              <a:t> – the attempt to produce an Aryan master race by purifying Europe of all ‘inferior’ and ‘undesirable’ </a:t>
            </a:r>
            <a:r>
              <a:rPr lang="en-US" dirty="0" smtClean="0"/>
              <a:t>people. </a:t>
            </a:r>
            <a:r>
              <a:rPr lang="en-US" dirty="0"/>
              <a:t>This policy resulted in the horrors of the Holocaust. </a:t>
            </a:r>
            <a:endParaRPr lang="it-IT" dirty="0"/>
          </a:p>
          <a:p>
            <a:pPr lvl="0"/>
            <a:r>
              <a:rPr lang="en-US" dirty="0"/>
              <a:t>In the long term, it anticipates the </a:t>
            </a:r>
            <a:r>
              <a:rPr lang="en-US" b="1" dirty="0"/>
              <a:t>genetic manipulations of contemporary biology</a:t>
            </a:r>
            <a:r>
              <a:rPr lang="en-US" dirty="0"/>
              <a:t> and the </a:t>
            </a:r>
            <a:r>
              <a:rPr lang="en-US" b="1" dirty="0"/>
              <a:t>prospect of human cloning</a:t>
            </a:r>
            <a:r>
              <a:rPr lang="en-US" dirty="0"/>
              <a:t>.</a:t>
            </a:r>
            <a:endParaRPr lang="it-IT" dirty="0"/>
          </a:p>
          <a:p>
            <a:endParaRPr lang="it-IT" dirty="0"/>
          </a:p>
        </p:txBody>
      </p:sp>
    </p:spTree>
    <p:extLst>
      <p:ext uri="{BB962C8B-B14F-4D97-AF65-F5344CB8AC3E}">
        <p14:creationId xmlns:p14="http://schemas.microsoft.com/office/powerpoint/2010/main" val="4203776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UTOPIA OR DYSTOPIA?</a:t>
            </a:r>
            <a:endParaRPr lang="it-IT" dirty="0"/>
          </a:p>
        </p:txBody>
      </p:sp>
      <p:sp>
        <p:nvSpPr>
          <p:cNvPr id="3" name="Segnaposto contenuto 2"/>
          <p:cNvSpPr>
            <a:spLocks noGrp="1"/>
          </p:cNvSpPr>
          <p:nvPr>
            <p:ph idx="1"/>
          </p:nvPr>
        </p:nvSpPr>
        <p:spPr/>
        <p:txBody>
          <a:bodyPr/>
          <a:lstStyle/>
          <a:p>
            <a:r>
              <a:rPr lang="en-US" b="1" dirty="0"/>
              <a:t>Huxley’s </a:t>
            </a:r>
            <a:r>
              <a:rPr lang="en-US" b="1" i="1" dirty="0"/>
              <a:t>Brave New World</a:t>
            </a:r>
            <a:r>
              <a:rPr lang="en-US" b="1" dirty="0"/>
              <a:t> is simultaneously utopian and dystopian</a:t>
            </a:r>
            <a:r>
              <a:rPr lang="en-US" dirty="0"/>
              <a:t>. </a:t>
            </a:r>
            <a:endParaRPr lang="it-IT" dirty="0"/>
          </a:p>
          <a:p>
            <a:pPr marL="0" indent="0">
              <a:buNone/>
            </a:pPr>
            <a:endParaRPr lang="en-US" dirty="0" smtClean="0"/>
          </a:p>
          <a:p>
            <a:pPr marL="0" indent="0">
              <a:buNone/>
            </a:pPr>
            <a:r>
              <a:rPr lang="en-US" dirty="0" smtClean="0"/>
              <a:t>↘ </a:t>
            </a:r>
            <a:r>
              <a:rPr lang="en-US" dirty="0"/>
              <a:t>It begins as a utopia where everybody is happy, since no-one questions their positions or the logic on which the society is based. However, the dissatisfactions of the most intelligent citizens and the introduction of the ‘savage’ John, a figure who in some sense represents the possibility of human free will, reveals the limits and ethical injustices of this ‘perfect’, programmed society in which the individual is completely subordinated to the needs of the social order.</a:t>
            </a:r>
            <a:endParaRPr lang="it-IT" dirty="0"/>
          </a:p>
          <a:p>
            <a:endParaRPr lang="it-IT" dirty="0"/>
          </a:p>
        </p:txBody>
      </p:sp>
    </p:spTree>
    <p:extLst>
      <p:ext uri="{BB962C8B-B14F-4D97-AF65-F5344CB8AC3E}">
        <p14:creationId xmlns:p14="http://schemas.microsoft.com/office/powerpoint/2010/main" val="1346659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riunioni ione">
  <a:themeElements>
    <a:clrScheme name="Sala riunioni ione">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riunioni ione">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riunioni 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386</TotalTime>
  <Words>1104</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Century Gothic</vt:lpstr>
      <vt:lpstr>Wingdings 3</vt:lpstr>
      <vt:lpstr>Sala riunioni ione</vt:lpstr>
      <vt:lpstr>ALDOUS HUXLEY</vt:lpstr>
      <vt:lpstr>BIOGRAPHY</vt:lpstr>
      <vt:lpstr>NOVELS OF IDEAS</vt:lpstr>
      <vt:lpstr>BRAVE NEW WORLD</vt:lpstr>
      <vt:lpstr>CASTE SYSTEM</vt:lpstr>
      <vt:lpstr>CHARACTERS</vt:lpstr>
      <vt:lpstr>THEMES</vt:lpstr>
      <vt:lpstr>FEATURES</vt:lpstr>
      <vt:lpstr>UTOPIA OR DYSTOPIA?</vt:lpstr>
      <vt:lpstr>CONDITIONING OF THE MIND</vt:lpstr>
      <vt:lpstr>Extract - AN UNFORGETTABLE LESSON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CRISTINA</dc:creator>
  <cp:lastModifiedBy>CRISTINA</cp:lastModifiedBy>
  <cp:revision>25</cp:revision>
  <dcterms:created xsi:type="dcterms:W3CDTF">2021-04-26T16:13:08Z</dcterms:created>
  <dcterms:modified xsi:type="dcterms:W3CDTF">2021-05-09T13:20:43Z</dcterms:modified>
</cp:coreProperties>
</file>