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92" r:id="rId4"/>
    <p:sldId id="280" r:id="rId5"/>
    <p:sldId id="277" r:id="rId6"/>
    <p:sldId id="285" r:id="rId7"/>
    <p:sldId id="298" r:id="rId8"/>
    <p:sldId id="299" r:id="rId9"/>
    <p:sldId id="278" r:id="rId10"/>
    <p:sldId id="29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386178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428681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71E5F4-6ADE-49CD-B3E3-F5673B55B981}"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453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242644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71E5F4-6ADE-49CD-B3E3-F5673B55B981}"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052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2226403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175950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54188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201833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058509F-89E4-46A6-9BDA-3AC66DC7B0B7}" type="datetimeFigureOut">
              <a:rPr lang="it-IT" smtClean="0"/>
              <a:t>23/05/2021</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129997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428931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058509F-89E4-46A6-9BDA-3AC66DC7B0B7}" type="datetimeFigureOut">
              <a:rPr lang="it-IT" smtClean="0"/>
              <a:t>23/05/2021</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417182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058509F-89E4-46A6-9BDA-3AC66DC7B0B7}" type="datetimeFigureOut">
              <a:rPr lang="it-IT" smtClean="0"/>
              <a:t>23/05/2021</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280429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8509F-89E4-46A6-9BDA-3AC66DC7B0B7}" type="datetimeFigureOut">
              <a:rPr lang="it-IT" smtClean="0"/>
              <a:t>23/05/2021</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26139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17926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058509F-89E4-46A6-9BDA-3AC66DC7B0B7}" type="datetimeFigureOut">
              <a:rPr lang="it-IT" smtClean="0"/>
              <a:t>23/05/2021</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71E5F4-6ADE-49CD-B3E3-F5673B55B981}" type="slidenum">
              <a:rPr lang="it-IT" smtClean="0"/>
              <a:t>‹N›</a:t>
            </a:fld>
            <a:endParaRPr lang="it-IT"/>
          </a:p>
        </p:txBody>
      </p:sp>
    </p:spTree>
    <p:extLst>
      <p:ext uri="{BB962C8B-B14F-4D97-AF65-F5344CB8AC3E}">
        <p14:creationId xmlns:p14="http://schemas.microsoft.com/office/powerpoint/2010/main" val="167185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58509F-89E4-46A6-9BDA-3AC66DC7B0B7}" type="datetimeFigureOut">
              <a:rPr lang="it-IT" smtClean="0"/>
              <a:t>23/05/2021</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71E5F4-6ADE-49CD-B3E3-F5673B55B981}" type="slidenum">
              <a:rPr lang="it-IT" smtClean="0"/>
              <a:t>‹N›</a:t>
            </a:fld>
            <a:endParaRPr lang="it-IT"/>
          </a:p>
        </p:txBody>
      </p:sp>
    </p:spTree>
    <p:extLst>
      <p:ext uri="{BB962C8B-B14F-4D97-AF65-F5344CB8AC3E}">
        <p14:creationId xmlns:p14="http://schemas.microsoft.com/office/powerpoint/2010/main" val="1178077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rlibrary.umn.edu/edumat/hreduseries/hereandnow/Part-5/6_glossary.htm#Anchor-Customary-58865" TargetMode="External"/><Relationship Id="rId2" Type="http://schemas.openxmlformats.org/officeDocument/2006/relationships/hyperlink" Target="http://hrlibrary.umn.edu/edumat/hreduseries/hereandnow/Part-5/6_glossary.htm#Anchor-Declaration-4309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n.org/en/our-work" TargetMode="External"/><Relationship Id="rId2" Type="http://schemas.openxmlformats.org/officeDocument/2006/relationships/hyperlink" Target="https://www.un.org/en/about-us/member-states" TargetMode="External"/><Relationship Id="rId1" Type="http://schemas.openxmlformats.org/officeDocument/2006/relationships/slideLayout" Target="../slideLayouts/slideLayout2.xml"/><Relationship Id="rId4" Type="http://schemas.openxmlformats.org/officeDocument/2006/relationships/hyperlink" Target="https://www.un.org/en/about-us/un-charte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hrlibrary.umn.edu/edumat/hreduseries/hereandnow/Part-5/6_glossary.htm#Anchor-United-212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n.org/en/universal-declaration-human-rights/index.html" TargetMode="External"/><Relationship Id="rId2" Type="http://schemas.openxmlformats.org/officeDocument/2006/relationships/hyperlink" Target="https://www.un.org/en/charter-united-nations/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hchr.org/EN/UDHR/Pages/SearchByLang.aspx" TargetMode="External"/><Relationship Id="rId2" Type="http://schemas.openxmlformats.org/officeDocument/2006/relationships/hyperlink" Target="https://www.un.org/sites/un2.un.org/files/udh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hrlibrary.umn.edu/edumat/hreduseries/hereandnow/Part-5/6_glossary.htm#Anchor-Indivisible-34616" TargetMode="External"/><Relationship Id="rId2" Type="http://schemas.openxmlformats.org/officeDocument/2006/relationships/hyperlink" Target="http://hrlibrary.umn.edu/edumat/hreduseries/hereandnow/Part-5/6_glossary.htm#Anchor-Inalienable-19510" TargetMode="External"/><Relationship Id="rId1" Type="http://schemas.openxmlformats.org/officeDocument/2006/relationships/slideLayout" Target="../slideLayouts/slideLayout2.xml"/><Relationship Id="rId4" Type="http://schemas.openxmlformats.org/officeDocument/2006/relationships/hyperlink" Target="http://hrlibrary.umn.edu/edumat/hreduseries/hereandnow/Part-5/6_glossary.htm#Anchor-Interdependent-429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smtClean="0"/>
              <a:t>UNIVERSAL DECLARATION OF HUMAN RIGHTS</a:t>
            </a:r>
            <a:endParaRPr lang="it-IT" dirty="0"/>
          </a:p>
        </p:txBody>
      </p:sp>
    </p:spTree>
    <p:extLst>
      <p:ext uri="{BB962C8B-B14F-4D97-AF65-F5344CB8AC3E}">
        <p14:creationId xmlns:p14="http://schemas.microsoft.com/office/powerpoint/2010/main" val="106962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UDHR</a:t>
            </a:r>
            <a:endParaRPr lang="it-IT" dirty="0"/>
          </a:p>
        </p:txBody>
      </p:sp>
      <p:sp>
        <p:nvSpPr>
          <p:cNvPr id="3" name="Segnaposto contenuto 2"/>
          <p:cNvSpPr>
            <a:spLocks noGrp="1"/>
          </p:cNvSpPr>
          <p:nvPr>
            <p:ph idx="1"/>
          </p:nvPr>
        </p:nvSpPr>
        <p:spPr/>
        <p:txBody>
          <a:bodyPr>
            <a:normAutofit/>
          </a:bodyPr>
          <a:lstStyle/>
          <a:p>
            <a:r>
              <a:rPr lang="en-US" dirty="0"/>
              <a:t>The </a:t>
            </a:r>
            <a:r>
              <a:rPr lang="en-US" dirty="0" smtClean="0"/>
              <a:t>UDHR extended </a:t>
            </a:r>
            <a:r>
              <a:rPr lang="en-US" dirty="0"/>
              <a:t>the revolution in international law ushered in by the United Nations Charter – namely, that how a government treats its own citizens is now a matter of legitimate international concern, and not simply a domestic issue. </a:t>
            </a:r>
            <a:endParaRPr lang="en-US" dirty="0" smtClean="0"/>
          </a:p>
          <a:p>
            <a:r>
              <a:rPr lang="en-US" dirty="0" smtClean="0"/>
              <a:t>The </a:t>
            </a:r>
            <a:r>
              <a:rPr lang="en-US" dirty="0"/>
              <a:t>influence of the UDHR has been substantial. Its principles have been incorporated into the constitutions of most of the </a:t>
            </a:r>
            <a:r>
              <a:rPr lang="en-US" dirty="0" smtClean="0"/>
              <a:t>nations </a:t>
            </a:r>
            <a:r>
              <a:rPr lang="en-US" dirty="0"/>
              <a:t>now in the UN. </a:t>
            </a:r>
            <a:endParaRPr lang="en-US" dirty="0" smtClean="0"/>
          </a:p>
          <a:p>
            <a:r>
              <a:rPr lang="en-US" dirty="0" smtClean="0"/>
              <a:t>Although </a:t>
            </a:r>
            <a:r>
              <a:rPr lang="en-US" dirty="0"/>
              <a:t>a </a:t>
            </a:r>
            <a:r>
              <a:rPr lang="en-US" b="1" i="1" dirty="0">
                <a:hlinkClick r:id="rId2"/>
              </a:rPr>
              <a:t>declaration</a:t>
            </a:r>
            <a:r>
              <a:rPr lang="en-US" dirty="0"/>
              <a:t> is not a legally binding document, the Universal Declaration has achieved the status of </a:t>
            </a:r>
            <a:r>
              <a:rPr lang="en-US" b="1" i="1" dirty="0">
                <a:hlinkClick r:id="rId3"/>
              </a:rPr>
              <a:t>customary international law</a:t>
            </a:r>
            <a:r>
              <a:rPr lang="en-US" dirty="0"/>
              <a:t> because people regard it "as a common standard of achievement for all people and all nations."</a:t>
            </a:r>
          </a:p>
          <a:p>
            <a:endParaRPr lang="it-IT" dirty="0"/>
          </a:p>
        </p:txBody>
      </p:sp>
    </p:spTree>
    <p:extLst>
      <p:ext uri="{BB962C8B-B14F-4D97-AF65-F5344CB8AC3E}">
        <p14:creationId xmlns:p14="http://schemas.microsoft.com/office/powerpoint/2010/main" val="356648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UNITED NATIONS</a:t>
            </a:r>
            <a:endParaRPr lang="it-IT" dirty="0"/>
          </a:p>
        </p:txBody>
      </p:sp>
      <p:sp>
        <p:nvSpPr>
          <p:cNvPr id="3" name="Segnaposto contenuto 2"/>
          <p:cNvSpPr>
            <a:spLocks noGrp="1"/>
          </p:cNvSpPr>
          <p:nvPr>
            <p:ph idx="1"/>
          </p:nvPr>
        </p:nvSpPr>
        <p:spPr/>
        <p:txBody>
          <a:bodyPr>
            <a:normAutofit/>
          </a:bodyPr>
          <a:lstStyle/>
          <a:p>
            <a:r>
              <a:rPr lang="en-US" dirty="0"/>
              <a:t>The United Nations is an international organization founded in 1945. Currently made up of 193 </a:t>
            </a:r>
            <a:r>
              <a:rPr lang="en-US" dirty="0">
                <a:hlinkClick r:id="rId2"/>
              </a:rPr>
              <a:t>Member States</a:t>
            </a:r>
            <a:r>
              <a:rPr lang="en-US" dirty="0"/>
              <a:t>, the </a:t>
            </a:r>
            <a:r>
              <a:rPr lang="en-US" dirty="0">
                <a:hlinkClick r:id="rId3"/>
              </a:rPr>
              <a:t>UN and its work</a:t>
            </a:r>
            <a:r>
              <a:rPr lang="en-US" dirty="0"/>
              <a:t> are guided by the purposes and principles contained in its founding </a:t>
            </a:r>
            <a:r>
              <a:rPr lang="en-US" dirty="0">
                <a:hlinkClick r:id="rId4"/>
              </a:rPr>
              <a:t>Charter</a:t>
            </a:r>
            <a:r>
              <a:rPr lang="en-US" dirty="0" smtClean="0"/>
              <a:t>.</a:t>
            </a:r>
          </a:p>
          <a:p>
            <a:endParaRPr lang="en-US" dirty="0"/>
          </a:p>
          <a:p>
            <a:r>
              <a:rPr lang="en-US" dirty="0"/>
              <a:t>The UN has evolved over the years to keep pace with a rapidly changing world</a:t>
            </a:r>
            <a:r>
              <a:rPr lang="en-US" dirty="0" smtClean="0"/>
              <a:t>.</a:t>
            </a:r>
          </a:p>
          <a:p>
            <a:endParaRPr lang="en-US" dirty="0"/>
          </a:p>
          <a:p>
            <a:r>
              <a:rPr lang="en-US" dirty="0"/>
              <a:t>But one thing has stayed the same: it remains the one place on Earth where all the world’s nations can gather together, discuss common problems, and find shared solutions that benefit all of humanity.</a:t>
            </a:r>
          </a:p>
          <a:p>
            <a:endParaRPr lang="it-IT" dirty="0"/>
          </a:p>
        </p:txBody>
      </p:sp>
    </p:spTree>
    <p:extLst>
      <p:ext uri="{BB962C8B-B14F-4D97-AF65-F5344CB8AC3E}">
        <p14:creationId xmlns:p14="http://schemas.microsoft.com/office/powerpoint/2010/main" val="129038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BIRTH OF THE UN </a:t>
            </a:r>
          </a:p>
        </p:txBody>
      </p:sp>
      <p:sp>
        <p:nvSpPr>
          <p:cNvPr id="3" name="Segnaposto contenuto 2"/>
          <p:cNvSpPr>
            <a:spLocks noGrp="1"/>
          </p:cNvSpPr>
          <p:nvPr>
            <p:ph idx="1"/>
          </p:nvPr>
        </p:nvSpPr>
        <p:spPr/>
        <p:txBody>
          <a:bodyPr>
            <a:normAutofit/>
          </a:bodyPr>
          <a:lstStyle/>
          <a:p>
            <a:r>
              <a:rPr lang="en-US" dirty="0"/>
              <a:t>Governments </a:t>
            </a:r>
            <a:r>
              <a:rPr lang="en-US" dirty="0" smtClean="0"/>
              <a:t>committed </a:t>
            </a:r>
            <a:r>
              <a:rPr lang="en-US" dirty="0"/>
              <a:t>themselves to establishing the United Nations, with the primary goal of bolstering international peace and preventing conflict</a:t>
            </a:r>
            <a:r>
              <a:rPr lang="en-US" dirty="0" smtClean="0"/>
              <a:t>. (*historical predecessor: League of Nations) </a:t>
            </a:r>
            <a:endParaRPr lang="en-US" dirty="0" smtClean="0"/>
          </a:p>
          <a:p>
            <a:endParaRPr lang="en-US" dirty="0" smtClean="0"/>
          </a:p>
          <a:p>
            <a:r>
              <a:rPr lang="en-US" dirty="0" smtClean="0"/>
              <a:t>People </a:t>
            </a:r>
            <a:r>
              <a:rPr lang="en-US" dirty="0"/>
              <a:t>wanted to ensure that never again would anyone be unjustly denied life, freedom, food, shelter, and nationality. </a:t>
            </a:r>
            <a:endParaRPr lang="en-US" dirty="0" smtClean="0"/>
          </a:p>
          <a:p>
            <a:endParaRPr lang="en-US" dirty="0" smtClean="0"/>
          </a:p>
          <a:p>
            <a:r>
              <a:rPr lang="en-US" dirty="0" smtClean="0"/>
              <a:t>The </a:t>
            </a:r>
            <a:r>
              <a:rPr lang="en-US" dirty="0"/>
              <a:t>calls came from across the globe for human </a:t>
            </a:r>
            <a:r>
              <a:rPr lang="en-US" dirty="0" smtClean="0"/>
              <a:t>rights </a:t>
            </a:r>
            <a:r>
              <a:rPr lang="en-US" dirty="0"/>
              <a:t>standards to protect citizens from abuses by their </a:t>
            </a:r>
            <a:r>
              <a:rPr lang="en-US" dirty="0" smtClean="0"/>
              <a:t>governments. </a:t>
            </a:r>
            <a:r>
              <a:rPr lang="en-US" dirty="0"/>
              <a:t>These voices played a critical role in the San Francisco meeting that drafted the </a:t>
            </a:r>
            <a:r>
              <a:rPr lang="en-US" b="1" i="1" dirty="0">
                <a:hlinkClick r:id="rId2"/>
              </a:rPr>
              <a:t>United Nations Charter</a:t>
            </a:r>
            <a:r>
              <a:rPr lang="en-US" dirty="0"/>
              <a:t> in 1945.</a:t>
            </a:r>
          </a:p>
          <a:p>
            <a:endParaRPr lang="it-IT" dirty="0"/>
          </a:p>
        </p:txBody>
      </p:sp>
    </p:spTree>
    <p:extLst>
      <p:ext uri="{BB962C8B-B14F-4D97-AF65-F5344CB8AC3E}">
        <p14:creationId xmlns:p14="http://schemas.microsoft.com/office/powerpoint/2010/main" val="351277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UNITED NATIONS and HUMAN RIGHTS</a:t>
            </a:r>
            <a:endParaRPr lang="it-IT" dirty="0"/>
          </a:p>
        </p:txBody>
      </p:sp>
      <p:sp>
        <p:nvSpPr>
          <p:cNvPr id="3" name="Segnaposto contenuto 2"/>
          <p:cNvSpPr>
            <a:spLocks noGrp="1"/>
          </p:cNvSpPr>
          <p:nvPr>
            <p:ph idx="1"/>
          </p:nvPr>
        </p:nvSpPr>
        <p:spPr/>
        <p:txBody>
          <a:bodyPr>
            <a:normAutofit/>
          </a:bodyPr>
          <a:lstStyle/>
          <a:p>
            <a:r>
              <a:rPr lang="en-US" dirty="0"/>
              <a:t>One of the great achievements of the United Nations is the creation of a comprehensive body of human rights </a:t>
            </a:r>
            <a:r>
              <a:rPr lang="en-US" dirty="0" smtClean="0"/>
              <a:t>laws – a </a:t>
            </a:r>
            <a:r>
              <a:rPr lang="en-US" dirty="0"/>
              <a:t>universal and internationally protected code to which all nations can subscribe and all people aspire</a:t>
            </a:r>
            <a:r>
              <a:rPr lang="en-US" dirty="0" smtClean="0"/>
              <a:t>.</a:t>
            </a:r>
          </a:p>
          <a:p>
            <a:r>
              <a:rPr lang="en-US" dirty="0"/>
              <a:t>The foundations of this body of law are the </a:t>
            </a:r>
            <a:r>
              <a:rPr lang="en-US" dirty="0">
                <a:hlinkClick r:id="rId2"/>
              </a:rPr>
              <a:t>Charter</a:t>
            </a:r>
            <a:r>
              <a:rPr lang="en-US" dirty="0"/>
              <a:t> of the United Nations and the </a:t>
            </a:r>
            <a:r>
              <a:rPr lang="en-US" dirty="0">
                <a:hlinkClick r:id="rId3"/>
              </a:rPr>
              <a:t>Universal Declaration of Human Rights</a:t>
            </a:r>
            <a:r>
              <a:rPr lang="en-US" dirty="0"/>
              <a:t>, adopted by the General Assembly in 1945 and 1948, respectively.  Since then, the United Nations has gradually expanded human rights law to encompass specific standards for women, children, persons with disabilities, minorities and other vulnerable groups, who now possess rights that protect them from discrimination that had long been common in many societies.</a:t>
            </a:r>
            <a:endParaRPr lang="it-IT" dirty="0"/>
          </a:p>
        </p:txBody>
      </p:sp>
    </p:spTree>
    <p:extLst>
      <p:ext uri="{BB962C8B-B14F-4D97-AF65-F5344CB8AC3E}">
        <p14:creationId xmlns:p14="http://schemas.microsoft.com/office/powerpoint/2010/main" val="400029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UNIVERSAL </a:t>
            </a:r>
            <a:r>
              <a:rPr lang="it-IT" dirty="0" smtClean="0"/>
              <a:t>DECLARATION </a:t>
            </a:r>
            <a:r>
              <a:rPr lang="it-IT" dirty="0"/>
              <a:t>ON HUMAN RIGHTS</a:t>
            </a:r>
          </a:p>
        </p:txBody>
      </p:sp>
      <p:sp>
        <p:nvSpPr>
          <p:cNvPr id="3" name="Segnaposto contenuto 2"/>
          <p:cNvSpPr>
            <a:spLocks noGrp="1"/>
          </p:cNvSpPr>
          <p:nvPr>
            <p:ph idx="1"/>
          </p:nvPr>
        </p:nvSpPr>
        <p:spPr/>
        <p:txBody>
          <a:bodyPr>
            <a:normAutofit/>
          </a:bodyPr>
          <a:lstStyle/>
          <a:p>
            <a:r>
              <a:rPr lang="en-US" dirty="0"/>
              <a:t>The </a:t>
            </a:r>
            <a:r>
              <a:rPr lang="en-US" dirty="0">
                <a:hlinkClick r:id="rId2"/>
              </a:rPr>
              <a:t>Universal Declaration of Human Rights (UDHR)</a:t>
            </a:r>
            <a:r>
              <a:rPr lang="en-US" dirty="0"/>
              <a:t> is a milestone document in the history of human rights</a:t>
            </a:r>
            <a:r>
              <a:rPr lang="en-US" dirty="0" smtClean="0"/>
              <a:t>.</a:t>
            </a:r>
          </a:p>
          <a:p>
            <a:endParaRPr lang="en-US" dirty="0"/>
          </a:p>
          <a:p>
            <a:r>
              <a:rPr lang="en-US" dirty="0"/>
              <a:t>The Declaration was proclaimed by the </a:t>
            </a:r>
            <a:r>
              <a:rPr lang="en-US" dirty="0" smtClean="0"/>
              <a:t>United Nations General </a:t>
            </a:r>
            <a:r>
              <a:rPr lang="en-US" dirty="0"/>
              <a:t>Assembly in Paris on 10 December 1948 as a common standard of achievements for </a:t>
            </a:r>
            <a:r>
              <a:rPr lang="en-US" dirty="0" smtClean="0"/>
              <a:t>all </a:t>
            </a:r>
            <a:r>
              <a:rPr lang="en-US" dirty="0"/>
              <a:t>nations</a:t>
            </a:r>
            <a:r>
              <a:rPr lang="en-US" dirty="0" smtClean="0"/>
              <a:t>.</a:t>
            </a:r>
          </a:p>
          <a:p>
            <a:endParaRPr lang="en-US" dirty="0"/>
          </a:p>
          <a:p>
            <a:r>
              <a:rPr lang="en-US" dirty="0"/>
              <a:t>It sets out, for the first time, fundamental human rights to be universally protected and it has been </a:t>
            </a:r>
            <a:r>
              <a:rPr lang="en-US" dirty="0">
                <a:hlinkClick r:id="rId3"/>
              </a:rPr>
              <a:t>translated into over 500 languages</a:t>
            </a:r>
            <a:r>
              <a:rPr lang="en-US" dirty="0"/>
              <a:t>.</a:t>
            </a:r>
            <a:endParaRPr lang="it-IT" dirty="0"/>
          </a:p>
          <a:p>
            <a:endParaRPr lang="it-IT" dirty="0"/>
          </a:p>
        </p:txBody>
      </p:sp>
    </p:spTree>
    <p:extLst>
      <p:ext uri="{BB962C8B-B14F-4D97-AF65-F5344CB8AC3E}">
        <p14:creationId xmlns:p14="http://schemas.microsoft.com/office/powerpoint/2010/main" val="222055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UDHR - ARTICLES</a:t>
            </a:r>
            <a:endParaRPr lang="it-IT" dirty="0"/>
          </a:p>
        </p:txBody>
      </p:sp>
      <p:sp>
        <p:nvSpPr>
          <p:cNvPr id="3" name="Segnaposto contenuto 2"/>
          <p:cNvSpPr>
            <a:spLocks noGrp="1"/>
          </p:cNvSpPr>
          <p:nvPr>
            <p:ph idx="1"/>
          </p:nvPr>
        </p:nvSpPr>
        <p:spPr/>
        <p:txBody>
          <a:bodyPr>
            <a:normAutofit fontScale="85000" lnSpcReduction="20000"/>
          </a:bodyPr>
          <a:lstStyle/>
          <a:p>
            <a:pPr marL="514350" indent="-514350">
              <a:buAutoNum type="arabicPeriod"/>
            </a:pPr>
            <a:r>
              <a:rPr lang="en-US" dirty="0" smtClean="0"/>
              <a:t>We </a:t>
            </a:r>
            <a:r>
              <a:rPr lang="en-US" dirty="0"/>
              <a:t>are all born free and equal. We all have our own thoughts and ideas. We should all be treated in the same way. </a:t>
            </a:r>
            <a:endParaRPr lang="en-US" dirty="0" smtClean="0"/>
          </a:p>
          <a:p>
            <a:pPr marL="514350" indent="-514350">
              <a:buAutoNum type="arabicPeriod"/>
            </a:pPr>
            <a:r>
              <a:rPr lang="en-US" dirty="0" smtClean="0"/>
              <a:t>These </a:t>
            </a:r>
            <a:r>
              <a:rPr lang="en-US" dirty="0"/>
              <a:t>rights belong to everybody, whatever our differences. </a:t>
            </a:r>
            <a:endParaRPr lang="en-US" dirty="0" smtClean="0"/>
          </a:p>
          <a:p>
            <a:pPr marL="514350" indent="-514350">
              <a:buAutoNum type="arabicPeriod"/>
            </a:pPr>
            <a:r>
              <a:rPr lang="en-US" dirty="0" smtClean="0"/>
              <a:t>We </a:t>
            </a:r>
            <a:r>
              <a:rPr lang="en-US" dirty="0"/>
              <a:t>all have the right to life, and to live in freedom and safety. </a:t>
            </a:r>
            <a:endParaRPr lang="en-US" dirty="0" smtClean="0"/>
          </a:p>
          <a:p>
            <a:pPr marL="514350" indent="-514350">
              <a:buAutoNum type="arabicPeriod"/>
            </a:pPr>
            <a:r>
              <a:rPr lang="en-US" dirty="0" smtClean="0"/>
              <a:t>Nobody </a:t>
            </a:r>
            <a:r>
              <a:rPr lang="en-US" dirty="0"/>
              <a:t>has any right to make us a slave. We cannot make anyone else our slave. </a:t>
            </a:r>
            <a:endParaRPr lang="en-US" dirty="0" smtClean="0"/>
          </a:p>
          <a:p>
            <a:pPr marL="514350" indent="-514350">
              <a:buAutoNum type="arabicPeriod"/>
            </a:pPr>
            <a:r>
              <a:rPr lang="en-US" dirty="0" smtClean="0"/>
              <a:t>Nobody </a:t>
            </a:r>
            <a:r>
              <a:rPr lang="en-US" dirty="0"/>
              <a:t>has any right to hurt or torture us or treat us cruelly. </a:t>
            </a:r>
            <a:endParaRPr lang="en-US" dirty="0" smtClean="0"/>
          </a:p>
          <a:p>
            <a:pPr marL="514350" indent="-514350">
              <a:buAutoNum type="arabicPeriod"/>
            </a:pPr>
            <a:r>
              <a:rPr lang="en-US" dirty="0" smtClean="0"/>
              <a:t>Everyone </a:t>
            </a:r>
            <a:r>
              <a:rPr lang="en-US" dirty="0"/>
              <a:t>has the right to be protected by the law. </a:t>
            </a:r>
            <a:endParaRPr lang="en-US" dirty="0" smtClean="0"/>
          </a:p>
          <a:p>
            <a:pPr marL="514350" indent="-514350">
              <a:buAutoNum type="arabicPeriod"/>
            </a:pPr>
            <a:r>
              <a:rPr lang="en-US" dirty="0" smtClean="0"/>
              <a:t>The </a:t>
            </a:r>
            <a:r>
              <a:rPr lang="en-US" dirty="0"/>
              <a:t>law is the same for everyone. It must treat us all fairly. </a:t>
            </a:r>
            <a:endParaRPr lang="en-US" dirty="0" smtClean="0"/>
          </a:p>
          <a:p>
            <a:pPr marL="514350" indent="-514350">
              <a:buAutoNum type="arabicPeriod"/>
            </a:pPr>
            <a:r>
              <a:rPr lang="en-US" dirty="0" smtClean="0"/>
              <a:t>We </a:t>
            </a:r>
            <a:r>
              <a:rPr lang="en-US" dirty="0"/>
              <a:t>can all ask for the law to help us when we are not treated fairly. </a:t>
            </a:r>
            <a:endParaRPr lang="en-US" dirty="0" smtClean="0"/>
          </a:p>
          <a:p>
            <a:pPr marL="514350" indent="-514350">
              <a:buAutoNum type="arabicPeriod"/>
            </a:pPr>
            <a:r>
              <a:rPr lang="en-US" dirty="0" smtClean="0"/>
              <a:t>Nobody </a:t>
            </a:r>
            <a:r>
              <a:rPr lang="en-US" dirty="0"/>
              <a:t>has the right to put us in prison without a good reason, to keep us there or to send us away from our country. </a:t>
            </a:r>
            <a:endParaRPr lang="en-US" dirty="0" smtClean="0"/>
          </a:p>
          <a:p>
            <a:pPr marL="514350" indent="-514350">
              <a:buAutoNum type="arabicPeriod"/>
            </a:pPr>
            <a:r>
              <a:rPr lang="en-US" dirty="0" smtClean="0"/>
              <a:t>If </a:t>
            </a:r>
            <a:r>
              <a:rPr lang="en-US" dirty="0"/>
              <a:t>we are put on trial, this should be in public. The people who try us should not let anyone tell them what to do.</a:t>
            </a:r>
            <a:endParaRPr lang="it-IT" dirty="0"/>
          </a:p>
          <a:p>
            <a:endParaRPr lang="it-IT" dirty="0"/>
          </a:p>
        </p:txBody>
      </p:sp>
    </p:spTree>
    <p:extLst>
      <p:ext uri="{BB962C8B-B14F-4D97-AF65-F5344CB8AC3E}">
        <p14:creationId xmlns:p14="http://schemas.microsoft.com/office/powerpoint/2010/main" val="191264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4294967295"/>
          </p:nvPr>
        </p:nvSpPr>
        <p:spPr>
          <a:xfrm>
            <a:off x="2260600" y="558800"/>
            <a:ext cx="8915400" cy="3778250"/>
          </a:xfrm>
        </p:spPr>
        <p:txBody>
          <a:bodyPr>
            <a:noAutofit/>
          </a:bodyPr>
          <a:lstStyle/>
          <a:p>
            <a:pPr marL="514350" indent="-514350">
              <a:buFont typeface="+mj-lt"/>
              <a:buAutoNum type="arabicPeriod" startAt="11"/>
            </a:pPr>
            <a:r>
              <a:rPr lang="en-US" sz="1500" dirty="0"/>
              <a:t>Nobody should be blamed for doing </a:t>
            </a:r>
            <a:r>
              <a:rPr lang="en-US" sz="1500" dirty="0" smtClean="0"/>
              <a:t>something until </a:t>
            </a:r>
            <a:r>
              <a:rPr lang="en-US" sz="1500" dirty="0"/>
              <a:t>it has been proved. When people say we did </a:t>
            </a:r>
            <a:r>
              <a:rPr lang="en-US" sz="1500" dirty="0" smtClean="0"/>
              <a:t>a bad </a:t>
            </a:r>
            <a:r>
              <a:rPr lang="en-US" sz="1500" dirty="0"/>
              <a:t>thing we have the right to show it is not true.</a:t>
            </a:r>
          </a:p>
          <a:p>
            <a:pPr marL="514350" indent="-514350">
              <a:buFont typeface="+mj-lt"/>
              <a:buAutoNum type="arabicPeriod" startAt="11"/>
            </a:pPr>
            <a:r>
              <a:rPr lang="en-US" sz="1500" dirty="0" smtClean="0"/>
              <a:t>Nobody </a:t>
            </a:r>
            <a:r>
              <a:rPr lang="en-US" sz="1500" dirty="0"/>
              <a:t>should try to harm our good name. </a:t>
            </a:r>
            <a:r>
              <a:rPr lang="en-US" sz="1500" dirty="0" smtClean="0"/>
              <a:t>Nobody has </a:t>
            </a:r>
            <a:r>
              <a:rPr lang="en-US" sz="1500" dirty="0"/>
              <a:t>the right to come into our home, open </a:t>
            </a:r>
            <a:r>
              <a:rPr lang="en-US" sz="1500" dirty="0" smtClean="0"/>
              <a:t>our letters</a:t>
            </a:r>
            <a:r>
              <a:rPr lang="en-US" sz="1500" dirty="0"/>
              <a:t>, or bother us, or our family, without a </a:t>
            </a:r>
            <a:r>
              <a:rPr lang="en-US" sz="1500" dirty="0" smtClean="0"/>
              <a:t>good </a:t>
            </a:r>
            <a:r>
              <a:rPr lang="it-IT" sz="1500" dirty="0" err="1" smtClean="0"/>
              <a:t>reason</a:t>
            </a:r>
            <a:r>
              <a:rPr lang="it-IT" sz="1500" dirty="0"/>
              <a:t>.</a:t>
            </a:r>
          </a:p>
          <a:p>
            <a:pPr marL="514350" indent="-514350">
              <a:buFont typeface="+mj-lt"/>
              <a:buAutoNum type="arabicPeriod" startAt="11"/>
            </a:pPr>
            <a:r>
              <a:rPr lang="en-US" sz="1500" dirty="0" smtClean="0"/>
              <a:t>We </a:t>
            </a:r>
            <a:r>
              <a:rPr lang="en-US" sz="1500" dirty="0"/>
              <a:t>all have the right to go where we want to in </a:t>
            </a:r>
            <a:r>
              <a:rPr lang="en-US" sz="1500" dirty="0" smtClean="0"/>
              <a:t>our own </a:t>
            </a:r>
            <a:r>
              <a:rPr lang="en-US" sz="1500" dirty="0"/>
              <a:t>country and to travel abroad as we wish.</a:t>
            </a:r>
          </a:p>
          <a:p>
            <a:pPr marL="514350" indent="-514350">
              <a:buFont typeface="+mj-lt"/>
              <a:buAutoNum type="arabicPeriod" startAt="11"/>
            </a:pPr>
            <a:r>
              <a:rPr lang="en-US" sz="1500" dirty="0" smtClean="0"/>
              <a:t>If </a:t>
            </a:r>
            <a:r>
              <a:rPr lang="en-US" sz="1500" dirty="0"/>
              <a:t>we are frightened of being badly treated in </a:t>
            </a:r>
            <a:r>
              <a:rPr lang="en-US" sz="1500" dirty="0" smtClean="0"/>
              <a:t>our own </a:t>
            </a:r>
            <a:r>
              <a:rPr lang="en-US" sz="1500" dirty="0"/>
              <a:t>country, we all have the right to run away </a:t>
            </a:r>
            <a:r>
              <a:rPr lang="en-US" sz="1500" dirty="0" smtClean="0"/>
              <a:t>to another </a:t>
            </a:r>
            <a:r>
              <a:rPr lang="en-US" sz="1500" dirty="0"/>
              <a:t>country to be safe.</a:t>
            </a:r>
          </a:p>
          <a:p>
            <a:pPr marL="514350" indent="-514350">
              <a:buFont typeface="+mj-lt"/>
              <a:buAutoNum type="arabicPeriod" startAt="11"/>
            </a:pPr>
            <a:r>
              <a:rPr lang="en-US" sz="1500" dirty="0" smtClean="0"/>
              <a:t>We </a:t>
            </a:r>
            <a:r>
              <a:rPr lang="en-US" sz="1500" dirty="0"/>
              <a:t>all have the right to belong to a country.</a:t>
            </a:r>
          </a:p>
          <a:p>
            <a:pPr marL="514350" indent="-514350">
              <a:buFont typeface="+mj-lt"/>
              <a:buAutoNum type="arabicPeriod" startAt="11"/>
            </a:pPr>
            <a:r>
              <a:rPr lang="en-US" sz="1500" dirty="0" smtClean="0"/>
              <a:t>Every </a:t>
            </a:r>
            <a:r>
              <a:rPr lang="en-US" sz="1500" dirty="0"/>
              <a:t>grown up has the right to marry and have </a:t>
            </a:r>
            <a:r>
              <a:rPr lang="en-US" sz="1500" dirty="0" smtClean="0"/>
              <a:t>a family </a:t>
            </a:r>
            <a:r>
              <a:rPr lang="en-US" sz="1500" dirty="0"/>
              <a:t>if they want to. Men and women have </a:t>
            </a:r>
            <a:r>
              <a:rPr lang="en-US" sz="1500" dirty="0" smtClean="0"/>
              <a:t>the same </a:t>
            </a:r>
            <a:r>
              <a:rPr lang="en-US" sz="1500" dirty="0"/>
              <a:t>rights when they are married, and when </a:t>
            </a:r>
            <a:r>
              <a:rPr lang="en-US" sz="1500" dirty="0" smtClean="0"/>
              <a:t>they </a:t>
            </a:r>
            <a:r>
              <a:rPr lang="it-IT" sz="1500" dirty="0" smtClean="0"/>
              <a:t>are </a:t>
            </a:r>
            <a:r>
              <a:rPr lang="it-IT" sz="1500" dirty="0" err="1"/>
              <a:t>separated</a:t>
            </a:r>
            <a:r>
              <a:rPr lang="it-IT" sz="1500" dirty="0"/>
              <a:t>.</a:t>
            </a:r>
          </a:p>
          <a:p>
            <a:pPr marL="514350" indent="-514350">
              <a:buFont typeface="+mj-lt"/>
              <a:buAutoNum type="arabicPeriod" startAt="11"/>
            </a:pPr>
            <a:r>
              <a:rPr lang="en-US" sz="1500" dirty="0" smtClean="0"/>
              <a:t>Everyone </a:t>
            </a:r>
            <a:r>
              <a:rPr lang="en-US" sz="1500" dirty="0"/>
              <a:t>has the right to own things or share </a:t>
            </a:r>
            <a:r>
              <a:rPr lang="en-US" sz="1500" dirty="0" smtClean="0"/>
              <a:t>them. Nobody </a:t>
            </a:r>
            <a:r>
              <a:rPr lang="en-US" sz="1500" dirty="0"/>
              <a:t>should take our things from us without </a:t>
            </a:r>
            <a:r>
              <a:rPr lang="en-US" sz="1500" dirty="0" smtClean="0"/>
              <a:t>a </a:t>
            </a:r>
            <a:r>
              <a:rPr lang="it-IT" sz="1500" dirty="0" err="1" smtClean="0"/>
              <a:t>good</a:t>
            </a:r>
            <a:r>
              <a:rPr lang="it-IT" sz="1500" dirty="0" smtClean="0"/>
              <a:t> </a:t>
            </a:r>
            <a:r>
              <a:rPr lang="it-IT" sz="1500" dirty="0" err="1" smtClean="0"/>
              <a:t>reason</a:t>
            </a:r>
            <a:r>
              <a:rPr lang="it-IT" sz="1500" dirty="0" smtClean="0"/>
              <a:t>.</a:t>
            </a:r>
          </a:p>
          <a:p>
            <a:pPr marL="514350" indent="-514350">
              <a:buFont typeface="+mj-lt"/>
              <a:buAutoNum type="arabicPeriod" startAt="11"/>
            </a:pPr>
            <a:r>
              <a:rPr lang="en-US" sz="1500" dirty="0"/>
              <a:t>We all have the right to believe in what we want to believe, to have a religion, or to change it if we </a:t>
            </a:r>
            <a:r>
              <a:rPr lang="it-IT" sz="1500" dirty="0" err="1"/>
              <a:t>wish</a:t>
            </a:r>
            <a:r>
              <a:rPr lang="it-IT" sz="1500" dirty="0"/>
              <a:t>.</a:t>
            </a:r>
          </a:p>
          <a:p>
            <a:pPr marL="514350" indent="-514350">
              <a:buFont typeface="+mj-lt"/>
              <a:buAutoNum type="arabicPeriod" startAt="11"/>
            </a:pPr>
            <a:r>
              <a:rPr lang="en-US" sz="1500" dirty="0"/>
              <a:t>We all have the right to make up our own minds, to think what we like, to say what we think, and to share our ideas with other people.</a:t>
            </a:r>
          </a:p>
          <a:p>
            <a:pPr marL="514350" indent="-514350">
              <a:buFont typeface="+mj-lt"/>
              <a:buAutoNum type="arabicPeriod" startAt="11"/>
            </a:pPr>
            <a:r>
              <a:rPr lang="en-US" sz="1500" dirty="0"/>
              <a:t>We all have the right to meet our friends and to work together in peace to defend our rights. Nobody can make us join a group if we don’t want to.</a:t>
            </a:r>
            <a:endParaRPr lang="it-IT" sz="1500" dirty="0"/>
          </a:p>
        </p:txBody>
      </p:sp>
    </p:spTree>
    <p:extLst>
      <p:ext uri="{BB962C8B-B14F-4D97-AF65-F5344CB8AC3E}">
        <p14:creationId xmlns:p14="http://schemas.microsoft.com/office/powerpoint/2010/main" val="16703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idx="4294967295"/>
          </p:nvPr>
        </p:nvSpPr>
        <p:spPr>
          <a:xfrm>
            <a:off x="2260600" y="965200"/>
            <a:ext cx="8915400" cy="3778250"/>
          </a:xfrm>
        </p:spPr>
        <p:txBody>
          <a:bodyPr>
            <a:normAutofit fontScale="25000" lnSpcReduction="20000"/>
          </a:bodyPr>
          <a:lstStyle/>
          <a:p>
            <a:pPr marL="1143000" indent="-1143000">
              <a:buFont typeface="+mj-lt"/>
              <a:buAutoNum type="arabicPeriod" startAt="21"/>
            </a:pPr>
            <a:r>
              <a:rPr lang="en-US" sz="6000" dirty="0"/>
              <a:t>We all have the right to take part in the </a:t>
            </a:r>
            <a:r>
              <a:rPr lang="en-US" sz="6000" dirty="0" smtClean="0"/>
              <a:t>government of our country. Every grown up should be allowed to vote to choose their own leaders.</a:t>
            </a:r>
          </a:p>
          <a:p>
            <a:pPr marL="1143000" indent="-1143000">
              <a:buFont typeface="+mj-lt"/>
              <a:buAutoNum type="arabicPeriod" startAt="21"/>
            </a:pPr>
            <a:r>
              <a:rPr lang="en-US" sz="6000" dirty="0" smtClean="0"/>
              <a:t>We all have </a:t>
            </a:r>
            <a:r>
              <a:rPr lang="en-US" sz="6000" dirty="0"/>
              <a:t>the</a:t>
            </a:r>
            <a:r>
              <a:rPr lang="en-US" sz="6000" dirty="0" smtClean="0"/>
              <a:t> right to a home, enough money to live on and medical help if we are ill. Music, art, craft and sport are for everyone to enjoy.</a:t>
            </a:r>
          </a:p>
          <a:p>
            <a:pPr marL="1143000" indent="-1143000">
              <a:buFont typeface="+mj-lt"/>
              <a:buAutoNum type="arabicPeriod" startAt="21"/>
            </a:pPr>
            <a:r>
              <a:rPr lang="en-US" sz="6000" dirty="0" smtClean="0"/>
              <a:t>Every grown up has the right to a job, to a fair wage for their work, and to join a trade union.</a:t>
            </a:r>
          </a:p>
          <a:p>
            <a:pPr marL="1143000" indent="-1143000">
              <a:buFont typeface="+mj-lt"/>
              <a:buAutoNum type="arabicPeriod" startAt="21"/>
            </a:pPr>
            <a:r>
              <a:rPr lang="en-US" sz="6000" dirty="0" smtClean="0"/>
              <a:t>We all have the right to rest from work and to relax.</a:t>
            </a:r>
          </a:p>
          <a:p>
            <a:pPr marL="1143000" indent="-1143000">
              <a:buFont typeface="+mj-lt"/>
              <a:buAutoNum type="arabicPeriod" startAt="21"/>
            </a:pPr>
            <a:r>
              <a:rPr lang="en-US" sz="6000" dirty="0" smtClean="0"/>
              <a:t>We all have the right to enough food, clothing, housing and health care. Mothers and children and people who are old, unemployed or disabled have the right to be cared for.</a:t>
            </a:r>
          </a:p>
          <a:p>
            <a:pPr marL="1143000" indent="-1143000">
              <a:buFont typeface="+mj-lt"/>
              <a:buAutoNum type="arabicPeriod" startAt="21"/>
            </a:pPr>
            <a:r>
              <a:rPr lang="en-US" sz="6000" dirty="0" smtClean="0"/>
              <a:t>We all have the right to education, and to finish primary school, which should be free. We should be able to learn a career, or to make use of all our </a:t>
            </a:r>
            <a:r>
              <a:rPr lang="it-IT" sz="6000" dirty="0" err="1" smtClean="0"/>
              <a:t>skills</a:t>
            </a:r>
            <a:r>
              <a:rPr lang="it-IT" sz="6000" dirty="0" smtClean="0"/>
              <a:t>.</a:t>
            </a:r>
          </a:p>
          <a:p>
            <a:pPr marL="1143000" indent="-1143000">
              <a:buFont typeface="+mj-lt"/>
              <a:buAutoNum type="arabicPeriod" startAt="21"/>
            </a:pPr>
            <a:r>
              <a:rPr lang="en-US" sz="6000" dirty="0" smtClean="0"/>
              <a:t>We all have the right to our own way of life, and to enjoy the good things that science and learning </a:t>
            </a:r>
            <a:r>
              <a:rPr lang="it-IT" sz="6000" dirty="0" err="1" smtClean="0"/>
              <a:t>bring</a:t>
            </a:r>
            <a:r>
              <a:rPr lang="it-IT" sz="6000" dirty="0" smtClean="0"/>
              <a:t>.</a:t>
            </a:r>
          </a:p>
          <a:p>
            <a:pPr marL="1143000" indent="-1143000">
              <a:buFont typeface="+mj-lt"/>
              <a:buAutoNum type="arabicPeriod" startAt="21"/>
            </a:pPr>
            <a:r>
              <a:rPr lang="en-US" sz="6000" dirty="0" smtClean="0"/>
              <a:t>There must be proper order so we can all enjoy rights and freedoms in our own country and all over </a:t>
            </a:r>
            <a:r>
              <a:rPr lang="it-IT" sz="6000" dirty="0" smtClean="0"/>
              <a:t>the world.</a:t>
            </a:r>
          </a:p>
          <a:p>
            <a:pPr marL="1143000" indent="-1143000">
              <a:buFont typeface="+mj-lt"/>
              <a:buAutoNum type="arabicPeriod" startAt="21"/>
            </a:pPr>
            <a:r>
              <a:rPr lang="en-US" sz="6000" dirty="0" smtClean="0"/>
              <a:t>We have a duty to other people, and we should protect their rights and freedoms.</a:t>
            </a:r>
          </a:p>
          <a:p>
            <a:pPr marL="1143000" indent="-1143000">
              <a:buFont typeface="+mj-lt"/>
              <a:buAutoNum type="arabicPeriod" startAt="21"/>
            </a:pPr>
            <a:r>
              <a:rPr lang="en-US" sz="6000" dirty="0" smtClean="0"/>
              <a:t>Nobody can take away these rights and freedoms </a:t>
            </a:r>
            <a:r>
              <a:rPr lang="it-IT" sz="6000" dirty="0" smtClean="0"/>
              <a:t>from </a:t>
            </a:r>
            <a:r>
              <a:rPr lang="it-IT" sz="6000" dirty="0" err="1" smtClean="0"/>
              <a:t>us</a:t>
            </a:r>
            <a:r>
              <a:rPr lang="it-IT" sz="6000" dirty="0" smtClean="0"/>
              <a:t>.</a:t>
            </a:r>
            <a:endParaRPr lang="it-IT" sz="6000" dirty="0"/>
          </a:p>
        </p:txBody>
      </p:sp>
    </p:spTree>
    <p:extLst>
      <p:ext uri="{BB962C8B-B14F-4D97-AF65-F5344CB8AC3E}">
        <p14:creationId xmlns:p14="http://schemas.microsoft.com/office/powerpoint/2010/main" val="93042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HUMAN RIGHTS ARE:</a:t>
            </a:r>
            <a:endParaRPr lang="it-IT" dirty="0"/>
          </a:p>
        </p:txBody>
      </p:sp>
      <p:sp>
        <p:nvSpPr>
          <p:cNvPr id="5" name="Segnaposto contenuto 4"/>
          <p:cNvSpPr>
            <a:spLocks noGrp="1"/>
          </p:cNvSpPr>
          <p:nvPr>
            <p:ph idx="1"/>
          </p:nvPr>
        </p:nvSpPr>
        <p:spPr/>
        <p:txBody>
          <a:bodyPr>
            <a:normAutofit/>
          </a:bodyPr>
          <a:lstStyle/>
          <a:p>
            <a:r>
              <a:rPr lang="en-US" b="1" i="1" dirty="0" smtClean="0">
                <a:hlinkClick r:id="rId2"/>
              </a:rPr>
              <a:t>UNIVERSAL and INALIENABLE</a:t>
            </a:r>
            <a:r>
              <a:rPr lang="en-US" b="1" i="1" dirty="0" smtClean="0"/>
              <a:t>:</a:t>
            </a:r>
            <a:r>
              <a:rPr lang="en-US" dirty="0"/>
              <a:t> </a:t>
            </a:r>
            <a:r>
              <a:rPr lang="en-US" i="1" dirty="0"/>
              <a:t>All people everywhere</a:t>
            </a:r>
            <a:r>
              <a:rPr lang="en-US" dirty="0"/>
              <a:t> in the world are entitled to </a:t>
            </a:r>
            <a:r>
              <a:rPr lang="en-US" dirty="0" smtClean="0"/>
              <a:t>them.</a:t>
            </a:r>
            <a:endParaRPr lang="it-IT" dirty="0"/>
          </a:p>
          <a:p>
            <a:endParaRPr lang="en-US" dirty="0"/>
          </a:p>
          <a:p>
            <a:r>
              <a:rPr lang="en-US" b="1" i="1" dirty="0" smtClean="0">
                <a:hlinkClick r:id="rId3"/>
              </a:rPr>
              <a:t>INDIVISIBLE</a:t>
            </a:r>
            <a:r>
              <a:rPr lang="en-US" b="1" i="1" dirty="0" smtClean="0"/>
              <a:t>:</a:t>
            </a:r>
            <a:r>
              <a:rPr lang="en-US" dirty="0"/>
              <a:t> you cannot be denied a right because it is "less important" or "non-essential." </a:t>
            </a:r>
            <a:endParaRPr lang="en-US" dirty="0" smtClean="0"/>
          </a:p>
          <a:p>
            <a:endParaRPr lang="en-US" dirty="0" smtClean="0"/>
          </a:p>
          <a:p>
            <a:r>
              <a:rPr lang="en-US" b="1" dirty="0" smtClean="0">
                <a:hlinkClick r:id="rId4"/>
              </a:rPr>
              <a:t>INTERDEPENDENT</a:t>
            </a:r>
            <a:r>
              <a:rPr lang="en-US" b="1" dirty="0" smtClean="0"/>
              <a:t> </a:t>
            </a:r>
            <a:r>
              <a:rPr lang="en-US" b="1" dirty="0">
                <a:hlinkClick r:id="rId4"/>
              </a:rPr>
              <a:t>a</a:t>
            </a:r>
            <a:r>
              <a:rPr lang="en-US" b="1" dirty="0" smtClean="0">
                <a:hlinkClick r:id="rId4"/>
              </a:rPr>
              <a:t>nd </a:t>
            </a:r>
            <a:r>
              <a:rPr lang="en-US" b="1" dirty="0">
                <a:hlinkClick r:id="rId4"/>
              </a:rPr>
              <a:t>INTERRELATED</a:t>
            </a:r>
            <a:r>
              <a:rPr lang="en-US" b="1" i="1" dirty="0" smtClean="0"/>
              <a:t>:</a:t>
            </a:r>
            <a:r>
              <a:rPr lang="en-US" dirty="0"/>
              <a:t> all human rights are part of a complementary framework. For example, your ability to participate in your government is directly affected by your right to express yourself, to get an education, and even to obtain the necessities of life.</a:t>
            </a:r>
          </a:p>
          <a:p>
            <a:endParaRPr lang="it-IT" dirty="0"/>
          </a:p>
        </p:txBody>
      </p:sp>
    </p:spTree>
    <p:extLst>
      <p:ext uri="{BB962C8B-B14F-4D97-AF65-F5344CB8AC3E}">
        <p14:creationId xmlns:p14="http://schemas.microsoft.com/office/powerpoint/2010/main" val="2582243286"/>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2233</TotalTime>
  <Words>969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Century Gothic</vt:lpstr>
      <vt:lpstr>Wingdings 3</vt:lpstr>
      <vt:lpstr>Filo</vt:lpstr>
      <vt:lpstr>UNIVERSAL DECLARATION OF HUMAN RIGHTS</vt:lpstr>
      <vt:lpstr>UNITED NATIONS</vt:lpstr>
      <vt:lpstr>THE BIRTH OF THE UN </vt:lpstr>
      <vt:lpstr>UNITED NATIONS and HUMAN RIGHTS</vt:lpstr>
      <vt:lpstr>UNIVERSAL DECLARATION ON HUMAN RIGHTS</vt:lpstr>
      <vt:lpstr>UDHR - ARTICLES</vt:lpstr>
      <vt:lpstr>Presentazione standard di PowerPoint</vt:lpstr>
      <vt:lpstr>Presentazione standard di PowerPoint</vt:lpstr>
      <vt:lpstr>HUMAN RIGHTS ARE:</vt:lpstr>
      <vt:lpstr>UDHR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CRISTINA</dc:creator>
  <cp:lastModifiedBy>CRISTINA</cp:lastModifiedBy>
  <cp:revision>35</cp:revision>
  <dcterms:created xsi:type="dcterms:W3CDTF">2021-03-24T12:36:24Z</dcterms:created>
  <dcterms:modified xsi:type="dcterms:W3CDTF">2021-05-23T18:54:46Z</dcterms:modified>
</cp:coreProperties>
</file>