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8F6F2-410A-4EF5-94CF-DFC1ADCAE08C}" type="datetimeFigureOut">
              <a:rPr lang="it-IT" smtClean="0"/>
              <a:t>13/05/2021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A3135-63E0-4BD7-87AE-ED421FDB87A7}" type="slidenum">
              <a:rPr lang="it-IT" smtClean="0"/>
              <a:t>‹N›</a:t>
            </a:fld>
            <a:endParaRPr lang="it-IT"/>
          </a:p>
        </p:txBody>
      </p:sp>
    </p:spTree>
    <p:extLst>
      <p:ext uri="{BB962C8B-B14F-4D97-AF65-F5344CB8AC3E}">
        <p14:creationId xmlns:p14="http://schemas.microsoft.com/office/powerpoint/2010/main" val="3640037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FEA3135-63E0-4BD7-87AE-ED421FDB87A7}" type="slidenum">
              <a:rPr lang="it-IT" smtClean="0"/>
              <a:t>6</a:t>
            </a:fld>
            <a:endParaRPr lang="it-IT"/>
          </a:p>
        </p:txBody>
      </p:sp>
    </p:spTree>
    <p:extLst>
      <p:ext uri="{BB962C8B-B14F-4D97-AF65-F5344CB8AC3E}">
        <p14:creationId xmlns:p14="http://schemas.microsoft.com/office/powerpoint/2010/main" val="375060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32E50C4-40C9-479A-8719-7F0C252F014D}"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7CC50F-7C6D-46F0-9317-BB9B2ADB9AB2}"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33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A32E50C4-40C9-479A-8719-7F0C252F014D}"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7CC50F-7C6D-46F0-9317-BB9B2ADB9AB2}" type="slidenum">
              <a:rPr lang="it-IT" smtClean="0"/>
              <a:t>‹N›</a:t>
            </a:fld>
            <a:endParaRPr lang="it-IT"/>
          </a:p>
        </p:txBody>
      </p:sp>
    </p:spTree>
    <p:extLst>
      <p:ext uri="{BB962C8B-B14F-4D97-AF65-F5344CB8AC3E}">
        <p14:creationId xmlns:p14="http://schemas.microsoft.com/office/powerpoint/2010/main" val="263633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A32E50C4-40C9-479A-8719-7F0C252F014D}"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7CC50F-7C6D-46F0-9317-BB9B2ADB9AB2}" type="slidenum">
              <a:rPr lang="it-IT" smtClean="0"/>
              <a:t>‹N›</a:t>
            </a:fld>
            <a:endParaRPr lang="it-IT"/>
          </a:p>
        </p:txBody>
      </p:sp>
    </p:spTree>
    <p:extLst>
      <p:ext uri="{BB962C8B-B14F-4D97-AF65-F5344CB8AC3E}">
        <p14:creationId xmlns:p14="http://schemas.microsoft.com/office/powerpoint/2010/main" val="180770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A32E50C4-40C9-479A-8719-7F0C252F014D}"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7CC50F-7C6D-46F0-9317-BB9B2ADB9AB2}" type="slidenum">
              <a:rPr lang="it-IT" smtClean="0"/>
              <a:t>‹N›</a:t>
            </a:fld>
            <a:endParaRPr lang="it-IT"/>
          </a:p>
        </p:txBody>
      </p:sp>
    </p:spTree>
    <p:extLst>
      <p:ext uri="{BB962C8B-B14F-4D97-AF65-F5344CB8AC3E}">
        <p14:creationId xmlns:p14="http://schemas.microsoft.com/office/powerpoint/2010/main" val="255572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A32E50C4-40C9-479A-8719-7F0C252F014D}"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97CC50F-7C6D-46F0-9317-BB9B2ADB9AB2}"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68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A32E50C4-40C9-479A-8719-7F0C252F014D}" type="datetimeFigureOut">
              <a:rPr lang="it-IT" smtClean="0"/>
              <a:t>13/05/2021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97CC50F-7C6D-46F0-9317-BB9B2ADB9AB2}" type="slidenum">
              <a:rPr lang="it-IT" smtClean="0"/>
              <a:t>‹N›</a:t>
            </a:fld>
            <a:endParaRPr lang="it-IT"/>
          </a:p>
        </p:txBody>
      </p:sp>
    </p:spTree>
    <p:extLst>
      <p:ext uri="{BB962C8B-B14F-4D97-AF65-F5344CB8AC3E}">
        <p14:creationId xmlns:p14="http://schemas.microsoft.com/office/powerpoint/2010/main" val="349402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A32E50C4-40C9-479A-8719-7F0C252F014D}" type="datetimeFigureOut">
              <a:rPr lang="it-IT" smtClean="0"/>
              <a:t>13/05/2021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97CC50F-7C6D-46F0-9317-BB9B2ADB9AB2}" type="slidenum">
              <a:rPr lang="it-IT" smtClean="0"/>
              <a:t>‹N›</a:t>
            </a:fld>
            <a:endParaRPr lang="it-IT"/>
          </a:p>
        </p:txBody>
      </p:sp>
    </p:spTree>
    <p:extLst>
      <p:ext uri="{BB962C8B-B14F-4D97-AF65-F5344CB8AC3E}">
        <p14:creationId xmlns:p14="http://schemas.microsoft.com/office/powerpoint/2010/main" val="3443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A32E50C4-40C9-479A-8719-7F0C252F014D}" type="datetimeFigureOut">
              <a:rPr lang="it-IT" smtClean="0"/>
              <a:t>13/05/2021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97CC50F-7C6D-46F0-9317-BB9B2ADB9AB2}" type="slidenum">
              <a:rPr lang="it-IT" smtClean="0"/>
              <a:t>‹N›</a:t>
            </a:fld>
            <a:endParaRPr lang="it-IT"/>
          </a:p>
        </p:txBody>
      </p:sp>
    </p:spTree>
    <p:extLst>
      <p:ext uri="{BB962C8B-B14F-4D97-AF65-F5344CB8AC3E}">
        <p14:creationId xmlns:p14="http://schemas.microsoft.com/office/powerpoint/2010/main" val="272422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2E50C4-40C9-479A-8719-7F0C252F014D}" type="datetimeFigureOut">
              <a:rPr lang="it-IT" smtClean="0"/>
              <a:t>13/05/2021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C97CC50F-7C6D-46F0-9317-BB9B2ADB9AB2}" type="slidenum">
              <a:rPr lang="it-IT" smtClean="0"/>
              <a:t>‹N›</a:t>
            </a:fld>
            <a:endParaRPr lang="it-IT"/>
          </a:p>
        </p:txBody>
      </p:sp>
    </p:spTree>
    <p:extLst>
      <p:ext uri="{BB962C8B-B14F-4D97-AF65-F5344CB8AC3E}">
        <p14:creationId xmlns:p14="http://schemas.microsoft.com/office/powerpoint/2010/main" val="76736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2E50C4-40C9-479A-8719-7F0C252F014D}" type="datetimeFigureOut">
              <a:rPr lang="it-IT" smtClean="0"/>
              <a:t>13/05/2021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7CC50F-7C6D-46F0-9317-BB9B2ADB9AB2}" type="slidenum">
              <a:rPr lang="it-IT" smtClean="0"/>
              <a:t>‹N›</a:t>
            </a:fld>
            <a:endParaRPr lang="it-IT"/>
          </a:p>
        </p:txBody>
      </p:sp>
    </p:spTree>
    <p:extLst>
      <p:ext uri="{BB962C8B-B14F-4D97-AF65-F5344CB8AC3E}">
        <p14:creationId xmlns:p14="http://schemas.microsoft.com/office/powerpoint/2010/main" val="174971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A32E50C4-40C9-479A-8719-7F0C252F014D}" type="datetimeFigureOut">
              <a:rPr lang="it-IT" smtClean="0"/>
              <a:t>13/05/2021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97CC50F-7C6D-46F0-9317-BB9B2ADB9AB2}" type="slidenum">
              <a:rPr lang="it-IT" smtClean="0"/>
              <a:t>‹N›</a:t>
            </a:fld>
            <a:endParaRPr lang="it-IT"/>
          </a:p>
        </p:txBody>
      </p:sp>
    </p:spTree>
    <p:extLst>
      <p:ext uri="{BB962C8B-B14F-4D97-AF65-F5344CB8AC3E}">
        <p14:creationId xmlns:p14="http://schemas.microsoft.com/office/powerpoint/2010/main" val="341564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2E50C4-40C9-479A-8719-7F0C252F014D}" type="datetimeFigureOut">
              <a:rPr lang="it-IT" smtClean="0"/>
              <a:t>13/05/2021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7CC50F-7C6D-46F0-9317-BB9B2ADB9AB2}"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04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SAMUEL BECKETT</a:t>
            </a:r>
            <a:endParaRPr lang="it-IT" dirty="0"/>
          </a:p>
        </p:txBody>
      </p:sp>
      <p:sp>
        <p:nvSpPr>
          <p:cNvPr id="3" name="Sottotitolo 2"/>
          <p:cNvSpPr>
            <a:spLocks noGrp="1"/>
          </p:cNvSpPr>
          <p:nvPr>
            <p:ph type="subTitle" idx="1"/>
          </p:nvPr>
        </p:nvSpPr>
        <p:spPr/>
        <p:txBody>
          <a:bodyPr/>
          <a:lstStyle/>
          <a:p>
            <a:r>
              <a:rPr lang="it-IT" dirty="0" smtClean="0"/>
              <a:t>1906-1989</a:t>
            </a:r>
            <a:endParaRPr lang="it-IT" dirty="0"/>
          </a:p>
        </p:txBody>
      </p:sp>
    </p:spTree>
    <p:extLst>
      <p:ext uri="{BB962C8B-B14F-4D97-AF65-F5344CB8AC3E}">
        <p14:creationId xmlns:p14="http://schemas.microsoft.com/office/powerpoint/2010/main" val="142661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DIFFERENT TYPES OF THEATRE</a:t>
            </a:r>
            <a:endParaRPr lang="it-IT" dirty="0"/>
          </a:p>
        </p:txBody>
      </p:sp>
      <p:sp>
        <p:nvSpPr>
          <p:cNvPr id="3" name="Segnaposto contenuto 2"/>
          <p:cNvSpPr>
            <a:spLocks noGrp="1"/>
          </p:cNvSpPr>
          <p:nvPr>
            <p:ph idx="1"/>
          </p:nvPr>
        </p:nvSpPr>
        <p:spPr/>
        <p:txBody>
          <a:bodyPr/>
          <a:lstStyle/>
          <a:p>
            <a:endParaRPr lang="it-IT" dirty="0"/>
          </a:p>
        </p:txBody>
      </p:sp>
      <p:sp>
        <p:nvSpPr>
          <p:cNvPr id="4" name="Ovale 3"/>
          <p:cNvSpPr/>
          <p:nvPr/>
        </p:nvSpPr>
        <p:spPr>
          <a:xfrm>
            <a:off x="1422400" y="2743200"/>
            <a:ext cx="1993900" cy="195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p:cNvSpPr txBox="1"/>
          <p:nvPr/>
        </p:nvSpPr>
        <p:spPr>
          <a:xfrm>
            <a:off x="1905000" y="3483401"/>
            <a:ext cx="1371600" cy="461665"/>
          </a:xfrm>
          <a:prstGeom prst="rect">
            <a:avLst/>
          </a:prstGeom>
          <a:noFill/>
        </p:spPr>
        <p:txBody>
          <a:bodyPr wrap="square" rtlCol="0">
            <a:spAutoFit/>
          </a:bodyPr>
          <a:lstStyle/>
          <a:p>
            <a:r>
              <a:rPr lang="it-IT" sz="2400" b="1" dirty="0" smtClean="0"/>
              <a:t>WILDE</a:t>
            </a:r>
            <a:endParaRPr lang="it-IT" sz="2400" b="1" dirty="0"/>
          </a:p>
        </p:txBody>
      </p:sp>
      <p:sp>
        <p:nvSpPr>
          <p:cNvPr id="6" name="Ovale 5"/>
          <p:cNvSpPr/>
          <p:nvPr/>
        </p:nvSpPr>
        <p:spPr>
          <a:xfrm>
            <a:off x="4917440" y="2743200"/>
            <a:ext cx="1993900" cy="195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p:cNvSpPr/>
          <p:nvPr/>
        </p:nvSpPr>
        <p:spPr>
          <a:xfrm>
            <a:off x="8412480" y="2743200"/>
            <a:ext cx="1993900" cy="195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8818880" y="3483399"/>
            <a:ext cx="1371600" cy="461665"/>
          </a:xfrm>
          <a:prstGeom prst="rect">
            <a:avLst/>
          </a:prstGeom>
          <a:noFill/>
        </p:spPr>
        <p:txBody>
          <a:bodyPr wrap="square" rtlCol="0">
            <a:spAutoFit/>
          </a:bodyPr>
          <a:lstStyle/>
          <a:p>
            <a:r>
              <a:rPr lang="it-IT" sz="2400" b="1" dirty="0" smtClean="0"/>
              <a:t>BECKETT</a:t>
            </a:r>
            <a:endParaRPr lang="it-IT" sz="2400" b="1" dirty="0"/>
          </a:p>
        </p:txBody>
      </p:sp>
      <p:sp>
        <p:nvSpPr>
          <p:cNvPr id="9" name="CasellaDiTesto 8"/>
          <p:cNvSpPr txBox="1"/>
          <p:nvPr/>
        </p:nvSpPr>
        <p:spPr>
          <a:xfrm>
            <a:off x="5440680" y="3483400"/>
            <a:ext cx="1371600" cy="461665"/>
          </a:xfrm>
          <a:prstGeom prst="rect">
            <a:avLst/>
          </a:prstGeom>
          <a:noFill/>
        </p:spPr>
        <p:txBody>
          <a:bodyPr wrap="square" rtlCol="0">
            <a:spAutoFit/>
          </a:bodyPr>
          <a:lstStyle/>
          <a:p>
            <a:r>
              <a:rPr lang="it-IT" sz="2400" b="1" dirty="0" smtClean="0"/>
              <a:t>SHAW</a:t>
            </a:r>
            <a:endParaRPr lang="it-IT" sz="2400" b="1" dirty="0"/>
          </a:p>
        </p:txBody>
      </p:sp>
      <p:sp>
        <p:nvSpPr>
          <p:cNvPr id="10" name="Diverso da 9"/>
          <p:cNvSpPr/>
          <p:nvPr/>
        </p:nvSpPr>
        <p:spPr>
          <a:xfrm>
            <a:off x="3784600" y="3483400"/>
            <a:ext cx="792480" cy="618700"/>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1" name="Diverso da 10"/>
          <p:cNvSpPr/>
          <p:nvPr/>
        </p:nvSpPr>
        <p:spPr>
          <a:xfrm>
            <a:off x="7322820" y="3548064"/>
            <a:ext cx="792480" cy="618700"/>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42895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BIOGRAPHY</a:t>
            </a:r>
            <a:endParaRPr lang="it-IT" dirty="0"/>
          </a:p>
        </p:txBody>
      </p:sp>
      <p:sp>
        <p:nvSpPr>
          <p:cNvPr id="3" name="Segnaposto contenuto 2"/>
          <p:cNvSpPr>
            <a:spLocks noGrp="1"/>
          </p:cNvSpPr>
          <p:nvPr>
            <p:ph idx="1"/>
          </p:nvPr>
        </p:nvSpPr>
        <p:spPr/>
        <p:txBody>
          <a:bodyPr>
            <a:normAutofit fontScale="70000" lnSpcReduction="20000"/>
          </a:bodyPr>
          <a:lstStyle/>
          <a:p>
            <a:pPr lvl="0">
              <a:buFont typeface="Wingdings" panose="05000000000000000000" pitchFamily="2" charset="2"/>
              <a:buChar char="q"/>
            </a:pPr>
            <a:r>
              <a:rPr lang="en-US" dirty="0"/>
              <a:t>He was born in </a:t>
            </a:r>
            <a:r>
              <a:rPr lang="en-US" dirty="0" smtClean="0"/>
              <a:t>Dublin in 1906 in a middle-class family.</a:t>
            </a:r>
            <a:endParaRPr lang="it-IT" dirty="0"/>
          </a:p>
          <a:p>
            <a:pPr lvl="0">
              <a:buFont typeface="Wingdings" panose="05000000000000000000" pitchFamily="2" charset="2"/>
              <a:buChar char="q"/>
            </a:pPr>
            <a:r>
              <a:rPr lang="en-US" dirty="0"/>
              <a:t>He studied Modern literature (French and Italian). </a:t>
            </a:r>
            <a:endParaRPr lang="it-IT" dirty="0"/>
          </a:p>
          <a:p>
            <a:pPr lvl="0">
              <a:buFont typeface="Wingdings" panose="05000000000000000000" pitchFamily="2" charset="2"/>
              <a:buChar char="q"/>
            </a:pPr>
            <a:r>
              <a:rPr lang="en-US" dirty="0"/>
              <a:t>He went to Paris as a </a:t>
            </a:r>
            <a:r>
              <a:rPr lang="en-US" i="1" dirty="0" err="1"/>
              <a:t>lecteur</a:t>
            </a:r>
            <a:r>
              <a:rPr lang="en-US" i="1" dirty="0"/>
              <a:t> </a:t>
            </a:r>
            <a:r>
              <a:rPr lang="en-US" i="1" dirty="0" err="1"/>
              <a:t>d’anglais</a:t>
            </a:r>
            <a:r>
              <a:rPr lang="en-US" dirty="0"/>
              <a:t>. There he met Joyce with whom he formed a lasting friendship.</a:t>
            </a:r>
            <a:endParaRPr lang="it-IT" dirty="0"/>
          </a:p>
          <a:p>
            <a:pPr lvl="0">
              <a:buFont typeface="Wingdings" panose="05000000000000000000" pitchFamily="2" charset="2"/>
              <a:buChar char="q"/>
            </a:pPr>
            <a:r>
              <a:rPr lang="en-US" dirty="0" smtClean="0"/>
              <a:t>He went back to Dublin to work as a lecturer in French at Trinity College. After occasional trips to Germany</a:t>
            </a:r>
            <a:r>
              <a:rPr lang="en-US" dirty="0"/>
              <a:t>, France, </a:t>
            </a:r>
            <a:r>
              <a:rPr lang="en-US" dirty="0" smtClean="0"/>
              <a:t>and England, he finally settled </a:t>
            </a:r>
            <a:r>
              <a:rPr lang="en-US" dirty="0"/>
              <a:t>in France.</a:t>
            </a:r>
            <a:endParaRPr lang="it-IT" dirty="0"/>
          </a:p>
          <a:p>
            <a:pPr lvl="0">
              <a:buFont typeface="Wingdings" panose="05000000000000000000" pitchFamily="2" charset="2"/>
              <a:buChar char="q"/>
            </a:pPr>
            <a:r>
              <a:rPr lang="en-US" dirty="0"/>
              <a:t>Although Beckett’s early novels </a:t>
            </a:r>
            <a:r>
              <a:rPr lang="en-US" dirty="0" smtClean="0"/>
              <a:t>(</a:t>
            </a:r>
            <a:r>
              <a:rPr lang="en-US" i="1" dirty="0" smtClean="0"/>
              <a:t>Murphy</a:t>
            </a:r>
            <a:r>
              <a:rPr lang="en-US" dirty="0" smtClean="0"/>
              <a:t>, 1938 </a:t>
            </a:r>
            <a:r>
              <a:rPr lang="en-US" dirty="0"/>
              <a:t>and </a:t>
            </a:r>
            <a:r>
              <a:rPr lang="en-US" i="1" dirty="0" smtClean="0"/>
              <a:t>Watt</a:t>
            </a:r>
            <a:r>
              <a:rPr lang="en-US" dirty="0" smtClean="0"/>
              <a:t>, 1953</a:t>
            </a:r>
            <a:r>
              <a:rPr lang="en-US" dirty="0"/>
              <a:t>) were written in English and were greatly influenced by Joyce, he changed to French to write his later works which include the famous trilogy, comprising </a:t>
            </a:r>
            <a:r>
              <a:rPr lang="en-US" i="1" dirty="0"/>
              <a:t>Molloy</a:t>
            </a:r>
            <a:r>
              <a:rPr lang="en-US" dirty="0"/>
              <a:t> (1951), </a:t>
            </a:r>
            <a:r>
              <a:rPr lang="en-US" i="1" dirty="0"/>
              <a:t>Malone </a:t>
            </a:r>
            <a:r>
              <a:rPr lang="en-US" i="1" dirty="0" err="1"/>
              <a:t>Meurt</a:t>
            </a:r>
            <a:r>
              <a:rPr lang="en-US" dirty="0"/>
              <a:t> (1951; </a:t>
            </a:r>
            <a:r>
              <a:rPr lang="en-US" i="1" dirty="0"/>
              <a:t>Malone Dies</a:t>
            </a:r>
            <a:r>
              <a:rPr lang="en-US" dirty="0"/>
              <a:t>, 1958) and </a:t>
            </a:r>
            <a:r>
              <a:rPr lang="en-US" i="1" dirty="0" err="1"/>
              <a:t>L’Innomable</a:t>
            </a:r>
            <a:r>
              <a:rPr lang="en-US" dirty="0"/>
              <a:t> (1953; </a:t>
            </a:r>
            <a:r>
              <a:rPr lang="en-US" i="1" dirty="0"/>
              <a:t>The Unnamable</a:t>
            </a:r>
            <a:r>
              <a:rPr lang="en-US" dirty="0"/>
              <a:t>, 1960) as well as several of his dramatic works, including the major plays </a:t>
            </a:r>
            <a:r>
              <a:rPr lang="en-US" i="1" dirty="0"/>
              <a:t>En Attendant </a:t>
            </a:r>
            <a:r>
              <a:rPr lang="en-US" i="1" dirty="0" err="1"/>
              <a:t>Godot</a:t>
            </a:r>
            <a:r>
              <a:rPr lang="en-US" dirty="0"/>
              <a:t> (1952; </a:t>
            </a:r>
            <a:r>
              <a:rPr lang="en-US" i="1" dirty="0"/>
              <a:t>Waiting for </a:t>
            </a:r>
            <a:r>
              <a:rPr lang="en-US" i="1" dirty="0" err="1"/>
              <a:t>Godot</a:t>
            </a:r>
            <a:r>
              <a:rPr lang="en-US" dirty="0"/>
              <a:t>, 1955) and</a:t>
            </a:r>
            <a:r>
              <a:rPr lang="en-US" i="1" dirty="0"/>
              <a:t> Fin de </a:t>
            </a:r>
            <a:r>
              <a:rPr lang="en-US" i="1" dirty="0" err="1"/>
              <a:t>Partie</a:t>
            </a:r>
            <a:r>
              <a:rPr lang="en-US" dirty="0"/>
              <a:t> (1957; </a:t>
            </a:r>
            <a:r>
              <a:rPr lang="en-US" i="1" dirty="0"/>
              <a:t>Endgame</a:t>
            </a:r>
            <a:r>
              <a:rPr lang="en-US" dirty="0"/>
              <a:t>, 1958). Beckett later translated all of these into English.</a:t>
            </a:r>
            <a:endParaRPr lang="it-IT" dirty="0"/>
          </a:p>
          <a:p>
            <a:pPr lvl="0">
              <a:buFont typeface="Wingdings" panose="05000000000000000000" pitchFamily="2" charset="2"/>
              <a:buChar char="q"/>
            </a:pPr>
            <a:r>
              <a:rPr lang="en-US" dirty="0"/>
              <a:t>With </a:t>
            </a:r>
            <a:r>
              <a:rPr lang="en-US" i="1" dirty="0"/>
              <a:t>Waiting for </a:t>
            </a:r>
            <a:r>
              <a:rPr lang="en-US" i="1" dirty="0" err="1"/>
              <a:t>Godot</a:t>
            </a:r>
            <a:r>
              <a:rPr lang="en-US" dirty="0"/>
              <a:t>, he became widely known as a playwright. He was associated with the Theatre of the Absurd, which revolutionized drama, and his work was a great influence on later dramatists such as Pinter and Stoppard.</a:t>
            </a:r>
            <a:endParaRPr lang="it-IT" dirty="0"/>
          </a:p>
          <a:p>
            <a:pPr>
              <a:buFont typeface="Wingdings" panose="05000000000000000000" pitchFamily="2" charset="2"/>
              <a:buChar char="q"/>
            </a:pPr>
            <a:r>
              <a:rPr lang="en-US" dirty="0"/>
              <a:t>For his later plays and prose, which include </a:t>
            </a:r>
            <a:r>
              <a:rPr lang="en-US" i="1" dirty="0" err="1"/>
              <a:t>Krapp’s</a:t>
            </a:r>
            <a:r>
              <a:rPr lang="en-US" i="1" dirty="0"/>
              <a:t> Last Tape</a:t>
            </a:r>
            <a:r>
              <a:rPr lang="en-US" dirty="0"/>
              <a:t> (1958, pub. 1959) and </a:t>
            </a:r>
            <a:r>
              <a:rPr lang="en-US" i="1" dirty="0"/>
              <a:t>Happy Days</a:t>
            </a:r>
            <a:r>
              <a:rPr lang="en-US" dirty="0"/>
              <a:t> (1960), he returned to writing in English</a:t>
            </a:r>
            <a:r>
              <a:rPr lang="en-US" dirty="0" smtClean="0"/>
              <a:t>.</a:t>
            </a:r>
          </a:p>
          <a:p>
            <a:pPr>
              <a:buFont typeface="Wingdings" panose="05000000000000000000" pitchFamily="2" charset="2"/>
              <a:buChar char="q"/>
            </a:pPr>
            <a:r>
              <a:rPr lang="en-US" dirty="0" smtClean="0"/>
              <a:t>In 1969 he was awarded the Nobel Prize for literature.</a:t>
            </a:r>
          </a:p>
          <a:p>
            <a:pPr>
              <a:buFont typeface="Wingdings" panose="05000000000000000000" pitchFamily="2" charset="2"/>
              <a:buChar char="q"/>
            </a:pPr>
            <a:r>
              <a:rPr lang="en-US" dirty="0" smtClean="0"/>
              <a:t>He died in 1989.</a:t>
            </a:r>
            <a:endParaRPr lang="it-IT" dirty="0"/>
          </a:p>
        </p:txBody>
      </p:sp>
    </p:spTree>
    <p:extLst>
      <p:ext uri="{BB962C8B-B14F-4D97-AF65-F5344CB8AC3E}">
        <p14:creationId xmlns:p14="http://schemas.microsoft.com/office/powerpoint/2010/main" val="331965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THE THEATRE OF THE ABSURD</a:t>
            </a:r>
            <a:endParaRPr lang="it-IT" dirty="0"/>
          </a:p>
        </p:txBody>
      </p:sp>
      <p:sp>
        <p:nvSpPr>
          <p:cNvPr id="3" name="Segnaposto contenuto 2"/>
          <p:cNvSpPr>
            <a:spLocks noGrp="1"/>
          </p:cNvSpPr>
          <p:nvPr>
            <p:ph idx="1"/>
          </p:nvPr>
        </p:nvSpPr>
        <p:spPr/>
        <p:txBody>
          <a:bodyPr/>
          <a:lstStyle/>
          <a:p>
            <a:r>
              <a:rPr lang="en-US" dirty="0" smtClean="0"/>
              <a:t>The </a:t>
            </a:r>
            <a:r>
              <a:rPr lang="en-US" dirty="0"/>
              <a:t>Theatre of the Absurd is a name which is generally used to characterize several European and American dramatists of the 1950s and early 1960s.</a:t>
            </a:r>
            <a:endParaRPr lang="it-IT" dirty="0"/>
          </a:p>
          <a:p>
            <a:r>
              <a:rPr lang="en-US" dirty="0"/>
              <a:t>The main feature of this trend is to give dramatic expression to the concept of the ‘</a:t>
            </a:r>
            <a:r>
              <a:rPr lang="en-US" dirty="0" smtClean="0"/>
              <a:t>absurd’.</a:t>
            </a:r>
          </a:p>
          <a:p>
            <a:r>
              <a:rPr lang="en-US" dirty="0" smtClean="0"/>
              <a:t>The </a:t>
            </a:r>
            <a:r>
              <a:rPr lang="en-US" dirty="0"/>
              <a:t>Theatre of the Absurd gives expression to feelings like loss, lack of purpose and confusion</a:t>
            </a:r>
            <a:r>
              <a:rPr lang="en-US" dirty="0" smtClean="0"/>
              <a:t>.</a:t>
            </a:r>
          </a:p>
          <a:p>
            <a:r>
              <a:rPr lang="en-US" dirty="0"/>
              <a:t>The post-World War II period saw a similar fragmentation of drama as had occurred in the novel and poetry after World War I.</a:t>
            </a:r>
            <a:endParaRPr lang="it-IT" dirty="0"/>
          </a:p>
          <a:p>
            <a:r>
              <a:rPr lang="en-US" dirty="0"/>
              <a:t>The German theorist T. W. </a:t>
            </a:r>
            <a:r>
              <a:rPr lang="en-US" dirty="0" err="1"/>
              <a:t>Adorno</a:t>
            </a:r>
            <a:r>
              <a:rPr lang="en-US" dirty="0"/>
              <a:t> (1903-69) questioned the very possibility of art after Auschwitz. The artists whose work provided the strongest response to </a:t>
            </a:r>
            <a:r>
              <a:rPr lang="en-US" dirty="0" err="1"/>
              <a:t>Adorno’s</a:t>
            </a:r>
            <a:r>
              <a:rPr lang="en-US" dirty="0"/>
              <a:t> challenge was Samuel Beckett.</a:t>
            </a:r>
            <a:endParaRPr lang="it-IT" dirty="0"/>
          </a:p>
          <a:p>
            <a:endParaRPr lang="it-IT" dirty="0"/>
          </a:p>
          <a:p>
            <a:endParaRPr lang="it-IT" dirty="0"/>
          </a:p>
        </p:txBody>
      </p:sp>
    </p:spTree>
    <p:extLst>
      <p:ext uri="{BB962C8B-B14F-4D97-AF65-F5344CB8AC3E}">
        <p14:creationId xmlns:p14="http://schemas.microsoft.com/office/powerpoint/2010/main" val="295802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i="1" dirty="0" smtClean="0"/>
              <a:t>WAITING FOR GODOT</a:t>
            </a:r>
            <a:endParaRPr lang="it-IT" i="1" dirty="0"/>
          </a:p>
        </p:txBody>
      </p:sp>
      <p:sp>
        <p:nvSpPr>
          <p:cNvPr id="3" name="Segnaposto contenuto 2"/>
          <p:cNvSpPr>
            <a:spLocks noGrp="1"/>
          </p:cNvSpPr>
          <p:nvPr>
            <p:ph idx="1"/>
          </p:nvPr>
        </p:nvSpPr>
        <p:spPr/>
        <p:txBody>
          <a:bodyPr/>
          <a:lstStyle/>
          <a:p>
            <a:r>
              <a:rPr lang="it-IT" b="1" dirty="0" err="1" smtClean="0"/>
              <a:t>Act</a:t>
            </a:r>
            <a:r>
              <a:rPr lang="it-IT" b="1" dirty="0" smtClean="0"/>
              <a:t> 1</a:t>
            </a:r>
            <a:r>
              <a:rPr lang="it-IT" dirty="0" smtClean="0"/>
              <a:t> – </a:t>
            </a:r>
            <a:r>
              <a:rPr lang="it-IT" dirty="0" err="1" smtClean="0"/>
              <a:t>Two</a:t>
            </a:r>
            <a:r>
              <a:rPr lang="it-IT" dirty="0" smtClean="0"/>
              <a:t> </a:t>
            </a:r>
            <a:r>
              <a:rPr lang="it-IT" dirty="0" err="1" smtClean="0"/>
              <a:t>tramps</a:t>
            </a:r>
            <a:r>
              <a:rPr lang="it-IT" dirty="0" smtClean="0"/>
              <a:t>, Vladimir and </a:t>
            </a:r>
            <a:r>
              <a:rPr lang="it-IT" dirty="0" err="1" smtClean="0"/>
              <a:t>Estragon</a:t>
            </a:r>
            <a:r>
              <a:rPr lang="it-IT" dirty="0" smtClean="0"/>
              <a:t>, are </a:t>
            </a:r>
            <a:r>
              <a:rPr lang="it-IT" dirty="0" err="1" smtClean="0"/>
              <a:t>waiting</a:t>
            </a:r>
            <a:r>
              <a:rPr lang="it-IT" dirty="0" smtClean="0"/>
              <a:t> for a </a:t>
            </a:r>
            <a:r>
              <a:rPr lang="it-IT" dirty="0" err="1" smtClean="0"/>
              <a:t>mysterious</a:t>
            </a:r>
            <a:r>
              <a:rPr lang="it-IT" dirty="0" smtClean="0"/>
              <a:t> Mr. </a:t>
            </a:r>
            <a:r>
              <a:rPr lang="it-IT" dirty="0" err="1" smtClean="0"/>
              <a:t>Godot</a:t>
            </a:r>
            <a:r>
              <a:rPr lang="it-IT" dirty="0" smtClean="0"/>
              <a:t>. </a:t>
            </a:r>
            <a:r>
              <a:rPr lang="it-IT" dirty="0" err="1" smtClean="0"/>
              <a:t>They</a:t>
            </a:r>
            <a:r>
              <a:rPr lang="it-IT" dirty="0" smtClean="0"/>
              <a:t> are </a:t>
            </a:r>
            <a:r>
              <a:rPr lang="it-IT" dirty="0" err="1" smtClean="0"/>
              <a:t>hungry</a:t>
            </a:r>
            <a:r>
              <a:rPr lang="it-IT" dirty="0" smtClean="0"/>
              <a:t> and </a:t>
            </a:r>
            <a:r>
              <a:rPr lang="it-IT" dirty="0" err="1" smtClean="0"/>
              <a:t>cold</a:t>
            </a:r>
            <a:r>
              <a:rPr lang="it-IT" dirty="0" smtClean="0"/>
              <a:t>, </a:t>
            </a:r>
            <a:r>
              <a:rPr lang="it-IT" dirty="0" err="1" smtClean="0"/>
              <a:t>they</a:t>
            </a:r>
            <a:r>
              <a:rPr lang="it-IT" dirty="0" smtClean="0"/>
              <a:t> </a:t>
            </a:r>
            <a:r>
              <a:rPr lang="it-IT" dirty="0" err="1" smtClean="0"/>
              <a:t>often</a:t>
            </a:r>
            <a:r>
              <a:rPr lang="it-IT" dirty="0" smtClean="0"/>
              <a:t> </a:t>
            </a:r>
            <a:r>
              <a:rPr lang="it-IT" dirty="0" err="1" smtClean="0"/>
              <a:t>quarrel</a:t>
            </a:r>
            <a:r>
              <a:rPr lang="it-IT" dirty="0" smtClean="0"/>
              <a:t> and </a:t>
            </a:r>
            <a:r>
              <a:rPr lang="it-IT" dirty="0" err="1" smtClean="0"/>
              <a:t>even</a:t>
            </a:r>
            <a:r>
              <a:rPr lang="it-IT" dirty="0" smtClean="0"/>
              <a:t> contemplate suicide, </a:t>
            </a:r>
            <a:r>
              <a:rPr lang="it-IT" dirty="0" err="1" smtClean="0"/>
              <a:t>but</a:t>
            </a:r>
            <a:r>
              <a:rPr lang="it-IT" dirty="0" smtClean="0"/>
              <a:t> </a:t>
            </a:r>
            <a:r>
              <a:rPr lang="it-IT" dirty="0" err="1" smtClean="0"/>
              <a:t>they</a:t>
            </a:r>
            <a:r>
              <a:rPr lang="it-IT" dirty="0" smtClean="0"/>
              <a:t> </a:t>
            </a:r>
            <a:r>
              <a:rPr lang="it-IT" dirty="0" err="1" smtClean="0"/>
              <a:t>never</a:t>
            </a:r>
            <a:r>
              <a:rPr lang="it-IT" dirty="0" smtClean="0"/>
              <a:t> part. </a:t>
            </a:r>
            <a:r>
              <a:rPr lang="it-IT" dirty="0" err="1" smtClean="0"/>
              <a:t>Nothing</a:t>
            </a:r>
            <a:r>
              <a:rPr lang="it-IT" dirty="0" smtClean="0"/>
              <a:t> </a:t>
            </a:r>
            <a:r>
              <a:rPr lang="it-IT" dirty="0" err="1" smtClean="0"/>
              <a:t>happens</a:t>
            </a:r>
            <a:r>
              <a:rPr lang="it-IT" dirty="0" smtClean="0"/>
              <a:t>, </a:t>
            </a:r>
            <a:r>
              <a:rPr lang="it-IT" dirty="0" err="1" smtClean="0"/>
              <a:t>apart</a:t>
            </a:r>
            <a:r>
              <a:rPr lang="it-IT" dirty="0" smtClean="0"/>
              <a:t> from the </a:t>
            </a:r>
            <a:r>
              <a:rPr lang="it-IT" dirty="0" err="1" smtClean="0"/>
              <a:t>arrival</a:t>
            </a:r>
            <a:r>
              <a:rPr lang="it-IT" dirty="0" smtClean="0"/>
              <a:t> of </a:t>
            </a:r>
            <a:r>
              <a:rPr lang="it-IT" dirty="0" err="1" smtClean="0"/>
              <a:t>two</a:t>
            </a:r>
            <a:r>
              <a:rPr lang="it-IT" dirty="0" smtClean="0"/>
              <a:t> </a:t>
            </a:r>
            <a:r>
              <a:rPr lang="it-IT" dirty="0" err="1" smtClean="0"/>
              <a:t>passers</a:t>
            </a:r>
            <a:r>
              <a:rPr lang="it-IT" dirty="0" smtClean="0"/>
              <a:t>-by, Lucky and Pozzo. Pozzo </a:t>
            </a:r>
            <a:r>
              <a:rPr lang="it-IT" dirty="0" err="1" smtClean="0"/>
              <a:t>is</a:t>
            </a:r>
            <a:r>
              <a:rPr lang="it-IT" dirty="0" smtClean="0"/>
              <a:t> a </a:t>
            </a:r>
            <a:r>
              <a:rPr lang="it-IT" dirty="0" err="1" smtClean="0"/>
              <a:t>rich</a:t>
            </a:r>
            <a:r>
              <a:rPr lang="it-IT" dirty="0" smtClean="0"/>
              <a:t> man </a:t>
            </a:r>
            <a:r>
              <a:rPr lang="it-IT" dirty="0" err="1" smtClean="0"/>
              <a:t>who</a:t>
            </a:r>
            <a:r>
              <a:rPr lang="it-IT" dirty="0" smtClean="0"/>
              <a:t> </a:t>
            </a:r>
            <a:r>
              <a:rPr lang="it-IT" dirty="0" err="1" smtClean="0"/>
              <a:t>cruelly</a:t>
            </a:r>
            <a:r>
              <a:rPr lang="it-IT" dirty="0" smtClean="0"/>
              <a:t> </a:t>
            </a:r>
            <a:r>
              <a:rPr lang="it-IT" dirty="0" err="1" smtClean="0"/>
              <a:t>ill-treats</a:t>
            </a:r>
            <a:r>
              <a:rPr lang="it-IT" dirty="0" smtClean="0"/>
              <a:t> Lucky, </a:t>
            </a:r>
            <a:r>
              <a:rPr lang="it-IT" dirty="0" err="1" smtClean="0"/>
              <a:t>driving</a:t>
            </a:r>
            <a:r>
              <a:rPr lang="it-IT" dirty="0" smtClean="0"/>
              <a:t> </a:t>
            </a:r>
            <a:r>
              <a:rPr lang="it-IT" dirty="0" err="1" smtClean="0"/>
              <a:t>him</a:t>
            </a:r>
            <a:r>
              <a:rPr lang="it-IT" dirty="0" smtClean="0"/>
              <a:t> </a:t>
            </a:r>
            <a:r>
              <a:rPr lang="it-IT" dirty="0" err="1" smtClean="0"/>
              <a:t>tied</a:t>
            </a:r>
            <a:r>
              <a:rPr lang="it-IT" dirty="0" smtClean="0"/>
              <a:t> to a </a:t>
            </a:r>
            <a:r>
              <a:rPr lang="it-IT" dirty="0" err="1" smtClean="0"/>
              <a:t>rope</a:t>
            </a:r>
            <a:r>
              <a:rPr lang="it-IT" dirty="0" smtClean="0"/>
              <a:t> </a:t>
            </a:r>
            <a:r>
              <a:rPr lang="it-IT" dirty="0" err="1" smtClean="0"/>
              <a:t>as</a:t>
            </a:r>
            <a:r>
              <a:rPr lang="it-IT" dirty="0" smtClean="0"/>
              <a:t> </a:t>
            </a:r>
            <a:r>
              <a:rPr lang="it-IT" dirty="0" err="1" smtClean="0"/>
              <a:t>if</a:t>
            </a:r>
            <a:r>
              <a:rPr lang="it-IT" dirty="0" smtClean="0"/>
              <a:t> he </a:t>
            </a:r>
            <a:r>
              <a:rPr lang="it-IT" dirty="0" err="1" smtClean="0"/>
              <a:t>were</a:t>
            </a:r>
            <a:r>
              <a:rPr lang="it-IT" dirty="0" smtClean="0"/>
              <a:t> a slave or an </a:t>
            </a:r>
            <a:r>
              <a:rPr lang="it-IT" dirty="0" err="1" smtClean="0"/>
              <a:t>animal</a:t>
            </a:r>
            <a:r>
              <a:rPr lang="it-IT" dirty="0" smtClean="0"/>
              <a:t>. Lucky, </a:t>
            </a:r>
            <a:r>
              <a:rPr lang="it-IT" dirty="0" err="1" smtClean="0"/>
              <a:t>who</a:t>
            </a:r>
            <a:r>
              <a:rPr lang="it-IT" dirty="0" smtClean="0"/>
              <a:t> </a:t>
            </a:r>
            <a:r>
              <a:rPr lang="it-IT" dirty="0" err="1" smtClean="0"/>
              <a:t>used</a:t>
            </a:r>
            <a:r>
              <a:rPr lang="it-IT" dirty="0" smtClean="0"/>
              <a:t> to be a </a:t>
            </a:r>
            <a:r>
              <a:rPr lang="it-IT" dirty="0" err="1" smtClean="0"/>
              <a:t>philosopher</a:t>
            </a:r>
            <a:r>
              <a:rPr lang="it-IT" dirty="0" smtClean="0"/>
              <a:t> and an </a:t>
            </a:r>
            <a:r>
              <a:rPr lang="it-IT" dirty="0" err="1" smtClean="0"/>
              <a:t>artist</a:t>
            </a:r>
            <a:r>
              <a:rPr lang="it-IT" dirty="0" smtClean="0"/>
              <a:t>, </a:t>
            </a:r>
            <a:r>
              <a:rPr lang="it-IT" dirty="0" err="1" smtClean="0"/>
              <a:t>never</a:t>
            </a:r>
            <a:r>
              <a:rPr lang="it-IT" dirty="0" smtClean="0"/>
              <a:t> </a:t>
            </a:r>
            <a:r>
              <a:rPr lang="it-IT" dirty="0" err="1" smtClean="0"/>
              <a:t>talks</a:t>
            </a:r>
            <a:r>
              <a:rPr lang="it-IT" dirty="0" smtClean="0"/>
              <a:t>, </a:t>
            </a:r>
            <a:r>
              <a:rPr lang="it-IT" dirty="0" err="1" smtClean="0"/>
              <a:t>apart</a:t>
            </a:r>
            <a:r>
              <a:rPr lang="it-IT" dirty="0" smtClean="0"/>
              <a:t> from a long </a:t>
            </a:r>
            <a:r>
              <a:rPr lang="it-IT" dirty="0" err="1" smtClean="0"/>
              <a:t>speech</a:t>
            </a:r>
            <a:r>
              <a:rPr lang="it-IT" dirty="0" smtClean="0"/>
              <a:t> </a:t>
            </a:r>
            <a:r>
              <a:rPr lang="it-IT" dirty="0" err="1" smtClean="0"/>
              <a:t>that</a:t>
            </a:r>
            <a:r>
              <a:rPr lang="it-IT" dirty="0" smtClean="0"/>
              <a:t> he </a:t>
            </a:r>
            <a:r>
              <a:rPr lang="it-IT" dirty="0" err="1" smtClean="0"/>
              <a:t>delivers</a:t>
            </a:r>
            <a:r>
              <a:rPr lang="it-IT" dirty="0" smtClean="0"/>
              <a:t> </a:t>
            </a:r>
            <a:r>
              <a:rPr lang="it-IT" dirty="0" err="1" smtClean="0"/>
              <a:t>at</a:t>
            </a:r>
            <a:r>
              <a:rPr lang="it-IT" dirty="0" smtClean="0"/>
              <a:t> </a:t>
            </a:r>
            <a:r>
              <a:rPr lang="it-IT" dirty="0" err="1" smtClean="0"/>
              <a:t>Pozzo’s</a:t>
            </a:r>
            <a:r>
              <a:rPr lang="it-IT" dirty="0" smtClean="0"/>
              <a:t> </a:t>
            </a:r>
            <a:r>
              <a:rPr lang="it-IT" dirty="0" err="1" smtClean="0"/>
              <a:t>command</a:t>
            </a:r>
            <a:r>
              <a:rPr lang="it-IT" dirty="0" smtClean="0"/>
              <a:t>. A boy </a:t>
            </a:r>
            <a:r>
              <a:rPr lang="it-IT" dirty="0" err="1" smtClean="0"/>
              <a:t>eventually</a:t>
            </a:r>
            <a:r>
              <a:rPr lang="it-IT" dirty="0" smtClean="0"/>
              <a:t> </a:t>
            </a:r>
            <a:r>
              <a:rPr lang="it-IT" dirty="0" err="1" smtClean="0"/>
              <a:t>turns</a:t>
            </a:r>
            <a:r>
              <a:rPr lang="it-IT" dirty="0" smtClean="0"/>
              <a:t> up and </a:t>
            </a:r>
            <a:r>
              <a:rPr lang="it-IT" dirty="0" err="1" smtClean="0"/>
              <a:t>informs</a:t>
            </a:r>
            <a:r>
              <a:rPr lang="it-IT" dirty="0" smtClean="0"/>
              <a:t> the </a:t>
            </a:r>
            <a:r>
              <a:rPr lang="it-IT" dirty="0" err="1" smtClean="0"/>
              <a:t>two</a:t>
            </a:r>
            <a:r>
              <a:rPr lang="it-IT" dirty="0" smtClean="0"/>
              <a:t> </a:t>
            </a:r>
            <a:r>
              <a:rPr lang="it-IT" dirty="0" err="1" smtClean="0"/>
              <a:t>tramps</a:t>
            </a:r>
            <a:r>
              <a:rPr lang="it-IT" dirty="0" smtClean="0"/>
              <a:t> </a:t>
            </a:r>
            <a:r>
              <a:rPr lang="it-IT" dirty="0" err="1" smtClean="0"/>
              <a:t>that</a:t>
            </a:r>
            <a:r>
              <a:rPr lang="it-IT" dirty="0" smtClean="0"/>
              <a:t> </a:t>
            </a:r>
            <a:r>
              <a:rPr lang="it-IT" dirty="0" err="1" smtClean="0"/>
              <a:t>Godot</a:t>
            </a:r>
            <a:r>
              <a:rPr lang="it-IT" dirty="0" smtClean="0"/>
              <a:t> </a:t>
            </a:r>
            <a:r>
              <a:rPr lang="it-IT" dirty="0" err="1" smtClean="0"/>
              <a:t>will</a:t>
            </a:r>
            <a:r>
              <a:rPr lang="it-IT" dirty="0" smtClean="0"/>
              <a:t> </a:t>
            </a:r>
            <a:r>
              <a:rPr lang="it-IT" dirty="0" err="1" smtClean="0"/>
              <a:t>not</a:t>
            </a:r>
            <a:r>
              <a:rPr lang="it-IT" dirty="0" smtClean="0"/>
              <a:t> come </a:t>
            </a:r>
            <a:r>
              <a:rPr lang="it-IT" dirty="0" err="1" smtClean="0"/>
              <a:t>that</a:t>
            </a:r>
            <a:r>
              <a:rPr lang="it-IT" dirty="0" smtClean="0"/>
              <a:t> </a:t>
            </a:r>
            <a:r>
              <a:rPr lang="it-IT" dirty="0" err="1" smtClean="0"/>
              <a:t>evening</a:t>
            </a:r>
            <a:r>
              <a:rPr lang="it-IT" dirty="0" smtClean="0"/>
              <a:t>.</a:t>
            </a:r>
          </a:p>
          <a:p>
            <a:r>
              <a:rPr lang="it-IT" b="1" dirty="0" err="1" smtClean="0"/>
              <a:t>Act</a:t>
            </a:r>
            <a:r>
              <a:rPr lang="it-IT" b="1" dirty="0" smtClean="0"/>
              <a:t> 2</a:t>
            </a:r>
            <a:r>
              <a:rPr lang="it-IT" dirty="0" smtClean="0"/>
              <a:t> – </a:t>
            </a:r>
            <a:r>
              <a:rPr lang="it-IT" dirty="0" err="1" smtClean="0"/>
              <a:t>Same</a:t>
            </a:r>
            <a:r>
              <a:rPr lang="it-IT" dirty="0" smtClean="0"/>
              <a:t> </a:t>
            </a:r>
            <a:r>
              <a:rPr lang="it-IT" dirty="0" err="1" smtClean="0"/>
              <a:t>place</a:t>
            </a:r>
            <a:r>
              <a:rPr lang="it-IT" dirty="0" smtClean="0"/>
              <a:t>, </a:t>
            </a:r>
            <a:r>
              <a:rPr lang="it-IT" dirty="0" err="1" smtClean="0"/>
              <a:t>same</a:t>
            </a:r>
            <a:r>
              <a:rPr lang="it-IT" dirty="0" smtClean="0"/>
              <a:t> time, </a:t>
            </a:r>
            <a:r>
              <a:rPr lang="it-IT" dirty="0" err="1" smtClean="0"/>
              <a:t>same</a:t>
            </a:r>
            <a:r>
              <a:rPr lang="it-IT" dirty="0" smtClean="0"/>
              <a:t> </a:t>
            </a:r>
            <a:r>
              <a:rPr lang="it-IT" dirty="0" err="1" smtClean="0"/>
              <a:t>quarrels</a:t>
            </a:r>
            <a:r>
              <a:rPr lang="it-IT" dirty="0" smtClean="0"/>
              <a:t> and </a:t>
            </a:r>
            <a:r>
              <a:rPr lang="it-IT" dirty="0" err="1" smtClean="0"/>
              <a:t>jokes</a:t>
            </a:r>
            <a:r>
              <a:rPr lang="it-IT" dirty="0" smtClean="0"/>
              <a:t> </a:t>
            </a:r>
            <a:r>
              <a:rPr lang="it-IT" dirty="0" err="1" smtClean="0"/>
              <a:t>between</a:t>
            </a:r>
            <a:r>
              <a:rPr lang="it-IT" dirty="0" smtClean="0"/>
              <a:t> the </a:t>
            </a:r>
            <a:r>
              <a:rPr lang="it-IT" dirty="0" err="1" smtClean="0"/>
              <a:t>two</a:t>
            </a:r>
            <a:r>
              <a:rPr lang="it-IT" dirty="0" smtClean="0"/>
              <a:t> </a:t>
            </a:r>
            <a:r>
              <a:rPr lang="it-IT" dirty="0" err="1" smtClean="0"/>
              <a:t>tramps</a:t>
            </a:r>
            <a:r>
              <a:rPr lang="it-IT" dirty="0" smtClean="0"/>
              <a:t>, </a:t>
            </a:r>
            <a:r>
              <a:rPr lang="it-IT" dirty="0" err="1" smtClean="0"/>
              <a:t>same</a:t>
            </a:r>
            <a:r>
              <a:rPr lang="it-IT" dirty="0" smtClean="0"/>
              <a:t> </a:t>
            </a:r>
            <a:r>
              <a:rPr lang="it-IT" dirty="0" err="1" smtClean="0"/>
              <a:t>useless</a:t>
            </a:r>
            <a:r>
              <a:rPr lang="it-IT" dirty="0" smtClean="0"/>
              <a:t> </a:t>
            </a:r>
            <a:r>
              <a:rPr lang="it-IT" dirty="0" err="1" smtClean="0"/>
              <a:t>attempt</a:t>
            </a:r>
            <a:r>
              <a:rPr lang="it-IT" dirty="0" smtClean="0"/>
              <a:t> </a:t>
            </a:r>
            <a:r>
              <a:rPr lang="it-IT" dirty="0" err="1" smtClean="0"/>
              <a:t>at</a:t>
            </a:r>
            <a:r>
              <a:rPr lang="it-IT" dirty="0" smtClean="0"/>
              <a:t> suicide. Pozzo and Lucky </a:t>
            </a:r>
            <a:r>
              <a:rPr lang="it-IT" dirty="0" err="1" smtClean="0"/>
              <a:t>return</a:t>
            </a:r>
            <a:r>
              <a:rPr lang="it-IT" dirty="0" smtClean="0"/>
              <a:t>, </a:t>
            </a:r>
            <a:r>
              <a:rPr lang="it-IT" dirty="0" err="1" smtClean="0"/>
              <a:t>but</a:t>
            </a:r>
            <a:r>
              <a:rPr lang="it-IT" dirty="0" smtClean="0"/>
              <a:t> </a:t>
            </a:r>
            <a:r>
              <a:rPr lang="it-IT" dirty="0" err="1" smtClean="0"/>
              <a:t>now</a:t>
            </a:r>
            <a:r>
              <a:rPr lang="it-IT" dirty="0" smtClean="0"/>
              <a:t> Pozzo </a:t>
            </a:r>
            <a:r>
              <a:rPr lang="it-IT" dirty="0" err="1" smtClean="0"/>
              <a:t>is</a:t>
            </a:r>
            <a:r>
              <a:rPr lang="it-IT" dirty="0" smtClean="0"/>
              <a:t> </a:t>
            </a:r>
            <a:r>
              <a:rPr lang="it-IT" dirty="0" err="1" smtClean="0"/>
              <a:t>blind</a:t>
            </a:r>
            <a:r>
              <a:rPr lang="it-IT" dirty="0" smtClean="0"/>
              <a:t> and Lucky </a:t>
            </a:r>
            <a:r>
              <a:rPr lang="it-IT" dirty="0" err="1" smtClean="0"/>
              <a:t>is</a:t>
            </a:r>
            <a:r>
              <a:rPr lang="it-IT" dirty="0" smtClean="0"/>
              <a:t> </a:t>
            </a:r>
            <a:r>
              <a:rPr lang="it-IT" dirty="0" err="1" smtClean="0"/>
              <a:t>dumb</a:t>
            </a:r>
            <a:r>
              <a:rPr lang="it-IT" dirty="0" smtClean="0"/>
              <a:t>. Once more a boy </a:t>
            </a:r>
            <a:r>
              <a:rPr lang="it-IT" dirty="0" err="1" smtClean="0"/>
              <a:t>eventually</a:t>
            </a:r>
            <a:r>
              <a:rPr lang="it-IT" dirty="0" smtClean="0"/>
              <a:t> </a:t>
            </a:r>
            <a:r>
              <a:rPr lang="it-IT" dirty="0" err="1" smtClean="0"/>
              <a:t>turns</a:t>
            </a:r>
            <a:r>
              <a:rPr lang="it-IT" dirty="0" smtClean="0"/>
              <a:t> up and </a:t>
            </a:r>
            <a:r>
              <a:rPr lang="it-IT" dirty="0" err="1" smtClean="0"/>
              <a:t>says</a:t>
            </a:r>
            <a:r>
              <a:rPr lang="it-IT" dirty="0" smtClean="0"/>
              <a:t> </a:t>
            </a:r>
            <a:r>
              <a:rPr lang="it-IT" dirty="0" err="1" smtClean="0"/>
              <a:t>that</a:t>
            </a:r>
            <a:r>
              <a:rPr lang="it-IT" dirty="0" smtClean="0"/>
              <a:t> </a:t>
            </a:r>
            <a:r>
              <a:rPr lang="it-IT" dirty="0" err="1" smtClean="0"/>
              <a:t>Godot</a:t>
            </a:r>
            <a:r>
              <a:rPr lang="it-IT" dirty="0" smtClean="0"/>
              <a:t> </a:t>
            </a:r>
            <a:r>
              <a:rPr lang="it-IT" dirty="0" err="1" smtClean="0"/>
              <a:t>will</a:t>
            </a:r>
            <a:r>
              <a:rPr lang="it-IT" dirty="0" smtClean="0"/>
              <a:t> </a:t>
            </a:r>
            <a:r>
              <a:rPr lang="it-IT" dirty="0" err="1" smtClean="0"/>
              <a:t>not</a:t>
            </a:r>
            <a:r>
              <a:rPr lang="it-IT" dirty="0" smtClean="0"/>
              <a:t> come: </a:t>
            </a:r>
            <a:r>
              <a:rPr lang="it-IT" dirty="0" err="1" smtClean="0"/>
              <a:t>maybe</a:t>
            </a:r>
            <a:r>
              <a:rPr lang="it-IT" dirty="0" smtClean="0"/>
              <a:t> </a:t>
            </a:r>
            <a:r>
              <a:rPr lang="it-IT" dirty="0" err="1" smtClean="0"/>
              <a:t>tomorrow</a:t>
            </a:r>
            <a:r>
              <a:rPr lang="it-IT" dirty="0" smtClean="0"/>
              <a:t>. The play </a:t>
            </a:r>
            <a:r>
              <a:rPr lang="it-IT" dirty="0" err="1" smtClean="0"/>
              <a:t>ends</a:t>
            </a:r>
            <a:r>
              <a:rPr lang="it-IT" dirty="0" smtClean="0"/>
              <a:t> with the </a:t>
            </a:r>
            <a:r>
              <a:rPr lang="it-IT" dirty="0" err="1" smtClean="0"/>
              <a:t>two</a:t>
            </a:r>
            <a:r>
              <a:rPr lang="it-IT" dirty="0" smtClean="0"/>
              <a:t> friends </a:t>
            </a:r>
            <a:r>
              <a:rPr lang="it-IT" dirty="0" err="1" smtClean="0"/>
              <a:t>still</a:t>
            </a:r>
            <a:r>
              <a:rPr lang="it-IT" dirty="0" smtClean="0"/>
              <a:t> </a:t>
            </a:r>
            <a:r>
              <a:rPr lang="it-IT" dirty="0" err="1" smtClean="0"/>
              <a:t>waiting</a:t>
            </a:r>
            <a:r>
              <a:rPr lang="it-IT" dirty="0" smtClean="0"/>
              <a:t>, </a:t>
            </a:r>
            <a:r>
              <a:rPr lang="it-IT" dirty="0" err="1" smtClean="0"/>
              <a:t>unable</a:t>
            </a:r>
            <a:r>
              <a:rPr lang="it-IT" dirty="0" smtClean="0"/>
              <a:t> to </a:t>
            </a:r>
            <a:r>
              <a:rPr lang="it-IT" dirty="0" err="1" smtClean="0"/>
              <a:t>move</a:t>
            </a:r>
            <a:r>
              <a:rPr lang="it-IT" dirty="0" smtClean="0"/>
              <a:t> </a:t>
            </a:r>
            <a:r>
              <a:rPr lang="it-IT" dirty="0" err="1" smtClean="0"/>
              <a:t>away</a:t>
            </a:r>
            <a:r>
              <a:rPr lang="it-IT" dirty="0" smtClean="0"/>
              <a:t>.</a:t>
            </a:r>
            <a:endParaRPr lang="it-IT" dirty="0"/>
          </a:p>
        </p:txBody>
      </p:sp>
    </p:spTree>
    <p:extLst>
      <p:ext uri="{BB962C8B-B14F-4D97-AF65-F5344CB8AC3E}">
        <p14:creationId xmlns:p14="http://schemas.microsoft.com/office/powerpoint/2010/main" val="82652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ENDLESS REPETITION</a:t>
            </a:r>
            <a:endParaRPr lang="it-IT" dirty="0"/>
          </a:p>
        </p:txBody>
      </p:sp>
      <p:sp>
        <p:nvSpPr>
          <p:cNvPr id="3" name="Segnaposto contenuto 2"/>
          <p:cNvSpPr>
            <a:spLocks noGrp="1"/>
          </p:cNvSpPr>
          <p:nvPr>
            <p:ph idx="1"/>
          </p:nvPr>
        </p:nvSpPr>
        <p:spPr/>
        <p:txBody>
          <a:bodyPr>
            <a:normAutofit fontScale="92500" lnSpcReduction="10000"/>
          </a:bodyPr>
          <a:lstStyle/>
          <a:p>
            <a:r>
              <a:rPr lang="en-US" i="1" dirty="0"/>
              <a:t>Waiting for </a:t>
            </a:r>
            <a:r>
              <a:rPr lang="en-US" i="1" dirty="0" err="1"/>
              <a:t>Godot</a:t>
            </a:r>
            <a:r>
              <a:rPr lang="en-US" dirty="0"/>
              <a:t> is a play in which </a:t>
            </a:r>
            <a:r>
              <a:rPr lang="en-US" b="1" dirty="0"/>
              <a:t>the situation takes precedence over action</a:t>
            </a:r>
            <a:r>
              <a:rPr lang="en-US" dirty="0"/>
              <a:t>. </a:t>
            </a:r>
            <a:endParaRPr lang="it-IT" dirty="0"/>
          </a:p>
          <a:p>
            <a:r>
              <a:rPr lang="en-US" dirty="0"/>
              <a:t>↘ The play’s first line is ‘Nothing to be done’ and the characters’ actions in fact have no real effect on their situation, which remains more or less unchanged from the beginning to the end of the play.</a:t>
            </a:r>
            <a:endParaRPr lang="it-IT" dirty="0"/>
          </a:p>
          <a:p>
            <a:r>
              <a:rPr lang="en-US" dirty="0"/>
              <a:t>Rather than following the linear path of a traditional narrative structure, the play is based on a structure of repetition and variation. </a:t>
            </a:r>
          </a:p>
          <a:p>
            <a:r>
              <a:rPr lang="en-US" dirty="0" smtClean="0"/>
              <a:t>The </a:t>
            </a:r>
            <a:r>
              <a:rPr lang="en-US" dirty="0"/>
              <a:t>structure of the second act is symmetrical to the </a:t>
            </a:r>
            <a:r>
              <a:rPr lang="en-US" dirty="0" smtClean="0"/>
              <a:t>first. Thus </a:t>
            </a:r>
            <a:r>
              <a:rPr lang="en-US" dirty="0"/>
              <a:t>the audience have the sensation that the few events which occur in the play have perhaps already happened, and will happen many times again and that </a:t>
            </a:r>
            <a:r>
              <a:rPr lang="en-US" dirty="0" err="1"/>
              <a:t>Godot’s</a:t>
            </a:r>
            <a:r>
              <a:rPr lang="en-US" dirty="0"/>
              <a:t> arrival will be postponed indefinitely. </a:t>
            </a:r>
            <a:endParaRPr lang="it-IT" dirty="0"/>
          </a:p>
          <a:p>
            <a:r>
              <a:rPr lang="en-US" dirty="0"/>
              <a:t>Connected to this sense of endless repetition is the fact that, apart from Vladimir and Estragon, the other characters have no memory.</a:t>
            </a:r>
            <a:endParaRPr lang="it-IT" dirty="0"/>
          </a:p>
          <a:p>
            <a:r>
              <a:rPr lang="en-US" dirty="0"/>
              <a:t>These factors together with the lack of a real sense of place – the setting of the play could be any road and tree – have a disorientating effect on both Vladimir and Estragon.</a:t>
            </a:r>
            <a:endParaRPr lang="it-IT" dirty="0"/>
          </a:p>
          <a:p>
            <a:endParaRPr lang="it-IT" dirty="0"/>
          </a:p>
        </p:txBody>
      </p:sp>
    </p:spTree>
    <p:extLst>
      <p:ext uri="{BB962C8B-B14F-4D97-AF65-F5344CB8AC3E}">
        <p14:creationId xmlns:p14="http://schemas.microsoft.com/office/powerpoint/2010/main" val="349606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CHARACTERS</a:t>
            </a:r>
            <a:endParaRPr lang="it-IT" dirty="0"/>
          </a:p>
        </p:txBody>
      </p:sp>
      <p:sp>
        <p:nvSpPr>
          <p:cNvPr id="3" name="Segnaposto contenuto 2"/>
          <p:cNvSpPr>
            <a:spLocks noGrp="1"/>
          </p:cNvSpPr>
          <p:nvPr>
            <p:ph idx="1"/>
          </p:nvPr>
        </p:nvSpPr>
        <p:spPr/>
        <p:txBody>
          <a:bodyPr/>
          <a:lstStyle/>
          <a:p>
            <a:r>
              <a:rPr lang="it-IT" dirty="0" smtClean="0"/>
              <a:t>The work </a:t>
            </a:r>
            <a:r>
              <a:rPr lang="it-IT" dirty="0" err="1" smtClean="0"/>
              <a:t>features</a:t>
            </a:r>
            <a:r>
              <a:rPr lang="it-IT" dirty="0" smtClean="0"/>
              <a:t> </a:t>
            </a:r>
            <a:r>
              <a:rPr lang="it-IT" b="1" dirty="0" err="1" smtClean="0"/>
              <a:t>complementary</a:t>
            </a:r>
            <a:r>
              <a:rPr lang="it-IT" b="1" dirty="0" smtClean="0"/>
              <a:t> </a:t>
            </a:r>
            <a:r>
              <a:rPr lang="it-IT" b="1" dirty="0" err="1" smtClean="0"/>
              <a:t>characters</a:t>
            </a:r>
            <a:r>
              <a:rPr lang="it-IT" dirty="0" smtClean="0"/>
              <a:t>: </a:t>
            </a:r>
            <a:r>
              <a:rPr lang="en-US" dirty="0"/>
              <a:t>each depends on the other to give him a sense that he exists.</a:t>
            </a:r>
            <a:endParaRPr lang="it-IT" dirty="0"/>
          </a:p>
          <a:p>
            <a:r>
              <a:rPr lang="en-US" dirty="0"/>
              <a:t>We see this from their fear of being left alone if the other leaves or dies.</a:t>
            </a:r>
            <a:endParaRPr lang="it-IT" dirty="0"/>
          </a:p>
          <a:p>
            <a:endParaRPr lang="it-IT" dirty="0"/>
          </a:p>
          <a:p>
            <a:endParaRPr lang="it-IT" dirty="0"/>
          </a:p>
        </p:txBody>
      </p:sp>
      <p:sp>
        <p:nvSpPr>
          <p:cNvPr id="4" name="Ovale 3"/>
          <p:cNvSpPr/>
          <p:nvPr/>
        </p:nvSpPr>
        <p:spPr>
          <a:xfrm>
            <a:off x="3530600" y="3149600"/>
            <a:ext cx="1143000" cy="1117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3568700" y="4881880"/>
            <a:ext cx="1143000" cy="1117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p:cNvSpPr/>
          <p:nvPr/>
        </p:nvSpPr>
        <p:spPr>
          <a:xfrm>
            <a:off x="6891020" y="4897966"/>
            <a:ext cx="1143000" cy="1117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p:cNvSpPr/>
          <p:nvPr/>
        </p:nvSpPr>
        <p:spPr>
          <a:xfrm>
            <a:off x="6840220" y="3149600"/>
            <a:ext cx="1143000" cy="1117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3667760" y="3488082"/>
            <a:ext cx="1155700" cy="369332"/>
          </a:xfrm>
          <a:prstGeom prst="rect">
            <a:avLst/>
          </a:prstGeom>
          <a:noFill/>
        </p:spPr>
        <p:txBody>
          <a:bodyPr wrap="square" rtlCol="0">
            <a:spAutoFit/>
          </a:bodyPr>
          <a:lstStyle/>
          <a:p>
            <a:r>
              <a:rPr lang="it-IT" dirty="0"/>
              <a:t>V</a:t>
            </a:r>
            <a:r>
              <a:rPr lang="it-IT" dirty="0" smtClean="0"/>
              <a:t>ladimir</a:t>
            </a:r>
            <a:endParaRPr lang="it-IT" dirty="0"/>
          </a:p>
        </p:txBody>
      </p:sp>
      <p:sp>
        <p:nvSpPr>
          <p:cNvPr id="9" name="CasellaDiTesto 8"/>
          <p:cNvSpPr txBox="1"/>
          <p:nvPr/>
        </p:nvSpPr>
        <p:spPr>
          <a:xfrm>
            <a:off x="6920230" y="3488082"/>
            <a:ext cx="1155700" cy="369332"/>
          </a:xfrm>
          <a:prstGeom prst="rect">
            <a:avLst/>
          </a:prstGeom>
          <a:noFill/>
        </p:spPr>
        <p:txBody>
          <a:bodyPr wrap="square" rtlCol="0">
            <a:spAutoFit/>
          </a:bodyPr>
          <a:lstStyle/>
          <a:p>
            <a:r>
              <a:rPr lang="it-IT" dirty="0" err="1" smtClean="0"/>
              <a:t>Estragon</a:t>
            </a:r>
            <a:endParaRPr lang="it-IT" dirty="0"/>
          </a:p>
        </p:txBody>
      </p:sp>
      <p:sp>
        <p:nvSpPr>
          <p:cNvPr id="10" name="CasellaDiTesto 9"/>
          <p:cNvSpPr txBox="1"/>
          <p:nvPr/>
        </p:nvSpPr>
        <p:spPr>
          <a:xfrm>
            <a:off x="3769360" y="5256014"/>
            <a:ext cx="1155700" cy="369332"/>
          </a:xfrm>
          <a:prstGeom prst="rect">
            <a:avLst/>
          </a:prstGeom>
          <a:noFill/>
        </p:spPr>
        <p:txBody>
          <a:bodyPr wrap="square" rtlCol="0">
            <a:spAutoFit/>
          </a:bodyPr>
          <a:lstStyle/>
          <a:p>
            <a:r>
              <a:rPr lang="it-IT" dirty="0" smtClean="0"/>
              <a:t>Lucky</a:t>
            </a:r>
            <a:endParaRPr lang="it-IT" dirty="0"/>
          </a:p>
        </p:txBody>
      </p:sp>
      <p:sp>
        <p:nvSpPr>
          <p:cNvPr id="11" name="CasellaDiTesto 10"/>
          <p:cNvSpPr txBox="1"/>
          <p:nvPr/>
        </p:nvSpPr>
        <p:spPr>
          <a:xfrm>
            <a:off x="7104380" y="5272100"/>
            <a:ext cx="1155700" cy="369332"/>
          </a:xfrm>
          <a:prstGeom prst="rect">
            <a:avLst/>
          </a:prstGeom>
          <a:noFill/>
        </p:spPr>
        <p:txBody>
          <a:bodyPr wrap="square" rtlCol="0">
            <a:spAutoFit/>
          </a:bodyPr>
          <a:lstStyle/>
          <a:p>
            <a:r>
              <a:rPr lang="it-IT" dirty="0" smtClean="0"/>
              <a:t>Pozzo</a:t>
            </a:r>
            <a:endParaRPr lang="it-IT" dirty="0"/>
          </a:p>
        </p:txBody>
      </p:sp>
      <p:cxnSp>
        <p:nvCxnSpPr>
          <p:cNvPr id="13" name="Connettore 2 12"/>
          <p:cNvCxnSpPr/>
          <p:nvPr/>
        </p:nvCxnSpPr>
        <p:spPr>
          <a:xfrm>
            <a:off x="5105400" y="3672748"/>
            <a:ext cx="1384300"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5116830" y="5440588"/>
            <a:ext cx="1384300"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ttore 1 15"/>
          <p:cNvCxnSpPr/>
          <p:nvPr/>
        </p:nvCxnSpPr>
        <p:spPr>
          <a:xfrm>
            <a:off x="5797550" y="3149600"/>
            <a:ext cx="0" cy="29554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64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GODOT</a:t>
            </a:r>
            <a:endParaRPr lang="it-IT" dirty="0"/>
          </a:p>
        </p:txBody>
      </p:sp>
      <p:sp>
        <p:nvSpPr>
          <p:cNvPr id="3" name="Segnaposto contenuto 2"/>
          <p:cNvSpPr>
            <a:spLocks noGrp="1"/>
          </p:cNvSpPr>
          <p:nvPr>
            <p:ph idx="1"/>
          </p:nvPr>
        </p:nvSpPr>
        <p:spPr/>
        <p:txBody>
          <a:bodyPr/>
          <a:lstStyle/>
          <a:p>
            <a:r>
              <a:rPr lang="en-US" b="1" dirty="0" err="1"/>
              <a:t>Godot</a:t>
            </a:r>
            <a:r>
              <a:rPr lang="en-US" b="1" dirty="0"/>
              <a:t>, though he never appears, is the other major figure of the play</a:t>
            </a:r>
            <a:r>
              <a:rPr lang="en-US" dirty="0"/>
              <a:t>. </a:t>
            </a:r>
            <a:endParaRPr lang="it-IT" dirty="0"/>
          </a:p>
          <a:p>
            <a:r>
              <a:rPr lang="en-US" dirty="0"/>
              <a:t>Some critics have suggested that </a:t>
            </a:r>
            <a:r>
              <a:rPr lang="en-US" b="1" dirty="0" err="1"/>
              <a:t>Godot</a:t>
            </a:r>
            <a:r>
              <a:rPr lang="en-US" b="1" dirty="0"/>
              <a:t> refers to the absence of God in the modern world</a:t>
            </a:r>
            <a:r>
              <a:rPr lang="en-US" dirty="0"/>
              <a:t>, but Beckett himself rejected this interpretation. </a:t>
            </a:r>
            <a:endParaRPr lang="it-IT" dirty="0"/>
          </a:p>
          <a:p>
            <a:r>
              <a:rPr lang="en-US" dirty="0"/>
              <a:t>The most we can say of </a:t>
            </a:r>
            <a:r>
              <a:rPr lang="en-US" dirty="0" err="1"/>
              <a:t>Godot</a:t>
            </a:r>
            <a:r>
              <a:rPr lang="en-US" dirty="0"/>
              <a:t> if that he is like a </a:t>
            </a:r>
            <a:r>
              <a:rPr lang="en-US" b="1" dirty="0"/>
              <a:t>central absence around which the characters structure their activity</a:t>
            </a:r>
            <a:r>
              <a:rPr lang="en-US" dirty="0"/>
              <a:t>. </a:t>
            </a:r>
            <a:endParaRPr lang="en-US" dirty="0" smtClean="0"/>
          </a:p>
          <a:p>
            <a:r>
              <a:rPr lang="en-US" dirty="0" smtClean="0"/>
              <a:t>In </a:t>
            </a:r>
            <a:r>
              <a:rPr lang="en-US" dirty="0"/>
              <a:t>a sense, </a:t>
            </a:r>
            <a:r>
              <a:rPr lang="en-US" b="1" dirty="0" err="1"/>
              <a:t>Godot</a:t>
            </a:r>
            <a:r>
              <a:rPr lang="en-US" b="1" dirty="0"/>
              <a:t> can be paralleled with the idea of an ’ending’</a:t>
            </a:r>
            <a:r>
              <a:rPr lang="en-US" dirty="0"/>
              <a:t>. → If </a:t>
            </a:r>
            <a:r>
              <a:rPr lang="en-US" dirty="0" err="1"/>
              <a:t>Godot</a:t>
            </a:r>
            <a:r>
              <a:rPr lang="en-US" dirty="0"/>
              <a:t> arrived there would be an end, Vladimir and Estragon would not have to go on with their absurd tragicomedy of existence. But without his arrival they are literally unable to leave the stage.</a:t>
            </a:r>
            <a:endParaRPr lang="it-IT" dirty="0"/>
          </a:p>
          <a:p>
            <a:endParaRPr lang="it-IT" dirty="0"/>
          </a:p>
        </p:txBody>
      </p:sp>
    </p:spTree>
    <p:extLst>
      <p:ext uri="{BB962C8B-B14F-4D97-AF65-F5344CB8AC3E}">
        <p14:creationId xmlns:p14="http://schemas.microsoft.com/office/powerpoint/2010/main" val="325640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25643"/>
            <a:ext cx="10058400" cy="1450757"/>
          </a:xfrm>
        </p:spPr>
        <p:txBody>
          <a:bodyPr/>
          <a:lstStyle/>
          <a:p>
            <a:r>
              <a:rPr lang="it-IT" dirty="0" smtClean="0"/>
              <a:t>MAIN THEMES</a:t>
            </a:r>
            <a:endParaRPr lang="it-IT" dirty="0"/>
          </a:p>
        </p:txBody>
      </p:sp>
      <p:sp>
        <p:nvSpPr>
          <p:cNvPr id="3" name="Segnaposto contenuto 2"/>
          <p:cNvSpPr>
            <a:spLocks noGrp="1"/>
          </p:cNvSpPr>
          <p:nvPr>
            <p:ph idx="1"/>
          </p:nvPr>
        </p:nvSpPr>
        <p:spPr/>
        <p:txBody>
          <a:bodyPr/>
          <a:lstStyle/>
          <a:p>
            <a:r>
              <a:rPr lang="it-IT" dirty="0" smtClean="0"/>
              <a:t>The </a:t>
            </a:r>
            <a:r>
              <a:rPr lang="it-IT" dirty="0" err="1" smtClean="0"/>
              <a:t>main</a:t>
            </a:r>
            <a:r>
              <a:rPr lang="it-IT" dirty="0" smtClean="0"/>
              <a:t> </a:t>
            </a:r>
            <a:r>
              <a:rPr lang="it-IT" dirty="0" err="1" smtClean="0"/>
              <a:t>theme</a:t>
            </a:r>
            <a:r>
              <a:rPr lang="it-IT" dirty="0" smtClean="0"/>
              <a:t> </a:t>
            </a:r>
            <a:r>
              <a:rPr lang="it-IT" dirty="0" err="1" smtClean="0"/>
              <a:t>is</a:t>
            </a:r>
            <a:r>
              <a:rPr lang="it-IT" dirty="0" smtClean="0"/>
              <a:t> </a:t>
            </a:r>
            <a:r>
              <a:rPr lang="it-IT" dirty="0" err="1" smtClean="0"/>
              <a:t>that</a:t>
            </a:r>
            <a:r>
              <a:rPr lang="it-IT" dirty="0" smtClean="0"/>
              <a:t> of </a:t>
            </a:r>
            <a:r>
              <a:rPr lang="it-IT" b="1" dirty="0" err="1" smtClean="0"/>
              <a:t>waiting</a:t>
            </a:r>
            <a:r>
              <a:rPr lang="it-IT" dirty="0" smtClean="0"/>
              <a:t> </a:t>
            </a:r>
            <a:r>
              <a:rPr lang="it-IT" dirty="0" err="1" smtClean="0"/>
              <a:t>which</a:t>
            </a:r>
            <a:r>
              <a:rPr lang="it-IT" dirty="0" smtClean="0"/>
              <a:t> </a:t>
            </a:r>
            <a:r>
              <a:rPr lang="it-IT" dirty="0" err="1" smtClean="0"/>
              <a:t>involves</a:t>
            </a:r>
            <a:r>
              <a:rPr lang="it-IT" dirty="0" smtClean="0"/>
              <a:t> </a:t>
            </a:r>
            <a:r>
              <a:rPr lang="it-IT" dirty="0" err="1" smtClean="0"/>
              <a:t>not</a:t>
            </a:r>
            <a:r>
              <a:rPr lang="it-IT" dirty="0" smtClean="0"/>
              <a:t> </a:t>
            </a:r>
            <a:r>
              <a:rPr lang="it-IT" dirty="0" err="1" smtClean="0"/>
              <a:t>only</a:t>
            </a:r>
            <a:r>
              <a:rPr lang="it-IT" dirty="0" smtClean="0"/>
              <a:t> Vladimir and </a:t>
            </a:r>
            <a:r>
              <a:rPr lang="it-IT" dirty="0" err="1" smtClean="0"/>
              <a:t>Estragon</a:t>
            </a:r>
            <a:r>
              <a:rPr lang="it-IT" dirty="0" smtClean="0"/>
              <a:t> </a:t>
            </a:r>
            <a:r>
              <a:rPr lang="it-IT" dirty="0" err="1" smtClean="0"/>
              <a:t>but</a:t>
            </a:r>
            <a:r>
              <a:rPr lang="it-IT" dirty="0" smtClean="0"/>
              <a:t> </a:t>
            </a:r>
            <a:r>
              <a:rPr lang="it-IT" dirty="0" err="1" smtClean="0"/>
              <a:t>also</a:t>
            </a:r>
            <a:r>
              <a:rPr lang="it-IT" dirty="0" smtClean="0"/>
              <a:t> the audience.</a:t>
            </a:r>
          </a:p>
          <a:p>
            <a:r>
              <a:rPr lang="it-IT" dirty="0" err="1" smtClean="0"/>
              <a:t>Other</a:t>
            </a:r>
            <a:r>
              <a:rPr lang="it-IT" dirty="0" smtClean="0"/>
              <a:t> </a:t>
            </a:r>
            <a:r>
              <a:rPr lang="it-IT" dirty="0" err="1" smtClean="0"/>
              <a:t>main</a:t>
            </a:r>
            <a:r>
              <a:rPr lang="it-IT" dirty="0" smtClean="0"/>
              <a:t> </a:t>
            </a:r>
            <a:r>
              <a:rPr lang="it-IT" dirty="0" err="1" smtClean="0"/>
              <a:t>themes</a:t>
            </a:r>
            <a:r>
              <a:rPr lang="it-IT" dirty="0" smtClean="0"/>
              <a:t> include:</a:t>
            </a:r>
          </a:p>
          <a:p>
            <a:pPr>
              <a:buFont typeface="Courier New" panose="02070309020205020404" pitchFamily="49" charset="0"/>
              <a:buChar char="o"/>
            </a:pPr>
            <a:r>
              <a:rPr lang="it-IT" dirty="0"/>
              <a:t> </a:t>
            </a:r>
            <a:r>
              <a:rPr lang="it-IT" dirty="0" smtClean="0"/>
              <a:t>the </a:t>
            </a:r>
            <a:r>
              <a:rPr lang="it-IT" dirty="0" err="1" smtClean="0"/>
              <a:t>inability</a:t>
            </a:r>
            <a:r>
              <a:rPr lang="it-IT" dirty="0" smtClean="0"/>
              <a:t> to </a:t>
            </a:r>
            <a:r>
              <a:rPr lang="it-IT" dirty="0" err="1" smtClean="0"/>
              <a:t>act</a:t>
            </a:r>
            <a:r>
              <a:rPr lang="it-IT" dirty="0" smtClean="0"/>
              <a:t> </a:t>
            </a:r>
            <a:r>
              <a:rPr lang="it-IT" dirty="0" err="1" smtClean="0"/>
              <a:t>through</a:t>
            </a:r>
            <a:r>
              <a:rPr lang="it-IT" dirty="0" smtClean="0"/>
              <a:t> the </a:t>
            </a:r>
            <a:r>
              <a:rPr lang="it-IT" dirty="0" err="1" smtClean="0"/>
              <a:t>representation</a:t>
            </a:r>
            <a:r>
              <a:rPr lang="it-IT" dirty="0" smtClean="0"/>
              <a:t> of </a:t>
            </a:r>
            <a:r>
              <a:rPr lang="it-IT" dirty="0" err="1" smtClean="0"/>
              <a:t>action</a:t>
            </a:r>
            <a:r>
              <a:rPr lang="it-IT" dirty="0" smtClean="0"/>
              <a:t> </a:t>
            </a:r>
            <a:r>
              <a:rPr lang="it-IT" dirty="0" err="1" smtClean="0"/>
              <a:t>without</a:t>
            </a:r>
            <a:r>
              <a:rPr lang="it-IT" dirty="0" smtClean="0"/>
              <a:t> </a:t>
            </a:r>
            <a:r>
              <a:rPr lang="it-IT" dirty="0" err="1" smtClean="0"/>
              <a:t>progression</a:t>
            </a:r>
            <a:endParaRPr lang="it-IT" dirty="0" smtClean="0"/>
          </a:p>
          <a:p>
            <a:pPr>
              <a:buFont typeface="Courier New" panose="02070309020205020404" pitchFamily="49" charset="0"/>
              <a:buChar char="o"/>
            </a:pPr>
            <a:r>
              <a:rPr lang="it-IT" dirty="0"/>
              <a:t> </a:t>
            </a:r>
            <a:r>
              <a:rPr lang="it-IT" dirty="0" err="1" smtClean="0"/>
              <a:t>incommunicability</a:t>
            </a:r>
            <a:r>
              <a:rPr lang="it-IT" dirty="0" smtClean="0"/>
              <a:t> </a:t>
            </a:r>
            <a:r>
              <a:rPr lang="it-IT" dirty="0" err="1" smtClean="0"/>
              <a:t>between</a:t>
            </a:r>
            <a:r>
              <a:rPr lang="it-IT" dirty="0" smtClean="0"/>
              <a:t> human </a:t>
            </a:r>
            <a:r>
              <a:rPr lang="it-IT" dirty="0" err="1" smtClean="0"/>
              <a:t>begins</a:t>
            </a:r>
            <a:endParaRPr lang="it-IT" dirty="0" smtClean="0"/>
          </a:p>
          <a:p>
            <a:pPr>
              <a:buFont typeface="Courier New" panose="02070309020205020404" pitchFamily="49" charset="0"/>
              <a:buChar char="o"/>
            </a:pPr>
            <a:r>
              <a:rPr lang="it-IT" dirty="0"/>
              <a:t> </a:t>
            </a:r>
            <a:r>
              <a:rPr lang="it-IT" dirty="0" smtClean="0"/>
              <a:t>the </a:t>
            </a:r>
            <a:r>
              <a:rPr lang="it-IT" dirty="0" err="1" smtClean="0"/>
              <a:t>sterility</a:t>
            </a:r>
            <a:r>
              <a:rPr lang="it-IT" dirty="0" smtClean="0"/>
              <a:t> of the world (</a:t>
            </a:r>
            <a:r>
              <a:rPr lang="it-IT" dirty="0" err="1" smtClean="0"/>
              <a:t>represented</a:t>
            </a:r>
            <a:r>
              <a:rPr lang="it-IT" dirty="0" smtClean="0"/>
              <a:t> by the bare </a:t>
            </a:r>
            <a:r>
              <a:rPr lang="it-IT" dirty="0" err="1" smtClean="0"/>
              <a:t>tree</a:t>
            </a:r>
            <a:r>
              <a:rPr lang="it-IT" dirty="0" smtClean="0"/>
              <a:t> and the </a:t>
            </a:r>
            <a:r>
              <a:rPr lang="it-IT" dirty="0" err="1" smtClean="0"/>
              <a:t>absence</a:t>
            </a:r>
            <a:r>
              <a:rPr lang="it-IT" dirty="0" smtClean="0"/>
              <a:t> of </a:t>
            </a:r>
            <a:r>
              <a:rPr lang="it-IT" dirty="0" err="1" smtClean="0"/>
              <a:t>women</a:t>
            </a:r>
            <a:r>
              <a:rPr lang="it-IT" dirty="0" smtClean="0"/>
              <a:t>)</a:t>
            </a:r>
          </a:p>
          <a:p>
            <a:pPr>
              <a:buFont typeface="Courier New" panose="02070309020205020404" pitchFamily="49" charset="0"/>
              <a:buChar char="o"/>
            </a:pPr>
            <a:r>
              <a:rPr lang="it-IT" dirty="0"/>
              <a:t> </a:t>
            </a:r>
            <a:r>
              <a:rPr lang="it-IT" dirty="0" smtClean="0"/>
              <a:t>the </a:t>
            </a:r>
            <a:r>
              <a:rPr lang="it-IT" dirty="0" err="1" smtClean="0"/>
              <a:t>characters</a:t>
            </a:r>
            <a:r>
              <a:rPr lang="it-IT" dirty="0" smtClean="0"/>
              <a:t>’ </a:t>
            </a:r>
            <a:r>
              <a:rPr lang="it-IT" dirty="0" err="1" smtClean="0"/>
              <a:t>lack</a:t>
            </a:r>
            <a:r>
              <a:rPr lang="it-IT" dirty="0" smtClean="0"/>
              <a:t> of </a:t>
            </a:r>
            <a:r>
              <a:rPr lang="it-IT" dirty="0" err="1" smtClean="0"/>
              <a:t>memory</a:t>
            </a:r>
            <a:r>
              <a:rPr lang="it-IT" dirty="0" smtClean="0"/>
              <a:t> (of </a:t>
            </a:r>
            <a:r>
              <a:rPr lang="it-IT" dirty="0" err="1" smtClean="0"/>
              <a:t>what</a:t>
            </a:r>
            <a:r>
              <a:rPr lang="it-IT" dirty="0" smtClean="0"/>
              <a:t> </a:t>
            </a:r>
            <a:r>
              <a:rPr lang="it-IT" dirty="0" err="1" smtClean="0"/>
              <a:t>they</a:t>
            </a:r>
            <a:r>
              <a:rPr lang="it-IT" dirty="0" smtClean="0"/>
              <a:t> do or </a:t>
            </a:r>
            <a:r>
              <a:rPr lang="it-IT" dirty="0" err="1" smtClean="0"/>
              <a:t>even</a:t>
            </a:r>
            <a:r>
              <a:rPr lang="it-IT" dirty="0"/>
              <a:t> </a:t>
            </a:r>
            <a:r>
              <a:rPr lang="it-IT" dirty="0" err="1" smtClean="0"/>
              <a:t>who</a:t>
            </a:r>
            <a:r>
              <a:rPr lang="it-IT" dirty="0" smtClean="0"/>
              <a:t> </a:t>
            </a:r>
            <a:r>
              <a:rPr lang="it-IT" dirty="0" err="1" smtClean="0"/>
              <a:t>they</a:t>
            </a:r>
            <a:r>
              <a:rPr lang="it-IT" dirty="0" smtClean="0"/>
              <a:t> are)</a:t>
            </a:r>
            <a:endParaRPr lang="it-IT" dirty="0"/>
          </a:p>
        </p:txBody>
      </p:sp>
    </p:spTree>
    <p:extLst>
      <p:ext uri="{BB962C8B-B14F-4D97-AF65-F5344CB8AC3E}">
        <p14:creationId xmlns:p14="http://schemas.microsoft.com/office/powerpoint/2010/main" val="206808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WAITING – </a:t>
            </a:r>
            <a:r>
              <a:rPr lang="it-IT" dirty="0" err="1" smtClean="0"/>
              <a:t>Extract</a:t>
            </a:r>
            <a:r>
              <a:rPr lang="it-IT" dirty="0" smtClean="0"/>
              <a:t> p. 377</a:t>
            </a:r>
            <a:endParaRPr lang="it-IT" dirty="0"/>
          </a:p>
        </p:txBody>
      </p:sp>
      <p:sp>
        <p:nvSpPr>
          <p:cNvPr id="3" name="Segnaposto contenuto 2"/>
          <p:cNvSpPr>
            <a:spLocks noGrp="1"/>
          </p:cNvSpPr>
          <p:nvPr>
            <p:ph idx="1"/>
          </p:nvPr>
        </p:nvSpPr>
        <p:spPr/>
        <p:txBody>
          <a:bodyPr/>
          <a:lstStyle/>
          <a:p>
            <a:r>
              <a:rPr lang="it-IT" dirty="0" smtClean="0"/>
              <a:t>A boy </a:t>
            </a:r>
            <a:r>
              <a:rPr lang="it-IT" dirty="0" err="1" smtClean="0"/>
              <a:t>turns</a:t>
            </a:r>
            <a:r>
              <a:rPr lang="it-IT" dirty="0" smtClean="0"/>
              <a:t> up </a:t>
            </a:r>
            <a:r>
              <a:rPr lang="it-IT" dirty="0" err="1" smtClean="0"/>
              <a:t>announcing</a:t>
            </a:r>
            <a:r>
              <a:rPr lang="it-IT" dirty="0" smtClean="0"/>
              <a:t> </a:t>
            </a:r>
            <a:r>
              <a:rPr lang="it-IT" dirty="0" err="1" smtClean="0"/>
              <a:t>Godot’s</a:t>
            </a:r>
            <a:r>
              <a:rPr lang="it-IT" dirty="0" smtClean="0"/>
              <a:t> </a:t>
            </a:r>
            <a:r>
              <a:rPr lang="it-IT" dirty="0" err="1" smtClean="0"/>
              <a:t>postponed</a:t>
            </a:r>
            <a:r>
              <a:rPr lang="it-IT" dirty="0" smtClean="0"/>
              <a:t> </a:t>
            </a:r>
            <a:r>
              <a:rPr lang="it-IT" dirty="0" err="1" smtClean="0"/>
              <a:t>arrival</a:t>
            </a:r>
            <a:r>
              <a:rPr lang="it-IT" dirty="0" smtClean="0"/>
              <a:t>. </a:t>
            </a:r>
            <a:r>
              <a:rPr lang="en-US" dirty="0"/>
              <a:t>After the boy leaves, the two tramps decide not to go anywhere and to hang themselves. But they do not manage to commit </a:t>
            </a:r>
            <a:r>
              <a:rPr lang="en-US" dirty="0" smtClean="0"/>
              <a:t>suicide.</a:t>
            </a:r>
          </a:p>
          <a:p>
            <a:r>
              <a:rPr lang="en-US" dirty="0" smtClean="0"/>
              <a:t>No conclusion </a:t>
            </a:r>
            <a:r>
              <a:rPr lang="en-US" dirty="0" smtClean="0">
                <a:latin typeface="Calibri" panose="020F0502020204030204" pitchFamily="34" charset="0"/>
                <a:cs typeface="Calibri" panose="020F0502020204030204" pitchFamily="34" charset="0"/>
              </a:rPr>
              <a:t>→ idea of repetitiveness</a:t>
            </a:r>
          </a:p>
          <a:p>
            <a:r>
              <a:rPr lang="en-US" dirty="0"/>
              <a:t>T</a:t>
            </a:r>
            <a:r>
              <a:rPr lang="en-US" dirty="0" smtClean="0"/>
              <a:t>his </a:t>
            </a:r>
            <a:r>
              <a:rPr lang="en-US" dirty="0"/>
              <a:t>scene, just like the whole play, is </a:t>
            </a:r>
            <a:r>
              <a:rPr lang="en-US" dirty="0" err="1"/>
              <a:t>centred</a:t>
            </a:r>
            <a:r>
              <a:rPr lang="en-US" dirty="0"/>
              <a:t> on the postponed appearance of </a:t>
            </a:r>
            <a:r>
              <a:rPr lang="en-US" dirty="0" err="1" smtClean="0"/>
              <a:t>Mr</a:t>
            </a:r>
            <a:r>
              <a:rPr lang="en-US" dirty="0" smtClean="0"/>
              <a:t> </a:t>
            </a:r>
            <a:r>
              <a:rPr lang="en-US" dirty="0" err="1" smtClean="0"/>
              <a:t>Godot</a:t>
            </a:r>
            <a:r>
              <a:rPr lang="en-US" dirty="0" smtClean="0"/>
              <a:t>, a mysterious </a:t>
            </a:r>
            <a:r>
              <a:rPr lang="en-US" dirty="0"/>
              <a:t>figure</a:t>
            </a:r>
            <a:r>
              <a:rPr lang="en-US" dirty="0" smtClean="0"/>
              <a:t>.</a:t>
            </a:r>
          </a:p>
          <a:p>
            <a:r>
              <a:rPr lang="en-US" dirty="0"/>
              <a:t>Message of the play → nothing can be done by contemporary man but waiting. Beckett’s aim was to make the audience share the waiting of the two tramps and understand the quality of their inaction.</a:t>
            </a:r>
            <a:endParaRPr lang="it-IT" dirty="0"/>
          </a:p>
          <a:p>
            <a:endParaRPr lang="it-IT" dirty="0" smtClean="0"/>
          </a:p>
          <a:p>
            <a:endParaRPr lang="it-IT" dirty="0"/>
          </a:p>
        </p:txBody>
      </p:sp>
    </p:spTree>
    <p:extLst>
      <p:ext uri="{BB962C8B-B14F-4D97-AF65-F5344CB8AC3E}">
        <p14:creationId xmlns:p14="http://schemas.microsoft.com/office/powerpoint/2010/main" val="512621970"/>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418</TotalTime>
  <Words>1151</Words>
  <Application>Microsoft Office PowerPoint</Application>
  <PresentationFormat>Widescreen</PresentationFormat>
  <Paragraphs>57</Paragraphs>
  <Slides>10</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Calibri</vt:lpstr>
      <vt:lpstr>Calibri Light</vt:lpstr>
      <vt:lpstr>Courier New</vt:lpstr>
      <vt:lpstr>Wingdings</vt:lpstr>
      <vt:lpstr>Retrospettivo</vt:lpstr>
      <vt:lpstr>SAMUEL BECKETT</vt:lpstr>
      <vt:lpstr>BIOGRAPHY</vt:lpstr>
      <vt:lpstr>THE THEATRE OF THE ABSURD</vt:lpstr>
      <vt:lpstr>WAITING FOR GODOT</vt:lpstr>
      <vt:lpstr>ENDLESS REPETITION</vt:lpstr>
      <vt:lpstr>CHARACTERS</vt:lpstr>
      <vt:lpstr>GODOT</vt:lpstr>
      <vt:lpstr>MAIN THEMES</vt:lpstr>
      <vt:lpstr>WAITING – Extract p. 377</vt:lpstr>
      <vt:lpstr>DIFFERENT TYPES OF THEATRE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CRISTINA</dc:creator>
  <cp:lastModifiedBy>CRISTINA</cp:lastModifiedBy>
  <cp:revision>14</cp:revision>
  <dcterms:created xsi:type="dcterms:W3CDTF">2021-05-09T15:35:03Z</dcterms:created>
  <dcterms:modified xsi:type="dcterms:W3CDTF">2021-05-13T15:28:31Z</dcterms:modified>
</cp:coreProperties>
</file>