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embeddedFontLst>
    <p:embeddedFont>
      <p:font typeface="Libre Franklin"/>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iH7rlsQPstAF1gaFl0BvAeCtiJ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ibreFranklin-bold.fntdata"/><Relationship Id="rId30" Type="http://schemas.openxmlformats.org/officeDocument/2006/relationships/font" Target="fonts/LibreFranklin-regular.fntdata"/><Relationship Id="rId11" Type="http://schemas.openxmlformats.org/officeDocument/2006/relationships/slide" Target="slides/slide6.xml"/><Relationship Id="rId33" Type="http://schemas.openxmlformats.org/officeDocument/2006/relationships/font" Target="fonts/LibreFranklin-boldItalic.fntdata"/><Relationship Id="rId10" Type="http://schemas.openxmlformats.org/officeDocument/2006/relationships/slide" Target="slides/slide5.xml"/><Relationship Id="rId32" Type="http://schemas.openxmlformats.org/officeDocument/2006/relationships/font" Target="fonts/LibreFranklin-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titolo" showMasterSp="0" type="title">
  <p:cSld name="TITLE">
    <p:bg>
      <p:bgPr>
        <a:solidFill>
          <a:schemeClr val="accent1"/>
        </a:solidFill>
      </p:bgPr>
    </p:bg>
    <p:spTree>
      <p:nvGrpSpPr>
        <p:cNvPr id="12" name="Shape 12"/>
        <p:cNvGrpSpPr/>
        <p:nvPr/>
      </p:nvGrpSpPr>
      <p:grpSpPr>
        <a:xfrm>
          <a:off x="0" y="0"/>
          <a:ext cx="0" cy="0"/>
          <a:chOff x="0" y="0"/>
          <a:chExt cx="0" cy="0"/>
        </a:xfrm>
      </p:grpSpPr>
      <p:sp>
        <p:nvSpPr>
          <p:cNvPr id="13" name="Google Shape;13;p26"/>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6"/>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lt2"/>
              </a:buClr>
              <a:buSzPts val="2300"/>
              <a:buNone/>
              <a:defRPr sz="2300">
                <a:solidFill>
                  <a:schemeClr val="lt2"/>
                </a:solidFill>
              </a:defRPr>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5" name="Google Shape;15;p26"/>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6"/>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6"/>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it-IT"/>
              <a:t>‹#›</a:t>
            </a:fld>
            <a:endParaRPr/>
          </a:p>
        </p:txBody>
      </p:sp>
      <p:grpSp>
        <p:nvGrpSpPr>
          <p:cNvPr id="18" name="Google Shape;18;p26"/>
          <p:cNvGrpSpPr/>
          <p:nvPr/>
        </p:nvGrpSpPr>
        <p:grpSpPr>
          <a:xfrm>
            <a:off x="752858" y="744469"/>
            <a:ext cx="10674116" cy="5349671"/>
            <a:chOff x="752858" y="744469"/>
            <a:chExt cx="10674116" cy="5349671"/>
          </a:xfrm>
        </p:grpSpPr>
        <p:sp>
          <p:nvSpPr>
            <p:cNvPr id="19" name="Google Shape;19;p26"/>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0" name="Google Shape;20;p26"/>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testo verticale" type="vertTx">
  <p:cSld name="VERTICAL_TEXT">
    <p:spTree>
      <p:nvGrpSpPr>
        <p:cNvPr id="77" name="Shape 77"/>
        <p:cNvGrpSpPr/>
        <p:nvPr/>
      </p:nvGrpSpPr>
      <p:grpSpPr>
        <a:xfrm>
          <a:off x="0" y="0"/>
          <a:ext cx="0" cy="0"/>
          <a:chOff x="0" y="0"/>
          <a:chExt cx="0" cy="0"/>
        </a:xfrm>
      </p:grpSpPr>
      <p:sp>
        <p:nvSpPr>
          <p:cNvPr id="78" name="Google Shape;78;p3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37"/>
          <p:cNvSpPr txBox="1"/>
          <p:nvPr>
            <p:ph idx="1" type="body"/>
          </p:nvPr>
        </p:nvSpPr>
        <p:spPr>
          <a:xfrm rot="5400000">
            <a:off x="4386262" y="-719138"/>
            <a:ext cx="3571875"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0" name="Google Shape;80;p3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olo e testo verticale" type="vertTitleAndTx">
  <p:cSld name="VERTICAL_TITLE_AND_VERTICAL_TEXT">
    <p:spTree>
      <p:nvGrpSpPr>
        <p:cNvPr id="83" name="Shape 83"/>
        <p:cNvGrpSpPr/>
        <p:nvPr/>
      </p:nvGrpSpPr>
      <p:grpSpPr>
        <a:xfrm>
          <a:off x="0" y="0"/>
          <a:ext cx="0" cy="0"/>
          <a:chOff x="0" y="0"/>
          <a:chExt cx="0" cy="0"/>
        </a:xfrm>
      </p:grpSpPr>
      <p:sp>
        <p:nvSpPr>
          <p:cNvPr id="84" name="Google Shape;84;p38"/>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38"/>
          <p:cNvSpPr txBox="1"/>
          <p:nvPr>
            <p:ph idx="1" type="body"/>
          </p:nvPr>
        </p:nvSpPr>
        <p:spPr>
          <a:xfrm rot="5400000">
            <a:off x="2839798" y="-844042"/>
            <a:ext cx="5243244" cy="8179641"/>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6" name="Google Shape;86;p3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contenuto" type="obj">
  <p:cSld name="OBJECT">
    <p:spTree>
      <p:nvGrpSpPr>
        <p:cNvPr id="96" name="Shape 96"/>
        <p:cNvGrpSpPr/>
        <p:nvPr/>
      </p:nvGrpSpPr>
      <p:grpSpPr>
        <a:xfrm>
          <a:off x="0" y="0"/>
          <a:ext cx="0" cy="0"/>
          <a:chOff x="0" y="0"/>
          <a:chExt cx="0" cy="0"/>
        </a:xfrm>
      </p:grpSpPr>
      <p:sp>
        <p:nvSpPr>
          <p:cNvPr id="97" name="Google Shape;97;p2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9"/>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lt2"/>
              </a:buClr>
              <a:buSzPts val="1800"/>
              <a:buChar char="■"/>
              <a:defRPr/>
            </a:lvl1pPr>
            <a:lvl2pPr indent="-342900" lvl="1" marL="914400" algn="l">
              <a:lnSpc>
                <a:spcPct val="94000"/>
              </a:lnSpc>
              <a:spcBef>
                <a:spcPts val="500"/>
              </a:spcBef>
              <a:spcAft>
                <a:spcPts val="0"/>
              </a:spcAft>
              <a:buClr>
                <a:schemeClr val="lt2"/>
              </a:buClr>
              <a:buSzPts val="1800"/>
              <a:buChar char="–"/>
              <a:defRPr/>
            </a:lvl2pPr>
            <a:lvl3pPr indent="-342900" lvl="2" marL="1371600" algn="l">
              <a:lnSpc>
                <a:spcPct val="94000"/>
              </a:lnSpc>
              <a:spcBef>
                <a:spcPts val="500"/>
              </a:spcBef>
              <a:spcAft>
                <a:spcPts val="0"/>
              </a:spcAft>
              <a:buClr>
                <a:schemeClr val="lt2"/>
              </a:buClr>
              <a:buSzPts val="1800"/>
              <a:buChar char="■"/>
              <a:defRPr/>
            </a:lvl3pPr>
            <a:lvl4pPr indent="-342900" lvl="3" marL="1828800" algn="l">
              <a:lnSpc>
                <a:spcPct val="94000"/>
              </a:lnSpc>
              <a:spcBef>
                <a:spcPts val="500"/>
              </a:spcBef>
              <a:spcAft>
                <a:spcPts val="0"/>
              </a:spcAft>
              <a:buClr>
                <a:schemeClr val="lt2"/>
              </a:buClr>
              <a:buSzPts val="1800"/>
              <a:buChar char="–"/>
              <a:defRPr/>
            </a:lvl4pPr>
            <a:lvl5pPr indent="-342900" lvl="4" marL="2286000" algn="l">
              <a:lnSpc>
                <a:spcPct val="94000"/>
              </a:lnSpc>
              <a:spcBef>
                <a:spcPts val="500"/>
              </a:spcBef>
              <a:spcAft>
                <a:spcPts val="0"/>
              </a:spcAft>
              <a:buClr>
                <a:schemeClr val="lt2"/>
              </a:buClr>
              <a:buSzPts val="1800"/>
              <a:buChar char="■"/>
              <a:defRPr/>
            </a:lvl5pPr>
            <a:lvl6pPr indent="-342900" lvl="5" marL="2743200" algn="l">
              <a:lnSpc>
                <a:spcPct val="94000"/>
              </a:lnSpc>
              <a:spcBef>
                <a:spcPts val="500"/>
              </a:spcBef>
              <a:spcAft>
                <a:spcPts val="0"/>
              </a:spcAft>
              <a:buClr>
                <a:schemeClr val="lt2"/>
              </a:buClr>
              <a:buSzPts val="1800"/>
              <a:buChar char="–"/>
              <a:defRPr/>
            </a:lvl6pPr>
            <a:lvl7pPr indent="-342900" lvl="6" marL="3200400" algn="l">
              <a:lnSpc>
                <a:spcPct val="94000"/>
              </a:lnSpc>
              <a:spcBef>
                <a:spcPts val="500"/>
              </a:spcBef>
              <a:spcAft>
                <a:spcPts val="0"/>
              </a:spcAft>
              <a:buClr>
                <a:schemeClr val="lt2"/>
              </a:buClr>
              <a:buSzPts val="1800"/>
              <a:buChar char="■"/>
              <a:defRPr/>
            </a:lvl7pPr>
            <a:lvl8pPr indent="-342900" lvl="7" marL="3657600" algn="l">
              <a:lnSpc>
                <a:spcPct val="94000"/>
              </a:lnSpc>
              <a:spcBef>
                <a:spcPts val="500"/>
              </a:spcBef>
              <a:spcAft>
                <a:spcPts val="0"/>
              </a:spcAft>
              <a:buClr>
                <a:schemeClr val="lt2"/>
              </a:buClr>
              <a:buSzPts val="1800"/>
              <a:buChar char="–"/>
              <a:defRPr/>
            </a:lvl8pPr>
            <a:lvl9pPr indent="-342900" lvl="8" marL="4114800" algn="l">
              <a:lnSpc>
                <a:spcPct val="94000"/>
              </a:lnSpc>
              <a:spcBef>
                <a:spcPts val="500"/>
              </a:spcBef>
              <a:spcAft>
                <a:spcPts val="200"/>
              </a:spcAft>
              <a:buClr>
                <a:schemeClr val="lt2"/>
              </a:buClr>
              <a:buSzPts val="1800"/>
              <a:buChar char="■"/>
              <a:defRPr/>
            </a:lvl9pPr>
          </a:lstStyle>
          <a:p/>
        </p:txBody>
      </p:sp>
      <p:sp>
        <p:nvSpPr>
          <p:cNvPr id="99" name="Google Shape;99;p29"/>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9"/>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9"/>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contenuto" type="obj">
  <p:cSld name="OBJECT">
    <p:spTree>
      <p:nvGrpSpPr>
        <p:cNvPr id="21" name="Shape 21"/>
        <p:cNvGrpSpPr/>
        <p:nvPr/>
      </p:nvGrpSpPr>
      <p:grpSpPr>
        <a:xfrm>
          <a:off x="0" y="0"/>
          <a:ext cx="0" cy="0"/>
          <a:chOff x="0" y="0"/>
          <a:chExt cx="0" cy="0"/>
        </a:xfrm>
      </p:grpSpPr>
      <p:sp>
        <p:nvSpPr>
          <p:cNvPr id="22" name="Google Shape;22;p2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7"/>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24" name="Google Shape;24;p2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stazione sezione" showMasterSp="0" type="secHead">
  <p:cSld name="SECTION_HEADER">
    <p:bg>
      <p:bgPr>
        <a:solidFill>
          <a:schemeClr val="dk2"/>
        </a:solidFill>
      </p:bgPr>
    </p:bg>
    <p:spTree>
      <p:nvGrpSpPr>
        <p:cNvPr id="27" name="Shape 27"/>
        <p:cNvGrpSpPr/>
        <p:nvPr/>
      </p:nvGrpSpPr>
      <p:grpSpPr>
        <a:xfrm>
          <a:off x="0" y="0"/>
          <a:ext cx="0" cy="0"/>
          <a:chOff x="0" y="0"/>
          <a:chExt cx="0" cy="0"/>
        </a:xfrm>
      </p:grpSpPr>
      <p:sp>
        <p:nvSpPr>
          <p:cNvPr id="28" name="Google Shape;28;p30"/>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accent1"/>
              </a:buClr>
              <a:buSzPts val="7200"/>
              <a:buFont typeface="Libre Franklin"/>
              <a:buNone/>
              <a:defRPr sz="7200"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0"/>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30" name="Google Shape;30;p30"/>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0"/>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0"/>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lt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lt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lt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lt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lt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lt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lt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it-IT"/>
              <a:t>‹#›</a:t>
            </a:fld>
            <a:endParaRPr/>
          </a:p>
        </p:txBody>
      </p:sp>
      <p:sp>
        <p:nvSpPr>
          <p:cNvPr id="33" name="Google Shape;33;p30"/>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accent1"/>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e contenuti" type="twoObj">
  <p:cSld name="TWO_OBJECTS">
    <p:spTree>
      <p:nvGrpSpPr>
        <p:cNvPr id="34" name="Shape 34"/>
        <p:cNvGrpSpPr/>
        <p:nvPr/>
      </p:nvGrpSpPr>
      <p:grpSpPr>
        <a:xfrm>
          <a:off x="0" y="0"/>
          <a:ext cx="0" cy="0"/>
          <a:chOff x="0" y="0"/>
          <a:chExt cx="0" cy="0"/>
        </a:xfrm>
      </p:grpSpPr>
      <p:sp>
        <p:nvSpPr>
          <p:cNvPr id="35" name="Google Shape;35;p3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1"/>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37" name="Google Shape;37;p31"/>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38" name="Google Shape;38;p3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fronto" type="twoTxTwoObj">
  <p:cSld name="TWO_OBJECTS_WITH_TEXT">
    <p:spTree>
      <p:nvGrpSpPr>
        <p:cNvPr id="41" name="Shape 41"/>
        <p:cNvGrpSpPr/>
        <p:nvPr/>
      </p:nvGrpSpPr>
      <p:grpSpPr>
        <a:xfrm>
          <a:off x="0" y="0"/>
          <a:ext cx="0" cy="0"/>
          <a:chOff x="0" y="0"/>
          <a:chExt cx="0" cy="0"/>
        </a:xfrm>
      </p:grpSpPr>
      <p:sp>
        <p:nvSpPr>
          <p:cNvPr id="42" name="Google Shape;42;p3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2"/>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4" name="Google Shape;44;p32"/>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5" name="Google Shape;45;p32"/>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6" name="Google Shape;46;p32"/>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7" name="Google Shape;47;p32"/>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2"/>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itolo" type="titleOnly">
  <p:cSld name="TITLE_ONLY">
    <p:spTree>
      <p:nvGrpSpPr>
        <p:cNvPr id="50" name="Shape 50"/>
        <p:cNvGrpSpPr/>
        <p:nvPr/>
      </p:nvGrpSpPr>
      <p:grpSpPr>
        <a:xfrm>
          <a:off x="0" y="0"/>
          <a:ext cx="0" cy="0"/>
          <a:chOff x="0" y="0"/>
          <a:chExt cx="0" cy="0"/>
        </a:xfrm>
      </p:grpSpPr>
      <p:sp>
        <p:nvSpPr>
          <p:cNvPr id="51" name="Google Shape;51;p3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33"/>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3"/>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3"/>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uota" type="blank">
  <p:cSld name="BLANK">
    <p:spTree>
      <p:nvGrpSpPr>
        <p:cNvPr id="55" name="Shape 55"/>
        <p:cNvGrpSpPr/>
        <p:nvPr/>
      </p:nvGrpSpPr>
      <p:grpSpPr>
        <a:xfrm>
          <a:off x="0" y="0"/>
          <a:ext cx="0" cy="0"/>
          <a:chOff x="0" y="0"/>
          <a:chExt cx="0" cy="0"/>
        </a:xfrm>
      </p:grpSpPr>
      <p:sp>
        <p:nvSpPr>
          <p:cNvPr id="56" name="Google Shape;56;p34"/>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4"/>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4"/>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to con didascalia" showMasterSp="0" type="objTx">
  <p:cSld name="OBJECT_WITH_CAPTION_TEXT">
    <p:spTree>
      <p:nvGrpSpPr>
        <p:cNvPr id="59" name="Shape 59"/>
        <p:cNvGrpSpPr/>
        <p:nvPr/>
      </p:nvGrpSpPr>
      <p:grpSpPr>
        <a:xfrm>
          <a:off x="0" y="0"/>
          <a:ext cx="0" cy="0"/>
          <a:chOff x="0" y="0"/>
          <a:chExt cx="0" cy="0"/>
        </a:xfrm>
      </p:grpSpPr>
      <p:sp>
        <p:nvSpPr>
          <p:cNvPr id="60" name="Google Shape;60;p35"/>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5"/>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35"/>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63" name="Google Shape;63;p35"/>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64" name="Google Shape;64;p35"/>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5"/>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5"/>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it-IT"/>
              <a:t>‹#›</a:t>
            </a:fld>
            <a:endParaRPr/>
          </a:p>
        </p:txBody>
      </p:sp>
      <p:sp>
        <p:nvSpPr>
          <p:cNvPr id="67" name="Google Shape;67;p35"/>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magine con didascalia" showMasterSp="0" type="picTx">
  <p:cSld name="PICTURE_WITH_CAPTION_TEXT">
    <p:spTree>
      <p:nvGrpSpPr>
        <p:cNvPr id="68" name="Shape 68"/>
        <p:cNvGrpSpPr/>
        <p:nvPr/>
      </p:nvGrpSpPr>
      <p:grpSpPr>
        <a:xfrm>
          <a:off x="0" y="0"/>
          <a:ext cx="0" cy="0"/>
          <a:chOff x="0" y="0"/>
          <a:chExt cx="0" cy="0"/>
        </a:xfrm>
      </p:grpSpPr>
      <p:sp>
        <p:nvSpPr>
          <p:cNvPr id="69" name="Google Shape;69;p36"/>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6"/>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Libre Franklin"/>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36"/>
          <p:cNvSpPr/>
          <p:nvPr>
            <p:ph idx="2" type="pic"/>
          </p:nvPr>
        </p:nvSpPr>
        <p:spPr>
          <a:xfrm>
            <a:off x="5532120" y="0"/>
            <a:ext cx="6659880" cy="6857999"/>
          </a:xfrm>
          <a:prstGeom prst="rect">
            <a:avLst/>
          </a:prstGeom>
          <a:noFill/>
          <a:ln>
            <a:noFill/>
          </a:ln>
        </p:spPr>
        <p:txBody>
          <a:bodyPr anchorCtr="0" anchor="t" bIns="45700" lIns="91425" spcFirstLastPara="1" rIns="91425" wrap="square" tIns="45700">
            <a:normAutofit/>
          </a:bodyPr>
          <a:lstStyle>
            <a:lvl1pPr lvl="0" marR="0" rtl="0" algn="l">
              <a:lnSpc>
                <a:spcPct val="94000"/>
              </a:lnSpc>
              <a:spcBef>
                <a:spcPts val="10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1pPr>
            <a:lvl2pPr lvl="1"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2pPr>
            <a:lvl3pPr lvl="2"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3pPr>
            <a:lvl4pPr lvl="3"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4pPr>
            <a:lvl5pPr lvl="4"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5pPr>
            <a:lvl6pPr lvl="5"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6pPr>
            <a:lvl7pPr lvl="6"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7pPr>
            <a:lvl8pPr lvl="7"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8pPr>
            <a:lvl9pPr lvl="8" marR="0" rtl="0" algn="l">
              <a:lnSpc>
                <a:spcPct val="94000"/>
              </a:lnSpc>
              <a:spcBef>
                <a:spcPts val="500"/>
              </a:spcBef>
              <a:spcAft>
                <a:spcPts val="20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9pPr>
          </a:lstStyle>
          <a:p/>
        </p:txBody>
      </p:sp>
      <p:sp>
        <p:nvSpPr>
          <p:cNvPr id="72" name="Google Shape;72;p36"/>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3" name="Google Shape;73;p36"/>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6"/>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6"/>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it-IT"/>
              <a:t>‹#›</a:t>
            </a:fld>
            <a:endParaRPr/>
          </a:p>
        </p:txBody>
      </p:sp>
      <p:sp>
        <p:nvSpPr>
          <p:cNvPr id="76" name="Google Shape;76;p36"/>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5"/>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8" name="Google Shape;8;p2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 name="Google Shape;9;p2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 name="Google Shape;10;p2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marR="0" rt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marR="0" rt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marR="0" rt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marR="0" rt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marR="0" rt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marR="0" rt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marR="0" rt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marR="0" rt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it-IT"/>
              <a:t>‹#›</a:t>
            </a:fld>
            <a:endParaRPr/>
          </a:p>
        </p:txBody>
      </p:sp>
      <p:sp>
        <p:nvSpPr>
          <p:cNvPr id="11" name="Google Shape;11;p25"/>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9" name="Shape 89"/>
        <p:cNvGrpSpPr/>
        <p:nvPr/>
      </p:nvGrpSpPr>
      <p:grpSpPr>
        <a:xfrm>
          <a:off x="0" y="0"/>
          <a:ext cx="0" cy="0"/>
          <a:chOff x="0" y="0"/>
          <a:chExt cx="0" cy="0"/>
        </a:xfrm>
      </p:grpSpPr>
      <p:sp>
        <p:nvSpPr>
          <p:cNvPr id="90" name="Google Shape;90;p2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lt2"/>
              </a:buClr>
              <a:buSzPts val="4400"/>
              <a:buFont typeface="Libre Franklin"/>
              <a:buNone/>
              <a:defRPr b="0" i="0" sz="4400" u="none" cap="none" strike="noStrike">
                <a:solidFill>
                  <a:schemeClr val="lt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1" name="Google Shape;91;p28"/>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lt2"/>
              </a:buClr>
              <a:buSzPts val="2000"/>
              <a:buFont typeface="Libre Franklin"/>
              <a:buChar char="■"/>
              <a:defRPr b="0" i="0" sz="2000" u="none" cap="none" strike="noStrike">
                <a:solidFill>
                  <a:schemeClr val="lt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lt2"/>
              </a:buClr>
              <a:buSzPts val="2000"/>
              <a:buFont typeface="Libre Franklin"/>
              <a:buChar char="–"/>
              <a:defRPr b="0" i="1" sz="2000" u="none" cap="none" strike="noStrike">
                <a:solidFill>
                  <a:schemeClr val="lt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lt2"/>
              </a:buClr>
              <a:buSzPts val="1800"/>
              <a:buFont typeface="Libre Franklin"/>
              <a:buChar char="■"/>
              <a:defRPr b="0" i="0" sz="1800" u="none" cap="none" strike="noStrike">
                <a:solidFill>
                  <a:schemeClr val="lt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lt2"/>
              </a:buClr>
              <a:buSzPts val="1800"/>
              <a:buFont typeface="Libre Franklin"/>
              <a:buChar char="–"/>
              <a:defRPr b="0" i="1" sz="1800" u="none" cap="none" strike="noStrike">
                <a:solidFill>
                  <a:schemeClr val="lt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lt2"/>
              </a:buClr>
              <a:buSzPts val="1600"/>
              <a:buFont typeface="Libre Franklin"/>
              <a:buChar char="■"/>
              <a:defRPr b="0" i="0" sz="1600" u="none" cap="none" strike="noStrike">
                <a:solidFill>
                  <a:schemeClr val="lt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lt2"/>
              </a:buClr>
              <a:buSzPts val="1600"/>
              <a:buFont typeface="Libre Franklin"/>
              <a:buChar char="–"/>
              <a:defRPr b="0" i="1" sz="1600" u="none" cap="none" strike="noStrike">
                <a:solidFill>
                  <a:schemeClr val="lt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lt2"/>
              </a:buClr>
              <a:buSzPts val="1400"/>
              <a:buFont typeface="Libre Franklin"/>
              <a:buChar char="■"/>
              <a:defRPr b="0" i="0" sz="1400" u="none" cap="none" strike="noStrike">
                <a:solidFill>
                  <a:schemeClr val="lt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lt2"/>
              </a:buClr>
              <a:buSzPts val="1400"/>
              <a:buFont typeface="Libre Franklin"/>
              <a:buChar char="–"/>
              <a:defRPr b="0" i="1" sz="1400" u="none" cap="none" strike="noStrike">
                <a:solidFill>
                  <a:schemeClr val="lt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lt2"/>
              </a:buClr>
              <a:buSzPts val="1400"/>
              <a:buFont typeface="Libre Franklin"/>
              <a:buChar char="■"/>
              <a:defRPr b="0" i="0" sz="1400" u="none" cap="none" strike="noStrike">
                <a:solidFill>
                  <a:schemeClr val="lt2"/>
                </a:solidFill>
                <a:latin typeface="Libre Franklin"/>
                <a:ea typeface="Libre Franklin"/>
                <a:cs typeface="Libre Franklin"/>
                <a:sym typeface="Libre Franklin"/>
              </a:defRPr>
            </a:lvl9pPr>
          </a:lstStyle>
          <a:p/>
        </p:txBody>
      </p:sp>
      <p:sp>
        <p:nvSpPr>
          <p:cNvPr id="92" name="Google Shape;92;p2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93" name="Google Shape;93;p2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94" name="Google Shape;94;p2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2"/>
                </a:solidFill>
                <a:latin typeface="Libre Franklin"/>
                <a:ea typeface="Libre Franklin"/>
                <a:cs typeface="Libre Franklin"/>
                <a:sym typeface="Libre Franklin"/>
              </a:defRPr>
            </a:lvl1pPr>
            <a:lvl2pPr indent="0" lvl="1" marL="0" marR="0" rtl="0" algn="r">
              <a:spcBef>
                <a:spcPts val="0"/>
              </a:spcBef>
              <a:buNone/>
              <a:defRPr b="0" i="0" sz="1200" u="none" cap="none" strike="noStrike">
                <a:solidFill>
                  <a:schemeClr val="lt2"/>
                </a:solidFill>
                <a:latin typeface="Libre Franklin"/>
                <a:ea typeface="Libre Franklin"/>
                <a:cs typeface="Libre Franklin"/>
                <a:sym typeface="Libre Franklin"/>
              </a:defRPr>
            </a:lvl2pPr>
            <a:lvl3pPr indent="0" lvl="2" marL="0" marR="0" rtl="0" algn="r">
              <a:spcBef>
                <a:spcPts val="0"/>
              </a:spcBef>
              <a:buNone/>
              <a:defRPr b="0" i="0" sz="1200" u="none" cap="none" strike="noStrike">
                <a:solidFill>
                  <a:schemeClr val="lt2"/>
                </a:solidFill>
                <a:latin typeface="Libre Franklin"/>
                <a:ea typeface="Libre Franklin"/>
                <a:cs typeface="Libre Franklin"/>
                <a:sym typeface="Libre Franklin"/>
              </a:defRPr>
            </a:lvl3pPr>
            <a:lvl4pPr indent="0" lvl="3" marL="0" marR="0" rtl="0" algn="r">
              <a:spcBef>
                <a:spcPts val="0"/>
              </a:spcBef>
              <a:buNone/>
              <a:defRPr b="0" i="0" sz="1200" u="none" cap="none" strike="noStrike">
                <a:solidFill>
                  <a:schemeClr val="lt2"/>
                </a:solidFill>
                <a:latin typeface="Libre Franklin"/>
                <a:ea typeface="Libre Franklin"/>
                <a:cs typeface="Libre Franklin"/>
                <a:sym typeface="Libre Franklin"/>
              </a:defRPr>
            </a:lvl4pPr>
            <a:lvl5pPr indent="0" lvl="4" marL="0" marR="0" rtl="0" algn="r">
              <a:spcBef>
                <a:spcPts val="0"/>
              </a:spcBef>
              <a:buNone/>
              <a:defRPr b="0" i="0" sz="1200" u="none" cap="none" strike="noStrike">
                <a:solidFill>
                  <a:schemeClr val="lt2"/>
                </a:solidFill>
                <a:latin typeface="Libre Franklin"/>
                <a:ea typeface="Libre Franklin"/>
                <a:cs typeface="Libre Franklin"/>
                <a:sym typeface="Libre Franklin"/>
              </a:defRPr>
            </a:lvl5pPr>
            <a:lvl6pPr indent="0" lvl="5" marL="0" marR="0" rtl="0" algn="r">
              <a:spcBef>
                <a:spcPts val="0"/>
              </a:spcBef>
              <a:buNone/>
              <a:defRPr b="0" i="0" sz="1200" u="none" cap="none" strike="noStrike">
                <a:solidFill>
                  <a:schemeClr val="lt2"/>
                </a:solidFill>
                <a:latin typeface="Libre Franklin"/>
                <a:ea typeface="Libre Franklin"/>
                <a:cs typeface="Libre Franklin"/>
                <a:sym typeface="Libre Franklin"/>
              </a:defRPr>
            </a:lvl6pPr>
            <a:lvl7pPr indent="0" lvl="6" marL="0" marR="0" rtl="0" algn="r">
              <a:spcBef>
                <a:spcPts val="0"/>
              </a:spcBef>
              <a:buNone/>
              <a:defRPr b="0" i="0" sz="1200" u="none" cap="none" strike="noStrike">
                <a:solidFill>
                  <a:schemeClr val="lt2"/>
                </a:solidFill>
                <a:latin typeface="Libre Franklin"/>
                <a:ea typeface="Libre Franklin"/>
                <a:cs typeface="Libre Franklin"/>
                <a:sym typeface="Libre Franklin"/>
              </a:defRPr>
            </a:lvl7pPr>
            <a:lvl8pPr indent="0" lvl="7" marL="0" marR="0" rtl="0" algn="r">
              <a:spcBef>
                <a:spcPts val="0"/>
              </a:spcBef>
              <a:buNone/>
              <a:defRPr b="0" i="0" sz="1200" u="none" cap="none" strike="noStrike">
                <a:solidFill>
                  <a:schemeClr val="lt2"/>
                </a:solidFill>
                <a:latin typeface="Libre Franklin"/>
                <a:ea typeface="Libre Franklin"/>
                <a:cs typeface="Libre Franklin"/>
                <a:sym typeface="Libre Franklin"/>
              </a:defRPr>
            </a:lvl8pPr>
            <a:lvl9pPr indent="0" lvl="8" marL="0" marR="0" rtl="0" algn="r">
              <a:spcBef>
                <a:spcPts val="0"/>
              </a:spcBef>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it-IT"/>
              <a:t>‹#›</a:t>
            </a:fld>
            <a:endParaRPr/>
          </a:p>
        </p:txBody>
      </p:sp>
      <p:sp>
        <p:nvSpPr>
          <p:cNvPr id="95" name="Google Shape;95;p28"/>
          <p:cNvSpPr/>
          <p:nvPr/>
        </p:nvSpPr>
        <p:spPr>
          <a:xfrm>
            <a:off x="478095" y="376"/>
            <a:ext cx="2286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Clr>
                <a:schemeClr val="dk2"/>
              </a:buClr>
              <a:buSzPts val="7200"/>
              <a:buFont typeface="Libre Franklin"/>
              <a:buNone/>
            </a:pPr>
            <a:r>
              <a:rPr lang="it-IT"/>
              <a:t>LE RIVOLUZIONI DEL 1848</a:t>
            </a:r>
            <a:endParaRPr/>
          </a:p>
        </p:txBody>
      </p:sp>
      <p:sp>
        <p:nvSpPr>
          <p:cNvPr id="107" name="Google Shape;107;p1"/>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p>
            <a:pPr indent="0" lvl="0" marL="0" rtl="0" algn="ctr">
              <a:lnSpc>
                <a:spcPct val="112000"/>
              </a:lnSpc>
              <a:spcBef>
                <a:spcPts val="0"/>
              </a:spcBef>
              <a:spcAft>
                <a:spcPts val="0"/>
              </a:spcAft>
              <a:buClr>
                <a:schemeClr val="lt2"/>
              </a:buClr>
              <a:buSzPts val="2300"/>
              <a:buNone/>
            </a:pPr>
            <a:r>
              <a:rPr lang="it-IT"/>
              <a:t>LA FINE DELLA RESTAURAZIONE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39" name="Shape 239"/>
        <p:cNvGrpSpPr/>
        <p:nvPr/>
      </p:nvGrpSpPr>
      <p:grpSpPr>
        <a:xfrm>
          <a:off x="0" y="0"/>
          <a:ext cx="0" cy="0"/>
          <a:chOff x="0" y="0"/>
          <a:chExt cx="0" cy="0"/>
        </a:xfrm>
      </p:grpSpPr>
      <p:sp>
        <p:nvSpPr>
          <p:cNvPr id="240" name="Google Shape;240;p10"/>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241" name="Google Shape;241;p10"/>
          <p:cNvSpPr/>
          <p:nvPr/>
        </p:nvSpPr>
        <p:spPr>
          <a:xfrm>
            <a:off x="7383661" y="0"/>
            <a:ext cx="228600" cy="6858000"/>
          </a:xfrm>
          <a:prstGeom prst="rect">
            <a:avLst/>
          </a:prstGeom>
          <a:solidFill>
            <a:srgbClr val="7F7F7F">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0"/>
          <p:cNvSpPr txBox="1"/>
          <p:nvPr>
            <p:ph type="title"/>
          </p:nvPr>
        </p:nvSpPr>
        <p:spPr>
          <a:xfrm>
            <a:off x="8252340" y="639704"/>
            <a:ext cx="3299579" cy="5577840"/>
          </a:xfrm>
          <a:prstGeom prst="rect">
            <a:avLst/>
          </a:prstGeom>
          <a:noFill/>
          <a:ln>
            <a:noFill/>
          </a:ln>
        </p:spPr>
        <p:txBody>
          <a:bodyPr anchorCtr="0" anchor="ctr" bIns="45700" lIns="91425" spcFirstLastPara="1" rIns="91425" wrap="square" tIns="45700">
            <a:normAutofit/>
          </a:bodyPr>
          <a:lstStyle/>
          <a:p>
            <a:pPr indent="0" lvl="0" marL="0" rtl="0" algn="l">
              <a:lnSpc>
                <a:spcPct val="89000"/>
              </a:lnSpc>
              <a:spcBef>
                <a:spcPts val="0"/>
              </a:spcBef>
              <a:spcAft>
                <a:spcPts val="0"/>
              </a:spcAft>
              <a:buClr>
                <a:schemeClr val="lt2"/>
              </a:buClr>
              <a:buSzPts val="4100"/>
              <a:buFont typeface="Libre Franklin"/>
              <a:buNone/>
            </a:pPr>
            <a:r>
              <a:rPr lang="it-IT" sz="4100"/>
              <a:t>LA RIVOLUZIONE DI FEBBRAIO:</a:t>
            </a:r>
            <a:br>
              <a:rPr lang="it-IT" sz="4100"/>
            </a:br>
            <a:r>
              <a:rPr lang="it-IT" sz="4100"/>
              <a:t>le cause</a:t>
            </a:r>
            <a:endParaRPr/>
          </a:p>
        </p:txBody>
      </p:sp>
      <p:grpSp>
        <p:nvGrpSpPr>
          <p:cNvPr id="243" name="Google Shape;243;p10"/>
          <p:cNvGrpSpPr/>
          <p:nvPr/>
        </p:nvGrpSpPr>
        <p:grpSpPr>
          <a:xfrm>
            <a:off x="784225" y="674653"/>
            <a:ext cx="5959475" cy="5508000"/>
            <a:chOff x="0" y="34890"/>
            <a:chExt cx="5959475" cy="5508000"/>
          </a:xfrm>
        </p:grpSpPr>
        <p:sp>
          <p:nvSpPr>
            <p:cNvPr id="244" name="Google Shape;244;p10"/>
            <p:cNvSpPr/>
            <p:nvPr/>
          </p:nvSpPr>
          <p:spPr>
            <a:xfrm>
              <a:off x="0" y="34890"/>
              <a:ext cx="5959475" cy="1333800"/>
            </a:xfrm>
            <a:prstGeom prst="roundRect">
              <a:avLst>
                <a:gd fmla="val 16667" name="adj"/>
              </a:avLst>
            </a:prstGeom>
            <a:gradFill>
              <a:gsLst>
                <a:gs pos="0">
                  <a:srgbClr val="FAE7BD"/>
                </a:gs>
                <a:gs pos="50000">
                  <a:srgbClr val="F8DC9D"/>
                </a:gs>
                <a:gs pos="100000">
                  <a:srgbClr val="FAD88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0"/>
            <p:cNvSpPr txBox="1"/>
            <p:nvPr/>
          </p:nvSpPr>
          <p:spPr>
            <a:xfrm>
              <a:off x="65111" y="100001"/>
              <a:ext cx="5829253" cy="1203578"/>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Libre Franklin"/>
                <a:buNone/>
              </a:pPr>
              <a:r>
                <a:rPr b="0" i="0" lang="it-IT" sz="2000" u="none" cap="none" strike="noStrike">
                  <a:solidFill>
                    <a:schemeClr val="dk1"/>
                  </a:solidFill>
                  <a:latin typeface="Libre Franklin"/>
                  <a:ea typeface="Libre Franklin"/>
                  <a:cs typeface="Libre Franklin"/>
                  <a:sym typeface="Libre Franklin"/>
                </a:rPr>
                <a:t>Nel biennio che precedette il 1848 la crisi agricola determinò disordini popolari.</a:t>
              </a:r>
              <a:endParaRPr b="0" i="0" sz="2000" u="none" cap="none" strike="noStrike">
                <a:solidFill>
                  <a:schemeClr val="dk1"/>
                </a:solidFill>
                <a:latin typeface="Libre Franklin"/>
                <a:ea typeface="Libre Franklin"/>
                <a:cs typeface="Libre Franklin"/>
                <a:sym typeface="Libre Franklin"/>
              </a:endParaRPr>
            </a:p>
          </p:txBody>
        </p:sp>
        <p:sp>
          <p:nvSpPr>
            <p:cNvPr id="246" name="Google Shape;246;p10"/>
            <p:cNvSpPr/>
            <p:nvPr/>
          </p:nvSpPr>
          <p:spPr>
            <a:xfrm>
              <a:off x="0" y="1426290"/>
              <a:ext cx="5959475" cy="1333800"/>
            </a:xfrm>
            <a:prstGeom prst="roundRect">
              <a:avLst>
                <a:gd fmla="val 16667" name="adj"/>
              </a:avLst>
            </a:prstGeom>
            <a:gradFill>
              <a:gsLst>
                <a:gs pos="0">
                  <a:srgbClr val="E9CEB6"/>
                </a:gs>
                <a:gs pos="50000">
                  <a:srgbClr val="E2BC9A"/>
                </a:gs>
                <a:gs pos="100000">
                  <a:srgbClr val="E0B08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0"/>
            <p:cNvSpPr txBox="1"/>
            <p:nvPr/>
          </p:nvSpPr>
          <p:spPr>
            <a:xfrm>
              <a:off x="65111" y="1491401"/>
              <a:ext cx="5829253" cy="1203578"/>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Libre Franklin"/>
                <a:buNone/>
              </a:pPr>
              <a:r>
                <a:rPr b="0" i="0" lang="it-IT" sz="2000" u="none" cap="none" strike="noStrike">
                  <a:solidFill>
                    <a:schemeClr val="dk1"/>
                  </a:solidFill>
                  <a:latin typeface="Libre Franklin"/>
                  <a:ea typeface="Libre Franklin"/>
                  <a:cs typeface="Libre Franklin"/>
                  <a:sym typeface="Libre Franklin"/>
                </a:rPr>
                <a:t>La disoccupazione aumentava anche a seguito della crisi finanziaria ed industriale</a:t>
              </a:r>
              <a:endParaRPr b="0" i="0" sz="2000" u="none" cap="none" strike="noStrike">
                <a:solidFill>
                  <a:schemeClr val="dk1"/>
                </a:solidFill>
                <a:latin typeface="Libre Franklin"/>
                <a:ea typeface="Libre Franklin"/>
                <a:cs typeface="Libre Franklin"/>
                <a:sym typeface="Libre Franklin"/>
              </a:endParaRPr>
            </a:p>
          </p:txBody>
        </p:sp>
        <p:sp>
          <p:nvSpPr>
            <p:cNvPr id="248" name="Google Shape;248;p10"/>
            <p:cNvSpPr/>
            <p:nvPr/>
          </p:nvSpPr>
          <p:spPr>
            <a:xfrm>
              <a:off x="0" y="2817690"/>
              <a:ext cx="5959475" cy="1333800"/>
            </a:xfrm>
            <a:prstGeom prst="roundRect">
              <a:avLst>
                <a:gd fmla="val 16667" name="adj"/>
              </a:avLst>
            </a:prstGeom>
            <a:gradFill>
              <a:gsLst>
                <a:gs pos="0">
                  <a:srgbClr val="D7BDB1"/>
                </a:gs>
                <a:gs pos="50000">
                  <a:srgbClr val="C9A899"/>
                </a:gs>
                <a:gs pos="100000">
                  <a:srgbClr val="C3998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0"/>
            <p:cNvSpPr txBox="1"/>
            <p:nvPr/>
          </p:nvSpPr>
          <p:spPr>
            <a:xfrm>
              <a:off x="65111" y="2882801"/>
              <a:ext cx="5829253" cy="1203578"/>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Libre Franklin"/>
                <a:buNone/>
              </a:pPr>
              <a:r>
                <a:rPr b="0" i="0" lang="it-IT" sz="2000" u="none" cap="none" strike="noStrike">
                  <a:solidFill>
                    <a:schemeClr val="dk1"/>
                  </a:solidFill>
                  <a:latin typeface="Libre Franklin"/>
                  <a:ea typeface="Libre Franklin"/>
                  <a:cs typeface="Libre Franklin"/>
                  <a:sym typeface="Libre Franklin"/>
                </a:rPr>
                <a:t>Nello stesso periodo la riforma elettorale censitaria aveva determinato lo scontento dei ceti borghesi.</a:t>
              </a:r>
              <a:endParaRPr b="0" i="0" sz="2000" u="none" cap="none" strike="noStrike">
                <a:solidFill>
                  <a:schemeClr val="dk1"/>
                </a:solidFill>
                <a:latin typeface="Libre Franklin"/>
                <a:ea typeface="Libre Franklin"/>
                <a:cs typeface="Libre Franklin"/>
                <a:sym typeface="Libre Franklin"/>
              </a:endParaRPr>
            </a:p>
          </p:txBody>
        </p:sp>
        <p:sp>
          <p:nvSpPr>
            <p:cNvPr id="250" name="Google Shape;250;p10"/>
            <p:cNvSpPr/>
            <p:nvPr/>
          </p:nvSpPr>
          <p:spPr>
            <a:xfrm>
              <a:off x="0" y="4209090"/>
              <a:ext cx="5959475" cy="1333800"/>
            </a:xfrm>
            <a:prstGeom prst="roundRect">
              <a:avLst>
                <a:gd fmla="val 16667" name="adj"/>
              </a:avLst>
            </a:prstGeom>
            <a:gradFill>
              <a:gsLst>
                <a:gs pos="0">
                  <a:srgbClr val="C6B4AF"/>
                </a:gs>
                <a:gs pos="50000">
                  <a:srgbClr val="B69E98"/>
                </a:gs>
                <a:gs pos="100000">
                  <a:srgbClr val="AB8B8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0"/>
            <p:cNvSpPr txBox="1"/>
            <p:nvPr/>
          </p:nvSpPr>
          <p:spPr>
            <a:xfrm>
              <a:off x="65111" y="4274201"/>
              <a:ext cx="5829253" cy="1203578"/>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Libre Franklin"/>
                <a:buNone/>
              </a:pPr>
              <a:r>
                <a:rPr b="0" i="0" lang="it-IT" sz="2000" u="none" cap="none" strike="noStrike">
                  <a:solidFill>
                    <a:schemeClr val="dk1"/>
                  </a:solidFill>
                  <a:latin typeface="Libre Franklin"/>
                  <a:ea typeface="Libre Franklin"/>
                  <a:cs typeface="Libre Franklin"/>
                  <a:sym typeface="Libre Franklin"/>
                </a:rPr>
                <a:t>Il governo emanò un decreto che impediva le dimostrazioni pubbliche di protesta e proibiva anche i </a:t>
              </a:r>
              <a:r>
                <a:rPr b="0" i="1" lang="it-IT" sz="2000" u="none" cap="none" strike="noStrike">
                  <a:solidFill>
                    <a:schemeClr val="dk1"/>
                  </a:solidFill>
                  <a:latin typeface="Libre Franklin"/>
                  <a:ea typeface="Libre Franklin"/>
                  <a:cs typeface="Libre Franklin"/>
                  <a:sym typeface="Libre Franklin"/>
                </a:rPr>
                <a:t>banchetti (riunioni che si presentavano sotto forma conviviale)</a:t>
              </a:r>
              <a:endParaRPr b="0" i="0" sz="2000" u="none" cap="none" strike="noStrike">
                <a:solidFill>
                  <a:schemeClr val="dk1"/>
                </a:solidFill>
                <a:latin typeface="Libre Franklin"/>
                <a:ea typeface="Libre Franklin"/>
                <a:cs typeface="Libre Franklin"/>
                <a:sym typeface="Libre Franklin"/>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55" name="Shape 255"/>
        <p:cNvGrpSpPr/>
        <p:nvPr/>
      </p:nvGrpSpPr>
      <p:grpSpPr>
        <a:xfrm>
          <a:off x="0" y="0"/>
          <a:ext cx="0" cy="0"/>
          <a:chOff x="0" y="0"/>
          <a:chExt cx="0" cy="0"/>
        </a:xfrm>
      </p:grpSpPr>
      <p:sp>
        <p:nvSpPr>
          <p:cNvPr id="256" name="Google Shape;256;p11"/>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257" name="Google Shape;257;p11"/>
          <p:cNvSpPr txBox="1"/>
          <p:nvPr>
            <p:ph type="title"/>
          </p:nvPr>
        </p:nvSpPr>
        <p:spPr>
          <a:xfrm>
            <a:off x="643467" y="685800"/>
            <a:ext cx="10905066" cy="1485900"/>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4400"/>
              <a:buFont typeface="Libre Franklin"/>
              <a:buNone/>
            </a:pPr>
            <a:r>
              <a:rPr lang="it-IT"/>
              <a:t>LA RIVOLUZIONE</a:t>
            </a:r>
            <a:br>
              <a:rPr lang="it-IT"/>
            </a:br>
            <a:endParaRPr/>
          </a:p>
        </p:txBody>
      </p:sp>
      <p:grpSp>
        <p:nvGrpSpPr>
          <p:cNvPr id="258" name="Google Shape;258;p11"/>
          <p:cNvGrpSpPr/>
          <p:nvPr/>
        </p:nvGrpSpPr>
        <p:grpSpPr>
          <a:xfrm>
            <a:off x="167485" y="2234368"/>
            <a:ext cx="12020991" cy="3634252"/>
            <a:chOff x="3523" y="841667"/>
            <a:chExt cx="12020991" cy="3634252"/>
          </a:xfrm>
        </p:grpSpPr>
        <p:sp>
          <p:nvSpPr>
            <p:cNvPr id="259" name="Google Shape;259;p11"/>
            <p:cNvSpPr/>
            <p:nvPr/>
          </p:nvSpPr>
          <p:spPr>
            <a:xfrm>
              <a:off x="3523" y="841667"/>
              <a:ext cx="2795579" cy="1677347"/>
            </a:xfrm>
            <a:prstGeom prst="rect">
              <a:avLst/>
            </a:prstGeom>
            <a:solidFill>
              <a:schemeClr val="lt1"/>
            </a:solidFill>
            <a:ln cap="flat" cmpd="sng" w="349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1"/>
            <p:cNvSpPr txBox="1"/>
            <p:nvPr/>
          </p:nvSpPr>
          <p:spPr>
            <a:xfrm>
              <a:off x="3523" y="841667"/>
              <a:ext cx="2795579" cy="1677347"/>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500"/>
                <a:buFont typeface="Libre Franklin"/>
                <a:buNone/>
              </a:pPr>
              <a:r>
                <a:rPr b="0" i="0" lang="it-IT" sz="1500" u="none" cap="none" strike="noStrike">
                  <a:latin typeface="Libre Franklin"/>
                  <a:ea typeface="Libre Franklin"/>
                  <a:cs typeface="Libre Franklin"/>
                  <a:sym typeface="Libre Franklin"/>
                </a:rPr>
                <a:t>IL 22 FEBBRAIO 1848, proprio a seguito del divieto di organizzare un banchetto vi fu a Parigi una manifestazione che si trasformò in una sollevazione più generale. Sulle strade ricomparvero le barricate.</a:t>
              </a:r>
              <a:endParaRPr b="0" i="0" sz="1500" u="none" cap="none" strike="noStrike">
                <a:latin typeface="Libre Franklin"/>
                <a:ea typeface="Libre Franklin"/>
                <a:cs typeface="Libre Franklin"/>
                <a:sym typeface="Libre Franklin"/>
              </a:endParaRPr>
            </a:p>
          </p:txBody>
        </p:sp>
        <p:sp>
          <p:nvSpPr>
            <p:cNvPr id="261" name="Google Shape;261;p11"/>
            <p:cNvSpPr/>
            <p:nvPr/>
          </p:nvSpPr>
          <p:spPr>
            <a:xfrm>
              <a:off x="3078660" y="841667"/>
              <a:ext cx="2795579" cy="1677347"/>
            </a:xfrm>
            <a:prstGeom prst="rect">
              <a:avLst/>
            </a:prstGeom>
            <a:solidFill>
              <a:schemeClr val="lt1"/>
            </a:solidFill>
            <a:ln cap="flat" cmpd="sng" w="349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txBox="1"/>
            <p:nvPr/>
          </p:nvSpPr>
          <p:spPr>
            <a:xfrm>
              <a:off x="3078660" y="841667"/>
              <a:ext cx="2795579" cy="1677347"/>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Libre Franklin"/>
                <a:buNone/>
              </a:pPr>
              <a:r>
                <a:rPr b="0" i="0" lang="it-IT" sz="1800" u="none" cap="none" strike="noStrike">
                  <a:latin typeface="Libre Franklin"/>
                  <a:ea typeface="Libre Franklin"/>
                  <a:cs typeface="Libre Franklin"/>
                  <a:sym typeface="Libre Franklin"/>
                </a:rPr>
                <a:t>Due giorni dopo Luigi  Filippo rinunciò al trono e lasciò il paese.</a:t>
              </a:r>
              <a:endParaRPr b="0" i="0" sz="1800" u="none" cap="none" strike="noStrike">
                <a:latin typeface="Libre Franklin"/>
                <a:ea typeface="Libre Franklin"/>
                <a:cs typeface="Libre Franklin"/>
                <a:sym typeface="Libre Franklin"/>
              </a:endParaRPr>
            </a:p>
          </p:txBody>
        </p:sp>
        <p:sp>
          <p:nvSpPr>
            <p:cNvPr id="263" name="Google Shape;263;p11"/>
            <p:cNvSpPr/>
            <p:nvPr/>
          </p:nvSpPr>
          <p:spPr>
            <a:xfrm>
              <a:off x="6153797" y="841667"/>
              <a:ext cx="2795579" cy="1677347"/>
            </a:xfrm>
            <a:prstGeom prst="rect">
              <a:avLst/>
            </a:prstGeom>
            <a:solidFill>
              <a:schemeClr val="lt1"/>
            </a:solidFill>
            <a:ln cap="flat" cmpd="sng" w="349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1"/>
            <p:cNvSpPr txBox="1"/>
            <p:nvPr/>
          </p:nvSpPr>
          <p:spPr>
            <a:xfrm>
              <a:off x="6153797" y="841667"/>
              <a:ext cx="2795579" cy="1677347"/>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Libre Franklin"/>
                <a:buNone/>
              </a:pPr>
              <a:r>
                <a:rPr b="0" i="0" lang="it-IT" sz="1800" u="none" cap="none" strike="noStrike">
                  <a:latin typeface="Libre Franklin"/>
                  <a:ea typeface="Libre Franklin"/>
                  <a:cs typeface="Libre Franklin"/>
                  <a:sym typeface="Libre Franklin"/>
                </a:rPr>
                <a:t>Venne quindi creato un governo provvisorio che proclamò la </a:t>
              </a:r>
              <a:r>
                <a:rPr b="1" i="0" lang="it-IT" sz="1800" u="sng" cap="none" strike="noStrike">
                  <a:latin typeface="Libre Franklin"/>
                  <a:ea typeface="Libre Franklin"/>
                  <a:cs typeface="Libre Franklin"/>
                  <a:sym typeface="Libre Franklin"/>
                </a:rPr>
                <a:t>REPUBBLICA</a:t>
              </a:r>
              <a:r>
                <a:rPr b="0" i="0" lang="it-IT" sz="1800" u="none" cap="none" strike="noStrike">
                  <a:latin typeface="Libre Franklin"/>
                  <a:ea typeface="Libre Franklin"/>
                  <a:cs typeface="Libre Franklin"/>
                  <a:sym typeface="Libre Franklin"/>
                </a:rPr>
                <a:t> (La Seconda)</a:t>
              </a:r>
              <a:endParaRPr b="0" i="0" sz="1800" u="none" cap="none" strike="noStrike">
                <a:latin typeface="Libre Franklin"/>
                <a:ea typeface="Libre Franklin"/>
                <a:cs typeface="Libre Franklin"/>
                <a:sym typeface="Libre Franklin"/>
              </a:endParaRPr>
            </a:p>
          </p:txBody>
        </p:sp>
        <p:sp>
          <p:nvSpPr>
            <p:cNvPr id="265" name="Google Shape;265;p11"/>
            <p:cNvSpPr/>
            <p:nvPr/>
          </p:nvSpPr>
          <p:spPr>
            <a:xfrm>
              <a:off x="9228935" y="841667"/>
              <a:ext cx="2795579" cy="1677347"/>
            </a:xfrm>
            <a:prstGeom prst="rect">
              <a:avLst/>
            </a:prstGeom>
            <a:solidFill>
              <a:schemeClr val="accent2"/>
            </a:solidFill>
            <a:ln cap="flat" cmpd="sng" w="349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txBox="1"/>
            <p:nvPr/>
          </p:nvSpPr>
          <p:spPr>
            <a:xfrm>
              <a:off x="9228935" y="841667"/>
              <a:ext cx="2795579" cy="1677347"/>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500"/>
                <a:buFont typeface="Libre Franklin"/>
                <a:buNone/>
              </a:pPr>
              <a:r>
                <a:rPr b="0" i="0" lang="it-IT" sz="1500" u="none" cap="none" strike="noStrike">
                  <a:latin typeface="Libre Franklin"/>
                  <a:ea typeface="Libre Franklin"/>
                  <a:cs typeface="Libre Franklin"/>
                  <a:sym typeface="Libre Franklin"/>
                </a:rPr>
                <a:t>La PRIMA FU QUELLA DEL 21 SETTEMBRE 1792</a:t>
              </a:r>
              <a:endParaRPr b="0" i="0" sz="1500" u="none" cap="none" strike="noStrike">
                <a:latin typeface="Libre Franklin"/>
                <a:ea typeface="Libre Franklin"/>
                <a:cs typeface="Libre Franklin"/>
                <a:sym typeface="Libre Franklin"/>
              </a:endParaRPr>
            </a:p>
          </p:txBody>
        </p:sp>
        <p:sp>
          <p:nvSpPr>
            <p:cNvPr id="267" name="Google Shape;267;p11"/>
            <p:cNvSpPr/>
            <p:nvPr/>
          </p:nvSpPr>
          <p:spPr>
            <a:xfrm>
              <a:off x="1541092" y="2798572"/>
              <a:ext cx="2795579" cy="1677347"/>
            </a:xfrm>
            <a:prstGeom prst="rect">
              <a:avLst/>
            </a:prstGeom>
            <a:solidFill>
              <a:srgbClr val="FFFF00"/>
            </a:solidFill>
            <a:ln cap="flat" cmpd="sng" w="349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
            <p:cNvSpPr txBox="1"/>
            <p:nvPr/>
          </p:nvSpPr>
          <p:spPr>
            <a:xfrm>
              <a:off x="1541092" y="2798572"/>
              <a:ext cx="2795579" cy="1677347"/>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500"/>
                <a:buFont typeface="Libre Franklin"/>
                <a:buNone/>
              </a:pPr>
              <a:r>
                <a:rPr b="0" i="0" lang="it-IT" sz="1500" u="none" cap="none" strike="noStrike">
                  <a:latin typeface="Libre Franklin"/>
                  <a:ea typeface="Libre Franklin"/>
                  <a:cs typeface="Libre Franklin"/>
                  <a:sym typeface="Libre Franklin"/>
                </a:rPr>
                <a:t>LA TERZA FU QUELLA DEL 1 SETTEMBRE 1870 durante la guerra franco-prussiana</a:t>
              </a:r>
              <a:endParaRPr b="0" i="0" sz="1500" u="none" cap="none" strike="noStrike">
                <a:latin typeface="Libre Franklin"/>
                <a:ea typeface="Libre Franklin"/>
                <a:cs typeface="Libre Franklin"/>
                <a:sym typeface="Libre Franklin"/>
              </a:endParaRPr>
            </a:p>
          </p:txBody>
        </p:sp>
        <p:sp>
          <p:nvSpPr>
            <p:cNvPr id="269" name="Google Shape;269;p11"/>
            <p:cNvSpPr/>
            <p:nvPr/>
          </p:nvSpPr>
          <p:spPr>
            <a:xfrm>
              <a:off x="4616229" y="2798572"/>
              <a:ext cx="2795579" cy="1677347"/>
            </a:xfrm>
            <a:prstGeom prst="rect">
              <a:avLst/>
            </a:prstGeom>
            <a:solidFill>
              <a:srgbClr val="92D050"/>
            </a:solidFill>
            <a:ln cap="flat" cmpd="sng" w="349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1"/>
            <p:cNvSpPr txBox="1"/>
            <p:nvPr/>
          </p:nvSpPr>
          <p:spPr>
            <a:xfrm>
              <a:off x="4616229" y="2798572"/>
              <a:ext cx="2795579" cy="1677347"/>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500"/>
                <a:buFont typeface="Libre Franklin"/>
                <a:buNone/>
              </a:pPr>
              <a:r>
                <a:rPr b="0" i="0" lang="it-IT" sz="1500" u="none" cap="none" strike="noStrike">
                  <a:latin typeface="Libre Franklin"/>
                  <a:ea typeface="Libre Franklin"/>
                  <a:cs typeface="Libre Franklin"/>
                  <a:sym typeface="Libre Franklin"/>
                </a:rPr>
                <a:t>LA QUARTA  FU QUELLA DEL 13 OTTOBRE 1946 a seguito della fine della seconda guerra mondiale</a:t>
              </a:r>
              <a:endParaRPr b="0" i="0" sz="1500" u="none" cap="none" strike="noStrike">
                <a:latin typeface="Libre Franklin"/>
                <a:ea typeface="Libre Franklin"/>
                <a:cs typeface="Libre Franklin"/>
                <a:sym typeface="Libre Franklin"/>
              </a:endParaRPr>
            </a:p>
          </p:txBody>
        </p:sp>
        <p:sp>
          <p:nvSpPr>
            <p:cNvPr id="271" name="Google Shape;271;p11"/>
            <p:cNvSpPr/>
            <p:nvPr/>
          </p:nvSpPr>
          <p:spPr>
            <a:xfrm>
              <a:off x="7691366" y="2798572"/>
              <a:ext cx="2795579" cy="1677347"/>
            </a:xfrm>
            <a:prstGeom prst="rect">
              <a:avLst/>
            </a:prstGeom>
            <a:solidFill>
              <a:srgbClr val="B2CAE2"/>
            </a:solidFill>
            <a:ln cap="flat" cmpd="sng" w="349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1"/>
            <p:cNvSpPr txBox="1"/>
            <p:nvPr/>
          </p:nvSpPr>
          <p:spPr>
            <a:xfrm>
              <a:off x="7691366" y="2798572"/>
              <a:ext cx="2795579" cy="1677347"/>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500"/>
                <a:buFont typeface="Libre Franklin"/>
                <a:buNone/>
              </a:pPr>
              <a:r>
                <a:rPr b="0" i="0" lang="it-IT" sz="1500" u="none" cap="none" strike="noStrike">
                  <a:latin typeface="Libre Franklin"/>
                  <a:ea typeface="Libre Franklin"/>
                  <a:cs typeface="Libre Franklin"/>
                  <a:sym typeface="Libre Franklin"/>
                </a:rPr>
                <a:t>LA QUINTA E’ QUELLA ATTUALE INIZIATA IL  5 OTTOBRE 1958 dopo la crisi algerina</a:t>
              </a:r>
              <a:endParaRPr b="0" i="0" sz="1500" u="none" cap="none" strike="noStrike">
                <a:latin typeface="Libre Franklin"/>
                <a:ea typeface="Libre Franklin"/>
                <a:cs typeface="Libre Franklin"/>
                <a:sym typeface="Libre Franklin"/>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76" name="Shape 276"/>
        <p:cNvGrpSpPr/>
        <p:nvPr/>
      </p:nvGrpSpPr>
      <p:grpSpPr>
        <a:xfrm>
          <a:off x="0" y="0"/>
          <a:ext cx="0" cy="0"/>
          <a:chOff x="0" y="0"/>
          <a:chExt cx="0" cy="0"/>
        </a:xfrm>
      </p:grpSpPr>
      <p:sp>
        <p:nvSpPr>
          <p:cNvPr id="277" name="Google Shape;277;p1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it-IT"/>
              <a:t>IL GOVERNO RIVOLUZIONARIO</a:t>
            </a:r>
            <a:endParaRPr/>
          </a:p>
        </p:txBody>
      </p:sp>
      <p:grpSp>
        <p:nvGrpSpPr>
          <p:cNvPr id="278" name="Google Shape;278;p12"/>
          <p:cNvGrpSpPr/>
          <p:nvPr/>
        </p:nvGrpSpPr>
        <p:grpSpPr>
          <a:xfrm>
            <a:off x="1371600" y="2357745"/>
            <a:ext cx="9601200" cy="3437909"/>
            <a:chOff x="0" y="71745"/>
            <a:chExt cx="9601200" cy="3437909"/>
          </a:xfrm>
        </p:grpSpPr>
        <p:sp>
          <p:nvSpPr>
            <p:cNvPr id="279" name="Google Shape;279;p12"/>
            <p:cNvSpPr/>
            <p:nvPr/>
          </p:nvSpPr>
          <p:spPr>
            <a:xfrm>
              <a:off x="0" y="71745"/>
              <a:ext cx="9601200" cy="1105649"/>
            </a:xfrm>
            <a:prstGeom prst="roundRect">
              <a:avLst>
                <a:gd fmla="val 16667" name="adj"/>
              </a:avLst>
            </a:prstGeom>
            <a:gradFill>
              <a:gsLst>
                <a:gs pos="0">
                  <a:srgbClr val="FAE7BD"/>
                </a:gs>
                <a:gs pos="50000">
                  <a:srgbClr val="F8DC9D"/>
                </a:gs>
                <a:gs pos="100000">
                  <a:srgbClr val="FAD88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2"/>
            <p:cNvSpPr txBox="1"/>
            <p:nvPr/>
          </p:nvSpPr>
          <p:spPr>
            <a:xfrm>
              <a:off x="53973" y="125718"/>
              <a:ext cx="9493254" cy="997703"/>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dk1"/>
                </a:buClr>
                <a:buSzPts val="2100"/>
                <a:buFont typeface="Libre Franklin"/>
                <a:buNone/>
              </a:pPr>
              <a:r>
                <a:rPr b="0" i="0" lang="it-IT" sz="2100" u="none" cap="none" strike="noStrike">
                  <a:solidFill>
                    <a:schemeClr val="dk1"/>
                  </a:solidFill>
                  <a:latin typeface="Libre Franklin"/>
                  <a:ea typeface="Libre Franklin"/>
                  <a:cs typeface="Libre Franklin"/>
                  <a:sym typeface="Libre Franklin"/>
                </a:rPr>
                <a:t>FACEVANO PARTE DEL NUOVO GOVERNO INTELLETTUALI, BORGHESI DEMOCRATICI, E SOCIALISTI, CIOE’ LE FORZE CHE AVEVANO COMBATTUTO PER ROVESCIARE LA MONARCHIA.</a:t>
              </a:r>
              <a:endParaRPr b="0" i="0" sz="2100" u="none" cap="none" strike="noStrike">
                <a:solidFill>
                  <a:schemeClr val="dk1"/>
                </a:solidFill>
                <a:latin typeface="Libre Franklin"/>
                <a:ea typeface="Libre Franklin"/>
                <a:cs typeface="Libre Franklin"/>
                <a:sym typeface="Libre Franklin"/>
              </a:endParaRPr>
            </a:p>
          </p:txBody>
        </p:sp>
        <p:sp>
          <p:nvSpPr>
            <p:cNvPr id="281" name="Google Shape;281;p12"/>
            <p:cNvSpPr/>
            <p:nvPr/>
          </p:nvSpPr>
          <p:spPr>
            <a:xfrm>
              <a:off x="0" y="1237875"/>
              <a:ext cx="9601200" cy="1105649"/>
            </a:xfrm>
            <a:prstGeom prst="roundRect">
              <a:avLst>
                <a:gd fmla="val 16667" name="adj"/>
              </a:avLst>
            </a:prstGeom>
            <a:gradFill>
              <a:gsLst>
                <a:gs pos="0">
                  <a:srgbClr val="DFC5B3"/>
                </a:gs>
                <a:gs pos="50000">
                  <a:srgbClr val="D5B19A"/>
                </a:gs>
                <a:gs pos="100000">
                  <a:srgbClr val="D1A38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2"/>
            <p:cNvSpPr txBox="1"/>
            <p:nvPr/>
          </p:nvSpPr>
          <p:spPr>
            <a:xfrm>
              <a:off x="53973" y="1291848"/>
              <a:ext cx="9493254" cy="997703"/>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dk1"/>
                </a:buClr>
                <a:buSzPts val="2100"/>
                <a:buFont typeface="Libre Franklin"/>
                <a:buNone/>
              </a:pPr>
              <a:r>
                <a:rPr b="0" i="0" lang="it-IT" sz="2100" u="none" cap="none" strike="noStrike">
                  <a:solidFill>
                    <a:schemeClr val="dk1"/>
                  </a:solidFill>
                  <a:latin typeface="Libre Franklin"/>
                  <a:ea typeface="Libre Franklin"/>
                  <a:cs typeface="Libre Franklin"/>
                  <a:sym typeface="Libre Franklin"/>
                </a:rPr>
                <a:t>TRA I PRIMI PROVVEDIMENTI CI FU L’ABOLIZIONE DELLA PENA DI MORTE PER I REATI POLITICI E DELLA SCHIAVITU’ NELLE COLONIE, L’ISTITUZIONE DEL SUFFRAGIO UNIVERSALE MASCHILE.</a:t>
              </a:r>
              <a:endParaRPr b="0" i="0" sz="2100" u="none" cap="none" strike="noStrike">
                <a:solidFill>
                  <a:schemeClr val="dk1"/>
                </a:solidFill>
                <a:latin typeface="Libre Franklin"/>
                <a:ea typeface="Libre Franklin"/>
                <a:cs typeface="Libre Franklin"/>
                <a:sym typeface="Libre Franklin"/>
              </a:endParaRPr>
            </a:p>
          </p:txBody>
        </p:sp>
        <p:sp>
          <p:nvSpPr>
            <p:cNvPr id="283" name="Google Shape;283;p12"/>
            <p:cNvSpPr/>
            <p:nvPr/>
          </p:nvSpPr>
          <p:spPr>
            <a:xfrm>
              <a:off x="0" y="2404005"/>
              <a:ext cx="9601200" cy="1105649"/>
            </a:xfrm>
            <a:prstGeom prst="roundRect">
              <a:avLst>
                <a:gd fmla="val 16667" name="adj"/>
              </a:avLst>
            </a:prstGeom>
            <a:gradFill>
              <a:gsLst>
                <a:gs pos="0">
                  <a:srgbClr val="C6B4AF"/>
                </a:gs>
                <a:gs pos="50000">
                  <a:srgbClr val="B69E98"/>
                </a:gs>
                <a:gs pos="100000">
                  <a:srgbClr val="AB8B8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2"/>
            <p:cNvSpPr txBox="1"/>
            <p:nvPr/>
          </p:nvSpPr>
          <p:spPr>
            <a:xfrm>
              <a:off x="53973" y="2457978"/>
              <a:ext cx="9493254" cy="997703"/>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dk1"/>
                </a:buClr>
                <a:buSzPts val="2100"/>
                <a:buFont typeface="Libre Franklin"/>
                <a:buNone/>
              </a:pPr>
              <a:r>
                <a:rPr b="0" i="0" lang="it-IT" sz="2100" u="none" cap="none" strike="noStrike">
                  <a:solidFill>
                    <a:schemeClr val="dk1"/>
                  </a:solidFill>
                  <a:latin typeface="Libre Franklin"/>
                  <a:ea typeface="Libre Franklin"/>
                  <a:cs typeface="Libre Franklin"/>
                  <a:sym typeface="Libre Franklin"/>
                </a:rPr>
                <a:t>PER QUANTO CONCERNE IL LAVORO VENNERO CREATE DELLE COOPERATIVE STATALI (</a:t>
              </a:r>
              <a:r>
                <a:rPr b="0" i="1" lang="it-IT" sz="2100" u="none" cap="none" strike="noStrike">
                  <a:solidFill>
                    <a:schemeClr val="dk1"/>
                  </a:solidFill>
                  <a:latin typeface="Libre Franklin"/>
                  <a:ea typeface="Libre Franklin"/>
                  <a:cs typeface="Libre Franklin"/>
                  <a:sym typeface="Libre Franklin"/>
                </a:rPr>
                <a:t>ateliers nationaux</a:t>
              </a:r>
              <a:r>
                <a:rPr b="0" i="0" lang="it-IT" sz="2100" u="none" cap="none" strike="noStrike">
                  <a:solidFill>
                    <a:schemeClr val="dk1"/>
                  </a:solidFill>
                  <a:latin typeface="Libre Franklin"/>
                  <a:ea typeface="Libre Franklin"/>
                  <a:cs typeface="Libre Franklin"/>
                  <a:sym typeface="Libre Franklin"/>
                </a:rPr>
                <a:t>) PER DARE LAVORO AI DISOCCUPATI. LA GIORNATA LAVORATIVA FU  RIDOTTA A 10 ORE.</a:t>
              </a:r>
              <a:endParaRPr b="0" i="0" sz="2100" u="none" cap="none" strike="noStrike">
                <a:solidFill>
                  <a:schemeClr val="dk1"/>
                </a:solidFill>
                <a:latin typeface="Libre Franklin"/>
                <a:ea typeface="Libre Franklin"/>
                <a:cs typeface="Libre Franklin"/>
                <a:sym typeface="Libre Franklin"/>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88" name="Shape 288"/>
        <p:cNvGrpSpPr/>
        <p:nvPr/>
      </p:nvGrpSpPr>
      <p:grpSpPr>
        <a:xfrm>
          <a:off x="0" y="0"/>
          <a:ext cx="0" cy="0"/>
          <a:chOff x="0" y="0"/>
          <a:chExt cx="0" cy="0"/>
        </a:xfrm>
      </p:grpSpPr>
      <p:sp>
        <p:nvSpPr>
          <p:cNvPr id="289" name="Google Shape;289;p13"/>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290" name="Google Shape;290;p13"/>
          <p:cNvSpPr txBox="1"/>
          <p:nvPr>
            <p:ph type="title"/>
          </p:nvPr>
        </p:nvSpPr>
        <p:spPr>
          <a:xfrm>
            <a:off x="640080" y="639704"/>
            <a:ext cx="3299579" cy="5577840"/>
          </a:xfrm>
          <a:prstGeom prst="rect">
            <a:avLst/>
          </a:prstGeom>
          <a:noFill/>
          <a:ln>
            <a:noFill/>
          </a:ln>
        </p:spPr>
        <p:txBody>
          <a:bodyPr anchorCtr="0" anchor="ctr" bIns="45700" lIns="91425" spcFirstLastPara="1" rIns="91425" wrap="square" tIns="45700">
            <a:normAutofit/>
          </a:bodyPr>
          <a:lstStyle/>
          <a:p>
            <a:pPr indent="0" lvl="0" marL="0" rtl="0" algn="ctr">
              <a:lnSpc>
                <a:spcPct val="89000"/>
              </a:lnSpc>
              <a:spcBef>
                <a:spcPts val="0"/>
              </a:spcBef>
              <a:spcAft>
                <a:spcPts val="0"/>
              </a:spcAft>
              <a:buClr>
                <a:schemeClr val="dk2"/>
              </a:buClr>
              <a:buSzPts val="4400"/>
              <a:buFont typeface="Libre Franklin"/>
              <a:buNone/>
            </a:pPr>
            <a:r>
              <a:rPr lang="it-IT"/>
              <a:t>LA REAZIONE DEI MODERATI</a:t>
            </a:r>
            <a:endParaRPr/>
          </a:p>
        </p:txBody>
      </p:sp>
      <p:grpSp>
        <p:nvGrpSpPr>
          <p:cNvPr id="291" name="Google Shape;291;p13"/>
          <p:cNvGrpSpPr/>
          <p:nvPr/>
        </p:nvGrpSpPr>
        <p:grpSpPr>
          <a:xfrm>
            <a:off x="4901472" y="1218539"/>
            <a:ext cx="6506304" cy="4420171"/>
            <a:chOff x="0" y="578834"/>
            <a:chExt cx="6506304" cy="4420171"/>
          </a:xfrm>
        </p:grpSpPr>
        <p:sp>
          <p:nvSpPr>
            <p:cNvPr id="292" name="Google Shape;292;p13"/>
            <p:cNvSpPr/>
            <p:nvPr/>
          </p:nvSpPr>
          <p:spPr>
            <a:xfrm>
              <a:off x="0" y="578834"/>
              <a:ext cx="6506304" cy="1421550"/>
            </a:xfrm>
            <a:prstGeom prst="roundRect">
              <a:avLst>
                <a:gd fmla="val 16667" name="adj"/>
              </a:avLst>
            </a:prstGeom>
            <a:gradFill>
              <a:gsLst>
                <a:gs pos="0">
                  <a:srgbClr val="95604E"/>
                </a:gs>
                <a:gs pos="50000">
                  <a:srgbClr val="8B4423"/>
                </a:gs>
                <a:gs pos="100000">
                  <a:srgbClr val="7E3B1A"/>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3"/>
            <p:cNvSpPr txBox="1"/>
            <p:nvPr/>
          </p:nvSpPr>
          <p:spPr>
            <a:xfrm>
              <a:off x="69394" y="648228"/>
              <a:ext cx="6367516" cy="1282762"/>
            </a:xfrm>
            <a:prstGeom prst="rect">
              <a:avLst/>
            </a:prstGeom>
            <a:noFill/>
            <a:ln>
              <a:noFill/>
            </a:ln>
          </p:spPr>
          <p:txBody>
            <a:bodyPr anchorCtr="0" anchor="ctr" bIns="102850" lIns="102850" spcFirstLastPara="1" rIns="102850" wrap="square" tIns="102850">
              <a:noAutofit/>
            </a:bodyPr>
            <a:lstStyle/>
            <a:p>
              <a:pPr indent="0" lvl="0" marL="0" marR="0" rtl="0" algn="l">
                <a:lnSpc>
                  <a:spcPct val="90000"/>
                </a:lnSpc>
                <a:spcBef>
                  <a:spcPts val="0"/>
                </a:spcBef>
                <a:spcAft>
                  <a:spcPts val="0"/>
                </a:spcAft>
                <a:buClr>
                  <a:schemeClr val="lt1"/>
                </a:buClr>
                <a:buSzPts val="2700"/>
                <a:buFont typeface="Libre Franklin"/>
                <a:buNone/>
              </a:pPr>
              <a:r>
                <a:rPr b="0" i="0" lang="it-IT" sz="2700" u="none" cap="none" strike="noStrike">
                  <a:solidFill>
                    <a:schemeClr val="lt1"/>
                  </a:solidFill>
                  <a:latin typeface="Libre Franklin"/>
                  <a:ea typeface="Libre Franklin"/>
                  <a:cs typeface="Libre Franklin"/>
                  <a:sym typeface="Libre Franklin"/>
                </a:rPr>
                <a:t>Le iniziative del governo crearono allarme tra i ceti moderati che pure avevano contribuito ad  instaurare la repubblica.</a:t>
              </a:r>
              <a:endParaRPr b="0" i="0" sz="2700" u="none" cap="none" strike="noStrike">
                <a:solidFill>
                  <a:schemeClr val="lt1"/>
                </a:solidFill>
                <a:latin typeface="Libre Franklin"/>
                <a:ea typeface="Libre Franklin"/>
                <a:cs typeface="Libre Franklin"/>
                <a:sym typeface="Libre Franklin"/>
              </a:endParaRPr>
            </a:p>
          </p:txBody>
        </p:sp>
        <p:sp>
          <p:nvSpPr>
            <p:cNvPr id="294" name="Google Shape;294;p13"/>
            <p:cNvSpPr/>
            <p:nvPr/>
          </p:nvSpPr>
          <p:spPr>
            <a:xfrm>
              <a:off x="0" y="2078144"/>
              <a:ext cx="6506304" cy="1421550"/>
            </a:xfrm>
            <a:prstGeom prst="roundRect">
              <a:avLst>
                <a:gd fmla="val 16667" name="adj"/>
              </a:avLst>
            </a:prstGeom>
            <a:gradFill>
              <a:gsLst>
                <a:gs pos="0">
                  <a:srgbClr val="95604E"/>
                </a:gs>
                <a:gs pos="50000">
                  <a:srgbClr val="8B4423"/>
                </a:gs>
                <a:gs pos="100000">
                  <a:srgbClr val="7E3B1A"/>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3"/>
            <p:cNvSpPr txBox="1"/>
            <p:nvPr/>
          </p:nvSpPr>
          <p:spPr>
            <a:xfrm>
              <a:off x="69394" y="2147538"/>
              <a:ext cx="6367516" cy="1282762"/>
            </a:xfrm>
            <a:prstGeom prst="rect">
              <a:avLst/>
            </a:prstGeom>
            <a:noFill/>
            <a:ln>
              <a:noFill/>
            </a:ln>
          </p:spPr>
          <p:txBody>
            <a:bodyPr anchorCtr="0" anchor="ctr" bIns="102850" lIns="102850" spcFirstLastPara="1" rIns="102850" wrap="square" tIns="102850">
              <a:noAutofit/>
            </a:bodyPr>
            <a:lstStyle/>
            <a:p>
              <a:pPr indent="0" lvl="0" marL="0" marR="0" rtl="0" algn="l">
                <a:lnSpc>
                  <a:spcPct val="90000"/>
                </a:lnSpc>
                <a:spcBef>
                  <a:spcPts val="0"/>
                </a:spcBef>
                <a:spcAft>
                  <a:spcPts val="0"/>
                </a:spcAft>
                <a:buClr>
                  <a:schemeClr val="lt1"/>
                </a:buClr>
                <a:buSzPts val="2700"/>
                <a:buFont typeface="Libre Franklin"/>
                <a:buNone/>
              </a:pPr>
              <a:r>
                <a:rPr b="0" i="0" lang="it-IT" sz="2700" u="none" cap="none" strike="noStrike">
                  <a:solidFill>
                    <a:schemeClr val="lt1"/>
                  </a:solidFill>
                  <a:latin typeface="Libre Franklin"/>
                  <a:ea typeface="Libre Franklin"/>
                  <a:cs typeface="Libre Franklin"/>
                  <a:sym typeface="Libre Franklin"/>
                </a:rPr>
                <a:t>Banche ed imprenditori furono nel panico. </a:t>
              </a:r>
              <a:endParaRPr b="0" i="0" sz="2700" u="none" cap="none" strike="noStrike">
                <a:solidFill>
                  <a:schemeClr val="lt1"/>
                </a:solidFill>
                <a:latin typeface="Libre Franklin"/>
                <a:ea typeface="Libre Franklin"/>
                <a:cs typeface="Libre Franklin"/>
                <a:sym typeface="Libre Franklin"/>
              </a:endParaRPr>
            </a:p>
          </p:txBody>
        </p:sp>
        <p:sp>
          <p:nvSpPr>
            <p:cNvPr id="296" name="Google Shape;296;p13"/>
            <p:cNvSpPr/>
            <p:nvPr/>
          </p:nvSpPr>
          <p:spPr>
            <a:xfrm>
              <a:off x="0" y="3577455"/>
              <a:ext cx="6506304" cy="1421550"/>
            </a:xfrm>
            <a:prstGeom prst="roundRect">
              <a:avLst>
                <a:gd fmla="val 16667" name="adj"/>
              </a:avLst>
            </a:prstGeom>
            <a:gradFill>
              <a:gsLst>
                <a:gs pos="0">
                  <a:srgbClr val="95604E"/>
                </a:gs>
                <a:gs pos="50000">
                  <a:srgbClr val="8B4423"/>
                </a:gs>
                <a:gs pos="100000">
                  <a:srgbClr val="7E3B1A"/>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3"/>
            <p:cNvSpPr txBox="1"/>
            <p:nvPr/>
          </p:nvSpPr>
          <p:spPr>
            <a:xfrm>
              <a:off x="69394" y="3646849"/>
              <a:ext cx="6367516" cy="1282762"/>
            </a:xfrm>
            <a:prstGeom prst="rect">
              <a:avLst/>
            </a:prstGeom>
            <a:noFill/>
            <a:ln>
              <a:noFill/>
            </a:ln>
          </p:spPr>
          <p:txBody>
            <a:bodyPr anchorCtr="0" anchor="ctr" bIns="102850" lIns="102850" spcFirstLastPara="1" rIns="102850" wrap="square" tIns="102850">
              <a:noAutofit/>
            </a:bodyPr>
            <a:lstStyle/>
            <a:p>
              <a:pPr indent="0" lvl="0" marL="0" marR="0" rtl="0" algn="l">
                <a:lnSpc>
                  <a:spcPct val="90000"/>
                </a:lnSpc>
                <a:spcBef>
                  <a:spcPts val="0"/>
                </a:spcBef>
                <a:spcAft>
                  <a:spcPts val="0"/>
                </a:spcAft>
                <a:buClr>
                  <a:schemeClr val="lt1"/>
                </a:buClr>
                <a:buSzPts val="2700"/>
                <a:buFont typeface="Libre Franklin"/>
                <a:buNone/>
              </a:pPr>
              <a:r>
                <a:rPr b="0" i="0" lang="it-IT" sz="2700" u="none" cap="none" strike="noStrike">
                  <a:solidFill>
                    <a:schemeClr val="lt1"/>
                  </a:solidFill>
                  <a:latin typeface="Libre Franklin"/>
                  <a:ea typeface="Libre Franklin"/>
                  <a:cs typeface="Libre Franklin"/>
                  <a:sym typeface="Libre Franklin"/>
                </a:rPr>
                <a:t>La situazione economica si aggravò a causa dell’inflazione.</a:t>
              </a:r>
              <a:endParaRPr b="0" i="0" sz="2700" u="none" cap="none" strike="noStrike">
                <a:solidFill>
                  <a:schemeClr val="lt1"/>
                </a:solidFill>
                <a:latin typeface="Libre Franklin"/>
                <a:ea typeface="Libre Franklin"/>
                <a:cs typeface="Libre Franklin"/>
                <a:sym typeface="Libre Franklin"/>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01" name="Shape 301"/>
        <p:cNvGrpSpPr/>
        <p:nvPr/>
      </p:nvGrpSpPr>
      <p:grpSpPr>
        <a:xfrm>
          <a:off x="0" y="0"/>
          <a:ext cx="0" cy="0"/>
          <a:chOff x="0" y="0"/>
          <a:chExt cx="0" cy="0"/>
        </a:xfrm>
      </p:grpSpPr>
      <p:sp>
        <p:nvSpPr>
          <p:cNvPr id="302" name="Google Shape;302;p14"/>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303" name="Google Shape;303;p14"/>
          <p:cNvSpPr/>
          <p:nvPr/>
        </p:nvSpPr>
        <p:spPr>
          <a:xfrm>
            <a:off x="7383661" y="0"/>
            <a:ext cx="228600" cy="6858000"/>
          </a:xfrm>
          <a:prstGeom prst="rect">
            <a:avLst/>
          </a:prstGeom>
          <a:solidFill>
            <a:srgbClr val="7F7F7F">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4"/>
          <p:cNvSpPr txBox="1"/>
          <p:nvPr>
            <p:ph type="title"/>
          </p:nvPr>
        </p:nvSpPr>
        <p:spPr>
          <a:xfrm>
            <a:off x="8252340" y="639704"/>
            <a:ext cx="3299579" cy="5577840"/>
          </a:xfrm>
          <a:prstGeom prst="rect">
            <a:avLst/>
          </a:prstGeom>
          <a:noFill/>
          <a:ln>
            <a:noFill/>
          </a:ln>
        </p:spPr>
        <p:txBody>
          <a:bodyPr anchorCtr="0" anchor="ctr" bIns="45700" lIns="91425" spcFirstLastPara="1" rIns="91425" wrap="square" tIns="45700">
            <a:normAutofit/>
          </a:bodyPr>
          <a:lstStyle/>
          <a:p>
            <a:pPr indent="0" lvl="0" marL="0" rtl="0" algn="l">
              <a:lnSpc>
                <a:spcPct val="89000"/>
              </a:lnSpc>
              <a:spcBef>
                <a:spcPts val="0"/>
              </a:spcBef>
              <a:spcAft>
                <a:spcPts val="0"/>
              </a:spcAft>
              <a:buClr>
                <a:schemeClr val="lt2"/>
              </a:buClr>
              <a:buSzPts val="4100"/>
              <a:buFont typeface="Libre Franklin"/>
              <a:buNone/>
            </a:pPr>
            <a:r>
              <a:rPr lang="it-IT" sz="4100"/>
              <a:t>L’assemblea COSTITUENTE</a:t>
            </a:r>
            <a:endParaRPr/>
          </a:p>
        </p:txBody>
      </p:sp>
      <p:grpSp>
        <p:nvGrpSpPr>
          <p:cNvPr id="305" name="Google Shape;305;p14"/>
          <p:cNvGrpSpPr/>
          <p:nvPr/>
        </p:nvGrpSpPr>
        <p:grpSpPr>
          <a:xfrm>
            <a:off x="784225" y="683105"/>
            <a:ext cx="5959475" cy="5491096"/>
            <a:chOff x="0" y="43342"/>
            <a:chExt cx="5959475" cy="5491096"/>
          </a:xfrm>
        </p:grpSpPr>
        <p:sp>
          <p:nvSpPr>
            <p:cNvPr id="306" name="Google Shape;306;p14"/>
            <p:cNvSpPr/>
            <p:nvPr/>
          </p:nvSpPr>
          <p:spPr>
            <a:xfrm>
              <a:off x="0" y="43342"/>
              <a:ext cx="5959475" cy="1788125"/>
            </a:xfrm>
            <a:prstGeom prst="roundRect">
              <a:avLst>
                <a:gd fmla="val 16667" name="adj"/>
              </a:avLst>
            </a:prstGeom>
            <a:solidFill>
              <a:srgbClr val="F2C415"/>
            </a:solidFill>
            <a:ln cap="flat" cmpd="sng" w="349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4"/>
            <p:cNvSpPr txBox="1"/>
            <p:nvPr/>
          </p:nvSpPr>
          <p:spPr>
            <a:xfrm>
              <a:off x="87289" y="130631"/>
              <a:ext cx="5784897" cy="1613547"/>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Libre Franklin"/>
                <a:buNone/>
              </a:pPr>
              <a:r>
                <a:rPr b="0" i="0" lang="it-IT" sz="2200" u="none" cap="none" strike="noStrike">
                  <a:solidFill>
                    <a:schemeClr val="lt1"/>
                  </a:solidFill>
                  <a:latin typeface="Libre Franklin"/>
                  <a:ea typeface="Libre Franklin"/>
                  <a:cs typeface="Libre Franklin"/>
                  <a:sym typeface="Libre Franklin"/>
                </a:rPr>
                <a:t>Nonostante il corpo elettorale fosse aumentato notevolmente, non tutti gli aventi diritto parteciparono alle elezioni, soprattutto nelle campagne.</a:t>
              </a:r>
              <a:endParaRPr b="0" i="0" sz="2200" u="none" cap="none" strike="noStrike">
                <a:solidFill>
                  <a:schemeClr val="lt1"/>
                </a:solidFill>
                <a:latin typeface="Libre Franklin"/>
                <a:ea typeface="Libre Franklin"/>
                <a:cs typeface="Libre Franklin"/>
                <a:sym typeface="Libre Franklin"/>
              </a:endParaRPr>
            </a:p>
          </p:txBody>
        </p:sp>
        <p:sp>
          <p:nvSpPr>
            <p:cNvPr id="308" name="Google Shape;308;p14"/>
            <p:cNvSpPr/>
            <p:nvPr/>
          </p:nvSpPr>
          <p:spPr>
            <a:xfrm>
              <a:off x="0" y="1894827"/>
              <a:ext cx="5959475" cy="1788125"/>
            </a:xfrm>
            <a:prstGeom prst="roundRect">
              <a:avLst>
                <a:gd fmla="val 16667" name="adj"/>
              </a:avLst>
            </a:prstGeom>
            <a:solidFill>
              <a:srgbClr val="F2C415"/>
            </a:solidFill>
            <a:ln cap="flat" cmpd="sng" w="349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4"/>
            <p:cNvSpPr txBox="1"/>
            <p:nvPr/>
          </p:nvSpPr>
          <p:spPr>
            <a:xfrm>
              <a:off x="87289" y="1982116"/>
              <a:ext cx="5784897" cy="1613547"/>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Libre Franklin"/>
                <a:buNone/>
              </a:pPr>
              <a:r>
                <a:rPr b="0" i="0" lang="it-IT" sz="2200" u="none" cap="none" strike="noStrike">
                  <a:solidFill>
                    <a:schemeClr val="lt1"/>
                  </a:solidFill>
                  <a:latin typeface="Libre Franklin"/>
                  <a:ea typeface="Libre Franklin"/>
                  <a:cs typeface="Libre Franklin"/>
                  <a:sym typeface="Libre Franklin"/>
                </a:rPr>
                <a:t>I provvedimenti del governo non erano infatti stati ben visti da tutti coloro che avevano accolto con disapprovazione l’aumento delle tasse provocato dall’istituzione degli </a:t>
              </a:r>
              <a:r>
                <a:rPr b="0" i="1" lang="it-IT" sz="2200" u="none" cap="none" strike="noStrike">
                  <a:solidFill>
                    <a:schemeClr val="lt1"/>
                  </a:solidFill>
                  <a:latin typeface="Libre Franklin"/>
                  <a:ea typeface="Libre Franklin"/>
                  <a:cs typeface="Libre Franklin"/>
                  <a:sym typeface="Libre Franklin"/>
                </a:rPr>
                <a:t>ateliers nationaux</a:t>
              </a:r>
              <a:r>
                <a:rPr b="0" i="0" lang="it-IT" sz="2200" u="none" cap="none" strike="noStrike">
                  <a:solidFill>
                    <a:schemeClr val="lt1"/>
                  </a:solidFill>
                  <a:latin typeface="Libre Franklin"/>
                  <a:ea typeface="Libre Franklin"/>
                  <a:cs typeface="Libre Franklin"/>
                  <a:sym typeface="Libre Franklin"/>
                </a:rPr>
                <a:t>.</a:t>
              </a:r>
              <a:endParaRPr b="0" i="0" sz="2200" u="none" cap="none" strike="noStrike">
                <a:solidFill>
                  <a:schemeClr val="lt1"/>
                </a:solidFill>
                <a:latin typeface="Libre Franklin"/>
                <a:ea typeface="Libre Franklin"/>
                <a:cs typeface="Libre Franklin"/>
                <a:sym typeface="Libre Franklin"/>
              </a:endParaRPr>
            </a:p>
          </p:txBody>
        </p:sp>
        <p:sp>
          <p:nvSpPr>
            <p:cNvPr id="310" name="Google Shape;310;p14"/>
            <p:cNvSpPr/>
            <p:nvPr/>
          </p:nvSpPr>
          <p:spPr>
            <a:xfrm>
              <a:off x="0" y="3746313"/>
              <a:ext cx="5959475" cy="1788125"/>
            </a:xfrm>
            <a:prstGeom prst="roundRect">
              <a:avLst>
                <a:gd fmla="val 16667" name="adj"/>
              </a:avLst>
            </a:prstGeom>
            <a:solidFill>
              <a:srgbClr val="F2C415"/>
            </a:solidFill>
            <a:ln cap="flat" cmpd="sng" w="349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4"/>
            <p:cNvSpPr txBox="1"/>
            <p:nvPr/>
          </p:nvSpPr>
          <p:spPr>
            <a:xfrm>
              <a:off x="87289" y="3833602"/>
              <a:ext cx="5784897" cy="1613547"/>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Libre Franklin"/>
                <a:buNone/>
              </a:pPr>
              <a:r>
                <a:rPr b="1" i="1" lang="it-IT" sz="2200" u="none" cap="none" strike="noStrike">
                  <a:solidFill>
                    <a:schemeClr val="lt1"/>
                  </a:solidFill>
                  <a:latin typeface="Libre Franklin"/>
                  <a:ea typeface="Libre Franklin"/>
                  <a:cs typeface="Libre Franklin"/>
                  <a:sym typeface="Libre Franklin"/>
                </a:rPr>
                <a:t>I risultati delle urne furono dunque inaspettati e videro la creazione di un’assemblea costituente con una grande maggioranza di moderati e addirittura un gruppo di monarchici.</a:t>
              </a:r>
              <a:endParaRPr b="0" i="0" sz="2200" u="none" cap="none" strike="noStrike">
                <a:solidFill>
                  <a:schemeClr val="lt1"/>
                </a:solidFill>
                <a:latin typeface="Libre Franklin"/>
                <a:ea typeface="Libre Franklin"/>
                <a:cs typeface="Libre Franklin"/>
                <a:sym typeface="Libre Franklin"/>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15" name="Shape 315"/>
        <p:cNvGrpSpPr/>
        <p:nvPr/>
      </p:nvGrpSpPr>
      <p:grpSpPr>
        <a:xfrm>
          <a:off x="0" y="0"/>
          <a:ext cx="0" cy="0"/>
          <a:chOff x="0" y="0"/>
          <a:chExt cx="0" cy="0"/>
        </a:xfrm>
      </p:grpSpPr>
      <p:sp>
        <p:nvSpPr>
          <p:cNvPr id="316" name="Google Shape;316;p15"/>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317" name="Google Shape;317;p15"/>
          <p:cNvSpPr txBox="1"/>
          <p:nvPr>
            <p:ph type="title"/>
          </p:nvPr>
        </p:nvSpPr>
        <p:spPr>
          <a:xfrm>
            <a:off x="640080" y="639704"/>
            <a:ext cx="3299579" cy="5577840"/>
          </a:xfrm>
          <a:prstGeom prst="rect">
            <a:avLst/>
          </a:prstGeom>
          <a:noFill/>
          <a:ln>
            <a:noFill/>
          </a:ln>
        </p:spPr>
        <p:txBody>
          <a:bodyPr anchorCtr="0" anchor="ctr" bIns="45700" lIns="91425" spcFirstLastPara="1" rIns="91425" wrap="square" tIns="45700">
            <a:normAutofit/>
          </a:bodyPr>
          <a:lstStyle/>
          <a:p>
            <a:pPr indent="0" lvl="0" marL="0" rtl="0" algn="ctr">
              <a:lnSpc>
                <a:spcPct val="89000"/>
              </a:lnSpc>
              <a:spcBef>
                <a:spcPts val="0"/>
              </a:spcBef>
              <a:spcAft>
                <a:spcPts val="0"/>
              </a:spcAft>
              <a:buClr>
                <a:schemeClr val="dk2"/>
              </a:buClr>
              <a:buSzPts val="4400"/>
              <a:buFont typeface="Libre Franklin"/>
              <a:buNone/>
            </a:pPr>
            <a:r>
              <a:rPr lang="it-IT"/>
              <a:t>I moti in GERMANIA: CAUSE</a:t>
            </a:r>
            <a:endParaRPr/>
          </a:p>
        </p:txBody>
      </p:sp>
      <p:grpSp>
        <p:nvGrpSpPr>
          <p:cNvPr id="318" name="Google Shape;318;p15"/>
          <p:cNvGrpSpPr/>
          <p:nvPr/>
        </p:nvGrpSpPr>
        <p:grpSpPr>
          <a:xfrm>
            <a:off x="3939659" y="155888"/>
            <a:ext cx="8046015" cy="6468851"/>
            <a:chOff x="0" y="1143"/>
            <a:chExt cx="8046015" cy="6468851"/>
          </a:xfrm>
        </p:grpSpPr>
        <p:sp>
          <p:nvSpPr>
            <p:cNvPr id="319" name="Google Shape;319;p15"/>
            <p:cNvSpPr/>
            <p:nvPr/>
          </p:nvSpPr>
          <p:spPr>
            <a:xfrm>
              <a:off x="0" y="4871168"/>
              <a:ext cx="8046015" cy="1598826"/>
            </a:xfrm>
            <a:prstGeom prst="rect">
              <a:avLst/>
            </a:prstGeom>
            <a:solidFill>
              <a:srgbClr val="F2C415"/>
            </a:solidFill>
            <a:ln cap="flat" cmpd="sng" w="349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5"/>
            <p:cNvSpPr txBox="1"/>
            <p:nvPr/>
          </p:nvSpPr>
          <p:spPr>
            <a:xfrm>
              <a:off x="0" y="4871168"/>
              <a:ext cx="8046015" cy="1598826"/>
            </a:xfrm>
            <a:prstGeom prst="rect">
              <a:avLst/>
            </a:prstGeom>
            <a:noFill/>
            <a:ln>
              <a:noFill/>
            </a:ln>
          </p:spPr>
          <p:txBody>
            <a:bodyPr anchorCtr="0" anchor="ctr" bIns="142225" lIns="142225" spcFirstLastPara="1" rIns="142225" wrap="square" tIns="142225">
              <a:noAutofit/>
            </a:bodyPr>
            <a:lstStyle/>
            <a:p>
              <a:pPr indent="0" lvl="0" marL="0" marR="0" rtl="0" algn="ctr">
                <a:lnSpc>
                  <a:spcPct val="90000"/>
                </a:lnSpc>
                <a:spcBef>
                  <a:spcPts val="0"/>
                </a:spcBef>
                <a:spcAft>
                  <a:spcPts val="0"/>
                </a:spcAft>
                <a:buClr>
                  <a:schemeClr val="lt1"/>
                </a:buClr>
                <a:buSzPts val="2000"/>
                <a:buFont typeface="Libre Franklin"/>
                <a:buNone/>
              </a:pPr>
              <a:r>
                <a:rPr b="0" i="0" lang="it-IT" sz="2000" u="none" cap="none" strike="noStrike">
                  <a:solidFill>
                    <a:schemeClr val="lt1"/>
                  </a:solidFill>
                  <a:latin typeface="Libre Franklin"/>
                  <a:ea typeface="Libre Franklin"/>
                  <a:cs typeface="Libre Franklin"/>
                  <a:sym typeface="Libre Franklin"/>
                </a:rPr>
                <a:t>IL PROBLEMA SOCIALE ASSUNSE DUNQUE UN’IMPORTANZA MINORE RISPETTO ALLA FRANCIA, d’altra parte la classe operaia  era meno numerosa ed esercitò un scarsa influenza .</a:t>
              </a:r>
              <a:endParaRPr b="0" i="0" sz="2000" u="none" cap="none" strike="noStrike">
                <a:solidFill>
                  <a:schemeClr val="lt1"/>
                </a:solidFill>
                <a:latin typeface="Libre Franklin"/>
                <a:ea typeface="Libre Franklin"/>
                <a:cs typeface="Libre Franklin"/>
                <a:sym typeface="Libre Franklin"/>
              </a:endParaRPr>
            </a:p>
          </p:txBody>
        </p:sp>
        <p:sp>
          <p:nvSpPr>
            <p:cNvPr id="321" name="Google Shape;321;p15"/>
            <p:cNvSpPr/>
            <p:nvPr/>
          </p:nvSpPr>
          <p:spPr>
            <a:xfrm rot="10800000">
              <a:off x="0" y="2436155"/>
              <a:ext cx="8046015" cy="2458994"/>
            </a:xfrm>
            <a:prstGeom prst="upArrowCallout">
              <a:avLst>
                <a:gd fmla="val 25000" name="adj1"/>
                <a:gd fmla="val 25000" name="adj2"/>
                <a:gd fmla="val 25000" name="adj3"/>
                <a:gd fmla="val 64977" name="adj4"/>
              </a:avLst>
            </a:prstGeom>
            <a:solidFill>
              <a:srgbClr val="BB7621"/>
            </a:solidFill>
            <a:ln cap="flat" cmpd="sng" w="349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5"/>
            <p:cNvSpPr txBox="1"/>
            <p:nvPr/>
          </p:nvSpPr>
          <p:spPr>
            <a:xfrm>
              <a:off x="0" y="2436155"/>
              <a:ext cx="8046015" cy="1597781"/>
            </a:xfrm>
            <a:prstGeom prst="rect">
              <a:avLst/>
            </a:prstGeom>
            <a:noFill/>
            <a:ln>
              <a:noFill/>
            </a:ln>
          </p:spPr>
          <p:txBody>
            <a:bodyPr anchorCtr="0" anchor="ctr" bIns="142225" lIns="142225" spcFirstLastPara="1" rIns="142225" wrap="square" tIns="142225">
              <a:noAutofit/>
            </a:bodyPr>
            <a:lstStyle/>
            <a:p>
              <a:pPr indent="0" lvl="0" marL="0" marR="0" rtl="0" algn="ctr">
                <a:lnSpc>
                  <a:spcPct val="90000"/>
                </a:lnSpc>
                <a:spcBef>
                  <a:spcPts val="0"/>
                </a:spcBef>
                <a:spcAft>
                  <a:spcPts val="0"/>
                </a:spcAft>
                <a:buClr>
                  <a:schemeClr val="lt1"/>
                </a:buClr>
                <a:buSzPts val="2000"/>
                <a:buFont typeface="Libre Franklin"/>
                <a:buNone/>
              </a:pPr>
              <a:r>
                <a:rPr b="0" i="0" lang="it-IT" sz="2000" u="none" cap="none" strike="noStrike">
                  <a:solidFill>
                    <a:schemeClr val="lt1"/>
                  </a:solidFill>
                  <a:latin typeface="Libre Franklin"/>
                  <a:ea typeface="Libre Franklin"/>
                  <a:cs typeface="Libre Franklin"/>
                  <a:sym typeface="Libre Franklin"/>
                </a:rPr>
                <a:t>In questi paesi tuttavia le cause di malcontento erano diverse: alle difficoltà economiche ed occupazionali si sommavano le tensioni per L’OPPOSIZIONE ALL’ ASSOLUTISMO, IL NAZIONALISMO DEI LIBERALI TEDESCHI, LE ASPIRAZIONI INDIPENDENTISTE DELLE DIVERSE NAZIONALITA’ SOGGETE AGLI ASBURGO.</a:t>
              </a:r>
              <a:endParaRPr b="0" i="0" sz="2000" u="none" cap="none" strike="noStrike">
                <a:solidFill>
                  <a:schemeClr val="lt1"/>
                </a:solidFill>
                <a:latin typeface="Libre Franklin"/>
                <a:ea typeface="Libre Franklin"/>
                <a:cs typeface="Libre Franklin"/>
                <a:sym typeface="Libre Franklin"/>
              </a:endParaRPr>
            </a:p>
          </p:txBody>
        </p:sp>
        <p:sp>
          <p:nvSpPr>
            <p:cNvPr id="323" name="Google Shape;323;p15"/>
            <p:cNvSpPr/>
            <p:nvPr/>
          </p:nvSpPr>
          <p:spPr>
            <a:xfrm rot="10800000">
              <a:off x="0" y="1143"/>
              <a:ext cx="8046015" cy="2458994"/>
            </a:xfrm>
            <a:prstGeom prst="upArrowCallout">
              <a:avLst>
                <a:gd fmla="val 25000" name="adj1"/>
                <a:gd fmla="val 25000" name="adj2"/>
                <a:gd fmla="val 25000" name="adj3"/>
                <a:gd fmla="val 64977" name="adj4"/>
              </a:avLst>
            </a:prstGeom>
            <a:solidFill>
              <a:srgbClr val="85482B"/>
            </a:solidFill>
            <a:ln cap="flat" cmpd="sng" w="349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5"/>
            <p:cNvSpPr txBox="1"/>
            <p:nvPr/>
          </p:nvSpPr>
          <p:spPr>
            <a:xfrm>
              <a:off x="0" y="1143"/>
              <a:ext cx="8046015" cy="1597781"/>
            </a:xfrm>
            <a:prstGeom prst="rect">
              <a:avLst/>
            </a:prstGeom>
            <a:noFill/>
            <a:ln>
              <a:noFill/>
            </a:ln>
          </p:spPr>
          <p:txBody>
            <a:bodyPr anchorCtr="0" anchor="ctr" bIns="142225" lIns="142225" spcFirstLastPara="1" rIns="142225" wrap="square" tIns="142225">
              <a:noAutofit/>
            </a:bodyPr>
            <a:lstStyle/>
            <a:p>
              <a:pPr indent="0" lvl="0" marL="0" marR="0" rtl="0" algn="ctr">
                <a:lnSpc>
                  <a:spcPct val="90000"/>
                </a:lnSpc>
                <a:spcBef>
                  <a:spcPts val="0"/>
                </a:spcBef>
                <a:spcAft>
                  <a:spcPts val="0"/>
                </a:spcAft>
                <a:buClr>
                  <a:schemeClr val="lt1"/>
                </a:buClr>
                <a:buSzPts val="2000"/>
                <a:buFont typeface="Libre Franklin"/>
                <a:buNone/>
              </a:pPr>
              <a:r>
                <a:rPr b="0" i="0" lang="it-IT" sz="2000" u="none" cap="none" strike="noStrike">
                  <a:solidFill>
                    <a:schemeClr val="lt1"/>
                  </a:solidFill>
                  <a:latin typeface="Libre Franklin"/>
                  <a:ea typeface="Libre Franklin"/>
                  <a:cs typeface="Libre Franklin"/>
                  <a:sym typeface="Libre Franklin"/>
                </a:rPr>
                <a:t>Le notizie che provenivano dalla Francia fecero dilagare la rivoluzione nell’Impero austriaco e nella Confederazione germanica.</a:t>
              </a:r>
              <a:endParaRPr b="0" i="0" sz="2000" u="none" cap="none" strike="noStrike">
                <a:solidFill>
                  <a:schemeClr val="lt1"/>
                </a:solidFill>
                <a:latin typeface="Libre Franklin"/>
                <a:ea typeface="Libre Franklin"/>
                <a:cs typeface="Libre Franklin"/>
                <a:sym typeface="Libre Franklin"/>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28" name="Shape 328"/>
        <p:cNvGrpSpPr/>
        <p:nvPr/>
      </p:nvGrpSpPr>
      <p:grpSpPr>
        <a:xfrm>
          <a:off x="0" y="0"/>
          <a:ext cx="0" cy="0"/>
          <a:chOff x="0" y="0"/>
          <a:chExt cx="0" cy="0"/>
        </a:xfrm>
      </p:grpSpPr>
      <p:sp>
        <p:nvSpPr>
          <p:cNvPr id="329" name="Google Shape;329;p16"/>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330" name="Google Shape;330;p16"/>
          <p:cNvSpPr/>
          <p:nvPr/>
        </p:nvSpPr>
        <p:spPr>
          <a:xfrm>
            <a:off x="7383661" y="0"/>
            <a:ext cx="228600" cy="6858000"/>
          </a:xfrm>
          <a:prstGeom prst="rect">
            <a:avLst/>
          </a:prstGeom>
          <a:solidFill>
            <a:srgbClr val="7F7F7F">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txBox="1"/>
          <p:nvPr>
            <p:ph type="title"/>
          </p:nvPr>
        </p:nvSpPr>
        <p:spPr>
          <a:xfrm>
            <a:off x="8252340" y="639704"/>
            <a:ext cx="3299579" cy="2483324"/>
          </a:xfrm>
          <a:prstGeom prst="rect">
            <a:avLst/>
          </a:prstGeom>
          <a:noFill/>
          <a:ln>
            <a:noFill/>
          </a:ln>
        </p:spPr>
        <p:txBody>
          <a:bodyPr anchorCtr="0" anchor="ctr" bIns="45700" lIns="91425" spcFirstLastPara="1" rIns="91425" wrap="square" tIns="45700">
            <a:normAutofit/>
          </a:bodyPr>
          <a:lstStyle/>
          <a:p>
            <a:pPr indent="0" lvl="0" marL="0" rtl="0" algn="l">
              <a:lnSpc>
                <a:spcPct val="89000"/>
              </a:lnSpc>
              <a:spcBef>
                <a:spcPts val="0"/>
              </a:spcBef>
              <a:spcAft>
                <a:spcPts val="0"/>
              </a:spcAft>
              <a:buClr>
                <a:schemeClr val="lt2"/>
              </a:buClr>
              <a:buSzPts val="4400"/>
              <a:buFont typeface="Libre Franklin"/>
              <a:buNone/>
            </a:pPr>
            <a:r>
              <a:rPr lang="it-IT"/>
              <a:t>Le insurrezioni</a:t>
            </a:r>
            <a:endParaRPr/>
          </a:p>
        </p:txBody>
      </p:sp>
      <p:grpSp>
        <p:nvGrpSpPr>
          <p:cNvPr id="332" name="Google Shape;332;p16"/>
          <p:cNvGrpSpPr/>
          <p:nvPr/>
        </p:nvGrpSpPr>
        <p:grpSpPr>
          <a:xfrm>
            <a:off x="182880" y="225083"/>
            <a:ext cx="7429378" cy="6485205"/>
            <a:chOff x="0" y="0"/>
            <a:chExt cx="7429378" cy="6485205"/>
          </a:xfrm>
        </p:grpSpPr>
        <p:sp>
          <p:nvSpPr>
            <p:cNvPr id="333" name="Google Shape;333;p16"/>
            <p:cNvSpPr/>
            <p:nvPr/>
          </p:nvSpPr>
          <p:spPr>
            <a:xfrm>
              <a:off x="0" y="0"/>
              <a:ext cx="5943503" cy="1426745"/>
            </a:xfrm>
            <a:prstGeom prst="roundRect">
              <a:avLst>
                <a:gd fmla="val 10000" name="adj"/>
              </a:avLst>
            </a:prstGeom>
            <a:gradFill>
              <a:gsLst>
                <a:gs pos="0">
                  <a:srgbClr val="DFA051"/>
                </a:gs>
                <a:gs pos="50000">
                  <a:srgbClr val="E3971D"/>
                </a:gs>
                <a:gs pos="100000">
                  <a:srgbClr val="D08610"/>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6"/>
            <p:cNvSpPr txBox="1"/>
            <p:nvPr/>
          </p:nvSpPr>
          <p:spPr>
            <a:xfrm>
              <a:off x="41788" y="41788"/>
              <a:ext cx="4283373" cy="1343169"/>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Libre Franklin"/>
                <a:buNone/>
              </a:pPr>
              <a:r>
                <a:rPr b="0" i="0" lang="it-IT" sz="1800" u="none" cap="none" strike="noStrike">
                  <a:solidFill>
                    <a:schemeClr val="lt1"/>
                  </a:solidFill>
                  <a:latin typeface="Libre Franklin"/>
                  <a:ea typeface="Libre Franklin"/>
                  <a:cs typeface="Libre Franklin"/>
                  <a:sym typeface="Libre Franklin"/>
                </a:rPr>
                <a:t>A partire del 27 febbraio  e dalle zone confinanti con la Francia la rivolta si diffuse  in vari stati della Confederazione dove i sovrani concessero delle Costituzioni.</a:t>
              </a:r>
              <a:endParaRPr b="0" i="0" sz="1800" u="none" cap="none" strike="noStrike">
                <a:solidFill>
                  <a:schemeClr val="lt1"/>
                </a:solidFill>
                <a:latin typeface="Libre Franklin"/>
                <a:ea typeface="Libre Franklin"/>
                <a:cs typeface="Libre Franklin"/>
                <a:sym typeface="Libre Franklin"/>
              </a:endParaRPr>
            </a:p>
          </p:txBody>
        </p:sp>
        <p:sp>
          <p:nvSpPr>
            <p:cNvPr id="335" name="Google Shape;335;p16"/>
            <p:cNvSpPr/>
            <p:nvPr/>
          </p:nvSpPr>
          <p:spPr>
            <a:xfrm>
              <a:off x="497768" y="1686153"/>
              <a:ext cx="5943503" cy="1426745"/>
            </a:xfrm>
            <a:prstGeom prst="roundRect">
              <a:avLst>
                <a:gd fmla="val 10000" name="adj"/>
              </a:avLst>
            </a:prstGeom>
            <a:gradFill>
              <a:gsLst>
                <a:gs pos="0">
                  <a:srgbClr val="59CB71"/>
                </a:gs>
                <a:gs pos="50000">
                  <a:srgbClr val="2FCC57"/>
                </a:gs>
                <a:gs pos="100000">
                  <a:srgbClr val="24B94A"/>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6"/>
            <p:cNvSpPr txBox="1"/>
            <p:nvPr/>
          </p:nvSpPr>
          <p:spPr>
            <a:xfrm>
              <a:off x="539556" y="1727941"/>
              <a:ext cx="4434774" cy="1343169"/>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Libre Franklin"/>
                <a:buNone/>
              </a:pPr>
              <a:r>
                <a:rPr b="0" i="0" lang="it-IT" sz="1800" u="none" cap="none" strike="noStrike">
                  <a:solidFill>
                    <a:schemeClr val="lt1"/>
                  </a:solidFill>
                  <a:latin typeface="Libre Franklin"/>
                  <a:ea typeface="Libre Franklin"/>
                  <a:cs typeface="Libre Franklin"/>
                  <a:sym typeface="Libre Franklin"/>
                </a:rPr>
                <a:t>Il 5 marzo un gruppo di intellettuali e di politici  tedeschi convocò un’ Assemblea a Francoforte (un ‘preparlamento’) con l’intento di dare vita ad una più stretta unità federale.</a:t>
              </a:r>
              <a:endParaRPr b="0" i="0" sz="1800" u="none" cap="none" strike="noStrike">
                <a:solidFill>
                  <a:schemeClr val="lt1"/>
                </a:solidFill>
                <a:latin typeface="Libre Franklin"/>
                <a:ea typeface="Libre Franklin"/>
                <a:cs typeface="Libre Franklin"/>
                <a:sym typeface="Libre Franklin"/>
              </a:endParaRPr>
            </a:p>
          </p:txBody>
        </p:sp>
        <p:sp>
          <p:nvSpPr>
            <p:cNvPr id="337" name="Google Shape;337;p16"/>
            <p:cNvSpPr/>
            <p:nvPr/>
          </p:nvSpPr>
          <p:spPr>
            <a:xfrm>
              <a:off x="988107" y="3372307"/>
              <a:ext cx="5943503" cy="1426745"/>
            </a:xfrm>
            <a:prstGeom prst="roundRect">
              <a:avLst>
                <a:gd fmla="val 10000" name="adj"/>
              </a:avLst>
            </a:prstGeom>
            <a:gradFill>
              <a:gsLst>
                <a:gs pos="0">
                  <a:srgbClr val="646AB6"/>
                </a:gs>
                <a:gs pos="50000">
                  <a:srgbClr val="464FB2"/>
                </a:gs>
                <a:gs pos="100000">
                  <a:srgbClr val="3842A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6"/>
            <p:cNvSpPr txBox="1"/>
            <p:nvPr/>
          </p:nvSpPr>
          <p:spPr>
            <a:xfrm>
              <a:off x="1029895" y="3414095"/>
              <a:ext cx="4442203" cy="1343169"/>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Libre Franklin"/>
                <a:buNone/>
              </a:pPr>
              <a:r>
                <a:rPr b="0" i="0" lang="it-IT" sz="1800" u="none" cap="none" strike="noStrike">
                  <a:solidFill>
                    <a:schemeClr val="lt1"/>
                  </a:solidFill>
                  <a:latin typeface="Libre Franklin"/>
                  <a:ea typeface="Libre Franklin"/>
                  <a:cs typeface="Libre Franklin"/>
                  <a:sym typeface="Libre Franklin"/>
                </a:rPr>
                <a:t>Il 13 marzo a Vienna una manifestazione in favore di riforme politiche si trasformò in uno scontro sanguinoso.</a:t>
              </a:r>
              <a:endParaRPr b="0" i="0" sz="1800" u="none" cap="none" strike="noStrike">
                <a:solidFill>
                  <a:schemeClr val="lt1"/>
                </a:solidFill>
                <a:latin typeface="Libre Franklin"/>
                <a:ea typeface="Libre Franklin"/>
                <a:cs typeface="Libre Franklin"/>
                <a:sym typeface="Libre Franklin"/>
              </a:endParaRPr>
            </a:p>
          </p:txBody>
        </p:sp>
        <p:sp>
          <p:nvSpPr>
            <p:cNvPr id="339" name="Google Shape;339;p16"/>
            <p:cNvSpPr/>
            <p:nvPr/>
          </p:nvSpPr>
          <p:spPr>
            <a:xfrm>
              <a:off x="1485875" y="5058460"/>
              <a:ext cx="5943503" cy="1426745"/>
            </a:xfrm>
            <a:prstGeom prst="roundRect">
              <a:avLst>
                <a:gd fmla="val 10000" name="adj"/>
              </a:avLst>
            </a:prstGeom>
            <a:gradFill>
              <a:gsLst>
                <a:gs pos="0">
                  <a:srgbClr val="A27284"/>
                </a:gs>
                <a:gs pos="50000">
                  <a:srgbClr val="985A75"/>
                </a:gs>
                <a:gs pos="100000">
                  <a:srgbClr val="894C66"/>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6"/>
            <p:cNvSpPr txBox="1"/>
            <p:nvPr/>
          </p:nvSpPr>
          <p:spPr>
            <a:xfrm>
              <a:off x="1527663" y="5100248"/>
              <a:ext cx="4434774" cy="1343169"/>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Libre Franklin"/>
                <a:buNone/>
              </a:pPr>
              <a:r>
                <a:rPr b="0" i="0" lang="it-IT" sz="1800" u="none" cap="none" strike="noStrike">
                  <a:solidFill>
                    <a:schemeClr val="lt1"/>
                  </a:solidFill>
                  <a:latin typeface="Libre Franklin"/>
                  <a:ea typeface="Libre Franklin"/>
                  <a:cs typeface="Libre Franklin"/>
                  <a:sym typeface="Libre Franklin"/>
                </a:rPr>
                <a:t>Il 14 marzo ebbe fine il potere di </a:t>
              </a:r>
              <a:r>
                <a:rPr b="1" i="1" lang="it-IT" sz="1800" u="none" cap="none" strike="noStrike">
                  <a:solidFill>
                    <a:schemeClr val="lt1"/>
                  </a:solidFill>
                  <a:latin typeface="Libre Franklin"/>
                  <a:ea typeface="Libre Franklin"/>
                  <a:cs typeface="Libre Franklin"/>
                  <a:sym typeface="Libre Franklin"/>
                </a:rPr>
                <a:t>Metternich</a:t>
              </a:r>
              <a:r>
                <a:rPr b="0" i="0" lang="it-IT" sz="1800" u="none" cap="none" strike="noStrike">
                  <a:solidFill>
                    <a:schemeClr val="lt1"/>
                  </a:solidFill>
                  <a:latin typeface="Libre Franklin"/>
                  <a:ea typeface="Libre Franklin"/>
                  <a:cs typeface="Libre Franklin"/>
                  <a:sym typeface="Libre Franklin"/>
                </a:rPr>
                <a:t> che fuggì in Gran Bretagna: il giorno dopo l’imperatore Ferdinando promise una costituzione.</a:t>
              </a:r>
              <a:endParaRPr b="0" i="0" sz="1800" u="none" cap="none" strike="noStrike">
                <a:solidFill>
                  <a:schemeClr val="lt1"/>
                </a:solidFill>
                <a:latin typeface="Libre Franklin"/>
                <a:ea typeface="Libre Franklin"/>
                <a:cs typeface="Libre Franklin"/>
                <a:sym typeface="Libre Franklin"/>
              </a:endParaRPr>
            </a:p>
          </p:txBody>
        </p:sp>
        <p:sp>
          <p:nvSpPr>
            <p:cNvPr id="341" name="Google Shape;341;p16"/>
            <p:cNvSpPr/>
            <p:nvPr/>
          </p:nvSpPr>
          <p:spPr>
            <a:xfrm>
              <a:off x="5016118" y="1092757"/>
              <a:ext cx="927384" cy="927384"/>
            </a:xfrm>
            <a:prstGeom prst="downArrow">
              <a:avLst>
                <a:gd fmla="val 55000" name="adj1"/>
                <a:gd fmla="val 45000" name="adj2"/>
              </a:avLst>
            </a:prstGeom>
            <a:solidFill>
              <a:srgbClr val="F2DCCB">
                <a:alpha val="89803"/>
              </a:srgbClr>
            </a:solidFill>
            <a:ln cap="flat" cmpd="sng" w="9525">
              <a:solidFill>
                <a:srgbClr val="F2DC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6"/>
            <p:cNvSpPr txBox="1"/>
            <p:nvPr/>
          </p:nvSpPr>
          <p:spPr>
            <a:xfrm>
              <a:off x="5224779" y="1092757"/>
              <a:ext cx="510062" cy="697856"/>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3600"/>
                <a:buFont typeface="Libre Franklin"/>
                <a:buNone/>
              </a:pPr>
              <a:r>
                <a:t/>
              </a:r>
              <a:endParaRPr b="0" i="0" sz="3600" u="none" cap="none" strike="noStrike">
                <a:solidFill>
                  <a:schemeClr val="lt1"/>
                </a:solidFill>
                <a:latin typeface="Libre Franklin"/>
                <a:ea typeface="Libre Franklin"/>
                <a:cs typeface="Libre Franklin"/>
                <a:sym typeface="Libre Franklin"/>
              </a:endParaRPr>
            </a:p>
          </p:txBody>
        </p:sp>
        <p:sp>
          <p:nvSpPr>
            <p:cNvPr id="343" name="Google Shape;343;p16"/>
            <p:cNvSpPr/>
            <p:nvPr/>
          </p:nvSpPr>
          <p:spPr>
            <a:xfrm>
              <a:off x="5513887" y="2778910"/>
              <a:ext cx="927384" cy="927384"/>
            </a:xfrm>
            <a:prstGeom prst="downArrow">
              <a:avLst>
                <a:gd fmla="val 55000" name="adj1"/>
                <a:gd fmla="val 45000" name="adj2"/>
              </a:avLst>
            </a:prstGeom>
            <a:solidFill>
              <a:srgbClr val="CCE6E7">
                <a:alpha val="89803"/>
              </a:srgbClr>
            </a:solidFill>
            <a:ln cap="flat" cmpd="sng" w="9525">
              <a:solidFill>
                <a:srgbClr val="F2DC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6"/>
            <p:cNvSpPr txBox="1"/>
            <p:nvPr/>
          </p:nvSpPr>
          <p:spPr>
            <a:xfrm>
              <a:off x="5722548" y="2778910"/>
              <a:ext cx="510062" cy="697856"/>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3600"/>
                <a:buFont typeface="Libre Franklin"/>
                <a:buNone/>
              </a:pPr>
              <a:r>
                <a:t/>
              </a:r>
              <a:endParaRPr b="0" i="0" sz="3600" u="none" cap="none" strike="noStrike">
                <a:solidFill>
                  <a:schemeClr val="lt1"/>
                </a:solidFill>
                <a:latin typeface="Libre Franklin"/>
                <a:ea typeface="Libre Franklin"/>
                <a:cs typeface="Libre Franklin"/>
                <a:sym typeface="Libre Franklin"/>
              </a:endParaRPr>
            </a:p>
          </p:txBody>
        </p:sp>
        <p:sp>
          <p:nvSpPr>
            <p:cNvPr id="345" name="Google Shape;345;p16"/>
            <p:cNvSpPr/>
            <p:nvPr/>
          </p:nvSpPr>
          <p:spPr>
            <a:xfrm>
              <a:off x="6004226" y="4465064"/>
              <a:ext cx="927384" cy="927384"/>
            </a:xfrm>
            <a:prstGeom prst="downArrow">
              <a:avLst>
                <a:gd fmla="val 55000" name="adj1"/>
                <a:gd fmla="val 45000" name="adj2"/>
              </a:avLst>
            </a:prstGeom>
            <a:solidFill>
              <a:srgbClr val="DCD0D4">
                <a:alpha val="89803"/>
              </a:srgbClr>
            </a:solidFill>
            <a:ln cap="flat" cmpd="sng" w="9525">
              <a:solidFill>
                <a:srgbClr val="F2DC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6"/>
            <p:cNvSpPr txBox="1"/>
            <p:nvPr/>
          </p:nvSpPr>
          <p:spPr>
            <a:xfrm>
              <a:off x="6212887" y="4465064"/>
              <a:ext cx="510062" cy="697856"/>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3600"/>
                <a:buFont typeface="Libre Franklin"/>
                <a:buNone/>
              </a:pPr>
              <a:r>
                <a:t/>
              </a:r>
              <a:endParaRPr b="0" i="0" sz="3600" u="none" cap="none" strike="noStrike">
                <a:solidFill>
                  <a:schemeClr val="lt1"/>
                </a:solidFill>
                <a:latin typeface="Libre Franklin"/>
                <a:ea typeface="Libre Franklin"/>
                <a:cs typeface="Libre Franklin"/>
                <a:sym typeface="Libre Franklin"/>
              </a:endParaRPr>
            </a:p>
          </p:txBody>
        </p:sp>
      </p:grpSp>
      <p:pic>
        <p:nvPicPr>
          <p:cNvPr id="347" name="Google Shape;347;p16"/>
          <p:cNvPicPr preferRelativeResize="0"/>
          <p:nvPr/>
        </p:nvPicPr>
        <p:blipFill rotWithShape="1">
          <a:blip r:embed="rId3">
            <a:alphaModFix/>
          </a:blip>
          <a:srcRect b="0" l="0" r="0" t="0"/>
          <a:stretch/>
        </p:blipFill>
        <p:spPr>
          <a:xfrm>
            <a:off x="7975177" y="4029509"/>
            <a:ext cx="3853902" cy="262099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51" name="Shape 351"/>
        <p:cNvGrpSpPr/>
        <p:nvPr/>
      </p:nvGrpSpPr>
      <p:grpSpPr>
        <a:xfrm>
          <a:off x="0" y="0"/>
          <a:ext cx="0" cy="0"/>
          <a:chOff x="0" y="0"/>
          <a:chExt cx="0" cy="0"/>
        </a:xfrm>
      </p:grpSpPr>
      <p:sp>
        <p:nvSpPr>
          <p:cNvPr id="352" name="Google Shape;352;p17"/>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353" name="Google Shape;353;p17"/>
          <p:cNvSpPr txBox="1"/>
          <p:nvPr>
            <p:ph type="title"/>
          </p:nvPr>
        </p:nvSpPr>
        <p:spPr>
          <a:xfrm>
            <a:off x="640080" y="639704"/>
            <a:ext cx="3299579" cy="5577840"/>
          </a:xfrm>
          <a:prstGeom prst="rect">
            <a:avLst/>
          </a:prstGeom>
          <a:noFill/>
          <a:ln>
            <a:noFill/>
          </a:ln>
        </p:spPr>
        <p:txBody>
          <a:bodyPr anchorCtr="0" anchor="ctr" bIns="45700" lIns="91425" spcFirstLastPara="1" rIns="91425" wrap="square" tIns="45700">
            <a:normAutofit/>
          </a:bodyPr>
          <a:lstStyle/>
          <a:p>
            <a:pPr indent="0" lvl="0" marL="0" rtl="0" algn="ctr">
              <a:lnSpc>
                <a:spcPct val="89000"/>
              </a:lnSpc>
              <a:spcBef>
                <a:spcPts val="0"/>
              </a:spcBef>
              <a:spcAft>
                <a:spcPts val="0"/>
              </a:spcAft>
              <a:buClr>
                <a:schemeClr val="dk2"/>
              </a:buClr>
              <a:buSzPts val="4400"/>
              <a:buFont typeface="Libre Franklin"/>
              <a:buNone/>
            </a:pPr>
            <a:r>
              <a:rPr lang="it-IT"/>
              <a:t>La rivoluzione si estende</a:t>
            </a:r>
            <a:endParaRPr/>
          </a:p>
        </p:txBody>
      </p:sp>
      <p:grpSp>
        <p:nvGrpSpPr>
          <p:cNvPr id="354" name="Google Shape;354;p17"/>
          <p:cNvGrpSpPr/>
          <p:nvPr/>
        </p:nvGrpSpPr>
        <p:grpSpPr>
          <a:xfrm>
            <a:off x="4107767" y="154745"/>
            <a:ext cx="7976381" cy="6527408"/>
            <a:chOff x="0" y="0"/>
            <a:chExt cx="7976381" cy="6527408"/>
          </a:xfrm>
        </p:grpSpPr>
        <p:sp>
          <p:nvSpPr>
            <p:cNvPr id="355" name="Google Shape;355;p17"/>
            <p:cNvSpPr/>
            <p:nvPr/>
          </p:nvSpPr>
          <p:spPr>
            <a:xfrm>
              <a:off x="0" y="0"/>
              <a:ext cx="6779924" cy="1958222"/>
            </a:xfrm>
            <a:prstGeom prst="roundRect">
              <a:avLst>
                <a:gd fmla="val 10000" name="adj"/>
              </a:avLst>
            </a:prstGeom>
            <a:gradFill>
              <a:gsLst>
                <a:gs pos="0">
                  <a:srgbClr val="AAABB0"/>
                </a:gs>
                <a:gs pos="50000">
                  <a:srgbClr val="93989B"/>
                </a:gs>
                <a:gs pos="100000">
                  <a:srgbClr val="7E828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7"/>
            <p:cNvSpPr txBox="1"/>
            <p:nvPr/>
          </p:nvSpPr>
          <p:spPr>
            <a:xfrm>
              <a:off x="57354" y="57354"/>
              <a:ext cx="4666850" cy="1843514"/>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Libre Franklin"/>
                <a:buNone/>
              </a:pPr>
              <a:r>
                <a:rPr b="0" i="0" lang="it-IT" sz="2000" u="none" cap="none" strike="noStrike">
                  <a:solidFill>
                    <a:schemeClr val="dk1"/>
                  </a:solidFill>
                  <a:latin typeface="Libre Franklin"/>
                  <a:ea typeface="Libre Franklin"/>
                  <a:cs typeface="Libre Franklin"/>
                  <a:sym typeface="Libre Franklin"/>
                </a:rPr>
                <a:t>Tra l’11 ed il 22 marzo la rivolta toccò le grandi città di Boemia, Ungheria, Croazia, Lombardo-Veneto.</a:t>
              </a:r>
              <a:endParaRPr b="0" i="0" sz="2000" u="none" cap="none" strike="noStrike">
                <a:solidFill>
                  <a:schemeClr val="dk1"/>
                </a:solidFill>
                <a:latin typeface="Libre Franklin"/>
                <a:ea typeface="Libre Franklin"/>
                <a:cs typeface="Libre Franklin"/>
                <a:sym typeface="Libre Franklin"/>
              </a:endParaRPr>
            </a:p>
          </p:txBody>
        </p:sp>
        <p:sp>
          <p:nvSpPr>
            <p:cNvPr id="357" name="Google Shape;357;p17"/>
            <p:cNvSpPr/>
            <p:nvPr/>
          </p:nvSpPr>
          <p:spPr>
            <a:xfrm>
              <a:off x="598228" y="2284593"/>
              <a:ext cx="6779924" cy="1958222"/>
            </a:xfrm>
            <a:prstGeom prst="roundRect">
              <a:avLst>
                <a:gd fmla="val 10000" name="adj"/>
              </a:avLst>
            </a:prstGeom>
            <a:gradFill>
              <a:gsLst>
                <a:gs pos="0">
                  <a:srgbClr val="AAABB0"/>
                </a:gs>
                <a:gs pos="50000">
                  <a:srgbClr val="93989B"/>
                </a:gs>
                <a:gs pos="100000">
                  <a:srgbClr val="7E828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7"/>
            <p:cNvSpPr txBox="1"/>
            <p:nvPr/>
          </p:nvSpPr>
          <p:spPr>
            <a:xfrm>
              <a:off x="655582" y="2341947"/>
              <a:ext cx="4794143" cy="1843514"/>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Libre Franklin"/>
                <a:buNone/>
              </a:pPr>
              <a:r>
                <a:rPr b="0" i="0" lang="it-IT" sz="2000" u="none" cap="none" strike="noStrike">
                  <a:solidFill>
                    <a:schemeClr val="dk1"/>
                  </a:solidFill>
                  <a:latin typeface="Libre Franklin"/>
                  <a:ea typeface="Libre Franklin"/>
                  <a:cs typeface="Libre Franklin"/>
                  <a:sym typeface="Libre Franklin"/>
                </a:rPr>
                <a:t>Si trattò di insurrezioni di popolo contro il potere imperiale: le più sentite furono le rivendicazioni politiche e nazionalistiche. Non mancarono gli aspetti sociali ma furono meno significativi che in Francia.</a:t>
              </a:r>
              <a:endParaRPr b="0" i="0" sz="2000" u="none" cap="none" strike="noStrike">
                <a:solidFill>
                  <a:schemeClr val="dk1"/>
                </a:solidFill>
                <a:latin typeface="Libre Franklin"/>
                <a:ea typeface="Libre Franklin"/>
                <a:cs typeface="Libre Franklin"/>
                <a:sym typeface="Libre Franklin"/>
              </a:endParaRPr>
            </a:p>
          </p:txBody>
        </p:sp>
        <p:sp>
          <p:nvSpPr>
            <p:cNvPr id="359" name="Google Shape;359;p17"/>
            <p:cNvSpPr/>
            <p:nvPr/>
          </p:nvSpPr>
          <p:spPr>
            <a:xfrm>
              <a:off x="1196457" y="4569186"/>
              <a:ext cx="6779924" cy="1958222"/>
            </a:xfrm>
            <a:prstGeom prst="roundRect">
              <a:avLst>
                <a:gd fmla="val 10000" name="adj"/>
              </a:avLst>
            </a:prstGeom>
            <a:gradFill>
              <a:gsLst>
                <a:gs pos="0">
                  <a:srgbClr val="AAABB0"/>
                </a:gs>
                <a:gs pos="50000">
                  <a:srgbClr val="93989B"/>
                </a:gs>
                <a:gs pos="100000">
                  <a:srgbClr val="7E828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7"/>
            <p:cNvSpPr txBox="1"/>
            <p:nvPr/>
          </p:nvSpPr>
          <p:spPr>
            <a:xfrm>
              <a:off x="1253811" y="4626540"/>
              <a:ext cx="4794143" cy="1843514"/>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Libre Franklin"/>
                <a:buNone/>
              </a:pPr>
              <a:r>
                <a:rPr b="0" i="0" lang="it-IT" sz="2000" u="none" cap="none" strike="noStrike">
                  <a:solidFill>
                    <a:schemeClr val="dk1"/>
                  </a:solidFill>
                  <a:latin typeface="Libre Franklin"/>
                  <a:ea typeface="Libre Franklin"/>
                  <a:cs typeface="Libre Franklin"/>
                  <a:sym typeface="Libre Franklin"/>
                </a:rPr>
                <a:t>Nel regno di Ungheria la rivoluzione assunse caratteri particolarmente pericolosi in quanto le pretese autonomiste della nobiltà si legavano al nazionalismo degli intellettuali ed alle richieste di abolizione dei diritti signorili sui contadini.</a:t>
              </a:r>
              <a:endParaRPr b="0" i="0" sz="2000" u="none" cap="none" strike="noStrike">
                <a:solidFill>
                  <a:schemeClr val="dk1"/>
                </a:solidFill>
                <a:latin typeface="Libre Franklin"/>
                <a:ea typeface="Libre Franklin"/>
                <a:cs typeface="Libre Franklin"/>
                <a:sym typeface="Libre Franklin"/>
              </a:endParaRPr>
            </a:p>
          </p:txBody>
        </p:sp>
        <p:sp>
          <p:nvSpPr>
            <p:cNvPr id="361" name="Google Shape;361;p17"/>
            <p:cNvSpPr/>
            <p:nvPr/>
          </p:nvSpPr>
          <p:spPr>
            <a:xfrm>
              <a:off x="5507079" y="1484985"/>
              <a:ext cx="1272844" cy="1272844"/>
            </a:xfrm>
            <a:prstGeom prst="downArrow">
              <a:avLst>
                <a:gd fmla="val 55000" name="adj1"/>
                <a:gd fmla="val 45000" name="adj2"/>
              </a:avLst>
            </a:prstGeom>
            <a:solidFill>
              <a:srgbClr val="CBCCCD">
                <a:alpha val="89803"/>
              </a:srgbClr>
            </a:solidFill>
            <a:ln cap="flat" cmpd="sng" w="9525">
              <a:solidFill>
                <a:srgbClr val="CBCCCD">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txBox="1"/>
            <p:nvPr/>
          </p:nvSpPr>
          <p:spPr>
            <a:xfrm>
              <a:off x="5793469" y="1484985"/>
              <a:ext cx="700064" cy="957815"/>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dk1"/>
                </a:buClr>
                <a:buSzPts val="3600"/>
                <a:buFont typeface="Libre Franklin"/>
                <a:buNone/>
              </a:pPr>
              <a:r>
                <a:t/>
              </a:r>
              <a:endParaRPr b="0" i="0" sz="3600" u="none" cap="none" strike="noStrike">
                <a:solidFill>
                  <a:schemeClr val="dk1"/>
                </a:solidFill>
                <a:latin typeface="Libre Franklin"/>
                <a:ea typeface="Libre Franklin"/>
                <a:cs typeface="Libre Franklin"/>
                <a:sym typeface="Libre Franklin"/>
              </a:endParaRPr>
            </a:p>
          </p:txBody>
        </p:sp>
        <p:sp>
          <p:nvSpPr>
            <p:cNvPr id="363" name="Google Shape;363;p17"/>
            <p:cNvSpPr/>
            <p:nvPr/>
          </p:nvSpPr>
          <p:spPr>
            <a:xfrm>
              <a:off x="6105308" y="3756523"/>
              <a:ext cx="1272844" cy="1272844"/>
            </a:xfrm>
            <a:prstGeom prst="downArrow">
              <a:avLst>
                <a:gd fmla="val 55000" name="adj1"/>
                <a:gd fmla="val 45000" name="adj2"/>
              </a:avLst>
            </a:prstGeom>
            <a:solidFill>
              <a:srgbClr val="CBCCCD">
                <a:alpha val="89803"/>
              </a:srgbClr>
            </a:solidFill>
            <a:ln cap="flat" cmpd="sng" w="9525">
              <a:solidFill>
                <a:srgbClr val="CBCCCD">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7"/>
            <p:cNvSpPr txBox="1"/>
            <p:nvPr/>
          </p:nvSpPr>
          <p:spPr>
            <a:xfrm>
              <a:off x="6391698" y="3756523"/>
              <a:ext cx="700064" cy="957815"/>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dk1"/>
                </a:buClr>
                <a:buSzPts val="3600"/>
                <a:buFont typeface="Libre Franklin"/>
                <a:buNone/>
              </a:pPr>
              <a:r>
                <a:t/>
              </a:r>
              <a:endParaRPr b="0" i="0" sz="3600" u="none" cap="none" strike="noStrike">
                <a:solidFill>
                  <a:schemeClr val="dk1"/>
                </a:solidFill>
                <a:latin typeface="Libre Franklin"/>
                <a:ea typeface="Libre Franklin"/>
                <a:cs typeface="Libre Franklin"/>
                <a:sym typeface="Libre Franklin"/>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68" name="Shape 368"/>
        <p:cNvGrpSpPr/>
        <p:nvPr/>
      </p:nvGrpSpPr>
      <p:grpSpPr>
        <a:xfrm>
          <a:off x="0" y="0"/>
          <a:ext cx="0" cy="0"/>
          <a:chOff x="0" y="0"/>
          <a:chExt cx="0" cy="0"/>
        </a:xfrm>
      </p:grpSpPr>
      <p:sp>
        <p:nvSpPr>
          <p:cNvPr id="369" name="Google Shape;369;p18"/>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370" name="Google Shape;370;p18"/>
          <p:cNvSpPr/>
          <p:nvPr/>
        </p:nvSpPr>
        <p:spPr>
          <a:xfrm>
            <a:off x="7383661" y="0"/>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1" name="Google Shape;371;p18"/>
          <p:cNvPicPr preferRelativeResize="0"/>
          <p:nvPr/>
        </p:nvPicPr>
        <p:blipFill rotWithShape="1">
          <a:blip r:embed="rId3">
            <a:alphaModFix/>
          </a:blip>
          <a:srcRect b="0" l="0" r="12278" t="0"/>
          <a:stretch/>
        </p:blipFill>
        <p:spPr>
          <a:xfrm>
            <a:off x="7589854" y="10"/>
            <a:ext cx="4602146" cy="6857990"/>
          </a:xfrm>
          <a:prstGeom prst="rect">
            <a:avLst/>
          </a:prstGeom>
          <a:noFill/>
          <a:ln>
            <a:noFill/>
          </a:ln>
        </p:spPr>
      </p:pic>
      <p:sp>
        <p:nvSpPr>
          <p:cNvPr id="372" name="Google Shape;372;p18"/>
          <p:cNvSpPr txBox="1"/>
          <p:nvPr>
            <p:ph type="title"/>
          </p:nvPr>
        </p:nvSpPr>
        <p:spPr>
          <a:xfrm>
            <a:off x="897285" y="196948"/>
            <a:ext cx="5793475" cy="1946617"/>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it-IT"/>
              <a:t>Il caso di Berlino</a:t>
            </a:r>
            <a:endParaRPr/>
          </a:p>
        </p:txBody>
      </p:sp>
      <p:grpSp>
        <p:nvGrpSpPr>
          <p:cNvPr id="373" name="Google Shape;373;p18"/>
          <p:cNvGrpSpPr/>
          <p:nvPr/>
        </p:nvGrpSpPr>
        <p:grpSpPr>
          <a:xfrm>
            <a:off x="1" y="1286944"/>
            <a:ext cx="7272996" cy="5508000"/>
            <a:chOff x="0" y="63055"/>
            <a:chExt cx="7272996" cy="5508000"/>
          </a:xfrm>
        </p:grpSpPr>
        <p:sp>
          <p:nvSpPr>
            <p:cNvPr id="374" name="Google Shape;374;p18"/>
            <p:cNvSpPr/>
            <p:nvPr/>
          </p:nvSpPr>
          <p:spPr>
            <a:xfrm>
              <a:off x="0" y="63055"/>
              <a:ext cx="7272996" cy="1333800"/>
            </a:xfrm>
            <a:prstGeom prst="roundRect">
              <a:avLst>
                <a:gd fmla="val 16667" name="adj"/>
              </a:avLst>
            </a:prstGeom>
            <a:solidFill>
              <a:srgbClr val="F2C415"/>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8"/>
            <p:cNvSpPr txBox="1"/>
            <p:nvPr/>
          </p:nvSpPr>
          <p:spPr>
            <a:xfrm>
              <a:off x="65111" y="128166"/>
              <a:ext cx="7142774" cy="1203578"/>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Libre Franklin"/>
                <a:buNone/>
              </a:pPr>
              <a:r>
                <a:rPr b="0" i="0" lang="it-IT" sz="2000" u="none" cap="none" strike="noStrike">
                  <a:solidFill>
                    <a:schemeClr val="lt1"/>
                  </a:solidFill>
                  <a:latin typeface="Libre Franklin"/>
                  <a:ea typeface="Libre Franklin"/>
                  <a:cs typeface="Libre Franklin"/>
                  <a:sym typeface="Libre Franklin"/>
                </a:rPr>
                <a:t>Anche a Berlino a partire dal 7 marzo si erano tenute delle manifestazioni sfociate in scontri con l’esercito: le richieste anche in questo caso miravano alla unità nazionale e all’ottenimento di una costituzione liberale.</a:t>
              </a:r>
              <a:endParaRPr b="0" i="0" sz="2000" u="none" cap="none" strike="noStrike">
                <a:solidFill>
                  <a:schemeClr val="lt1"/>
                </a:solidFill>
                <a:latin typeface="Libre Franklin"/>
                <a:ea typeface="Libre Franklin"/>
                <a:cs typeface="Libre Franklin"/>
                <a:sym typeface="Libre Franklin"/>
              </a:endParaRPr>
            </a:p>
          </p:txBody>
        </p:sp>
        <p:sp>
          <p:nvSpPr>
            <p:cNvPr id="376" name="Google Shape;376;p18"/>
            <p:cNvSpPr/>
            <p:nvPr/>
          </p:nvSpPr>
          <p:spPr>
            <a:xfrm>
              <a:off x="0" y="1454455"/>
              <a:ext cx="7272996" cy="1333800"/>
            </a:xfrm>
            <a:prstGeom prst="roundRect">
              <a:avLst>
                <a:gd fmla="val 16667" name="adj"/>
              </a:avLst>
            </a:prstGeom>
            <a:solidFill>
              <a:srgbClr val="CF8C1B"/>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8"/>
            <p:cNvSpPr txBox="1"/>
            <p:nvPr/>
          </p:nvSpPr>
          <p:spPr>
            <a:xfrm>
              <a:off x="65111" y="1519566"/>
              <a:ext cx="7142774" cy="1203578"/>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Libre Franklin"/>
                <a:buNone/>
              </a:pPr>
              <a:r>
                <a:rPr b="0" i="0" lang="it-IT" sz="2000" u="none" cap="none" strike="noStrike">
                  <a:solidFill>
                    <a:schemeClr val="lt1"/>
                  </a:solidFill>
                  <a:latin typeface="Libre Franklin"/>
                  <a:ea typeface="Libre Franklin"/>
                  <a:cs typeface="Libre Franklin"/>
                  <a:sym typeface="Libre Franklin"/>
                </a:rPr>
                <a:t>Il re di Prussia </a:t>
              </a:r>
              <a:r>
                <a:rPr b="1" i="1" lang="it-IT" sz="2000" u="none" cap="none" strike="noStrike">
                  <a:solidFill>
                    <a:schemeClr val="lt1"/>
                  </a:solidFill>
                  <a:latin typeface="Libre Franklin"/>
                  <a:ea typeface="Libre Franklin"/>
                  <a:cs typeface="Libre Franklin"/>
                  <a:sym typeface="Libre Franklin"/>
                </a:rPr>
                <a:t>Federico Guglielmo IV </a:t>
              </a:r>
              <a:r>
                <a:rPr b="0" i="0" lang="it-IT" sz="2000" u="none" cap="none" strike="noStrike">
                  <a:solidFill>
                    <a:schemeClr val="lt1"/>
                  </a:solidFill>
                  <a:latin typeface="Libre Franklin"/>
                  <a:ea typeface="Libre Franklin"/>
                  <a:cs typeface="Libre Franklin"/>
                  <a:sym typeface="Libre Franklin"/>
                </a:rPr>
                <a:t>sul trono dal 1840 aveva mostrato in principio qualche apertura liberale.</a:t>
              </a:r>
              <a:endParaRPr b="0" i="0" sz="2000" u="none" cap="none" strike="noStrike">
                <a:solidFill>
                  <a:schemeClr val="lt1"/>
                </a:solidFill>
                <a:latin typeface="Libre Franklin"/>
                <a:ea typeface="Libre Franklin"/>
                <a:cs typeface="Libre Franklin"/>
                <a:sym typeface="Libre Franklin"/>
              </a:endParaRPr>
            </a:p>
          </p:txBody>
        </p:sp>
        <p:sp>
          <p:nvSpPr>
            <p:cNvPr id="378" name="Google Shape;378;p18"/>
            <p:cNvSpPr/>
            <p:nvPr/>
          </p:nvSpPr>
          <p:spPr>
            <a:xfrm>
              <a:off x="0" y="2845855"/>
              <a:ext cx="7272996" cy="1333800"/>
            </a:xfrm>
            <a:prstGeom prst="roundRect">
              <a:avLst>
                <a:gd fmla="val 16667" name="adj"/>
              </a:avLst>
            </a:prstGeom>
            <a:solidFill>
              <a:srgbClr val="A86325"/>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8"/>
            <p:cNvSpPr txBox="1"/>
            <p:nvPr/>
          </p:nvSpPr>
          <p:spPr>
            <a:xfrm>
              <a:off x="65111" y="2910966"/>
              <a:ext cx="7142774" cy="1203578"/>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Libre Franklin"/>
                <a:buNone/>
              </a:pPr>
              <a:r>
                <a:rPr b="0" i="0" lang="it-IT" sz="2000" u="none" cap="none" strike="noStrike">
                  <a:solidFill>
                    <a:schemeClr val="lt1"/>
                  </a:solidFill>
                  <a:latin typeface="Libre Franklin"/>
                  <a:ea typeface="Libre Franklin"/>
                  <a:cs typeface="Libre Franklin"/>
                  <a:sym typeface="Libre Franklin"/>
                </a:rPr>
                <a:t>L’8 marzo vi furono centinaia di morti tra insorti e soldati.</a:t>
              </a:r>
              <a:endParaRPr b="0" i="0" sz="2000" u="none" cap="none" strike="noStrike">
                <a:solidFill>
                  <a:schemeClr val="lt1"/>
                </a:solidFill>
                <a:latin typeface="Libre Franklin"/>
                <a:ea typeface="Libre Franklin"/>
                <a:cs typeface="Libre Franklin"/>
                <a:sym typeface="Libre Franklin"/>
              </a:endParaRPr>
            </a:p>
          </p:txBody>
        </p:sp>
        <p:sp>
          <p:nvSpPr>
            <p:cNvPr id="380" name="Google Shape;380;p18"/>
            <p:cNvSpPr/>
            <p:nvPr/>
          </p:nvSpPr>
          <p:spPr>
            <a:xfrm>
              <a:off x="0" y="4237255"/>
              <a:ext cx="7272996" cy="1333800"/>
            </a:xfrm>
            <a:prstGeom prst="roundRect">
              <a:avLst>
                <a:gd fmla="val 16667" name="adj"/>
              </a:avLst>
            </a:prstGeom>
            <a:solidFill>
              <a:srgbClr val="85482B"/>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8"/>
            <p:cNvSpPr txBox="1"/>
            <p:nvPr/>
          </p:nvSpPr>
          <p:spPr>
            <a:xfrm>
              <a:off x="65111" y="4302366"/>
              <a:ext cx="7142774" cy="1203578"/>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Libre Franklin"/>
                <a:buNone/>
              </a:pPr>
              <a:r>
                <a:rPr b="0" i="0" lang="it-IT" sz="2000" u="none" cap="none" strike="noStrike">
                  <a:solidFill>
                    <a:schemeClr val="lt1"/>
                  </a:solidFill>
                  <a:latin typeface="Libre Franklin"/>
                  <a:ea typeface="Libre Franklin"/>
                  <a:cs typeface="Libre Franklin"/>
                  <a:sym typeface="Libre Franklin"/>
                </a:rPr>
                <a:t>il 19 marzo il sovrano decise di annunciare il ritiro dei militari.</a:t>
              </a:r>
              <a:endParaRPr b="0" i="0" sz="2000" u="none" cap="none" strike="noStrike">
                <a:solidFill>
                  <a:schemeClr val="lt1"/>
                </a:solidFill>
                <a:latin typeface="Libre Franklin"/>
                <a:ea typeface="Libre Franklin"/>
                <a:cs typeface="Libre Franklin"/>
                <a:sym typeface="Libre Franklin"/>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85" name="Shape 385"/>
        <p:cNvGrpSpPr/>
        <p:nvPr/>
      </p:nvGrpSpPr>
      <p:grpSpPr>
        <a:xfrm>
          <a:off x="0" y="0"/>
          <a:ext cx="0" cy="0"/>
          <a:chOff x="0" y="0"/>
          <a:chExt cx="0" cy="0"/>
        </a:xfrm>
      </p:grpSpPr>
      <p:sp>
        <p:nvSpPr>
          <p:cNvPr id="386" name="Google Shape;386;p19"/>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387" name="Google Shape;387;p19"/>
          <p:cNvSpPr txBox="1"/>
          <p:nvPr>
            <p:ph type="title"/>
          </p:nvPr>
        </p:nvSpPr>
        <p:spPr>
          <a:xfrm>
            <a:off x="98474" y="639704"/>
            <a:ext cx="3841185" cy="2673238"/>
          </a:xfrm>
          <a:prstGeom prst="rect">
            <a:avLst/>
          </a:prstGeom>
          <a:noFill/>
          <a:ln>
            <a:noFill/>
          </a:ln>
        </p:spPr>
        <p:txBody>
          <a:bodyPr anchorCtr="0" anchor="ctr" bIns="45700" lIns="91425" spcFirstLastPara="1" rIns="91425" wrap="square" tIns="45700">
            <a:normAutofit/>
          </a:bodyPr>
          <a:lstStyle/>
          <a:p>
            <a:pPr indent="0" lvl="0" marL="0" rtl="0" algn="ctr">
              <a:lnSpc>
                <a:spcPct val="89000"/>
              </a:lnSpc>
              <a:spcBef>
                <a:spcPts val="0"/>
              </a:spcBef>
              <a:spcAft>
                <a:spcPts val="0"/>
              </a:spcAft>
              <a:buClr>
                <a:schemeClr val="dk2"/>
              </a:buClr>
              <a:buSzPts val="4400"/>
              <a:buFont typeface="Libre Franklin"/>
              <a:buNone/>
            </a:pPr>
            <a:r>
              <a:rPr lang="it-IT"/>
              <a:t>Le concessioni</a:t>
            </a:r>
            <a:endParaRPr/>
          </a:p>
        </p:txBody>
      </p:sp>
      <p:grpSp>
        <p:nvGrpSpPr>
          <p:cNvPr id="388" name="Google Shape;388;p19"/>
          <p:cNvGrpSpPr/>
          <p:nvPr/>
        </p:nvGrpSpPr>
        <p:grpSpPr>
          <a:xfrm>
            <a:off x="3941344" y="548843"/>
            <a:ext cx="8028574" cy="5148368"/>
            <a:chOff x="1686" y="942739"/>
            <a:chExt cx="8028574" cy="5148368"/>
          </a:xfrm>
        </p:grpSpPr>
        <p:sp>
          <p:nvSpPr>
            <p:cNvPr id="389" name="Google Shape;389;p19"/>
            <p:cNvSpPr/>
            <p:nvPr/>
          </p:nvSpPr>
          <p:spPr>
            <a:xfrm>
              <a:off x="3600143" y="1977096"/>
              <a:ext cx="797459" cy="91440"/>
            </a:xfrm>
            <a:custGeom>
              <a:rect b="b" l="l" r="r" t="t"/>
              <a:pathLst>
                <a:path extrusionOk="0" h="120000" w="120000">
                  <a:moveTo>
                    <a:pt x="0" y="60000"/>
                  </a:moveTo>
                  <a:lnTo>
                    <a:pt x="120000" y="60000"/>
                  </a:lnTo>
                </a:path>
              </a:pathLst>
            </a:custGeom>
            <a:noFill/>
            <a:ln cap="flat" cmpd="sng" w="9525">
              <a:solidFill>
                <a:srgbClr val="874729"/>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txBox="1"/>
            <p:nvPr/>
          </p:nvSpPr>
          <p:spPr>
            <a:xfrm>
              <a:off x="3978172" y="2018676"/>
              <a:ext cx="41402" cy="828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Libre Franklin"/>
                <a:buNone/>
              </a:pPr>
              <a:r>
                <a:t/>
              </a:r>
              <a:endParaRPr b="0" i="0" sz="500" u="none" cap="none" strike="noStrike">
                <a:solidFill>
                  <a:schemeClr val="dk1"/>
                </a:solidFill>
                <a:latin typeface="Libre Franklin"/>
                <a:ea typeface="Libre Franklin"/>
                <a:cs typeface="Libre Franklin"/>
                <a:sym typeface="Libre Franklin"/>
              </a:endParaRPr>
            </a:p>
          </p:txBody>
        </p:sp>
        <p:sp>
          <p:nvSpPr>
            <p:cNvPr id="391" name="Google Shape;391;p19"/>
            <p:cNvSpPr/>
            <p:nvPr/>
          </p:nvSpPr>
          <p:spPr>
            <a:xfrm>
              <a:off x="1686" y="942739"/>
              <a:ext cx="3600257" cy="2160154"/>
            </a:xfrm>
            <a:prstGeom prst="rect">
              <a:avLst/>
            </a:prstGeom>
            <a:solidFill>
              <a:srgbClr val="874729"/>
            </a:solidFill>
            <a:ln cap="flat" cmpd="sng" w="349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txBox="1"/>
            <p:nvPr/>
          </p:nvSpPr>
          <p:spPr>
            <a:xfrm>
              <a:off x="1686" y="942739"/>
              <a:ext cx="3600257" cy="2160154"/>
            </a:xfrm>
            <a:prstGeom prst="rect">
              <a:avLst/>
            </a:prstGeom>
            <a:noFill/>
            <a:ln>
              <a:noFill/>
            </a:ln>
          </p:spPr>
          <p:txBody>
            <a:bodyPr anchorCtr="0" anchor="ctr" bIns="185175" lIns="176400" spcFirstLastPara="1" rIns="176400" wrap="square" tIns="185175">
              <a:noAutofit/>
            </a:bodyPr>
            <a:lstStyle/>
            <a:p>
              <a:pPr indent="0" lvl="0" marL="0" marR="0" rtl="0" algn="ctr">
                <a:lnSpc>
                  <a:spcPct val="90000"/>
                </a:lnSpc>
                <a:spcBef>
                  <a:spcPts val="0"/>
                </a:spcBef>
                <a:spcAft>
                  <a:spcPts val="0"/>
                </a:spcAft>
                <a:buClr>
                  <a:schemeClr val="lt1"/>
                </a:buClr>
                <a:buSzPts val="1800"/>
                <a:buFont typeface="Libre Franklin"/>
                <a:buNone/>
              </a:pPr>
              <a:r>
                <a:rPr b="0" i="0" lang="it-IT" sz="1800" u="none" cap="none" strike="noStrike">
                  <a:solidFill>
                    <a:schemeClr val="lt1"/>
                  </a:solidFill>
                  <a:latin typeface="Libre Franklin"/>
                  <a:ea typeface="Libre Franklin"/>
                  <a:cs typeface="Libre Franklin"/>
                  <a:sym typeface="Libre Franklin"/>
                </a:rPr>
                <a:t>Nel giro di poche settimane, tra il marzo e l’aprile del 1848, molti sovrani  cedettero alle richieste degli insorti.</a:t>
              </a:r>
              <a:endParaRPr b="0" i="0" sz="1800" u="none" cap="none" strike="noStrike">
                <a:solidFill>
                  <a:schemeClr val="lt1"/>
                </a:solidFill>
                <a:latin typeface="Libre Franklin"/>
                <a:ea typeface="Libre Franklin"/>
                <a:cs typeface="Libre Franklin"/>
                <a:sym typeface="Libre Franklin"/>
              </a:endParaRPr>
            </a:p>
          </p:txBody>
        </p:sp>
        <p:sp>
          <p:nvSpPr>
            <p:cNvPr id="393" name="Google Shape;393;p19"/>
            <p:cNvSpPr/>
            <p:nvPr/>
          </p:nvSpPr>
          <p:spPr>
            <a:xfrm>
              <a:off x="1801815" y="3101093"/>
              <a:ext cx="4428316" cy="797459"/>
            </a:xfrm>
            <a:custGeom>
              <a:rect b="b" l="l" r="r" t="t"/>
              <a:pathLst>
                <a:path extrusionOk="0" h="120000" w="120000">
                  <a:moveTo>
                    <a:pt x="120000" y="0"/>
                  </a:moveTo>
                  <a:lnTo>
                    <a:pt x="120000" y="62573"/>
                  </a:lnTo>
                  <a:lnTo>
                    <a:pt x="0" y="62573"/>
                  </a:lnTo>
                  <a:lnTo>
                    <a:pt x="0" y="120000"/>
                  </a:lnTo>
                </a:path>
              </a:pathLst>
            </a:custGeom>
            <a:noFill/>
            <a:ln cap="flat" cmpd="sng" w="9525">
              <a:solidFill>
                <a:srgbClr val="874729"/>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9"/>
            <p:cNvSpPr txBox="1"/>
            <p:nvPr/>
          </p:nvSpPr>
          <p:spPr>
            <a:xfrm>
              <a:off x="3903346" y="3495683"/>
              <a:ext cx="225253" cy="828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Libre Franklin"/>
                <a:buNone/>
              </a:pPr>
              <a:r>
                <a:t/>
              </a:r>
              <a:endParaRPr b="0" i="0" sz="500" u="none" cap="none" strike="noStrike">
                <a:solidFill>
                  <a:schemeClr val="dk1"/>
                </a:solidFill>
                <a:latin typeface="Libre Franklin"/>
                <a:ea typeface="Libre Franklin"/>
                <a:cs typeface="Libre Franklin"/>
                <a:sym typeface="Libre Franklin"/>
              </a:endParaRPr>
            </a:p>
          </p:txBody>
        </p:sp>
        <p:sp>
          <p:nvSpPr>
            <p:cNvPr id="395" name="Google Shape;395;p19"/>
            <p:cNvSpPr/>
            <p:nvPr/>
          </p:nvSpPr>
          <p:spPr>
            <a:xfrm>
              <a:off x="4430003" y="942739"/>
              <a:ext cx="3600257" cy="2160154"/>
            </a:xfrm>
            <a:prstGeom prst="rect">
              <a:avLst/>
            </a:prstGeom>
            <a:solidFill>
              <a:srgbClr val="874729"/>
            </a:solidFill>
            <a:ln cap="flat" cmpd="sng" w="349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txBox="1"/>
            <p:nvPr/>
          </p:nvSpPr>
          <p:spPr>
            <a:xfrm>
              <a:off x="4430003" y="942739"/>
              <a:ext cx="3600257" cy="2160154"/>
            </a:xfrm>
            <a:prstGeom prst="rect">
              <a:avLst/>
            </a:prstGeom>
            <a:noFill/>
            <a:ln>
              <a:noFill/>
            </a:ln>
          </p:spPr>
          <p:txBody>
            <a:bodyPr anchorCtr="0" anchor="ctr" bIns="185175" lIns="176400" spcFirstLastPara="1" rIns="176400" wrap="square" tIns="185175">
              <a:noAutofit/>
            </a:bodyPr>
            <a:lstStyle/>
            <a:p>
              <a:pPr indent="0" lvl="0" marL="0" marR="0" rtl="0" algn="ctr">
                <a:lnSpc>
                  <a:spcPct val="90000"/>
                </a:lnSpc>
                <a:spcBef>
                  <a:spcPts val="0"/>
                </a:spcBef>
                <a:spcAft>
                  <a:spcPts val="0"/>
                </a:spcAft>
                <a:buClr>
                  <a:schemeClr val="lt1"/>
                </a:buClr>
                <a:buSzPts val="1800"/>
                <a:buFont typeface="Libre Franklin"/>
                <a:buNone/>
              </a:pPr>
              <a:r>
                <a:rPr b="1" i="1" lang="it-IT" sz="1800" u="none" cap="none" strike="noStrike">
                  <a:solidFill>
                    <a:schemeClr val="lt1"/>
                  </a:solidFill>
                  <a:latin typeface="Libre Franklin"/>
                  <a:ea typeface="Libre Franklin"/>
                  <a:cs typeface="Libre Franklin"/>
                  <a:sym typeface="Libre Franklin"/>
                </a:rPr>
                <a:t>Ferdinando d’Austria  </a:t>
              </a:r>
              <a:r>
                <a:rPr b="0" i="0" lang="it-IT" sz="1800" u="none" cap="none" strike="noStrike">
                  <a:solidFill>
                    <a:schemeClr val="lt1"/>
                  </a:solidFill>
                  <a:latin typeface="Libre Franklin"/>
                  <a:ea typeface="Libre Franklin"/>
                  <a:cs typeface="Libre Franklin"/>
                  <a:sym typeface="Libre Franklin"/>
                </a:rPr>
                <a:t>riconobbe sia il governo che la costituzione ungherese e concesse l’elezione di un parlamento imperiale che si tenne con un suffragio piuttosto ristretto.</a:t>
              </a:r>
              <a:endParaRPr b="0" i="0" sz="1800" u="none" cap="none" strike="noStrike">
                <a:solidFill>
                  <a:schemeClr val="lt1"/>
                </a:solidFill>
                <a:latin typeface="Libre Franklin"/>
                <a:ea typeface="Libre Franklin"/>
                <a:cs typeface="Libre Franklin"/>
                <a:sym typeface="Libre Franklin"/>
              </a:endParaRPr>
            </a:p>
          </p:txBody>
        </p:sp>
        <p:sp>
          <p:nvSpPr>
            <p:cNvPr id="397" name="Google Shape;397;p19"/>
            <p:cNvSpPr/>
            <p:nvPr/>
          </p:nvSpPr>
          <p:spPr>
            <a:xfrm>
              <a:off x="3600143" y="4965310"/>
              <a:ext cx="797459" cy="91440"/>
            </a:xfrm>
            <a:custGeom>
              <a:rect b="b" l="l" r="r" t="t"/>
              <a:pathLst>
                <a:path extrusionOk="0" h="120000" w="120000">
                  <a:moveTo>
                    <a:pt x="0" y="60000"/>
                  </a:moveTo>
                  <a:lnTo>
                    <a:pt x="120000" y="60000"/>
                  </a:lnTo>
                </a:path>
              </a:pathLst>
            </a:custGeom>
            <a:noFill/>
            <a:ln cap="flat" cmpd="sng" w="9525">
              <a:solidFill>
                <a:srgbClr val="874729"/>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txBox="1"/>
            <p:nvPr/>
          </p:nvSpPr>
          <p:spPr>
            <a:xfrm>
              <a:off x="3978172" y="5006890"/>
              <a:ext cx="41402" cy="828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Libre Franklin"/>
                <a:buNone/>
              </a:pPr>
              <a:r>
                <a:t/>
              </a:r>
              <a:endParaRPr b="0" i="0" sz="500" u="none" cap="none" strike="noStrike">
                <a:solidFill>
                  <a:schemeClr val="dk1"/>
                </a:solidFill>
                <a:latin typeface="Libre Franklin"/>
                <a:ea typeface="Libre Franklin"/>
                <a:cs typeface="Libre Franklin"/>
                <a:sym typeface="Libre Franklin"/>
              </a:endParaRPr>
            </a:p>
          </p:txBody>
        </p:sp>
        <p:sp>
          <p:nvSpPr>
            <p:cNvPr id="399" name="Google Shape;399;p19"/>
            <p:cNvSpPr/>
            <p:nvPr/>
          </p:nvSpPr>
          <p:spPr>
            <a:xfrm>
              <a:off x="1686" y="3930953"/>
              <a:ext cx="3600257" cy="2160154"/>
            </a:xfrm>
            <a:prstGeom prst="rect">
              <a:avLst/>
            </a:prstGeom>
            <a:solidFill>
              <a:srgbClr val="874729"/>
            </a:solidFill>
            <a:ln cap="flat" cmpd="sng" w="349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9"/>
            <p:cNvSpPr txBox="1"/>
            <p:nvPr/>
          </p:nvSpPr>
          <p:spPr>
            <a:xfrm>
              <a:off x="1686" y="3930953"/>
              <a:ext cx="3600257" cy="2160154"/>
            </a:xfrm>
            <a:prstGeom prst="rect">
              <a:avLst/>
            </a:prstGeom>
            <a:noFill/>
            <a:ln>
              <a:noFill/>
            </a:ln>
          </p:spPr>
          <p:txBody>
            <a:bodyPr anchorCtr="0" anchor="ctr" bIns="185175" lIns="176400" spcFirstLastPara="1" rIns="176400" wrap="square" tIns="185175">
              <a:noAutofit/>
            </a:bodyPr>
            <a:lstStyle/>
            <a:p>
              <a:pPr indent="0" lvl="0" marL="0" marR="0" rtl="0" algn="ctr">
                <a:lnSpc>
                  <a:spcPct val="90000"/>
                </a:lnSpc>
                <a:spcBef>
                  <a:spcPts val="0"/>
                </a:spcBef>
                <a:spcAft>
                  <a:spcPts val="0"/>
                </a:spcAft>
                <a:buClr>
                  <a:schemeClr val="lt1"/>
                </a:buClr>
                <a:buSzPts val="1800"/>
                <a:buFont typeface="Libre Franklin"/>
                <a:buNone/>
              </a:pPr>
              <a:r>
                <a:rPr b="0" i="0" lang="it-IT" sz="1800" u="none" cap="none" strike="noStrike">
                  <a:solidFill>
                    <a:schemeClr val="lt1"/>
                  </a:solidFill>
                  <a:latin typeface="Libre Franklin"/>
                  <a:ea typeface="Libre Franklin"/>
                  <a:cs typeface="Libre Franklin"/>
                  <a:sym typeface="Libre Franklin"/>
                </a:rPr>
                <a:t>L’assemblea, una volta riunita, concesse l’abolizione della servitù senza indennizzo, cosa che saldò  la fedeltà del mondo contadino alla corona.</a:t>
              </a:r>
              <a:endParaRPr b="0" i="0" sz="1800" u="none" cap="none" strike="noStrike">
                <a:solidFill>
                  <a:schemeClr val="lt1"/>
                </a:solidFill>
                <a:latin typeface="Libre Franklin"/>
                <a:ea typeface="Libre Franklin"/>
                <a:cs typeface="Libre Franklin"/>
                <a:sym typeface="Libre Franklin"/>
              </a:endParaRPr>
            </a:p>
          </p:txBody>
        </p:sp>
        <p:sp>
          <p:nvSpPr>
            <p:cNvPr id="401" name="Google Shape;401;p19"/>
            <p:cNvSpPr/>
            <p:nvPr/>
          </p:nvSpPr>
          <p:spPr>
            <a:xfrm>
              <a:off x="4430003" y="3930953"/>
              <a:ext cx="3600257" cy="2160154"/>
            </a:xfrm>
            <a:prstGeom prst="rect">
              <a:avLst/>
            </a:prstGeom>
            <a:solidFill>
              <a:srgbClr val="874729"/>
            </a:solidFill>
            <a:ln cap="flat" cmpd="sng" w="349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9"/>
            <p:cNvSpPr txBox="1"/>
            <p:nvPr/>
          </p:nvSpPr>
          <p:spPr>
            <a:xfrm>
              <a:off x="4430003" y="3930953"/>
              <a:ext cx="3600257" cy="2160154"/>
            </a:xfrm>
            <a:prstGeom prst="rect">
              <a:avLst/>
            </a:prstGeom>
            <a:noFill/>
            <a:ln>
              <a:noFill/>
            </a:ln>
          </p:spPr>
          <p:txBody>
            <a:bodyPr anchorCtr="0" anchor="ctr" bIns="185175" lIns="176400" spcFirstLastPara="1" rIns="176400" wrap="square" tIns="185175">
              <a:noAutofit/>
            </a:bodyPr>
            <a:lstStyle/>
            <a:p>
              <a:pPr indent="0" lvl="0" marL="0" marR="0" rtl="0" algn="ctr">
                <a:lnSpc>
                  <a:spcPct val="90000"/>
                </a:lnSpc>
                <a:spcBef>
                  <a:spcPts val="0"/>
                </a:spcBef>
                <a:spcAft>
                  <a:spcPts val="0"/>
                </a:spcAft>
                <a:buClr>
                  <a:schemeClr val="lt1"/>
                </a:buClr>
                <a:buSzPts val="1800"/>
                <a:buFont typeface="Libre Franklin"/>
                <a:buNone/>
              </a:pPr>
              <a:r>
                <a:rPr b="0" i="0" lang="it-IT" sz="1800" u="none" cap="none" strike="noStrike">
                  <a:solidFill>
                    <a:schemeClr val="lt1"/>
                  </a:solidFill>
                  <a:latin typeface="Libre Franklin"/>
                  <a:ea typeface="Libre Franklin"/>
                  <a:cs typeface="Libre Franklin"/>
                  <a:sym typeface="Libre Franklin"/>
                </a:rPr>
                <a:t>In Prussia a maggio fu eletta un’Assemblea Costituente, mentre a Francoforte il preparlamento si era trasformato in un vero e proprio Parlamento i cui membri erano  professionisti liberali ed intellettuali.</a:t>
              </a:r>
              <a:endParaRPr b="0" i="0" sz="1800" u="none" cap="none" strike="noStrike">
                <a:solidFill>
                  <a:schemeClr val="lt1"/>
                </a:solidFill>
                <a:latin typeface="Libre Franklin"/>
                <a:ea typeface="Libre Franklin"/>
                <a:cs typeface="Libre Franklin"/>
                <a:sym typeface="Libre Franklin"/>
              </a:endParaRPr>
            </a:p>
          </p:txBody>
        </p:sp>
      </p:grpSp>
      <p:pic>
        <p:nvPicPr>
          <p:cNvPr id="403" name="Google Shape;403;p19"/>
          <p:cNvPicPr preferRelativeResize="0"/>
          <p:nvPr/>
        </p:nvPicPr>
        <p:blipFill rotWithShape="1">
          <a:blip r:embed="rId3">
            <a:alphaModFix/>
          </a:blip>
          <a:srcRect b="0" l="0" r="0" t="0"/>
          <a:stretch/>
        </p:blipFill>
        <p:spPr>
          <a:xfrm>
            <a:off x="369629" y="3545058"/>
            <a:ext cx="3200400" cy="3200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1" name="Shape 111"/>
        <p:cNvGrpSpPr/>
        <p:nvPr/>
      </p:nvGrpSpPr>
      <p:grpSpPr>
        <a:xfrm>
          <a:off x="0" y="0"/>
          <a:ext cx="0" cy="0"/>
          <a:chOff x="0" y="0"/>
          <a:chExt cx="0" cy="0"/>
        </a:xfrm>
      </p:grpSpPr>
      <p:sp>
        <p:nvSpPr>
          <p:cNvPr id="112" name="Google Shape;112;p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it-IT"/>
              <a:t>IL CROLLO DELL’ORDINE DELLA RESTAURAZIONE</a:t>
            </a:r>
            <a:endParaRPr/>
          </a:p>
        </p:txBody>
      </p:sp>
      <p:grpSp>
        <p:nvGrpSpPr>
          <p:cNvPr id="113" name="Google Shape;113;p2"/>
          <p:cNvGrpSpPr/>
          <p:nvPr/>
        </p:nvGrpSpPr>
        <p:grpSpPr>
          <a:xfrm>
            <a:off x="703385" y="2285999"/>
            <a:ext cx="11352626" cy="4311748"/>
            <a:chOff x="0" y="0"/>
            <a:chExt cx="11352626" cy="4311748"/>
          </a:xfrm>
        </p:grpSpPr>
        <p:sp>
          <p:nvSpPr>
            <p:cNvPr id="114" name="Google Shape;114;p2"/>
            <p:cNvSpPr/>
            <p:nvPr/>
          </p:nvSpPr>
          <p:spPr>
            <a:xfrm>
              <a:off x="0" y="0"/>
              <a:ext cx="9649732" cy="1293524"/>
            </a:xfrm>
            <a:prstGeom prst="roundRect">
              <a:avLst>
                <a:gd fmla="val 10000" name="adj"/>
              </a:avLst>
            </a:prstGeom>
            <a:gradFill>
              <a:gsLst>
                <a:gs pos="0">
                  <a:srgbClr val="DFA051"/>
                </a:gs>
                <a:gs pos="50000">
                  <a:srgbClr val="E3971D"/>
                </a:gs>
                <a:gs pos="100000">
                  <a:srgbClr val="D08610"/>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txBox="1"/>
            <p:nvPr/>
          </p:nvSpPr>
          <p:spPr>
            <a:xfrm>
              <a:off x="37886" y="37886"/>
              <a:ext cx="8253918" cy="1217752"/>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Libre Franklin"/>
                <a:buNone/>
              </a:pPr>
              <a:r>
                <a:rPr b="0" i="0" lang="it-IT" sz="2000" u="none" cap="none" strike="noStrike">
                  <a:solidFill>
                    <a:schemeClr val="lt1"/>
                  </a:solidFill>
                  <a:latin typeface="Libre Franklin"/>
                  <a:ea typeface="Libre Franklin"/>
                  <a:cs typeface="Libre Franklin"/>
                  <a:sym typeface="Libre Franklin"/>
                </a:rPr>
                <a:t>TRA IL GENNAIO E L’APRILE 1848 UNA GRANDE ONDATA RIVOLUZIONARIA SCONVOLSE L’EUROPA</a:t>
              </a:r>
              <a:endParaRPr b="0" i="0" sz="2000" u="none" cap="none" strike="noStrike">
                <a:solidFill>
                  <a:schemeClr val="lt1"/>
                </a:solidFill>
                <a:latin typeface="Libre Franklin"/>
                <a:ea typeface="Libre Franklin"/>
                <a:cs typeface="Libre Franklin"/>
                <a:sym typeface="Libre Franklin"/>
              </a:endParaRPr>
            </a:p>
          </p:txBody>
        </p:sp>
        <p:sp>
          <p:nvSpPr>
            <p:cNvPr id="116" name="Google Shape;116;p2"/>
            <p:cNvSpPr/>
            <p:nvPr/>
          </p:nvSpPr>
          <p:spPr>
            <a:xfrm>
              <a:off x="851447" y="1509112"/>
              <a:ext cx="9649732" cy="1293524"/>
            </a:xfrm>
            <a:prstGeom prst="roundRect">
              <a:avLst>
                <a:gd fmla="val 10000" name="adj"/>
              </a:avLst>
            </a:prstGeom>
            <a:gradFill>
              <a:gsLst>
                <a:gs pos="0">
                  <a:srgbClr val="5EB7C0"/>
                </a:gs>
                <a:gs pos="50000">
                  <a:srgbClr val="3AB4BF"/>
                </a:gs>
                <a:gs pos="100000">
                  <a:srgbClr val="2EA2AD"/>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txBox="1"/>
            <p:nvPr/>
          </p:nvSpPr>
          <p:spPr>
            <a:xfrm>
              <a:off x="889333" y="1546998"/>
              <a:ext cx="7881722" cy="1217752"/>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Libre Franklin"/>
                <a:buNone/>
              </a:pPr>
              <a:r>
                <a:rPr b="0" i="0" lang="it-IT" sz="2000" u="none" cap="none" strike="noStrike">
                  <a:solidFill>
                    <a:schemeClr val="lt1"/>
                  </a:solidFill>
                  <a:latin typeface="Libre Franklin"/>
                  <a:ea typeface="Libre Franklin"/>
                  <a:cs typeface="Libre Franklin"/>
                  <a:sym typeface="Libre Franklin"/>
                </a:rPr>
                <a:t>DOPO TRENT’ANNI SIA L’ORDINE EUROPEO CHE QUELLO SOCIALE  VENNENO ROVESCIATI</a:t>
              </a:r>
              <a:endParaRPr b="0" i="0" sz="2000" u="none" cap="none" strike="noStrike">
                <a:solidFill>
                  <a:schemeClr val="lt1"/>
                </a:solidFill>
                <a:latin typeface="Libre Franklin"/>
                <a:ea typeface="Libre Franklin"/>
                <a:cs typeface="Libre Franklin"/>
                <a:sym typeface="Libre Franklin"/>
              </a:endParaRPr>
            </a:p>
          </p:txBody>
        </p:sp>
        <p:sp>
          <p:nvSpPr>
            <p:cNvPr id="118" name="Google Shape;118;p2"/>
            <p:cNvSpPr/>
            <p:nvPr/>
          </p:nvSpPr>
          <p:spPr>
            <a:xfrm>
              <a:off x="1702894" y="3018224"/>
              <a:ext cx="9649732" cy="1293524"/>
            </a:xfrm>
            <a:prstGeom prst="roundRect">
              <a:avLst>
                <a:gd fmla="val 10000" name="adj"/>
              </a:avLst>
            </a:prstGeom>
            <a:gradFill>
              <a:gsLst>
                <a:gs pos="0">
                  <a:srgbClr val="A27284"/>
                </a:gs>
                <a:gs pos="50000">
                  <a:srgbClr val="985A75"/>
                </a:gs>
                <a:gs pos="100000">
                  <a:srgbClr val="894C66"/>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txBox="1"/>
            <p:nvPr/>
          </p:nvSpPr>
          <p:spPr>
            <a:xfrm>
              <a:off x="1740780" y="3056110"/>
              <a:ext cx="7881722" cy="1217752"/>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Libre Franklin"/>
                <a:buNone/>
              </a:pPr>
              <a:r>
                <a:rPr b="0" i="0" lang="it-IT" sz="2000" u="none" cap="none" strike="noStrike">
                  <a:solidFill>
                    <a:schemeClr val="lt1"/>
                  </a:solidFill>
                  <a:latin typeface="Libre Franklin"/>
                  <a:ea typeface="Libre Franklin"/>
                  <a:cs typeface="Libre Franklin"/>
                  <a:sym typeface="Libre Franklin"/>
                </a:rPr>
                <a:t>QUESTE RIVOLUZIONI ALLA META’ DEL 1849 SI CONCLUSERO MA  DETERMINARONO UNO SPARTIACQUE NELLA STORIA DELL’OTTOCENTO: DA QUESTA FASE IN POI NULLA INFATTI  POTE’ ESERE COME PRIMA</a:t>
              </a:r>
              <a:endParaRPr b="0" i="0" sz="2000" u="none" cap="none" strike="noStrike">
                <a:solidFill>
                  <a:schemeClr val="lt1"/>
                </a:solidFill>
                <a:latin typeface="Libre Franklin"/>
                <a:ea typeface="Libre Franklin"/>
                <a:cs typeface="Libre Franklin"/>
                <a:sym typeface="Libre Franklin"/>
              </a:endParaRPr>
            </a:p>
          </p:txBody>
        </p:sp>
        <p:sp>
          <p:nvSpPr>
            <p:cNvPr id="120" name="Google Shape;120;p2"/>
            <p:cNvSpPr/>
            <p:nvPr/>
          </p:nvSpPr>
          <p:spPr>
            <a:xfrm>
              <a:off x="8808941" y="980922"/>
              <a:ext cx="840791" cy="840791"/>
            </a:xfrm>
            <a:prstGeom prst="downArrow">
              <a:avLst>
                <a:gd fmla="val 55000" name="adj1"/>
                <a:gd fmla="val 45000" name="adj2"/>
              </a:avLst>
            </a:prstGeom>
            <a:solidFill>
              <a:srgbClr val="F2DCCB">
                <a:alpha val="89803"/>
              </a:srgbClr>
            </a:solidFill>
            <a:ln cap="flat" cmpd="sng" w="9525">
              <a:solidFill>
                <a:srgbClr val="F2DC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txBox="1"/>
            <p:nvPr/>
          </p:nvSpPr>
          <p:spPr>
            <a:xfrm>
              <a:off x="8998119" y="980922"/>
              <a:ext cx="462435" cy="632695"/>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dk1"/>
                </a:buClr>
                <a:buSzPts val="3600"/>
                <a:buFont typeface="Libre Franklin"/>
                <a:buNone/>
              </a:pPr>
              <a:r>
                <a:t/>
              </a:r>
              <a:endParaRPr b="0" i="0" sz="3600" u="none" cap="none" strike="noStrike">
                <a:solidFill>
                  <a:schemeClr val="dk1"/>
                </a:solidFill>
                <a:latin typeface="Libre Franklin"/>
                <a:ea typeface="Libre Franklin"/>
                <a:cs typeface="Libre Franklin"/>
                <a:sym typeface="Libre Franklin"/>
              </a:endParaRPr>
            </a:p>
          </p:txBody>
        </p:sp>
        <p:sp>
          <p:nvSpPr>
            <p:cNvPr id="122" name="Google Shape;122;p2"/>
            <p:cNvSpPr/>
            <p:nvPr/>
          </p:nvSpPr>
          <p:spPr>
            <a:xfrm>
              <a:off x="9660388" y="2481411"/>
              <a:ext cx="840791" cy="840791"/>
            </a:xfrm>
            <a:prstGeom prst="downArrow">
              <a:avLst>
                <a:gd fmla="val 55000" name="adj1"/>
                <a:gd fmla="val 45000" name="adj2"/>
              </a:avLst>
            </a:prstGeom>
            <a:solidFill>
              <a:srgbClr val="DCD0D4">
                <a:alpha val="89803"/>
              </a:srgbClr>
            </a:solidFill>
            <a:ln cap="flat" cmpd="sng" w="9525">
              <a:solidFill>
                <a:srgbClr val="F2DC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txBox="1"/>
            <p:nvPr/>
          </p:nvSpPr>
          <p:spPr>
            <a:xfrm>
              <a:off x="9849566" y="2481411"/>
              <a:ext cx="462435" cy="632695"/>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dk1"/>
                </a:buClr>
                <a:buSzPts val="3600"/>
                <a:buFont typeface="Libre Franklin"/>
                <a:buNone/>
              </a:pPr>
              <a:r>
                <a:t/>
              </a:r>
              <a:endParaRPr b="0" i="0" sz="3600" u="none" cap="none" strike="noStrike">
                <a:solidFill>
                  <a:schemeClr val="dk1"/>
                </a:solidFill>
                <a:latin typeface="Libre Franklin"/>
                <a:ea typeface="Libre Franklin"/>
                <a:cs typeface="Libre Franklin"/>
                <a:sym typeface="Libre Franklin"/>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07" name="Shape 407"/>
        <p:cNvGrpSpPr/>
        <p:nvPr/>
      </p:nvGrpSpPr>
      <p:grpSpPr>
        <a:xfrm>
          <a:off x="0" y="0"/>
          <a:ext cx="0" cy="0"/>
          <a:chOff x="0" y="0"/>
          <a:chExt cx="0" cy="0"/>
        </a:xfrm>
      </p:grpSpPr>
      <p:sp>
        <p:nvSpPr>
          <p:cNvPr id="408" name="Google Shape;408;p20"/>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409" name="Google Shape;409;p20"/>
          <p:cNvSpPr txBox="1"/>
          <p:nvPr>
            <p:ph type="title"/>
          </p:nvPr>
        </p:nvSpPr>
        <p:spPr>
          <a:xfrm>
            <a:off x="640080" y="639704"/>
            <a:ext cx="3299579" cy="5577840"/>
          </a:xfrm>
          <a:prstGeom prst="rect">
            <a:avLst/>
          </a:prstGeom>
          <a:noFill/>
          <a:ln>
            <a:noFill/>
          </a:ln>
        </p:spPr>
        <p:txBody>
          <a:bodyPr anchorCtr="0" anchor="ctr" bIns="45700" lIns="91425" spcFirstLastPara="1" rIns="91425" wrap="square" tIns="45700">
            <a:normAutofit/>
          </a:bodyPr>
          <a:lstStyle/>
          <a:p>
            <a:pPr indent="0" lvl="0" marL="0" rtl="0" algn="ctr">
              <a:lnSpc>
                <a:spcPct val="89000"/>
              </a:lnSpc>
              <a:spcBef>
                <a:spcPts val="0"/>
              </a:spcBef>
              <a:spcAft>
                <a:spcPts val="0"/>
              </a:spcAft>
              <a:buClr>
                <a:schemeClr val="dk2"/>
              </a:buClr>
              <a:buSzPts val="4100"/>
              <a:buFont typeface="Libre Franklin"/>
              <a:buNone/>
            </a:pPr>
            <a:r>
              <a:rPr lang="it-IT" sz="4100"/>
              <a:t>LA CRISI DELLA RIVOLUZIONE IN FRANCIA</a:t>
            </a:r>
            <a:endParaRPr/>
          </a:p>
        </p:txBody>
      </p:sp>
      <p:grpSp>
        <p:nvGrpSpPr>
          <p:cNvPr id="410" name="Google Shape;410;p20"/>
          <p:cNvGrpSpPr/>
          <p:nvPr/>
        </p:nvGrpSpPr>
        <p:grpSpPr>
          <a:xfrm>
            <a:off x="3940666" y="938631"/>
            <a:ext cx="8250325" cy="5107344"/>
            <a:chOff x="1007" y="812023"/>
            <a:chExt cx="8250325" cy="5107344"/>
          </a:xfrm>
        </p:grpSpPr>
        <p:sp>
          <p:nvSpPr>
            <p:cNvPr id="411" name="Google Shape;411;p20"/>
            <p:cNvSpPr/>
            <p:nvPr/>
          </p:nvSpPr>
          <p:spPr>
            <a:xfrm>
              <a:off x="1007" y="812023"/>
              <a:ext cx="3928726" cy="2357236"/>
            </a:xfrm>
            <a:prstGeom prst="rect">
              <a:avLst/>
            </a:prstGeom>
            <a:solidFill>
              <a:srgbClr val="DB9527"/>
            </a:solidFill>
            <a:ln cap="flat" cmpd="sng" w="349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0"/>
            <p:cNvSpPr txBox="1"/>
            <p:nvPr/>
          </p:nvSpPr>
          <p:spPr>
            <a:xfrm>
              <a:off x="1007" y="812023"/>
              <a:ext cx="3928726" cy="2357236"/>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chemeClr val="lt1"/>
                </a:buClr>
                <a:buSzPts val="1700"/>
                <a:buFont typeface="Libre Franklin"/>
                <a:buNone/>
              </a:pPr>
              <a:r>
                <a:rPr b="0" i="0" lang="it-IT" sz="1700" u="none" cap="none" strike="noStrike">
                  <a:solidFill>
                    <a:schemeClr val="lt1"/>
                  </a:solidFill>
                  <a:latin typeface="Libre Franklin"/>
                  <a:ea typeface="Libre Franklin"/>
                  <a:cs typeface="Libre Franklin"/>
                  <a:sym typeface="Libre Franklin"/>
                </a:rPr>
                <a:t>La crisi economica del 1848 non accennava ad essere superata. Inoltre l’istituzione degli </a:t>
              </a:r>
              <a:r>
                <a:rPr b="0" i="1" lang="it-IT" sz="1700" u="none" cap="none" strike="noStrike">
                  <a:solidFill>
                    <a:schemeClr val="lt1"/>
                  </a:solidFill>
                  <a:latin typeface="Libre Franklin"/>
                  <a:ea typeface="Libre Franklin"/>
                  <a:cs typeface="Libre Franklin"/>
                  <a:sym typeface="Libre Franklin"/>
                </a:rPr>
                <a:t>ateliers nationaux </a:t>
              </a:r>
              <a:r>
                <a:rPr b="0" i="0" lang="it-IT" sz="1700" u="none" cap="none" strike="noStrike">
                  <a:solidFill>
                    <a:schemeClr val="lt1"/>
                  </a:solidFill>
                  <a:latin typeface="Libre Franklin"/>
                  <a:ea typeface="Libre Franklin"/>
                  <a:cs typeface="Libre Franklin"/>
                  <a:sym typeface="Libre Franklin"/>
                </a:rPr>
                <a:t>si rivelò inadeguata. Nati per dare lavoro a qualche migliaio di disoccupati si trovarono in due mesi ad avere circa 100.000 dipendenti. Questo provocava dei costi altissimi che ormai non trovavano più l’appoggio du una larga parte del paese.</a:t>
              </a:r>
              <a:endParaRPr b="0" i="0" sz="1700" u="none" cap="none" strike="noStrike">
                <a:solidFill>
                  <a:schemeClr val="lt1"/>
                </a:solidFill>
                <a:latin typeface="Libre Franklin"/>
                <a:ea typeface="Libre Franklin"/>
                <a:cs typeface="Libre Franklin"/>
                <a:sym typeface="Libre Franklin"/>
              </a:endParaRPr>
            </a:p>
          </p:txBody>
        </p:sp>
        <p:sp>
          <p:nvSpPr>
            <p:cNvPr id="413" name="Google Shape;413;p20"/>
            <p:cNvSpPr/>
            <p:nvPr/>
          </p:nvSpPr>
          <p:spPr>
            <a:xfrm>
              <a:off x="4322606" y="812023"/>
              <a:ext cx="3928726" cy="2357236"/>
            </a:xfrm>
            <a:prstGeom prst="rect">
              <a:avLst/>
            </a:prstGeom>
            <a:solidFill>
              <a:srgbClr val="41AFB9"/>
            </a:solidFill>
            <a:ln cap="flat" cmpd="sng" w="349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txBox="1"/>
            <p:nvPr/>
          </p:nvSpPr>
          <p:spPr>
            <a:xfrm>
              <a:off x="4322606" y="812023"/>
              <a:ext cx="3928726" cy="2357236"/>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chemeClr val="lt1"/>
                </a:buClr>
                <a:buSzPts val="1700"/>
                <a:buFont typeface="Libre Franklin"/>
                <a:buNone/>
              </a:pPr>
              <a:r>
                <a:rPr b="0" i="0" lang="it-IT" sz="1700" u="none" cap="none" strike="noStrike">
                  <a:solidFill>
                    <a:schemeClr val="lt1"/>
                  </a:solidFill>
                  <a:latin typeface="Libre Franklin"/>
                  <a:ea typeface="Libre Franklin"/>
                  <a:cs typeface="Libre Franklin"/>
                  <a:sym typeface="Libre Franklin"/>
                </a:rPr>
                <a:t>Nonostante la sommossa preventiva organizzata il 15 maggio dai capi dell’estrema sinistra il 30 maggio gli </a:t>
              </a:r>
              <a:r>
                <a:rPr b="0" i="1" lang="it-IT" sz="1700" u="none" cap="none" strike="noStrike">
                  <a:solidFill>
                    <a:schemeClr val="lt1"/>
                  </a:solidFill>
                  <a:latin typeface="Libre Franklin"/>
                  <a:ea typeface="Libre Franklin"/>
                  <a:cs typeface="Libre Franklin"/>
                  <a:sym typeface="Libre Franklin"/>
                </a:rPr>
                <a:t>ateliers</a:t>
              </a:r>
              <a:r>
                <a:rPr b="0" i="0" lang="it-IT" sz="1700" u="none" cap="none" strike="noStrike">
                  <a:solidFill>
                    <a:schemeClr val="lt1"/>
                  </a:solidFill>
                  <a:latin typeface="Libre Franklin"/>
                  <a:ea typeface="Libre Franklin"/>
                  <a:cs typeface="Libre Franklin"/>
                  <a:sym typeface="Libre Franklin"/>
                </a:rPr>
                <a:t> vennero  chiusi.</a:t>
              </a:r>
              <a:endParaRPr b="0" i="0" sz="1700" u="none" cap="none" strike="noStrike">
                <a:solidFill>
                  <a:schemeClr val="lt1"/>
                </a:solidFill>
                <a:latin typeface="Libre Franklin"/>
                <a:ea typeface="Libre Franklin"/>
                <a:cs typeface="Libre Franklin"/>
                <a:sym typeface="Libre Franklin"/>
              </a:endParaRPr>
            </a:p>
          </p:txBody>
        </p:sp>
        <p:sp>
          <p:nvSpPr>
            <p:cNvPr id="415" name="Google Shape;415;p20"/>
            <p:cNvSpPr/>
            <p:nvPr/>
          </p:nvSpPr>
          <p:spPr>
            <a:xfrm>
              <a:off x="2161807" y="3562131"/>
              <a:ext cx="3928726" cy="2357236"/>
            </a:xfrm>
            <a:prstGeom prst="rect">
              <a:avLst/>
            </a:prstGeom>
            <a:solidFill>
              <a:srgbClr val="975D76"/>
            </a:solidFill>
            <a:ln cap="flat" cmpd="sng" w="349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txBox="1"/>
            <p:nvPr/>
          </p:nvSpPr>
          <p:spPr>
            <a:xfrm>
              <a:off x="2161807" y="3562131"/>
              <a:ext cx="3928726" cy="2357236"/>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chemeClr val="lt1"/>
                </a:buClr>
                <a:buSzPts val="1700"/>
                <a:buFont typeface="Libre Franklin"/>
                <a:buNone/>
              </a:pPr>
              <a:r>
                <a:rPr b="0" i="0" lang="it-IT" sz="1700" u="none" cap="none" strike="noStrike">
                  <a:solidFill>
                    <a:schemeClr val="lt1"/>
                  </a:solidFill>
                  <a:latin typeface="Libre Franklin"/>
                  <a:ea typeface="Libre Franklin"/>
                  <a:cs typeface="Libre Franklin"/>
                  <a:sym typeface="Libre Franklin"/>
                </a:rPr>
                <a:t>Tra il 25 ed il 26 giugno ci fu una nuova sommossa che venne repressa nel sangue. Cominciò a diffondersi il terrore dei «rossi».</a:t>
              </a:r>
              <a:endParaRPr b="0" i="0" sz="1700" u="none" cap="none" strike="noStrike">
                <a:solidFill>
                  <a:schemeClr val="lt1"/>
                </a:solidFill>
                <a:latin typeface="Libre Franklin"/>
                <a:ea typeface="Libre Franklin"/>
                <a:cs typeface="Libre Franklin"/>
                <a:sym typeface="Libre Franklin"/>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20" name="Shape 420"/>
        <p:cNvGrpSpPr/>
        <p:nvPr/>
      </p:nvGrpSpPr>
      <p:grpSpPr>
        <a:xfrm>
          <a:off x="0" y="0"/>
          <a:ext cx="0" cy="0"/>
          <a:chOff x="0" y="0"/>
          <a:chExt cx="0" cy="0"/>
        </a:xfrm>
      </p:grpSpPr>
      <p:sp>
        <p:nvSpPr>
          <p:cNvPr id="421" name="Google Shape;421;p21"/>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1"/>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3" name="Google Shape;423;p21"/>
          <p:cNvPicPr preferRelativeResize="0"/>
          <p:nvPr/>
        </p:nvPicPr>
        <p:blipFill rotWithShape="1">
          <a:blip r:embed="rId3">
            <a:alphaModFix/>
          </a:blip>
          <a:srcRect b="0" l="0" r="0" t="0"/>
          <a:stretch/>
        </p:blipFill>
        <p:spPr>
          <a:xfrm>
            <a:off x="6659882" y="1393603"/>
            <a:ext cx="5384074" cy="3432347"/>
          </a:xfrm>
          <a:prstGeom prst="rect">
            <a:avLst/>
          </a:prstGeom>
          <a:noFill/>
          <a:ln>
            <a:noFill/>
          </a:ln>
        </p:spPr>
      </p:pic>
      <p:sp>
        <p:nvSpPr>
          <p:cNvPr id="424" name="Google Shape;424;p21"/>
          <p:cNvSpPr txBox="1"/>
          <p:nvPr>
            <p:ph type="title"/>
          </p:nvPr>
        </p:nvSpPr>
        <p:spPr>
          <a:xfrm>
            <a:off x="640081" y="133643"/>
            <a:ext cx="4018839" cy="1913207"/>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it-IT"/>
              <a:t>L’elezione presidenziale</a:t>
            </a:r>
            <a:endParaRPr/>
          </a:p>
        </p:txBody>
      </p:sp>
      <p:sp>
        <p:nvSpPr>
          <p:cNvPr id="425" name="Google Shape;425;p21"/>
          <p:cNvSpPr txBox="1"/>
          <p:nvPr>
            <p:ph idx="1" type="body"/>
          </p:nvPr>
        </p:nvSpPr>
        <p:spPr>
          <a:xfrm>
            <a:off x="148044" y="2180493"/>
            <a:ext cx="5155475" cy="4543864"/>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1800"/>
              <a:buChar char="■"/>
            </a:pPr>
            <a:r>
              <a:rPr lang="it-IT" sz="1800"/>
              <a:t>Non appena l’assemblea nazionale terminò i lavori, il 4 novembre del 1848,  si tennero le elezioni con suffragio universale maschile, per l’elezione del presidente.</a:t>
            </a:r>
            <a:endParaRPr/>
          </a:p>
          <a:p>
            <a:pPr indent="-384048" lvl="0" marL="384048" rtl="0" algn="l">
              <a:lnSpc>
                <a:spcPct val="94000"/>
              </a:lnSpc>
              <a:spcBef>
                <a:spcPts val="1200"/>
              </a:spcBef>
              <a:spcAft>
                <a:spcPts val="0"/>
              </a:spcAft>
              <a:buClr>
                <a:schemeClr val="dk2"/>
              </a:buClr>
              <a:buSzPts val="1800"/>
              <a:buChar char="■"/>
            </a:pPr>
            <a:r>
              <a:rPr lang="it-IT" sz="1800"/>
              <a:t>Queste si svolsero il 10 dicembre e videro la vittoria schiacciante di LUIGI NAPOLEONE, figlio di Luigi, fratello dell’imperatore.</a:t>
            </a:r>
            <a:endParaRPr/>
          </a:p>
          <a:p>
            <a:pPr indent="-384048" lvl="0" marL="384048" rtl="0" algn="l">
              <a:lnSpc>
                <a:spcPct val="94000"/>
              </a:lnSpc>
              <a:spcBef>
                <a:spcPts val="1200"/>
              </a:spcBef>
              <a:spcAft>
                <a:spcPts val="0"/>
              </a:spcAft>
              <a:buClr>
                <a:schemeClr val="dk2"/>
              </a:buClr>
              <a:buSzPts val="1800"/>
              <a:buChar char="■"/>
            </a:pPr>
            <a:r>
              <a:rPr lang="it-IT" sz="1800"/>
              <a:t>Attorno alla sua figura, che aveva trascorsi rivoluzionari, si raccolsero infatti sia i borghesi che volevano un ritorno all’ordine, che i cattolici ed i contadini, avversi al socialismo.</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29" name="Shape 429"/>
        <p:cNvGrpSpPr/>
        <p:nvPr/>
      </p:nvGrpSpPr>
      <p:grpSpPr>
        <a:xfrm>
          <a:off x="0" y="0"/>
          <a:ext cx="0" cy="0"/>
          <a:chOff x="0" y="0"/>
          <a:chExt cx="0" cy="0"/>
        </a:xfrm>
      </p:grpSpPr>
      <p:sp>
        <p:nvSpPr>
          <p:cNvPr id="430" name="Google Shape;430;p22"/>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431" name="Google Shape;431;p22"/>
          <p:cNvSpPr txBox="1"/>
          <p:nvPr>
            <p:ph type="title"/>
          </p:nvPr>
        </p:nvSpPr>
        <p:spPr>
          <a:xfrm>
            <a:off x="640080" y="639704"/>
            <a:ext cx="3299579" cy="5577840"/>
          </a:xfrm>
          <a:prstGeom prst="rect">
            <a:avLst/>
          </a:prstGeom>
          <a:noFill/>
          <a:ln>
            <a:noFill/>
          </a:ln>
        </p:spPr>
        <p:txBody>
          <a:bodyPr anchorCtr="0" anchor="ctr" bIns="45700" lIns="91425" spcFirstLastPara="1" rIns="91425" wrap="square" tIns="45700">
            <a:normAutofit/>
          </a:bodyPr>
          <a:lstStyle/>
          <a:p>
            <a:pPr indent="0" lvl="0" marL="0" rtl="0" algn="ctr">
              <a:lnSpc>
                <a:spcPct val="89000"/>
              </a:lnSpc>
              <a:spcBef>
                <a:spcPts val="0"/>
              </a:spcBef>
              <a:spcAft>
                <a:spcPts val="0"/>
              </a:spcAft>
              <a:buClr>
                <a:schemeClr val="dk2"/>
              </a:buClr>
              <a:buSzPts val="4400"/>
              <a:buFont typeface="Libre Franklin"/>
              <a:buNone/>
            </a:pPr>
            <a:r>
              <a:rPr lang="it-IT"/>
              <a:t>La fine della seconda repubblica</a:t>
            </a:r>
            <a:endParaRPr/>
          </a:p>
        </p:txBody>
      </p:sp>
      <p:grpSp>
        <p:nvGrpSpPr>
          <p:cNvPr id="432" name="Google Shape;432;p22"/>
          <p:cNvGrpSpPr/>
          <p:nvPr/>
        </p:nvGrpSpPr>
        <p:grpSpPr>
          <a:xfrm>
            <a:off x="4221981" y="874127"/>
            <a:ext cx="7968344" cy="5109745"/>
            <a:chOff x="1673" y="874127"/>
            <a:chExt cx="7968344" cy="5109745"/>
          </a:xfrm>
        </p:grpSpPr>
        <p:sp>
          <p:nvSpPr>
            <p:cNvPr id="433" name="Google Shape;433;p22"/>
            <p:cNvSpPr/>
            <p:nvPr/>
          </p:nvSpPr>
          <p:spPr>
            <a:xfrm>
              <a:off x="3573122" y="1900381"/>
              <a:ext cx="791247" cy="91440"/>
            </a:xfrm>
            <a:custGeom>
              <a:rect b="b" l="l" r="r" t="t"/>
              <a:pathLst>
                <a:path extrusionOk="0" h="120000" w="120000">
                  <a:moveTo>
                    <a:pt x="0" y="60000"/>
                  </a:moveTo>
                  <a:lnTo>
                    <a:pt x="120000" y="60000"/>
                  </a:lnTo>
                </a:path>
              </a:pathLst>
            </a:custGeom>
            <a:noFill/>
            <a:ln cap="flat" cmpd="sng" w="9525">
              <a:solidFill>
                <a:srgbClr val="DB9527"/>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
            <p:cNvSpPr txBox="1"/>
            <p:nvPr/>
          </p:nvSpPr>
          <p:spPr>
            <a:xfrm>
              <a:off x="3948199" y="1941992"/>
              <a:ext cx="41092" cy="8218"/>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Libre Franklin"/>
                <a:buNone/>
              </a:pPr>
              <a:r>
                <a:t/>
              </a:r>
              <a:endParaRPr b="0" i="0" sz="500" u="none" cap="none" strike="noStrike">
                <a:solidFill>
                  <a:schemeClr val="dk1"/>
                </a:solidFill>
                <a:latin typeface="Libre Franklin"/>
                <a:ea typeface="Libre Franklin"/>
                <a:cs typeface="Libre Franklin"/>
                <a:sym typeface="Libre Franklin"/>
              </a:endParaRPr>
            </a:p>
          </p:txBody>
        </p:sp>
        <p:sp>
          <p:nvSpPr>
            <p:cNvPr id="435" name="Google Shape;435;p22"/>
            <p:cNvSpPr/>
            <p:nvPr/>
          </p:nvSpPr>
          <p:spPr>
            <a:xfrm>
              <a:off x="1673" y="874127"/>
              <a:ext cx="3573248" cy="2143949"/>
            </a:xfrm>
            <a:prstGeom prst="rect">
              <a:avLst/>
            </a:prstGeom>
            <a:gradFill>
              <a:gsLst>
                <a:gs pos="0">
                  <a:srgbClr val="DFA051"/>
                </a:gs>
                <a:gs pos="50000">
                  <a:srgbClr val="E3971D"/>
                </a:gs>
                <a:gs pos="100000">
                  <a:srgbClr val="D08610"/>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txBox="1"/>
            <p:nvPr/>
          </p:nvSpPr>
          <p:spPr>
            <a:xfrm>
              <a:off x="1673" y="874127"/>
              <a:ext cx="3573248" cy="2143949"/>
            </a:xfrm>
            <a:prstGeom prst="rect">
              <a:avLst/>
            </a:prstGeom>
            <a:noFill/>
            <a:ln>
              <a:noFill/>
            </a:ln>
          </p:spPr>
          <p:txBody>
            <a:bodyPr anchorCtr="0" anchor="ctr" bIns="183775" lIns="175075" spcFirstLastPara="1" rIns="175075" wrap="square" tIns="183775">
              <a:noAutofit/>
            </a:bodyPr>
            <a:lstStyle/>
            <a:p>
              <a:pPr indent="0" lvl="0" marL="0" marR="0" rtl="0" algn="ctr">
                <a:lnSpc>
                  <a:spcPct val="90000"/>
                </a:lnSpc>
                <a:spcBef>
                  <a:spcPts val="0"/>
                </a:spcBef>
                <a:spcAft>
                  <a:spcPts val="0"/>
                </a:spcAft>
                <a:buClr>
                  <a:schemeClr val="lt1"/>
                </a:buClr>
                <a:buSzPts val="1500"/>
                <a:buFont typeface="Libre Franklin"/>
                <a:buNone/>
              </a:pPr>
              <a:r>
                <a:rPr b="0" i="0" lang="it-IT" sz="1500" u="none" cap="none" strike="noStrike">
                  <a:solidFill>
                    <a:schemeClr val="lt1"/>
                  </a:solidFill>
                  <a:latin typeface="Libre Franklin"/>
                  <a:ea typeface="Libre Franklin"/>
                  <a:cs typeface="Libre Franklin"/>
                  <a:sym typeface="Libre Franklin"/>
                </a:rPr>
                <a:t>L’elezione della Assemblea legislativa accentuò l’involuzione conservatrice portando al potere bonapartisti, repubblicani conservatori e monarchici.</a:t>
              </a:r>
              <a:endParaRPr b="0" i="0" sz="1500" u="none" cap="none" strike="noStrike">
                <a:solidFill>
                  <a:schemeClr val="lt1"/>
                </a:solidFill>
                <a:latin typeface="Libre Franklin"/>
                <a:ea typeface="Libre Franklin"/>
                <a:cs typeface="Libre Franklin"/>
                <a:sym typeface="Libre Franklin"/>
              </a:endParaRPr>
            </a:p>
          </p:txBody>
        </p:sp>
        <p:sp>
          <p:nvSpPr>
            <p:cNvPr id="437" name="Google Shape;437;p22"/>
            <p:cNvSpPr/>
            <p:nvPr/>
          </p:nvSpPr>
          <p:spPr>
            <a:xfrm>
              <a:off x="1788298" y="3016276"/>
              <a:ext cx="4395095" cy="791247"/>
            </a:xfrm>
            <a:custGeom>
              <a:rect b="b" l="l" r="r" t="t"/>
              <a:pathLst>
                <a:path extrusionOk="0" h="120000" w="120000">
                  <a:moveTo>
                    <a:pt x="120000" y="0"/>
                  </a:moveTo>
                  <a:lnTo>
                    <a:pt x="120000" y="62593"/>
                  </a:lnTo>
                  <a:lnTo>
                    <a:pt x="0" y="62593"/>
                  </a:lnTo>
                  <a:lnTo>
                    <a:pt x="0" y="120000"/>
                  </a:lnTo>
                </a:path>
              </a:pathLst>
            </a:custGeom>
            <a:noFill/>
            <a:ln cap="flat" cmpd="sng" w="9525">
              <a:solidFill>
                <a:srgbClr val="41AFB9"/>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txBox="1"/>
            <p:nvPr/>
          </p:nvSpPr>
          <p:spPr>
            <a:xfrm>
              <a:off x="3874064" y="3407790"/>
              <a:ext cx="223563" cy="8218"/>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Libre Franklin"/>
                <a:buNone/>
              </a:pPr>
              <a:r>
                <a:t/>
              </a:r>
              <a:endParaRPr b="0" i="0" sz="500" u="none" cap="none" strike="noStrike">
                <a:solidFill>
                  <a:schemeClr val="dk1"/>
                </a:solidFill>
                <a:latin typeface="Libre Franklin"/>
                <a:ea typeface="Libre Franklin"/>
                <a:cs typeface="Libre Franklin"/>
                <a:sym typeface="Libre Franklin"/>
              </a:endParaRPr>
            </a:p>
          </p:txBody>
        </p:sp>
        <p:sp>
          <p:nvSpPr>
            <p:cNvPr id="439" name="Google Shape;439;p22"/>
            <p:cNvSpPr/>
            <p:nvPr/>
          </p:nvSpPr>
          <p:spPr>
            <a:xfrm>
              <a:off x="4396769" y="874127"/>
              <a:ext cx="3573248" cy="2143949"/>
            </a:xfrm>
            <a:prstGeom prst="rect">
              <a:avLst/>
            </a:prstGeom>
            <a:gradFill>
              <a:gsLst>
                <a:gs pos="0">
                  <a:srgbClr val="59CB71"/>
                </a:gs>
                <a:gs pos="50000">
                  <a:srgbClr val="2FCC57"/>
                </a:gs>
                <a:gs pos="100000">
                  <a:srgbClr val="24B94A"/>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txBox="1"/>
            <p:nvPr/>
          </p:nvSpPr>
          <p:spPr>
            <a:xfrm>
              <a:off x="4396769" y="874127"/>
              <a:ext cx="3573248" cy="2143949"/>
            </a:xfrm>
            <a:prstGeom prst="rect">
              <a:avLst/>
            </a:prstGeom>
            <a:noFill/>
            <a:ln>
              <a:noFill/>
            </a:ln>
          </p:spPr>
          <p:txBody>
            <a:bodyPr anchorCtr="0" anchor="ctr" bIns="183775" lIns="175075" spcFirstLastPara="1" rIns="175075" wrap="square" tIns="183775">
              <a:noAutofit/>
            </a:bodyPr>
            <a:lstStyle/>
            <a:p>
              <a:pPr indent="0" lvl="0" marL="0" marR="0" rtl="0" algn="ctr">
                <a:lnSpc>
                  <a:spcPct val="90000"/>
                </a:lnSpc>
                <a:spcBef>
                  <a:spcPts val="0"/>
                </a:spcBef>
                <a:spcAft>
                  <a:spcPts val="0"/>
                </a:spcAft>
                <a:buClr>
                  <a:schemeClr val="lt1"/>
                </a:buClr>
                <a:buSzPts val="1500"/>
                <a:buFont typeface="Libre Franklin"/>
                <a:buNone/>
              </a:pPr>
              <a:r>
                <a:rPr b="0" i="0" lang="it-IT" sz="1500" u="none" cap="none" strike="noStrike">
                  <a:solidFill>
                    <a:schemeClr val="lt1"/>
                  </a:solidFill>
                  <a:latin typeface="Libre Franklin"/>
                  <a:ea typeface="Libre Franklin"/>
                  <a:cs typeface="Libre Franklin"/>
                  <a:sym typeface="Libre Franklin"/>
                </a:rPr>
                <a:t>Il diritto di voto subì una limitazione.</a:t>
              </a:r>
              <a:endParaRPr b="0" i="0" sz="1500" u="none" cap="none" strike="noStrike">
                <a:solidFill>
                  <a:schemeClr val="lt1"/>
                </a:solidFill>
                <a:latin typeface="Libre Franklin"/>
                <a:ea typeface="Libre Franklin"/>
                <a:cs typeface="Libre Franklin"/>
                <a:sym typeface="Libre Franklin"/>
              </a:endParaRPr>
            </a:p>
          </p:txBody>
        </p:sp>
        <p:sp>
          <p:nvSpPr>
            <p:cNvPr id="441" name="Google Shape;441;p22"/>
            <p:cNvSpPr/>
            <p:nvPr/>
          </p:nvSpPr>
          <p:spPr>
            <a:xfrm>
              <a:off x="3573122" y="4866178"/>
              <a:ext cx="791247" cy="91440"/>
            </a:xfrm>
            <a:custGeom>
              <a:rect b="b" l="l" r="r" t="t"/>
              <a:pathLst>
                <a:path extrusionOk="0" h="120000" w="120000">
                  <a:moveTo>
                    <a:pt x="0" y="60000"/>
                  </a:moveTo>
                  <a:lnTo>
                    <a:pt x="120000" y="60000"/>
                  </a:lnTo>
                </a:path>
              </a:pathLst>
            </a:custGeom>
            <a:noFill/>
            <a:ln cap="flat" cmpd="sng" w="9525">
              <a:solidFill>
                <a:srgbClr val="975D76"/>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txBox="1"/>
            <p:nvPr/>
          </p:nvSpPr>
          <p:spPr>
            <a:xfrm>
              <a:off x="3948199" y="4907788"/>
              <a:ext cx="41092" cy="8218"/>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Libre Franklin"/>
                <a:buNone/>
              </a:pPr>
              <a:r>
                <a:t/>
              </a:r>
              <a:endParaRPr b="0" i="0" sz="500" u="none" cap="none" strike="noStrike">
                <a:solidFill>
                  <a:schemeClr val="dk1"/>
                </a:solidFill>
                <a:latin typeface="Libre Franklin"/>
                <a:ea typeface="Libre Franklin"/>
                <a:cs typeface="Libre Franklin"/>
                <a:sym typeface="Libre Franklin"/>
              </a:endParaRPr>
            </a:p>
          </p:txBody>
        </p:sp>
        <p:sp>
          <p:nvSpPr>
            <p:cNvPr id="443" name="Google Shape;443;p22"/>
            <p:cNvSpPr/>
            <p:nvPr/>
          </p:nvSpPr>
          <p:spPr>
            <a:xfrm>
              <a:off x="1673" y="3839923"/>
              <a:ext cx="3573248" cy="2143949"/>
            </a:xfrm>
            <a:prstGeom prst="rect">
              <a:avLst/>
            </a:prstGeom>
            <a:gradFill>
              <a:gsLst>
                <a:gs pos="0">
                  <a:srgbClr val="646AB6"/>
                </a:gs>
                <a:gs pos="50000">
                  <a:srgbClr val="464FB2"/>
                </a:gs>
                <a:gs pos="100000">
                  <a:srgbClr val="3842A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
            <p:cNvSpPr txBox="1"/>
            <p:nvPr/>
          </p:nvSpPr>
          <p:spPr>
            <a:xfrm>
              <a:off x="1673" y="3839923"/>
              <a:ext cx="3573248" cy="2143949"/>
            </a:xfrm>
            <a:prstGeom prst="rect">
              <a:avLst/>
            </a:prstGeom>
            <a:noFill/>
            <a:ln>
              <a:noFill/>
            </a:ln>
          </p:spPr>
          <p:txBody>
            <a:bodyPr anchorCtr="0" anchor="ctr" bIns="183775" lIns="175075" spcFirstLastPara="1" rIns="175075" wrap="square" tIns="183775">
              <a:noAutofit/>
            </a:bodyPr>
            <a:lstStyle/>
            <a:p>
              <a:pPr indent="0" lvl="0" marL="0" marR="0" rtl="0" algn="ctr">
                <a:lnSpc>
                  <a:spcPct val="90000"/>
                </a:lnSpc>
                <a:spcBef>
                  <a:spcPts val="0"/>
                </a:spcBef>
                <a:spcAft>
                  <a:spcPts val="0"/>
                </a:spcAft>
                <a:buClr>
                  <a:schemeClr val="lt1"/>
                </a:buClr>
                <a:buSzPts val="1500"/>
                <a:buFont typeface="Libre Franklin"/>
                <a:buNone/>
              </a:pPr>
              <a:r>
                <a:rPr b="0" i="0" lang="it-IT" sz="1500" u="none" cap="none" strike="noStrike">
                  <a:solidFill>
                    <a:schemeClr val="lt1"/>
                  </a:solidFill>
                  <a:latin typeface="Libre Franklin"/>
                  <a:ea typeface="Libre Franklin"/>
                  <a:cs typeface="Libre Franklin"/>
                  <a:sym typeface="Libre Franklin"/>
                </a:rPr>
                <a:t>Nel 1851 Napoleone chiese una modifica costituzionale che gli permettesse di ottenere un secondo mandato. Non ottenendo la maggioranza su questa richiesta si orientò verso il COLPO DI STATO MILITARE che venne sottoposto all’approvazione con un plebiscito che lo legittimò con 7 milioni di voti.</a:t>
              </a:r>
              <a:endParaRPr b="0" i="0" sz="1500" u="none" cap="none" strike="noStrike">
                <a:solidFill>
                  <a:schemeClr val="lt1"/>
                </a:solidFill>
                <a:latin typeface="Libre Franklin"/>
                <a:ea typeface="Libre Franklin"/>
                <a:cs typeface="Libre Franklin"/>
                <a:sym typeface="Libre Franklin"/>
              </a:endParaRPr>
            </a:p>
          </p:txBody>
        </p:sp>
        <p:sp>
          <p:nvSpPr>
            <p:cNvPr id="445" name="Google Shape;445;p22"/>
            <p:cNvSpPr/>
            <p:nvPr/>
          </p:nvSpPr>
          <p:spPr>
            <a:xfrm>
              <a:off x="4396769" y="3839923"/>
              <a:ext cx="3573248" cy="2143949"/>
            </a:xfrm>
            <a:prstGeom prst="rect">
              <a:avLst/>
            </a:prstGeom>
            <a:gradFill>
              <a:gsLst>
                <a:gs pos="0">
                  <a:srgbClr val="A27284"/>
                </a:gs>
                <a:gs pos="50000">
                  <a:srgbClr val="985A75"/>
                </a:gs>
                <a:gs pos="100000">
                  <a:srgbClr val="894C66"/>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2"/>
            <p:cNvSpPr txBox="1"/>
            <p:nvPr/>
          </p:nvSpPr>
          <p:spPr>
            <a:xfrm>
              <a:off x="4396769" y="3839923"/>
              <a:ext cx="3573248" cy="2143949"/>
            </a:xfrm>
            <a:prstGeom prst="rect">
              <a:avLst/>
            </a:prstGeom>
            <a:noFill/>
            <a:ln>
              <a:noFill/>
            </a:ln>
          </p:spPr>
          <p:txBody>
            <a:bodyPr anchorCtr="0" anchor="ctr" bIns="183775" lIns="175075" spcFirstLastPara="1" rIns="175075" wrap="square" tIns="183775">
              <a:noAutofit/>
            </a:bodyPr>
            <a:lstStyle/>
            <a:p>
              <a:pPr indent="0" lvl="0" marL="0" marR="0" rtl="0" algn="ctr">
                <a:lnSpc>
                  <a:spcPct val="90000"/>
                </a:lnSpc>
                <a:spcBef>
                  <a:spcPts val="0"/>
                </a:spcBef>
                <a:spcAft>
                  <a:spcPts val="0"/>
                </a:spcAft>
                <a:buClr>
                  <a:schemeClr val="lt1"/>
                </a:buClr>
                <a:buSzPts val="1500"/>
                <a:buFont typeface="Libre Franklin"/>
                <a:buNone/>
              </a:pPr>
              <a:r>
                <a:rPr b="0" i="0" lang="it-IT" sz="1500" u="none" cap="none" strike="noStrike">
                  <a:solidFill>
                    <a:schemeClr val="lt1"/>
                  </a:solidFill>
                  <a:latin typeface="Libre Franklin"/>
                  <a:ea typeface="Libre Franklin"/>
                  <a:cs typeface="Libre Franklin"/>
                  <a:sym typeface="Libre Franklin"/>
                </a:rPr>
                <a:t>Nel gennaio 1852 una nuova Costituzione rese decennale il potere del presidente. Nonostante ciò Napoleone si fece proclamare IMPERATORE DEI FRANCESI con il titolo di NAPOLEONE III.</a:t>
              </a:r>
              <a:endParaRPr b="0" i="0" sz="1500" u="none" cap="none" strike="noStrike">
                <a:solidFill>
                  <a:schemeClr val="lt1"/>
                </a:solidFill>
                <a:latin typeface="Libre Franklin"/>
                <a:ea typeface="Libre Franklin"/>
                <a:cs typeface="Libre Franklin"/>
                <a:sym typeface="Libre Franklin"/>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50" name="Shape 450"/>
        <p:cNvGrpSpPr/>
        <p:nvPr/>
      </p:nvGrpSpPr>
      <p:grpSpPr>
        <a:xfrm>
          <a:off x="0" y="0"/>
          <a:ext cx="0" cy="0"/>
          <a:chOff x="0" y="0"/>
          <a:chExt cx="0" cy="0"/>
        </a:xfrm>
      </p:grpSpPr>
      <p:sp>
        <p:nvSpPr>
          <p:cNvPr id="451" name="Google Shape;451;p23"/>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452" name="Google Shape;452;p23"/>
          <p:cNvSpPr txBox="1"/>
          <p:nvPr>
            <p:ph type="title"/>
          </p:nvPr>
        </p:nvSpPr>
        <p:spPr>
          <a:xfrm>
            <a:off x="640080" y="639704"/>
            <a:ext cx="3299579" cy="5577840"/>
          </a:xfrm>
          <a:prstGeom prst="rect">
            <a:avLst/>
          </a:prstGeom>
          <a:noFill/>
          <a:ln>
            <a:noFill/>
          </a:ln>
        </p:spPr>
        <p:txBody>
          <a:bodyPr anchorCtr="0" anchor="ctr" bIns="45700" lIns="91425" spcFirstLastPara="1" rIns="91425" wrap="square" tIns="45700">
            <a:normAutofit/>
          </a:bodyPr>
          <a:lstStyle/>
          <a:p>
            <a:pPr indent="0" lvl="0" marL="0" rtl="0" algn="ctr">
              <a:lnSpc>
                <a:spcPct val="89000"/>
              </a:lnSpc>
              <a:spcBef>
                <a:spcPts val="0"/>
              </a:spcBef>
              <a:spcAft>
                <a:spcPts val="0"/>
              </a:spcAft>
              <a:buClr>
                <a:schemeClr val="dk2"/>
              </a:buClr>
              <a:buSzPts val="3400"/>
              <a:buFont typeface="Libre Franklin"/>
              <a:buNone/>
            </a:pPr>
            <a:r>
              <a:rPr lang="it-IT" sz="3400"/>
              <a:t>La controrivoluzione in Prussia</a:t>
            </a:r>
            <a:endParaRPr/>
          </a:p>
        </p:txBody>
      </p:sp>
      <p:grpSp>
        <p:nvGrpSpPr>
          <p:cNvPr id="453" name="Google Shape;453;p23"/>
          <p:cNvGrpSpPr/>
          <p:nvPr/>
        </p:nvGrpSpPr>
        <p:grpSpPr>
          <a:xfrm>
            <a:off x="4901472" y="639705"/>
            <a:ext cx="6506304" cy="5577840"/>
            <a:chOff x="0" y="0"/>
            <a:chExt cx="6506304" cy="5577840"/>
          </a:xfrm>
        </p:grpSpPr>
        <p:cxnSp>
          <p:nvCxnSpPr>
            <p:cNvPr id="454" name="Google Shape;454;p23"/>
            <p:cNvCxnSpPr/>
            <p:nvPr/>
          </p:nvCxnSpPr>
          <p:spPr>
            <a:xfrm>
              <a:off x="0" y="0"/>
              <a:ext cx="6506304" cy="0"/>
            </a:xfrm>
            <a:prstGeom prst="straightConnector1">
              <a:avLst/>
            </a:prstGeom>
            <a:gradFill>
              <a:gsLst>
                <a:gs pos="0">
                  <a:schemeClr val="lt1"/>
                </a:gs>
                <a:gs pos="50000">
                  <a:schemeClr val="lt1"/>
                </a:gs>
                <a:gs pos="100000">
                  <a:srgbClr val="E0E0E0"/>
                </a:gs>
              </a:gsLst>
              <a:lin ang="5400000" scaled="0"/>
            </a:gradFill>
            <a:ln cap="flat" cmpd="sng" w="9525">
              <a:solidFill>
                <a:srgbClr val="DAB112"/>
              </a:solidFill>
              <a:prstDash val="solid"/>
              <a:round/>
              <a:headEnd len="sm" w="sm" type="none"/>
              <a:tailEnd len="sm" w="sm" type="none"/>
            </a:ln>
            <a:effectLst>
              <a:outerShdw blurRad="57150" rotWithShape="0" algn="ctr" dir="5400000" dist="19050">
                <a:srgbClr val="000000">
                  <a:alpha val="34901"/>
                </a:srgbClr>
              </a:outerShdw>
            </a:effectLst>
          </p:spPr>
        </p:cxnSp>
        <p:sp>
          <p:nvSpPr>
            <p:cNvPr id="455" name="Google Shape;455;p23"/>
            <p:cNvSpPr/>
            <p:nvPr/>
          </p:nvSpPr>
          <p:spPr>
            <a:xfrm>
              <a:off x="0" y="0"/>
              <a:ext cx="6506304" cy="27889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txBox="1"/>
            <p:nvPr/>
          </p:nvSpPr>
          <p:spPr>
            <a:xfrm>
              <a:off x="0" y="0"/>
              <a:ext cx="6506304" cy="2788920"/>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Libre Franklin"/>
                <a:buNone/>
              </a:pPr>
              <a:r>
                <a:rPr b="0" i="0" lang="it-IT" sz="2000" u="none" cap="none" strike="noStrike">
                  <a:solidFill>
                    <a:schemeClr val="dk1"/>
                  </a:solidFill>
                  <a:latin typeface="Libre Franklin"/>
                  <a:ea typeface="Libre Franklin"/>
                  <a:cs typeface="Libre Franklin"/>
                  <a:sym typeface="Libre Franklin"/>
                </a:rPr>
                <a:t>La costituente prussiana nell’ottobre 1848 emanò una Costituzione di carattere liberale.</a:t>
              </a:r>
              <a:endParaRPr b="0" i="0" sz="2000" u="none" cap="none" strike="noStrike">
                <a:solidFill>
                  <a:schemeClr val="dk1"/>
                </a:solidFill>
                <a:latin typeface="Libre Franklin"/>
                <a:ea typeface="Libre Franklin"/>
                <a:cs typeface="Libre Franklin"/>
                <a:sym typeface="Libre Franklin"/>
              </a:endParaRPr>
            </a:p>
          </p:txBody>
        </p:sp>
        <p:cxnSp>
          <p:nvCxnSpPr>
            <p:cNvPr id="457" name="Google Shape;457;p23"/>
            <p:cNvCxnSpPr/>
            <p:nvPr/>
          </p:nvCxnSpPr>
          <p:spPr>
            <a:xfrm>
              <a:off x="0" y="2788920"/>
              <a:ext cx="6506304" cy="0"/>
            </a:xfrm>
            <a:prstGeom prst="straightConnector1">
              <a:avLst/>
            </a:prstGeom>
            <a:gradFill>
              <a:gsLst>
                <a:gs pos="0">
                  <a:schemeClr val="lt1"/>
                </a:gs>
                <a:gs pos="50000">
                  <a:schemeClr val="lt1"/>
                </a:gs>
                <a:gs pos="100000">
                  <a:srgbClr val="E0E0E0"/>
                </a:gs>
              </a:gsLst>
              <a:lin ang="5400000" scaled="0"/>
            </a:gradFill>
            <a:ln cap="flat" cmpd="sng" w="9525">
              <a:solidFill>
                <a:srgbClr val="DAB112"/>
              </a:solidFill>
              <a:prstDash val="solid"/>
              <a:round/>
              <a:headEnd len="sm" w="sm" type="none"/>
              <a:tailEnd len="sm" w="sm" type="none"/>
            </a:ln>
            <a:effectLst>
              <a:outerShdw blurRad="57150" rotWithShape="0" algn="ctr" dir="5400000" dist="19050">
                <a:srgbClr val="000000">
                  <a:alpha val="34901"/>
                </a:srgbClr>
              </a:outerShdw>
            </a:effectLst>
          </p:spPr>
        </p:cxnSp>
        <p:sp>
          <p:nvSpPr>
            <p:cNvPr id="458" name="Google Shape;458;p23"/>
            <p:cNvSpPr/>
            <p:nvPr/>
          </p:nvSpPr>
          <p:spPr>
            <a:xfrm>
              <a:off x="0" y="2788920"/>
              <a:ext cx="6506304" cy="27889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3"/>
            <p:cNvSpPr txBox="1"/>
            <p:nvPr/>
          </p:nvSpPr>
          <p:spPr>
            <a:xfrm>
              <a:off x="0" y="2788920"/>
              <a:ext cx="6506304" cy="2788920"/>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Libre Franklin"/>
                <a:buNone/>
              </a:pPr>
              <a:r>
                <a:rPr b="0" i="0" lang="it-IT" sz="2000" u="none" cap="none" strike="noStrike">
                  <a:solidFill>
                    <a:schemeClr val="dk1"/>
                  </a:solidFill>
                  <a:latin typeface="Libre Franklin"/>
                  <a:ea typeface="Libre Franklin"/>
                  <a:cs typeface="Libre Franklin"/>
                  <a:sym typeface="Libre Franklin"/>
                </a:rPr>
                <a:t>Federico Guglielmo IV, approfittando di disordini  scoppiati in quei mesi a Berlino, decise di sciogliere l’assemblea e impose una sua Costituzione, che introduceva il suffragio universale maschile, la responsabilità del governo di fronte al parlamento bicamerale, ed il potere di veto del sovrano sugli atti del parlamento. L’anno successivo una riforma elettorale divideva l’elettorato in tre classi, in base al reddito, ed assegnava ad ogni classe l’elezione di un terzo dei deputati.</a:t>
              </a:r>
              <a:endParaRPr b="0" i="0" sz="2000" u="none" cap="none" strike="noStrike">
                <a:solidFill>
                  <a:schemeClr val="dk1"/>
                </a:solidFill>
                <a:latin typeface="Libre Franklin"/>
                <a:ea typeface="Libre Franklin"/>
                <a:cs typeface="Libre Franklin"/>
                <a:sym typeface="Libre Franklin"/>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63" name="Shape 463"/>
        <p:cNvGrpSpPr/>
        <p:nvPr/>
      </p:nvGrpSpPr>
      <p:grpSpPr>
        <a:xfrm>
          <a:off x="0" y="0"/>
          <a:ext cx="0" cy="0"/>
          <a:chOff x="0" y="0"/>
          <a:chExt cx="0" cy="0"/>
        </a:xfrm>
      </p:grpSpPr>
      <p:sp>
        <p:nvSpPr>
          <p:cNvPr id="464" name="Google Shape;464;p24"/>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465" name="Google Shape;465;p24"/>
          <p:cNvSpPr txBox="1"/>
          <p:nvPr>
            <p:ph type="title"/>
          </p:nvPr>
        </p:nvSpPr>
        <p:spPr>
          <a:xfrm>
            <a:off x="640080" y="639704"/>
            <a:ext cx="3299579" cy="5577840"/>
          </a:xfrm>
          <a:prstGeom prst="rect">
            <a:avLst/>
          </a:prstGeom>
          <a:noFill/>
          <a:ln>
            <a:noFill/>
          </a:ln>
        </p:spPr>
        <p:txBody>
          <a:bodyPr anchorCtr="0" anchor="ctr" bIns="45700" lIns="91425" spcFirstLastPara="1" rIns="91425" wrap="square" tIns="45700">
            <a:normAutofit/>
          </a:bodyPr>
          <a:lstStyle/>
          <a:p>
            <a:pPr indent="0" lvl="0" marL="0" rtl="0" algn="ctr">
              <a:lnSpc>
                <a:spcPct val="89000"/>
              </a:lnSpc>
              <a:spcBef>
                <a:spcPts val="0"/>
              </a:spcBef>
              <a:spcAft>
                <a:spcPts val="0"/>
              </a:spcAft>
              <a:buClr>
                <a:schemeClr val="dk2"/>
              </a:buClr>
              <a:buSzPts val="3400"/>
              <a:buFont typeface="Libre Franklin"/>
              <a:buNone/>
            </a:pPr>
            <a:r>
              <a:rPr lang="it-IT" sz="3400"/>
              <a:t>La controrivoluzione nell’Impero asburgico</a:t>
            </a:r>
            <a:endParaRPr/>
          </a:p>
        </p:txBody>
      </p:sp>
      <p:grpSp>
        <p:nvGrpSpPr>
          <p:cNvPr id="466" name="Google Shape;466;p24"/>
          <p:cNvGrpSpPr/>
          <p:nvPr/>
        </p:nvGrpSpPr>
        <p:grpSpPr>
          <a:xfrm>
            <a:off x="3939659" y="305126"/>
            <a:ext cx="8060083" cy="6458760"/>
            <a:chOff x="0" y="94112"/>
            <a:chExt cx="8060083" cy="6458760"/>
          </a:xfrm>
        </p:grpSpPr>
        <p:sp>
          <p:nvSpPr>
            <p:cNvPr id="467" name="Google Shape;467;p24"/>
            <p:cNvSpPr/>
            <p:nvPr/>
          </p:nvSpPr>
          <p:spPr>
            <a:xfrm>
              <a:off x="0" y="94112"/>
              <a:ext cx="8060083" cy="2110680"/>
            </a:xfrm>
            <a:prstGeom prst="roundRect">
              <a:avLst>
                <a:gd fmla="val 16667" name="adj"/>
              </a:avLst>
            </a:prstGeom>
            <a:solidFill>
              <a:srgbClr val="DB9527"/>
            </a:solidFill>
            <a:ln cap="flat" cmpd="sng" w="349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4"/>
            <p:cNvSpPr txBox="1"/>
            <p:nvPr/>
          </p:nvSpPr>
          <p:spPr>
            <a:xfrm>
              <a:off x="103035" y="197147"/>
              <a:ext cx="7854013" cy="1904610"/>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Libre Franklin"/>
                <a:buNone/>
              </a:pPr>
              <a:r>
                <a:rPr b="0" i="0" lang="it-IT" sz="2200" u="none" cap="none" strike="noStrike">
                  <a:solidFill>
                    <a:schemeClr val="lt1"/>
                  </a:solidFill>
                  <a:latin typeface="Libre Franklin"/>
                  <a:ea typeface="Libre Franklin"/>
                  <a:cs typeface="Libre Franklin"/>
                  <a:sym typeface="Libre Franklin"/>
                </a:rPr>
                <a:t>Nell’impero asburgico tutte le rivolte di carattere nazionale vennero rapidamente sedate.</a:t>
              </a:r>
              <a:endParaRPr b="0" i="0" sz="2200" u="none" cap="none" strike="noStrike">
                <a:solidFill>
                  <a:schemeClr val="lt1"/>
                </a:solidFill>
                <a:latin typeface="Libre Franklin"/>
                <a:ea typeface="Libre Franklin"/>
                <a:cs typeface="Libre Franklin"/>
                <a:sym typeface="Libre Franklin"/>
              </a:endParaRPr>
            </a:p>
          </p:txBody>
        </p:sp>
        <p:sp>
          <p:nvSpPr>
            <p:cNvPr id="469" name="Google Shape;469;p24"/>
            <p:cNvSpPr/>
            <p:nvPr/>
          </p:nvSpPr>
          <p:spPr>
            <a:xfrm>
              <a:off x="0" y="2268152"/>
              <a:ext cx="8060083" cy="2110680"/>
            </a:xfrm>
            <a:prstGeom prst="roundRect">
              <a:avLst>
                <a:gd fmla="val 16667" name="adj"/>
              </a:avLst>
            </a:prstGeom>
            <a:solidFill>
              <a:srgbClr val="DB9527"/>
            </a:solidFill>
            <a:ln cap="flat" cmpd="sng" w="349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4"/>
            <p:cNvSpPr txBox="1"/>
            <p:nvPr/>
          </p:nvSpPr>
          <p:spPr>
            <a:xfrm>
              <a:off x="103035" y="2371187"/>
              <a:ext cx="7854013" cy="1904610"/>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Libre Franklin"/>
                <a:buNone/>
              </a:pPr>
              <a:r>
                <a:rPr b="0" i="0" lang="it-IT" sz="2200" u="none" cap="none" strike="noStrike">
                  <a:solidFill>
                    <a:schemeClr val="lt1"/>
                  </a:solidFill>
                  <a:latin typeface="Libre Franklin"/>
                  <a:ea typeface="Libre Franklin"/>
                  <a:cs typeface="Libre Franklin"/>
                  <a:sym typeface="Libre Franklin"/>
                </a:rPr>
                <a:t>Solo l’Ungheria oppose una tenace resistenza alla repressione austriaca. Dopo l’occupazione di Budapest da parte delle truppe austriache, avvenuta nel gennaio 1849 gli ungheresi dichiararono l’indipendenza e la decadenza della corona austriaca detenuta in quel momento da  Francesco  Giuseppe, succeduto a  Ferdinando dopo la sua abdicazione forzata.</a:t>
              </a:r>
              <a:endParaRPr b="0" i="0" sz="2200" u="none" cap="none" strike="noStrike">
                <a:solidFill>
                  <a:schemeClr val="lt1"/>
                </a:solidFill>
                <a:latin typeface="Libre Franklin"/>
                <a:ea typeface="Libre Franklin"/>
                <a:cs typeface="Libre Franklin"/>
                <a:sym typeface="Libre Franklin"/>
              </a:endParaRPr>
            </a:p>
          </p:txBody>
        </p:sp>
        <p:sp>
          <p:nvSpPr>
            <p:cNvPr id="471" name="Google Shape;471;p24"/>
            <p:cNvSpPr/>
            <p:nvPr/>
          </p:nvSpPr>
          <p:spPr>
            <a:xfrm>
              <a:off x="0" y="4442192"/>
              <a:ext cx="8060083" cy="2110680"/>
            </a:xfrm>
            <a:prstGeom prst="roundRect">
              <a:avLst>
                <a:gd fmla="val 16667" name="adj"/>
              </a:avLst>
            </a:prstGeom>
            <a:solidFill>
              <a:srgbClr val="DB9527"/>
            </a:solidFill>
            <a:ln cap="flat" cmpd="sng" w="349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4"/>
            <p:cNvSpPr txBox="1"/>
            <p:nvPr/>
          </p:nvSpPr>
          <p:spPr>
            <a:xfrm>
              <a:off x="103035" y="4545227"/>
              <a:ext cx="7854013" cy="1904610"/>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Libre Franklin"/>
                <a:buNone/>
              </a:pPr>
              <a:r>
                <a:rPr b="0" i="0" lang="it-IT" sz="2200" u="none" cap="none" strike="noStrike">
                  <a:solidFill>
                    <a:schemeClr val="lt1"/>
                  </a:solidFill>
                  <a:latin typeface="Libre Franklin"/>
                  <a:ea typeface="Libre Franklin"/>
                  <a:cs typeface="Libre Franklin"/>
                  <a:sym typeface="Libre Franklin"/>
                </a:rPr>
                <a:t>La fine della rivoluzione ungherese fu decretata dall’intervento dello zar Nicola I che costrinse gli insorti alla resa in meno di tre mesi.</a:t>
              </a:r>
              <a:endParaRPr b="0" i="0" sz="2200" u="none" cap="none" strike="noStrike">
                <a:solidFill>
                  <a:schemeClr val="lt1"/>
                </a:solidFill>
                <a:latin typeface="Libre Franklin"/>
                <a:ea typeface="Libre Franklin"/>
                <a:cs typeface="Libre Franklin"/>
                <a:sym typeface="Libre Franklin"/>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27" name="Shape 127"/>
        <p:cNvGrpSpPr/>
        <p:nvPr/>
      </p:nvGrpSpPr>
      <p:grpSpPr>
        <a:xfrm>
          <a:off x="0" y="0"/>
          <a:ext cx="0" cy="0"/>
          <a:chOff x="0" y="0"/>
          <a:chExt cx="0" cy="0"/>
        </a:xfrm>
      </p:grpSpPr>
      <p:sp>
        <p:nvSpPr>
          <p:cNvPr id="128" name="Google Shape;128;p3"/>
          <p:cNvSpPr txBox="1"/>
          <p:nvPr>
            <p:ph type="title"/>
          </p:nvPr>
        </p:nvSpPr>
        <p:spPr>
          <a:xfrm>
            <a:off x="8252340" y="639704"/>
            <a:ext cx="3299579" cy="5577840"/>
          </a:xfrm>
          <a:prstGeom prst="rect">
            <a:avLst/>
          </a:prstGeom>
          <a:noFill/>
          <a:ln>
            <a:noFill/>
          </a:ln>
        </p:spPr>
        <p:txBody>
          <a:bodyPr anchorCtr="0" anchor="ctr" bIns="45700" lIns="91425" spcFirstLastPara="1" rIns="91425" wrap="square" tIns="45700">
            <a:normAutofit/>
          </a:bodyPr>
          <a:lstStyle/>
          <a:p>
            <a:pPr indent="0" lvl="0" marL="0" rtl="0" algn="l">
              <a:lnSpc>
                <a:spcPct val="89000"/>
              </a:lnSpc>
              <a:spcBef>
                <a:spcPts val="0"/>
              </a:spcBef>
              <a:spcAft>
                <a:spcPts val="0"/>
              </a:spcAft>
              <a:buClr>
                <a:schemeClr val="lt2"/>
              </a:buClr>
              <a:buSzPts val="4100"/>
              <a:buFont typeface="Libre Franklin"/>
              <a:buNone/>
            </a:pPr>
            <a:r>
              <a:rPr lang="it-IT" sz="4100"/>
              <a:t>CAUSE ECONOMICHE</a:t>
            </a:r>
            <a:endParaRPr/>
          </a:p>
        </p:txBody>
      </p:sp>
      <p:grpSp>
        <p:nvGrpSpPr>
          <p:cNvPr id="129" name="Google Shape;129;p3"/>
          <p:cNvGrpSpPr/>
          <p:nvPr/>
        </p:nvGrpSpPr>
        <p:grpSpPr>
          <a:xfrm>
            <a:off x="784225" y="693013"/>
            <a:ext cx="5959475" cy="5471279"/>
            <a:chOff x="0" y="53250"/>
            <a:chExt cx="5959475" cy="5471279"/>
          </a:xfrm>
        </p:grpSpPr>
        <p:sp>
          <p:nvSpPr>
            <p:cNvPr id="130" name="Google Shape;130;p3"/>
            <p:cNvSpPr/>
            <p:nvPr/>
          </p:nvSpPr>
          <p:spPr>
            <a:xfrm>
              <a:off x="0" y="53250"/>
              <a:ext cx="5959475" cy="1038959"/>
            </a:xfrm>
            <a:prstGeom prst="roundRect">
              <a:avLst>
                <a:gd fmla="val 16667" name="adj"/>
              </a:avLst>
            </a:prstGeom>
            <a:gradFill>
              <a:gsLst>
                <a:gs pos="0">
                  <a:srgbClr val="EFD3B9"/>
                </a:gs>
                <a:gs pos="50000">
                  <a:srgbClr val="E9C19C"/>
                </a:gs>
                <a:gs pos="100000">
                  <a:srgbClr val="E8B785"/>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txBox="1"/>
            <p:nvPr/>
          </p:nvSpPr>
          <p:spPr>
            <a:xfrm>
              <a:off x="50718" y="103968"/>
              <a:ext cx="5858039" cy="937523"/>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2400"/>
                <a:buFont typeface="Libre Franklin"/>
                <a:buNone/>
              </a:pPr>
              <a:r>
                <a:rPr b="0" i="0" lang="it-IT" sz="2400" u="none" cap="none" strike="noStrike">
                  <a:solidFill>
                    <a:schemeClr val="dk1"/>
                  </a:solidFill>
                  <a:latin typeface="Libre Franklin"/>
                  <a:ea typeface="Libre Franklin"/>
                  <a:cs typeface="Libre Franklin"/>
                  <a:sym typeface="Libre Franklin"/>
                </a:rPr>
                <a:t>GRAVE CONGIUNTURA NEGATIVA NEL 1846/47</a:t>
              </a:r>
              <a:endParaRPr b="0" i="0" sz="2400" u="none" cap="none" strike="noStrike">
                <a:solidFill>
                  <a:schemeClr val="dk1"/>
                </a:solidFill>
                <a:latin typeface="Libre Franklin"/>
                <a:ea typeface="Libre Franklin"/>
                <a:cs typeface="Libre Franklin"/>
                <a:sym typeface="Libre Franklin"/>
              </a:endParaRPr>
            </a:p>
          </p:txBody>
        </p:sp>
        <p:sp>
          <p:nvSpPr>
            <p:cNvPr id="132" name="Google Shape;132;p3"/>
            <p:cNvSpPr/>
            <p:nvPr/>
          </p:nvSpPr>
          <p:spPr>
            <a:xfrm>
              <a:off x="0" y="1161330"/>
              <a:ext cx="5959475" cy="1038959"/>
            </a:xfrm>
            <a:prstGeom prst="roundRect">
              <a:avLst>
                <a:gd fmla="val 16667" name="adj"/>
              </a:avLst>
            </a:prstGeom>
            <a:gradFill>
              <a:gsLst>
                <a:gs pos="0">
                  <a:srgbClr val="BCE8B8"/>
                </a:gs>
                <a:gs pos="50000">
                  <a:srgbClr val="A3E09D"/>
                </a:gs>
                <a:gs pos="100000">
                  <a:srgbClr val="8FDC87"/>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txBox="1"/>
            <p:nvPr/>
          </p:nvSpPr>
          <p:spPr>
            <a:xfrm>
              <a:off x="50718" y="1212048"/>
              <a:ext cx="5858039" cy="937523"/>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2400"/>
                <a:buFont typeface="Libre Franklin"/>
                <a:buNone/>
              </a:pPr>
              <a:r>
                <a:rPr b="0" i="0" lang="it-IT" sz="2400" u="none" cap="none" strike="noStrike">
                  <a:solidFill>
                    <a:schemeClr val="dk1"/>
                  </a:solidFill>
                  <a:latin typeface="Libre Franklin"/>
                  <a:ea typeface="Libre Franklin"/>
                  <a:cs typeface="Libre Franklin"/>
                  <a:sym typeface="Libre Franklin"/>
                </a:rPr>
                <a:t>CRISI AGRICOLA: CARESTIA</a:t>
              </a:r>
              <a:endParaRPr/>
            </a:p>
            <a:p>
              <a:pPr indent="0" lvl="0" marL="0" marR="0" rtl="0" algn="l">
                <a:lnSpc>
                  <a:spcPct val="90000"/>
                </a:lnSpc>
                <a:spcBef>
                  <a:spcPts val="840"/>
                </a:spcBef>
                <a:spcAft>
                  <a:spcPts val="0"/>
                </a:spcAft>
                <a:buClr>
                  <a:schemeClr val="dk1"/>
                </a:buClr>
                <a:buSzPts val="2400"/>
                <a:buFont typeface="Libre Franklin"/>
                <a:buNone/>
              </a:pPr>
              <a:r>
                <a:rPr b="0" i="0" lang="it-IT" sz="2400" u="none" cap="none" strike="noStrike">
                  <a:solidFill>
                    <a:schemeClr val="dk1"/>
                  </a:solidFill>
                  <a:latin typeface="Libre Franklin"/>
                  <a:ea typeface="Libre Franklin"/>
                  <a:cs typeface="Libre Franklin"/>
                  <a:sym typeface="Libre Franklin"/>
                </a:rPr>
                <a:t>1 MILIONE DI MORTI IN IRLANDA </a:t>
              </a:r>
              <a:endParaRPr b="0" i="0" sz="2400" u="none" cap="none" strike="noStrike">
                <a:solidFill>
                  <a:schemeClr val="dk1"/>
                </a:solidFill>
                <a:latin typeface="Libre Franklin"/>
                <a:ea typeface="Libre Franklin"/>
                <a:cs typeface="Libre Franklin"/>
                <a:sym typeface="Libre Franklin"/>
              </a:endParaRPr>
            </a:p>
          </p:txBody>
        </p:sp>
        <p:sp>
          <p:nvSpPr>
            <p:cNvPr id="134" name="Google Shape;134;p3"/>
            <p:cNvSpPr/>
            <p:nvPr/>
          </p:nvSpPr>
          <p:spPr>
            <a:xfrm>
              <a:off x="0" y="2269410"/>
              <a:ext cx="5959475" cy="1038959"/>
            </a:xfrm>
            <a:prstGeom prst="roundRect">
              <a:avLst>
                <a:gd fmla="val 16667" name="adj"/>
              </a:avLst>
            </a:prstGeom>
            <a:gradFill>
              <a:gsLst>
                <a:gs pos="0">
                  <a:srgbClr val="B8DBDF"/>
                </a:gs>
                <a:gs pos="50000">
                  <a:srgbClr val="A0CED4"/>
                </a:gs>
                <a:gs pos="100000">
                  <a:srgbClr val="8AC8D0"/>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txBox="1"/>
            <p:nvPr/>
          </p:nvSpPr>
          <p:spPr>
            <a:xfrm>
              <a:off x="50718" y="2320128"/>
              <a:ext cx="5858039" cy="937523"/>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2400"/>
                <a:buFont typeface="Libre Franklin"/>
                <a:buNone/>
              </a:pPr>
              <a:r>
                <a:rPr b="0" i="0" lang="it-IT" sz="2400" u="none" cap="none" strike="noStrike">
                  <a:solidFill>
                    <a:schemeClr val="dk1"/>
                  </a:solidFill>
                  <a:latin typeface="Libre Franklin"/>
                  <a:ea typeface="Libre Franklin"/>
                  <a:cs typeface="Libre Franklin"/>
                  <a:sym typeface="Libre Franklin"/>
                </a:rPr>
                <a:t>RACOLTI AGRICOLI MEDIOCRI IN TUTTA EUROPA</a:t>
              </a:r>
              <a:endParaRPr b="0" i="0" sz="2400" u="none" cap="none" strike="noStrike">
                <a:solidFill>
                  <a:schemeClr val="dk1"/>
                </a:solidFill>
                <a:latin typeface="Libre Franklin"/>
                <a:ea typeface="Libre Franklin"/>
                <a:cs typeface="Libre Franklin"/>
                <a:sym typeface="Libre Franklin"/>
              </a:endParaRPr>
            </a:p>
          </p:txBody>
        </p:sp>
        <p:sp>
          <p:nvSpPr>
            <p:cNvPr id="136" name="Google Shape;136;p3"/>
            <p:cNvSpPr/>
            <p:nvPr/>
          </p:nvSpPr>
          <p:spPr>
            <a:xfrm>
              <a:off x="0" y="3377490"/>
              <a:ext cx="5959475" cy="1038959"/>
            </a:xfrm>
            <a:prstGeom prst="roundRect">
              <a:avLst>
                <a:gd fmla="val 16667" name="adj"/>
              </a:avLst>
            </a:prstGeom>
            <a:gradFill>
              <a:gsLst>
                <a:gs pos="0">
                  <a:srgbClr val="C1BAD7"/>
                </a:gs>
                <a:gs pos="50000">
                  <a:srgbClr val="ACA3CA"/>
                </a:gs>
                <a:gs pos="100000">
                  <a:srgbClr val="9D8FC3"/>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txBox="1"/>
            <p:nvPr/>
          </p:nvSpPr>
          <p:spPr>
            <a:xfrm>
              <a:off x="50718" y="3428208"/>
              <a:ext cx="5858039" cy="937523"/>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2400"/>
                <a:buFont typeface="Libre Franklin"/>
                <a:buNone/>
              </a:pPr>
              <a:r>
                <a:rPr b="0" i="0" lang="it-IT" sz="2400" u="none" cap="none" strike="noStrike">
                  <a:solidFill>
                    <a:schemeClr val="dk1"/>
                  </a:solidFill>
                  <a:latin typeface="Libre Franklin"/>
                  <a:ea typeface="Libre Franklin"/>
                  <a:cs typeface="Libre Franklin"/>
                  <a:sym typeface="Libre Franklin"/>
                </a:rPr>
                <a:t>AUMENTO DEI PREZZI</a:t>
              </a:r>
              <a:endParaRPr b="0" i="0" sz="2400" u="none" cap="none" strike="noStrike">
                <a:solidFill>
                  <a:schemeClr val="dk1"/>
                </a:solidFill>
                <a:latin typeface="Libre Franklin"/>
                <a:ea typeface="Libre Franklin"/>
                <a:cs typeface="Libre Franklin"/>
                <a:sym typeface="Libre Franklin"/>
              </a:endParaRPr>
            </a:p>
          </p:txBody>
        </p:sp>
        <p:sp>
          <p:nvSpPr>
            <p:cNvPr id="138" name="Google Shape;138;p3"/>
            <p:cNvSpPr/>
            <p:nvPr/>
          </p:nvSpPr>
          <p:spPr>
            <a:xfrm>
              <a:off x="0" y="4485570"/>
              <a:ext cx="5959475" cy="1038959"/>
            </a:xfrm>
            <a:prstGeom prst="roundRect">
              <a:avLst>
                <a:gd fmla="val 16667" name="adj"/>
              </a:avLst>
            </a:prstGeom>
            <a:gradFill>
              <a:gsLst>
                <a:gs pos="0">
                  <a:srgbClr val="D0BDC3"/>
                </a:gs>
                <a:gs pos="50000">
                  <a:srgbClr val="C1A7B0"/>
                </a:gs>
                <a:gs pos="100000">
                  <a:srgbClr val="B896A3"/>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txBox="1"/>
            <p:nvPr/>
          </p:nvSpPr>
          <p:spPr>
            <a:xfrm>
              <a:off x="50718" y="4536288"/>
              <a:ext cx="5858039" cy="937523"/>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2400"/>
                <a:buFont typeface="Libre Franklin"/>
                <a:buNone/>
              </a:pPr>
              <a:r>
                <a:rPr b="0" i="0" lang="it-IT" sz="2400" u="none" cap="none" strike="noStrike">
                  <a:solidFill>
                    <a:schemeClr val="dk1"/>
                  </a:solidFill>
                  <a:latin typeface="Libre Franklin"/>
                  <a:ea typeface="Libre Franklin"/>
                  <a:cs typeface="Libre Franklin"/>
                  <a:sym typeface="Libre Franklin"/>
                </a:rPr>
                <a:t>RIDUZIONE DEI CONSUMI</a:t>
              </a:r>
              <a:endParaRPr b="0" i="0" sz="2400" u="none" cap="none" strike="noStrike">
                <a:solidFill>
                  <a:schemeClr val="dk1"/>
                </a:solidFill>
                <a:latin typeface="Libre Franklin"/>
                <a:ea typeface="Libre Franklin"/>
                <a:cs typeface="Libre Franklin"/>
                <a:sym typeface="Libre Franklin"/>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43" name="Shape 143"/>
        <p:cNvGrpSpPr/>
        <p:nvPr/>
      </p:nvGrpSpPr>
      <p:grpSpPr>
        <a:xfrm>
          <a:off x="0" y="0"/>
          <a:ext cx="0" cy="0"/>
          <a:chOff x="0" y="0"/>
          <a:chExt cx="0" cy="0"/>
        </a:xfrm>
      </p:grpSpPr>
      <p:sp>
        <p:nvSpPr>
          <p:cNvPr id="144" name="Google Shape;144;p4"/>
          <p:cNvSpPr txBox="1"/>
          <p:nvPr>
            <p:ph type="title"/>
          </p:nvPr>
        </p:nvSpPr>
        <p:spPr>
          <a:xfrm>
            <a:off x="8252340" y="639704"/>
            <a:ext cx="3299579" cy="5577840"/>
          </a:xfrm>
          <a:prstGeom prst="rect">
            <a:avLst/>
          </a:prstGeom>
          <a:noFill/>
          <a:ln>
            <a:noFill/>
          </a:ln>
        </p:spPr>
        <p:txBody>
          <a:bodyPr anchorCtr="0" anchor="ctr" bIns="45700" lIns="91425" spcFirstLastPara="1" rIns="91425" wrap="square" tIns="45700">
            <a:normAutofit/>
          </a:bodyPr>
          <a:lstStyle/>
          <a:p>
            <a:pPr indent="0" lvl="0" marL="0" rtl="0" algn="l">
              <a:lnSpc>
                <a:spcPct val="89000"/>
              </a:lnSpc>
              <a:spcBef>
                <a:spcPts val="0"/>
              </a:spcBef>
              <a:spcAft>
                <a:spcPts val="0"/>
              </a:spcAft>
              <a:buClr>
                <a:schemeClr val="lt2"/>
              </a:buClr>
              <a:buSzPts val="4100"/>
              <a:buFont typeface="Libre Franklin"/>
              <a:buNone/>
            </a:pPr>
            <a:r>
              <a:rPr lang="it-IT" sz="4100"/>
              <a:t>CRISI DEL</a:t>
            </a:r>
            <a:br>
              <a:rPr lang="it-IT" sz="4100"/>
            </a:br>
            <a:r>
              <a:rPr lang="it-IT" sz="4100"/>
              <a:t>NUOVO</a:t>
            </a:r>
            <a:br>
              <a:rPr lang="it-IT" sz="4100"/>
            </a:br>
            <a:r>
              <a:rPr lang="it-IT" sz="4100"/>
              <a:t>CAPITALISMO  INDUSTRIALE</a:t>
            </a:r>
            <a:endParaRPr/>
          </a:p>
        </p:txBody>
      </p:sp>
      <p:grpSp>
        <p:nvGrpSpPr>
          <p:cNvPr id="145" name="Google Shape;145;p4"/>
          <p:cNvGrpSpPr/>
          <p:nvPr/>
        </p:nvGrpSpPr>
        <p:grpSpPr>
          <a:xfrm>
            <a:off x="784225" y="722487"/>
            <a:ext cx="5959475" cy="5412331"/>
            <a:chOff x="0" y="82724"/>
            <a:chExt cx="5959475" cy="5412331"/>
          </a:xfrm>
        </p:grpSpPr>
        <p:sp>
          <p:nvSpPr>
            <p:cNvPr id="146" name="Google Shape;146;p4"/>
            <p:cNvSpPr/>
            <p:nvPr/>
          </p:nvSpPr>
          <p:spPr>
            <a:xfrm>
              <a:off x="0" y="82724"/>
              <a:ext cx="5959475" cy="1020258"/>
            </a:xfrm>
            <a:prstGeom prst="roundRect">
              <a:avLst>
                <a:gd fmla="val 16667" name="adj"/>
              </a:avLst>
            </a:prstGeom>
            <a:gradFill>
              <a:gsLst>
                <a:gs pos="0">
                  <a:srgbClr val="EFD3B9"/>
                </a:gs>
                <a:gs pos="50000">
                  <a:srgbClr val="E9C19C"/>
                </a:gs>
                <a:gs pos="100000">
                  <a:srgbClr val="E8B785"/>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txBox="1"/>
            <p:nvPr/>
          </p:nvSpPr>
          <p:spPr>
            <a:xfrm>
              <a:off x="49805" y="132529"/>
              <a:ext cx="5859865" cy="920648"/>
            </a:xfrm>
            <a:prstGeom prst="rect">
              <a:avLst/>
            </a:prstGeom>
            <a:noFill/>
            <a:ln>
              <a:noFill/>
            </a:ln>
          </p:spPr>
          <p:txBody>
            <a:bodyPr anchorCtr="0" anchor="ctr" bIns="102850" lIns="102850" spcFirstLastPara="1" rIns="102850" wrap="square" tIns="102850">
              <a:noAutofit/>
            </a:bodyPr>
            <a:lstStyle/>
            <a:p>
              <a:pPr indent="0" lvl="0" marL="0" marR="0" rtl="0" algn="l">
                <a:lnSpc>
                  <a:spcPct val="90000"/>
                </a:lnSpc>
                <a:spcBef>
                  <a:spcPts val="0"/>
                </a:spcBef>
                <a:spcAft>
                  <a:spcPts val="0"/>
                </a:spcAft>
                <a:buClr>
                  <a:schemeClr val="dk1"/>
                </a:buClr>
                <a:buSzPts val="2700"/>
                <a:buFont typeface="Libre Franklin"/>
                <a:buNone/>
              </a:pPr>
              <a:r>
                <a:rPr b="0" i="0" lang="it-IT" sz="2700" u="none" cap="none" strike="noStrike">
                  <a:solidFill>
                    <a:schemeClr val="dk1"/>
                  </a:solidFill>
                  <a:latin typeface="Libre Franklin"/>
                  <a:ea typeface="Libre Franklin"/>
                  <a:cs typeface="Libre Franklin"/>
                  <a:sym typeface="Libre Franklin"/>
                </a:rPr>
                <a:t>ECCESSO DI INVESTIMENTI</a:t>
              </a:r>
              <a:endParaRPr b="0" i="0" sz="2700" u="none" cap="none" strike="noStrike">
                <a:solidFill>
                  <a:schemeClr val="dk1"/>
                </a:solidFill>
                <a:latin typeface="Libre Franklin"/>
                <a:ea typeface="Libre Franklin"/>
                <a:cs typeface="Libre Franklin"/>
                <a:sym typeface="Libre Franklin"/>
              </a:endParaRPr>
            </a:p>
          </p:txBody>
        </p:sp>
        <p:sp>
          <p:nvSpPr>
            <p:cNvPr id="148" name="Google Shape;148;p4"/>
            <p:cNvSpPr/>
            <p:nvPr/>
          </p:nvSpPr>
          <p:spPr>
            <a:xfrm>
              <a:off x="0" y="1180743"/>
              <a:ext cx="5959475" cy="1020258"/>
            </a:xfrm>
            <a:prstGeom prst="roundRect">
              <a:avLst>
                <a:gd fmla="val 16667" name="adj"/>
              </a:avLst>
            </a:prstGeom>
            <a:gradFill>
              <a:gsLst>
                <a:gs pos="0">
                  <a:srgbClr val="EFD3B9"/>
                </a:gs>
                <a:gs pos="50000">
                  <a:srgbClr val="E9C19C"/>
                </a:gs>
                <a:gs pos="100000">
                  <a:srgbClr val="E8B785"/>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txBox="1"/>
            <p:nvPr/>
          </p:nvSpPr>
          <p:spPr>
            <a:xfrm>
              <a:off x="49805" y="1230548"/>
              <a:ext cx="5859865" cy="920648"/>
            </a:xfrm>
            <a:prstGeom prst="rect">
              <a:avLst/>
            </a:prstGeom>
            <a:noFill/>
            <a:ln>
              <a:noFill/>
            </a:ln>
          </p:spPr>
          <p:txBody>
            <a:bodyPr anchorCtr="0" anchor="ctr" bIns="102850" lIns="102850" spcFirstLastPara="1" rIns="102850" wrap="square" tIns="102850">
              <a:noAutofit/>
            </a:bodyPr>
            <a:lstStyle/>
            <a:p>
              <a:pPr indent="0" lvl="0" marL="0" marR="0" rtl="0" algn="l">
                <a:lnSpc>
                  <a:spcPct val="90000"/>
                </a:lnSpc>
                <a:spcBef>
                  <a:spcPts val="0"/>
                </a:spcBef>
                <a:spcAft>
                  <a:spcPts val="0"/>
                </a:spcAft>
                <a:buClr>
                  <a:schemeClr val="dk1"/>
                </a:buClr>
                <a:buSzPts val="2700"/>
                <a:buFont typeface="Libre Franklin"/>
                <a:buNone/>
              </a:pPr>
              <a:r>
                <a:rPr b="0" i="0" lang="it-IT" sz="2700" u="none" cap="none" strike="noStrike">
                  <a:solidFill>
                    <a:schemeClr val="dk1"/>
                  </a:solidFill>
                  <a:latin typeface="Libre Franklin"/>
                  <a:ea typeface="Libre Franklin"/>
                  <a:cs typeface="Libre Franklin"/>
                  <a:sym typeface="Libre Franklin"/>
                </a:rPr>
                <a:t>SOVRAPPRODUZIONE (LIMITATE CAPACITA’ DI ASSORBIMENTO)</a:t>
              </a:r>
              <a:endParaRPr b="0" i="0" sz="2700" u="none" cap="none" strike="noStrike">
                <a:solidFill>
                  <a:schemeClr val="dk1"/>
                </a:solidFill>
                <a:latin typeface="Libre Franklin"/>
                <a:ea typeface="Libre Franklin"/>
                <a:cs typeface="Libre Franklin"/>
                <a:sym typeface="Libre Franklin"/>
              </a:endParaRPr>
            </a:p>
          </p:txBody>
        </p:sp>
        <p:sp>
          <p:nvSpPr>
            <p:cNvPr id="150" name="Google Shape;150;p4"/>
            <p:cNvSpPr/>
            <p:nvPr/>
          </p:nvSpPr>
          <p:spPr>
            <a:xfrm>
              <a:off x="0" y="2278761"/>
              <a:ext cx="5959475" cy="1020258"/>
            </a:xfrm>
            <a:prstGeom prst="roundRect">
              <a:avLst>
                <a:gd fmla="val 16667" name="adj"/>
              </a:avLst>
            </a:prstGeom>
            <a:gradFill>
              <a:gsLst>
                <a:gs pos="0">
                  <a:srgbClr val="EFD3B9"/>
                </a:gs>
                <a:gs pos="50000">
                  <a:srgbClr val="E9C19C"/>
                </a:gs>
                <a:gs pos="100000">
                  <a:srgbClr val="E8B785"/>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txBox="1"/>
            <p:nvPr/>
          </p:nvSpPr>
          <p:spPr>
            <a:xfrm>
              <a:off x="49805" y="2328566"/>
              <a:ext cx="5859865" cy="920648"/>
            </a:xfrm>
            <a:prstGeom prst="rect">
              <a:avLst/>
            </a:prstGeom>
            <a:noFill/>
            <a:ln>
              <a:noFill/>
            </a:ln>
          </p:spPr>
          <p:txBody>
            <a:bodyPr anchorCtr="0" anchor="ctr" bIns="102850" lIns="102850" spcFirstLastPara="1" rIns="102850" wrap="square" tIns="102850">
              <a:noAutofit/>
            </a:bodyPr>
            <a:lstStyle/>
            <a:p>
              <a:pPr indent="0" lvl="0" marL="0" marR="0" rtl="0" algn="l">
                <a:lnSpc>
                  <a:spcPct val="90000"/>
                </a:lnSpc>
                <a:spcBef>
                  <a:spcPts val="0"/>
                </a:spcBef>
                <a:spcAft>
                  <a:spcPts val="0"/>
                </a:spcAft>
                <a:buClr>
                  <a:schemeClr val="dk1"/>
                </a:buClr>
                <a:buSzPts val="2700"/>
                <a:buFont typeface="Libre Franklin"/>
                <a:buNone/>
              </a:pPr>
              <a:r>
                <a:rPr b="0" i="0" lang="it-IT" sz="2700" u="none" cap="none" strike="noStrike">
                  <a:solidFill>
                    <a:schemeClr val="dk1"/>
                  </a:solidFill>
                  <a:latin typeface="Libre Franklin"/>
                  <a:ea typeface="Libre Franklin"/>
                  <a:cs typeface="Libre Franklin"/>
                  <a:sym typeface="Libre Franklin"/>
                </a:rPr>
                <a:t>RIDUZIONE DEI PREZZI ( DEBOLEZZA DELLA DOMANDA)</a:t>
              </a:r>
              <a:endParaRPr b="0" i="0" sz="2700" u="none" cap="none" strike="noStrike">
                <a:solidFill>
                  <a:schemeClr val="dk1"/>
                </a:solidFill>
                <a:latin typeface="Libre Franklin"/>
                <a:ea typeface="Libre Franklin"/>
                <a:cs typeface="Libre Franklin"/>
                <a:sym typeface="Libre Franklin"/>
              </a:endParaRPr>
            </a:p>
          </p:txBody>
        </p:sp>
        <p:sp>
          <p:nvSpPr>
            <p:cNvPr id="152" name="Google Shape;152;p4"/>
            <p:cNvSpPr/>
            <p:nvPr/>
          </p:nvSpPr>
          <p:spPr>
            <a:xfrm>
              <a:off x="0" y="3376779"/>
              <a:ext cx="5959475" cy="1020258"/>
            </a:xfrm>
            <a:prstGeom prst="roundRect">
              <a:avLst>
                <a:gd fmla="val 16667" name="adj"/>
              </a:avLst>
            </a:prstGeom>
            <a:gradFill>
              <a:gsLst>
                <a:gs pos="0">
                  <a:srgbClr val="EFD3B9"/>
                </a:gs>
                <a:gs pos="50000">
                  <a:srgbClr val="E9C19C"/>
                </a:gs>
                <a:gs pos="100000">
                  <a:srgbClr val="E8B785"/>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txBox="1"/>
            <p:nvPr/>
          </p:nvSpPr>
          <p:spPr>
            <a:xfrm>
              <a:off x="49805" y="3426584"/>
              <a:ext cx="5859865" cy="920648"/>
            </a:xfrm>
            <a:prstGeom prst="rect">
              <a:avLst/>
            </a:prstGeom>
            <a:noFill/>
            <a:ln>
              <a:noFill/>
            </a:ln>
          </p:spPr>
          <p:txBody>
            <a:bodyPr anchorCtr="0" anchor="ctr" bIns="102850" lIns="102850" spcFirstLastPara="1" rIns="102850" wrap="square" tIns="102850">
              <a:noAutofit/>
            </a:bodyPr>
            <a:lstStyle/>
            <a:p>
              <a:pPr indent="0" lvl="0" marL="0" marR="0" rtl="0" algn="l">
                <a:lnSpc>
                  <a:spcPct val="90000"/>
                </a:lnSpc>
                <a:spcBef>
                  <a:spcPts val="0"/>
                </a:spcBef>
                <a:spcAft>
                  <a:spcPts val="0"/>
                </a:spcAft>
                <a:buClr>
                  <a:schemeClr val="dk1"/>
                </a:buClr>
                <a:buSzPts val="2700"/>
                <a:buFont typeface="Libre Franklin"/>
                <a:buNone/>
              </a:pPr>
              <a:r>
                <a:rPr b="0" i="0" lang="it-IT" sz="2700" u="none" cap="none" strike="noStrike">
                  <a:solidFill>
                    <a:schemeClr val="dk1"/>
                  </a:solidFill>
                  <a:latin typeface="Libre Franklin"/>
                  <a:ea typeface="Libre Franklin"/>
                  <a:cs typeface="Libre Franklin"/>
                  <a:sym typeface="Libre Franklin"/>
                </a:rPr>
                <a:t>CALO DEI SALARI</a:t>
              </a:r>
              <a:endParaRPr b="0" i="0" sz="2700" u="none" cap="none" strike="noStrike">
                <a:solidFill>
                  <a:schemeClr val="dk1"/>
                </a:solidFill>
                <a:latin typeface="Libre Franklin"/>
                <a:ea typeface="Libre Franklin"/>
                <a:cs typeface="Libre Franklin"/>
                <a:sym typeface="Libre Franklin"/>
              </a:endParaRPr>
            </a:p>
          </p:txBody>
        </p:sp>
        <p:sp>
          <p:nvSpPr>
            <p:cNvPr id="154" name="Google Shape;154;p4"/>
            <p:cNvSpPr/>
            <p:nvPr/>
          </p:nvSpPr>
          <p:spPr>
            <a:xfrm>
              <a:off x="0" y="4474797"/>
              <a:ext cx="5959475" cy="1020258"/>
            </a:xfrm>
            <a:prstGeom prst="roundRect">
              <a:avLst>
                <a:gd fmla="val 16667" name="adj"/>
              </a:avLst>
            </a:prstGeom>
            <a:gradFill>
              <a:gsLst>
                <a:gs pos="0">
                  <a:srgbClr val="EFD3B9"/>
                </a:gs>
                <a:gs pos="50000">
                  <a:srgbClr val="E9C19C"/>
                </a:gs>
                <a:gs pos="100000">
                  <a:srgbClr val="E8B785"/>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txBox="1"/>
            <p:nvPr/>
          </p:nvSpPr>
          <p:spPr>
            <a:xfrm>
              <a:off x="49805" y="4524602"/>
              <a:ext cx="5859865" cy="920648"/>
            </a:xfrm>
            <a:prstGeom prst="rect">
              <a:avLst/>
            </a:prstGeom>
            <a:noFill/>
            <a:ln>
              <a:noFill/>
            </a:ln>
          </p:spPr>
          <p:txBody>
            <a:bodyPr anchorCtr="0" anchor="ctr" bIns="102850" lIns="102850" spcFirstLastPara="1" rIns="102850" wrap="square" tIns="102850">
              <a:noAutofit/>
            </a:bodyPr>
            <a:lstStyle/>
            <a:p>
              <a:pPr indent="0" lvl="0" marL="0" marR="0" rtl="0" algn="l">
                <a:lnSpc>
                  <a:spcPct val="90000"/>
                </a:lnSpc>
                <a:spcBef>
                  <a:spcPts val="0"/>
                </a:spcBef>
                <a:spcAft>
                  <a:spcPts val="0"/>
                </a:spcAft>
                <a:buClr>
                  <a:schemeClr val="dk1"/>
                </a:buClr>
                <a:buSzPts val="2700"/>
                <a:buFont typeface="Libre Franklin"/>
                <a:buNone/>
              </a:pPr>
              <a:r>
                <a:rPr b="0" i="0" lang="it-IT" sz="2700" u="none" cap="none" strike="noStrike">
                  <a:solidFill>
                    <a:schemeClr val="dk1"/>
                  </a:solidFill>
                  <a:latin typeface="Libre Franklin"/>
                  <a:ea typeface="Libre Franklin"/>
                  <a:cs typeface="Libre Franklin"/>
                  <a:sym typeface="Libre Franklin"/>
                </a:rPr>
                <a:t>CALO DELL’OCCUPAZIONE</a:t>
              </a:r>
              <a:endParaRPr b="0" i="0" sz="2700" u="none" cap="none" strike="noStrike">
                <a:solidFill>
                  <a:schemeClr val="dk1"/>
                </a:solidFill>
                <a:latin typeface="Libre Franklin"/>
                <a:ea typeface="Libre Franklin"/>
                <a:cs typeface="Libre Franklin"/>
                <a:sym typeface="Libre Franklin"/>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9" name="Shape 159"/>
        <p:cNvGrpSpPr/>
        <p:nvPr/>
      </p:nvGrpSpPr>
      <p:grpSpPr>
        <a:xfrm>
          <a:off x="0" y="0"/>
          <a:ext cx="0" cy="0"/>
          <a:chOff x="0" y="0"/>
          <a:chExt cx="0" cy="0"/>
        </a:xfrm>
      </p:grpSpPr>
      <p:sp>
        <p:nvSpPr>
          <p:cNvPr id="160" name="Google Shape;160;p5"/>
          <p:cNvSpPr txBox="1"/>
          <p:nvPr>
            <p:ph type="title"/>
          </p:nvPr>
        </p:nvSpPr>
        <p:spPr>
          <a:xfrm>
            <a:off x="640080" y="639704"/>
            <a:ext cx="3299579" cy="5577840"/>
          </a:xfrm>
          <a:prstGeom prst="rect">
            <a:avLst/>
          </a:prstGeom>
          <a:noFill/>
          <a:ln>
            <a:noFill/>
          </a:ln>
        </p:spPr>
        <p:txBody>
          <a:bodyPr anchorCtr="0" anchor="ctr" bIns="45700" lIns="91425" spcFirstLastPara="1" rIns="91425" wrap="square" tIns="45700">
            <a:normAutofit/>
          </a:bodyPr>
          <a:lstStyle/>
          <a:p>
            <a:pPr indent="0" lvl="0" marL="0" rtl="0" algn="ctr">
              <a:lnSpc>
                <a:spcPct val="89000"/>
              </a:lnSpc>
              <a:spcBef>
                <a:spcPts val="0"/>
              </a:spcBef>
              <a:spcAft>
                <a:spcPts val="0"/>
              </a:spcAft>
              <a:buClr>
                <a:schemeClr val="dk2"/>
              </a:buClr>
              <a:buSzPts val="4400"/>
              <a:buFont typeface="Libre Franklin"/>
              <a:buNone/>
            </a:pPr>
            <a:r>
              <a:rPr lang="it-IT"/>
              <a:t>TENSIONI SOCIALI E POLITICHE</a:t>
            </a:r>
            <a:endParaRPr/>
          </a:p>
        </p:txBody>
      </p:sp>
      <p:grpSp>
        <p:nvGrpSpPr>
          <p:cNvPr id="161" name="Google Shape;161;p5"/>
          <p:cNvGrpSpPr/>
          <p:nvPr/>
        </p:nvGrpSpPr>
        <p:grpSpPr>
          <a:xfrm>
            <a:off x="4164037" y="199377"/>
            <a:ext cx="7243739" cy="6438144"/>
            <a:chOff x="0" y="100903"/>
            <a:chExt cx="7243739" cy="6438144"/>
          </a:xfrm>
        </p:grpSpPr>
        <p:sp>
          <p:nvSpPr>
            <p:cNvPr id="162" name="Google Shape;162;p5"/>
            <p:cNvSpPr/>
            <p:nvPr/>
          </p:nvSpPr>
          <p:spPr>
            <a:xfrm>
              <a:off x="0" y="100903"/>
              <a:ext cx="7243739" cy="2096128"/>
            </a:xfrm>
            <a:prstGeom prst="roundRect">
              <a:avLst>
                <a:gd fmla="val 16667" name="adj"/>
              </a:avLst>
            </a:prstGeom>
            <a:gradFill>
              <a:gsLst>
                <a:gs pos="0">
                  <a:srgbClr val="49525D"/>
                </a:gs>
                <a:gs pos="50000">
                  <a:srgbClr val="132D42"/>
                </a:gs>
                <a:gs pos="100000">
                  <a:srgbClr val="0F283B"/>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txBox="1"/>
            <p:nvPr/>
          </p:nvSpPr>
          <p:spPr>
            <a:xfrm>
              <a:off x="102325" y="203228"/>
              <a:ext cx="7039089" cy="1891478"/>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Libre Franklin"/>
                <a:buNone/>
              </a:pPr>
              <a:r>
                <a:rPr b="0" i="0" lang="it-IT" sz="2600" u="none" cap="none" strike="noStrike">
                  <a:solidFill>
                    <a:schemeClr val="lt1"/>
                  </a:solidFill>
                  <a:latin typeface="Libre Franklin"/>
                  <a:ea typeface="Libre Franklin"/>
                  <a:cs typeface="Libre Franklin"/>
                  <a:sym typeface="Libre Franklin"/>
                </a:rPr>
                <a:t>LA CRISI ECONOMICA NON FU L’UNICA CAUSA DELLE RIVOLUZIONI DEL 1848</a:t>
              </a:r>
              <a:endParaRPr b="0" i="0" sz="2600" u="none" cap="none" strike="noStrike">
                <a:solidFill>
                  <a:schemeClr val="lt1"/>
                </a:solidFill>
                <a:latin typeface="Libre Franklin"/>
                <a:ea typeface="Libre Franklin"/>
                <a:cs typeface="Libre Franklin"/>
                <a:sym typeface="Libre Franklin"/>
              </a:endParaRPr>
            </a:p>
          </p:txBody>
        </p:sp>
        <p:sp>
          <p:nvSpPr>
            <p:cNvPr id="164" name="Google Shape;164;p5"/>
            <p:cNvSpPr/>
            <p:nvPr/>
          </p:nvSpPr>
          <p:spPr>
            <a:xfrm>
              <a:off x="0" y="2271911"/>
              <a:ext cx="7243739" cy="2096128"/>
            </a:xfrm>
            <a:prstGeom prst="roundRect">
              <a:avLst>
                <a:gd fmla="val 16667" name="adj"/>
              </a:avLst>
            </a:prstGeom>
            <a:gradFill>
              <a:gsLst>
                <a:gs pos="0">
                  <a:srgbClr val="49525D"/>
                </a:gs>
                <a:gs pos="50000">
                  <a:srgbClr val="132D42"/>
                </a:gs>
                <a:gs pos="100000">
                  <a:srgbClr val="0F283B"/>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txBox="1"/>
            <p:nvPr/>
          </p:nvSpPr>
          <p:spPr>
            <a:xfrm>
              <a:off x="102325" y="2374236"/>
              <a:ext cx="7039089" cy="1891478"/>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Libre Franklin"/>
                <a:buNone/>
              </a:pPr>
              <a:r>
                <a:rPr b="0" i="0" lang="it-IT" sz="2600" u="none" cap="none" strike="noStrike">
                  <a:solidFill>
                    <a:schemeClr val="lt1"/>
                  </a:solidFill>
                  <a:latin typeface="Libre Franklin"/>
                  <a:ea typeface="Libre Franklin"/>
                  <a:cs typeface="Libre Franklin"/>
                  <a:sym typeface="Libre Franklin"/>
                </a:rPr>
                <a:t>NELLA PRIMA META’ DEL SECOLO LA BORGHESIA  SI ERA AFFERMATA COME DETENTRICE DEL POTERE ECONOMICO</a:t>
              </a:r>
              <a:endParaRPr b="0" i="0" sz="2600" u="none" cap="none" strike="noStrike">
                <a:solidFill>
                  <a:schemeClr val="lt1"/>
                </a:solidFill>
                <a:latin typeface="Libre Franklin"/>
                <a:ea typeface="Libre Franklin"/>
                <a:cs typeface="Libre Franklin"/>
                <a:sym typeface="Libre Franklin"/>
              </a:endParaRPr>
            </a:p>
          </p:txBody>
        </p:sp>
        <p:sp>
          <p:nvSpPr>
            <p:cNvPr id="166" name="Google Shape;166;p5"/>
            <p:cNvSpPr/>
            <p:nvPr/>
          </p:nvSpPr>
          <p:spPr>
            <a:xfrm>
              <a:off x="0" y="4442919"/>
              <a:ext cx="7243739" cy="2096128"/>
            </a:xfrm>
            <a:prstGeom prst="roundRect">
              <a:avLst>
                <a:gd fmla="val 16667" name="adj"/>
              </a:avLst>
            </a:prstGeom>
            <a:gradFill>
              <a:gsLst>
                <a:gs pos="0">
                  <a:srgbClr val="49525D"/>
                </a:gs>
                <a:gs pos="50000">
                  <a:srgbClr val="132D42"/>
                </a:gs>
                <a:gs pos="100000">
                  <a:srgbClr val="0F283B"/>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txBox="1"/>
            <p:nvPr/>
          </p:nvSpPr>
          <p:spPr>
            <a:xfrm>
              <a:off x="102325" y="4545244"/>
              <a:ext cx="7039089" cy="1891478"/>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Libre Franklin"/>
                <a:buNone/>
              </a:pPr>
              <a:r>
                <a:rPr b="0" i="0" lang="it-IT" sz="2600" u="none" cap="none" strike="noStrike">
                  <a:solidFill>
                    <a:schemeClr val="lt1"/>
                  </a:solidFill>
                  <a:latin typeface="Libre Franklin"/>
                  <a:ea typeface="Libre Franklin"/>
                  <a:cs typeface="Libre Franklin"/>
                  <a:sym typeface="Libre Franklin"/>
                </a:rPr>
                <a:t>IL PENSIERO LIBERALE CHE LA RAPPRESENTAVA ESPRIMEVA UNA CONCEZIONE DELL’ORGANIZZAZIONE POLITICA E SOCIALE FUNZIONALE ALLE NUOVE ESIGENZE  DELLA CRESCITA PRODUTTIVA</a:t>
              </a:r>
              <a:endParaRPr b="0" i="0" sz="2600" u="none" cap="none" strike="noStrike">
                <a:solidFill>
                  <a:schemeClr val="lt1"/>
                </a:solidFill>
                <a:latin typeface="Libre Franklin"/>
                <a:ea typeface="Libre Franklin"/>
                <a:cs typeface="Libre Franklin"/>
                <a:sym typeface="Libre Franklin"/>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1" name="Shape 171"/>
        <p:cNvGrpSpPr/>
        <p:nvPr/>
      </p:nvGrpSpPr>
      <p:grpSpPr>
        <a:xfrm>
          <a:off x="0" y="0"/>
          <a:ext cx="0" cy="0"/>
          <a:chOff x="0" y="0"/>
          <a:chExt cx="0" cy="0"/>
        </a:xfrm>
      </p:grpSpPr>
      <p:sp>
        <p:nvSpPr>
          <p:cNvPr id="172" name="Google Shape;172;p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it-IT"/>
              <a:t>RIVOLUZIONI POLITICHE NAZIONALI E SOCIALI</a:t>
            </a:r>
            <a:endParaRPr/>
          </a:p>
        </p:txBody>
      </p:sp>
      <p:grpSp>
        <p:nvGrpSpPr>
          <p:cNvPr id="173" name="Google Shape;173;p6"/>
          <p:cNvGrpSpPr/>
          <p:nvPr/>
        </p:nvGrpSpPr>
        <p:grpSpPr>
          <a:xfrm>
            <a:off x="851574" y="2673312"/>
            <a:ext cx="11332913" cy="2784499"/>
            <a:chOff x="7512" y="1252475"/>
            <a:chExt cx="11332913" cy="2784499"/>
          </a:xfrm>
        </p:grpSpPr>
        <p:sp>
          <p:nvSpPr>
            <p:cNvPr id="174" name="Google Shape;174;p6"/>
            <p:cNvSpPr/>
            <p:nvPr/>
          </p:nvSpPr>
          <p:spPr>
            <a:xfrm>
              <a:off x="7512" y="1252475"/>
              <a:ext cx="3151712" cy="2001337"/>
            </a:xfrm>
            <a:prstGeom prst="roundRect">
              <a:avLst>
                <a:gd fmla="val 10000" name="adj"/>
              </a:avLst>
            </a:prstGeom>
            <a:gradFill>
              <a:gsLst>
                <a:gs pos="0">
                  <a:srgbClr val="629171"/>
                </a:gs>
                <a:gs pos="50000">
                  <a:srgbClr val="47855C"/>
                </a:gs>
                <a:gs pos="100000">
                  <a:srgbClr val="3B7850"/>
                </a:gs>
              </a:gsLst>
              <a:lin ang="5400000" scaled="0"/>
            </a:gradFill>
            <a:ln>
              <a:noFill/>
            </a:ln>
            <a:effectLst>
              <a:outerShdw blurRad="57150" rotWithShape="0" algn="ctr" dir="5400000" dist="1905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
            <p:cNvSpPr/>
            <p:nvPr/>
          </p:nvSpPr>
          <p:spPr>
            <a:xfrm>
              <a:off x="357702" y="1585156"/>
              <a:ext cx="3151712" cy="2001337"/>
            </a:xfrm>
            <a:prstGeom prst="roundRect">
              <a:avLst>
                <a:gd fmla="val 10000" name="adj"/>
              </a:avLst>
            </a:prstGeom>
            <a:solidFill>
              <a:schemeClr val="lt1">
                <a:alpha val="89803"/>
              </a:schemeClr>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
            <p:cNvSpPr txBox="1"/>
            <p:nvPr/>
          </p:nvSpPr>
          <p:spPr>
            <a:xfrm>
              <a:off x="416319" y="1643773"/>
              <a:ext cx="3034478" cy="1884103"/>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Libre Franklin"/>
                <a:buNone/>
              </a:pPr>
              <a:r>
                <a:rPr b="0" i="0" lang="it-IT" sz="1600" u="none" cap="none" strike="noStrike">
                  <a:solidFill>
                    <a:schemeClr val="dk1"/>
                  </a:solidFill>
                  <a:latin typeface="Libre Franklin"/>
                  <a:ea typeface="Libre Franklin"/>
                  <a:cs typeface="Libre Franklin"/>
                  <a:sym typeface="Libre Franklin"/>
                </a:rPr>
                <a:t>MENTRE IN ITALIA E GERMANIA  ERANO PRONTE AD ESPLODERE LE RIVOLTE PER L’INDIPENDENZA NAZIONALE E L’UNITA’</a:t>
              </a:r>
              <a:endParaRPr b="0" i="0" sz="1600" u="none" cap="none" strike="noStrike">
                <a:solidFill>
                  <a:schemeClr val="dk1"/>
                </a:solidFill>
                <a:latin typeface="Libre Franklin"/>
                <a:ea typeface="Libre Franklin"/>
                <a:cs typeface="Libre Franklin"/>
                <a:sym typeface="Libre Franklin"/>
              </a:endParaRPr>
            </a:p>
          </p:txBody>
        </p:sp>
        <p:sp>
          <p:nvSpPr>
            <p:cNvPr id="177" name="Google Shape;177;p6"/>
            <p:cNvSpPr/>
            <p:nvPr/>
          </p:nvSpPr>
          <p:spPr>
            <a:xfrm>
              <a:off x="3859605" y="1252475"/>
              <a:ext cx="3151712" cy="2001337"/>
            </a:xfrm>
            <a:prstGeom prst="roundRect">
              <a:avLst>
                <a:gd fmla="val 10000" name="adj"/>
              </a:avLst>
            </a:prstGeom>
            <a:gradFill>
              <a:gsLst>
                <a:gs pos="0">
                  <a:srgbClr val="629171"/>
                </a:gs>
                <a:gs pos="50000">
                  <a:srgbClr val="47855C"/>
                </a:gs>
                <a:gs pos="100000">
                  <a:srgbClr val="3B7850"/>
                </a:gs>
              </a:gsLst>
              <a:lin ang="5400000" scaled="0"/>
            </a:gradFill>
            <a:ln>
              <a:noFill/>
            </a:ln>
            <a:effectLst>
              <a:outerShdw blurRad="57150" rotWithShape="0" algn="ctr" dir="5400000" dist="1905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p:nvPr/>
          </p:nvSpPr>
          <p:spPr>
            <a:xfrm>
              <a:off x="4209795" y="1585156"/>
              <a:ext cx="3151712" cy="2001337"/>
            </a:xfrm>
            <a:prstGeom prst="roundRect">
              <a:avLst>
                <a:gd fmla="val 10000" name="adj"/>
              </a:avLst>
            </a:prstGeom>
            <a:solidFill>
              <a:schemeClr val="lt1">
                <a:alpha val="89803"/>
              </a:schemeClr>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
            <p:cNvSpPr txBox="1"/>
            <p:nvPr/>
          </p:nvSpPr>
          <p:spPr>
            <a:xfrm>
              <a:off x="4268412" y="1643773"/>
              <a:ext cx="3034478" cy="1884103"/>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Libre Franklin"/>
                <a:buNone/>
              </a:pPr>
              <a:r>
                <a:rPr b="0" i="0" lang="it-IT" sz="1600" u="none" cap="none" strike="noStrike">
                  <a:solidFill>
                    <a:schemeClr val="dk1"/>
                  </a:solidFill>
                  <a:latin typeface="Libre Franklin"/>
                  <a:ea typeface="Libre Franklin"/>
                  <a:cs typeface="Libre Franklin"/>
                  <a:sym typeface="Libre Franklin"/>
                </a:rPr>
                <a:t>NEGLI STATI DOVE ERA INIZIATA L’INDUSTRIALIZZAZIONE, COME IN  FRANCIA E GRAN BRETAGNA,  IL PROLETARIATO URBANO ERA PRONTO A FAR ESPLODERE LA QUESTIONE SOCIALE</a:t>
              </a:r>
              <a:r>
                <a:rPr b="0" i="0" lang="it-IT" sz="1300" u="none" cap="none" strike="noStrike">
                  <a:solidFill>
                    <a:schemeClr val="dk1"/>
                  </a:solidFill>
                  <a:latin typeface="Libre Franklin"/>
                  <a:ea typeface="Libre Franklin"/>
                  <a:cs typeface="Libre Franklin"/>
                  <a:sym typeface="Libre Franklin"/>
                </a:rPr>
                <a:t>.</a:t>
              </a:r>
              <a:endParaRPr b="0" i="0" sz="1300" u="none" cap="none" strike="noStrike">
                <a:solidFill>
                  <a:schemeClr val="dk1"/>
                </a:solidFill>
                <a:latin typeface="Libre Franklin"/>
                <a:ea typeface="Libre Franklin"/>
                <a:cs typeface="Libre Franklin"/>
                <a:sym typeface="Libre Franklin"/>
              </a:endParaRPr>
            </a:p>
          </p:txBody>
        </p:sp>
        <p:sp>
          <p:nvSpPr>
            <p:cNvPr id="180" name="Google Shape;180;p6"/>
            <p:cNvSpPr/>
            <p:nvPr/>
          </p:nvSpPr>
          <p:spPr>
            <a:xfrm>
              <a:off x="7711698" y="1252475"/>
              <a:ext cx="3278537" cy="2451818"/>
            </a:xfrm>
            <a:prstGeom prst="roundRect">
              <a:avLst>
                <a:gd fmla="val 10000" name="adj"/>
              </a:avLst>
            </a:prstGeom>
            <a:gradFill>
              <a:gsLst>
                <a:gs pos="0">
                  <a:srgbClr val="629171"/>
                </a:gs>
                <a:gs pos="50000">
                  <a:srgbClr val="47855C"/>
                </a:gs>
                <a:gs pos="100000">
                  <a:srgbClr val="3B7850"/>
                </a:gs>
              </a:gsLst>
              <a:lin ang="5400000" scaled="0"/>
            </a:gradFill>
            <a:ln>
              <a:noFill/>
            </a:ln>
            <a:effectLst>
              <a:outerShdw blurRad="57150" rotWithShape="0" algn="ctr" dir="5400000" dist="1905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6"/>
            <p:cNvSpPr/>
            <p:nvPr/>
          </p:nvSpPr>
          <p:spPr>
            <a:xfrm>
              <a:off x="8061888" y="1585156"/>
              <a:ext cx="3278537" cy="2451818"/>
            </a:xfrm>
            <a:prstGeom prst="roundRect">
              <a:avLst>
                <a:gd fmla="val 10000" name="adj"/>
              </a:avLst>
            </a:prstGeom>
            <a:solidFill>
              <a:schemeClr val="lt1">
                <a:alpha val="89803"/>
              </a:schemeClr>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txBox="1"/>
            <p:nvPr/>
          </p:nvSpPr>
          <p:spPr>
            <a:xfrm>
              <a:off x="8133699" y="1656967"/>
              <a:ext cx="3134915" cy="2308196"/>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chemeClr val="dk1"/>
                </a:buClr>
                <a:buSzPts val="1400"/>
                <a:buFont typeface="Libre Franklin"/>
                <a:buNone/>
              </a:pPr>
              <a:r>
                <a:rPr b="0" i="0" lang="it-IT" sz="1400" u="none" cap="none" strike="noStrike">
                  <a:solidFill>
                    <a:schemeClr val="dk1"/>
                  </a:solidFill>
                  <a:latin typeface="Libre Franklin"/>
                  <a:ea typeface="Libre Franklin"/>
                  <a:cs typeface="Libre Franklin"/>
                  <a:sym typeface="Libre Franklin"/>
                </a:rPr>
                <a:t>INOLTRE LE STRUTTURE POLITICHE  DEGLI STATI SOGGETTI ALL’ASSOLUTISMO RISENTIVANO ANCORA DEL CONFLITTO TRA  BORGHESIA E GOVERNO, CONFLITTO CHE ERA STATO SEDATO DOPO LE INSURREZIONI DEGLI ANNI 20-21 E ANCHE DOPO QUELLE DEL 30 MA CHE AVEVA LASCIATO  INSODDISFATTE LE RIVENDICAZIONI DEI CETI BORGHESI ANCHE NELLA FRANCIA DI LUIGI FILIPPO.</a:t>
              </a:r>
              <a:endParaRPr b="0" i="0" sz="1400" u="none" cap="none" strike="noStrike">
                <a:solidFill>
                  <a:schemeClr val="dk1"/>
                </a:solidFill>
                <a:latin typeface="Libre Franklin"/>
                <a:ea typeface="Libre Franklin"/>
                <a:cs typeface="Libre Franklin"/>
                <a:sym typeface="Libre Franklin"/>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6" name="Shape 186"/>
        <p:cNvGrpSpPr/>
        <p:nvPr/>
      </p:nvGrpSpPr>
      <p:grpSpPr>
        <a:xfrm>
          <a:off x="0" y="0"/>
          <a:ext cx="0" cy="0"/>
          <a:chOff x="0" y="0"/>
          <a:chExt cx="0" cy="0"/>
        </a:xfrm>
      </p:grpSpPr>
      <p:sp>
        <p:nvSpPr>
          <p:cNvPr id="187" name="Google Shape;187;p7"/>
          <p:cNvSpPr txBox="1"/>
          <p:nvPr>
            <p:ph type="title"/>
          </p:nvPr>
        </p:nvSpPr>
        <p:spPr>
          <a:xfrm>
            <a:off x="640080" y="639704"/>
            <a:ext cx="3299579" cy="5577840"/>
          </a:xfrm>
          <a:prstGeom prst="rect">
            <a:avLst/>
          </a:prstGeom>
          <a:noFill/>
          <a:ln>
            <a:noFill/>
          </a:ln>
        </p:spPr>
        <p:txBody>
          <a:bodyPr anchorCtr="0" anchor="ctr" bIns="45700" lIns="91425" spcFirstLastPara="1" rIns="91425" wrap="square" tIns="45700">
            <a:normAutofit/>
          </a:bodyPr>
          <a:lstStyle/>
          <a:p>
            <a:pPr indent="0" lvl="0" marL="0" rtl="0" algn="ctr">
              <a:lnSpc>
                <a:spcPct val="89000"/>
              </a:lnSpc>
              <a:spcBef>
                <a:spcPts val="0"/>
              </a:spcBef>
              <a:spcAft>
                <a:spcPts val="0"/>
              </a:spcAft>
              <a:buClr>
                <a:schemeClr val="dk2"/>
              </a:buClr>
              <a:buSzPts val="4400"/>
              <a:buFont typeface="Libre Franklin"/>
              <a:buNone/>
            </a:pPr>
            <a:r>
              <a:rPr lang="it-IT"/>
              <a:t>I TRE ASPETTI DISTINTI</a:t>
            </a:r>
            <a:endParaRPr/>
          </a:p>
        </p:txBody>
      </p:sp>
      <p:grpSp>
        <p:nvGrpSpPr>
          <p:cNvPr id="188" name="Google Shape;188;p7"/>
          <p:cNvGrpSpPr/>
          <p:nvPr/>
        </p:nvGrpSpPr>
        <p:grpSpPr>
          <a:xfrm>
            <a:off x="4901472" y="643912"/>
            <a:ext cx="6506304" cy="5569425"/>
            <a:chOff x="0" y="4207"/>
            <a:chExt cx="6506304" cy="5569425"/>
          </a:xfrm>
        </p:grpSpPr>
        <p:sp>
          <p:nvSpPr>
            <p:cNvPr id="189" name="Google Shape;189;p7"/>
            <p:cNvSpPr/>
            <p:nvPr/>
          </p:nvSpPr>
          <p:spPr>
            <a:xfrm>
              <a:off x="0" y="4207"/>
              <a:ext cx="6506304" cy="1349156"/>
            </a:xfrm>
            <a:prstGeom prst="roundRect">
              <a:avLst>
                <a:gd fmla="val 16667" name="adj"/>
              </a:avLst>
            </a:prstGeom>
            <a:solidFill>
              <a:schemeClr val="accent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txBox="1"/>
            <p:nvPr/>
          </p:nvSpPr>
          <p:spPr>
            <a:xfrm>
              <a:off x="65860" y="70067"/>
              <a:ext cx="6374584" cy="1217436"/>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Libre Franklin"/>
                <a:buNone/>
              </a:pPr>
              <a:r>
                <a:rPr b="0" i="0" lang="it-IT" sz="2000" u="none" cap="none" strike="noStrike">
                  <a:solidFill>
                    <a:schemeClr val="lt1"/>
                  </a:solidFill>
                  <a:latin typeface="Libre Franklin"/>
                  <a:ea typeface="Libre Franklin"/>
                  <a:cs typeface="Libre Franklin"/>
                  <a:sym typeface="Libre Franklin"/>
                </a:rPr>
                <a:t>I TRE ASPETTI (ECONOMICO-SOCIALE, NAZIONALE, POLITICO) ANCHE SE SPESSO INTRECCIATI RESTARONO TUTTAVIA  DISTINGUIBILI.</a:t>
              </a:r>
              <a:endParaRPr b="0" i="0" sz="2000" u="none" cap="none" strike="noStrike">
                <a:solidFill>
                  <a:schemeClr val="lt1"/>
                </a:solidFill>
                <a:latin typeface="Libre Franklin"/>
                <a:ea typeface="Libre Franklin"/>
                <a:cs typeface="Libre Franklin"/>
                <a:sym typeface="Libre Franklin"/>
              </a:endParaRPr>
            </a:p>
          </p:txBody>
        </p:sp>
        <p:sp>
          <p:nvSpPr>
            <p:cNvPr id="191" name="Google Shape;191;p7"/>
            <p:cNvSpPr/>
            <p:nvPr/>
          </p:nvSpPr>
          <p:spPr>
            <a:xfrm>
              <a:off x="0" y="1410963"/>
              <a:ext cx="6506304" cy="1349156"/>
            </a:xfrm>
            <a:prstGeom prst="roundRect">
              <a:avLst>
                <a:gd fmla="val 16667" name="adj"/>
              </a:avLst>
            </a:prstGeom>
            <a:solidFill>
              <a:schemeClr val="accent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
            <p:cNvSpPr txBox="1"/>
            <p:nvPr/>
          </p:nvSpPr>
          <p:spPr>
            <a:xfrm>
              <a:off x="65860" y="1476823"/>
              <a:ext cx="6374584" cy="1217436"/>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Libre Franklin"/>
                <a:buNone/>
              </a:pPr>
              <a:r>
                <a:rPr b="0" i="0" lang="it-IT" sz="2000" u="none" cap="none" strike="noStrike">
                  <a:solidFill>
                    <a:schemeClr val="lt1"/>
                  </a:solidFill>
                  <a:latin typeface="Libre Franklin"/>
                  <a:ea typeface="Libre Franklin"/>
                  <a:cs typeface="Libre Franklin"/>
                  <a:sym typeface="Libre Franklin"/>
                </a:rPr>
                <a:t>COME RIVOLUZIONE POLITICA IL ‘48 COINVOLSE LA FRANCIA ED I PAESI SOGGETTI A REGIMI ASSOLUTISTICI.</a:t>
              </a:r>
              <a:endParaRPr b="0" i="0" sz="2000" u="none" cap="none" strike="noStrike">
                <a:solidFill>
                  <a:schemeClr val="lt1"/>
                </a:solidFill>
                <a:latin typeface="Libre Franklin"/>
                <a:ea typeface="Libre Franklin"/>
                <a:cs typeface="Libre Franklin"/>
                <a:sym typeface="Libre Franklin"/>
              </a:endParaRPr>
            </a:p>
          </p:txBody>
        </p:sp>
        <p:sp>
          <p:nvSpPr>
            <p:cNvPr id="193" name="Google Shape;193;p7"/>
            <p:cNvSpPr/>
            <p:nvPr/>
          </p:nvSpPr>
          <p:spPr>
            <a:xfrm>
              <a:off x="0" y="2817720"/>
              <a:ext cx="6506304" cy="1349156"/>
            </a:xfrm>
            <a:prstGeom prst="roundRect">
              <a:avLst>
                <a:gd fmla="val 16667" name="adj"/>
              </a:avLst>
            </a:prstGeom>
            <a:solidFill>
              <a:schemeClr val="accent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
            <p:cNvSpPr txBox="1"/>
            <p:nvPr/>
          </p:nvSpPr>
          <p:spPr>
            <a:xfrm>
              <a:off x="65860" y="2883580"/>
              <a:ext cx="6374584" cy="1217436"/>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Libre Franklin"/>
                <a:buNone/>
              </a:pPr>
              <a:r>
                <a:rPr b="0" i="0" lang="it-IT" sz="2000" u="none" cap="none" strike="noStrike">
                  <a:solidFill>
                    <a:schemeClr val="lt1"/>
                  </a:solidFill>
                  <a:latin typeface="Libre Franklin"/>
                  <a:ea typeface="Libre Franklin"/>
                  <a:cs typeface="Libre Franklin"/>
                  <a:sym typeface="Libre Franklin"/>
                </a:rPr>
                <a:t>NEI POSSEDIMENTI ASBURGICI ED IN GERMANIA FURONO PREDOMINANTI I PROBLEMI DELL’INDIPENDENZA E DELL’ UNITA’.</a:t>
              </a:r>
              <a:endParaRPr b="0" i="0" sz="2000" u="none" cap="none" strike="noStrike">
                <a:solidFill>
                  <a:schemeClr val="lt1"/>
                </a:solidFill>
                <a:latin typeface="Libre Franklin"/>
                <a:ea typeface="Libre Franklin"/>
                <a:cs typeface="Libre Franklin"/>
                <a:sym typeface="Libre Franklin"/>
              </a:endParaRPr>
            </a:p>
          </p:txBody>
        </p:sp>
        <p:sp>
          <p:nvSpPr>
            <p:cNvPr id="195" name="Google Shape;195;p7"/>
            <p:cNvSpPr/>
            <p:nvPr/>
          </p:nvSpPr>
          <p:spPr>
            <a:xfrm>
              <a:off x="0" y="4224476"/>
              <a:ext cx="6506304" cy="1349156"/>
            </a:xfrm>
            <a:prstGeom prst="roundRect">
              <a:avLst>
                <a:gd fmla="val 16667" name="adj"/>
              </a:avLst>
            </a:prstGeom>
            <a:solidFill>
              <a:schemeClr val="accent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
            <p:cNvSpPr txBox="1"/>
            <p:nvPr/>
          </p:nvSpPr>
          <p:spPr>
            <a:xfrm>
              <a:off x="65860" y="4290336"/>
              <a:ext cx="6374584" cy="1217436"/>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Libre Franklin"/>
                <a:buNone/>
              </a:pPr>
              <a:r>
                <a:rPr b="0" i="0" lang="it-IT" sz="2000" u="none" cap="none" strike="noStrike">
                  <a:solidFill>
                    <a:schemeClr val="lt1"/>
                  </a:solidFill>
                  <a:latin typeface="Libre Franklin"/>
                  <a:ea typeface="Libre Franklin"/>
                  <a:cs typeface="Libre Franklin"/>
                  <a:sym typeface="Libre Franklin"/>
                </a:rPr>
                <a:t>I MOTI DEL 48 VIDERO INOLTRE L’EMERGERE DELLA CLASSE OPERAIA COME NUOVO SOGGETTO POLITICO NEI PAESI DOVE L’INDUSTRIALIZZAZIONE SI STAVA AFFERMANDO.</a:t>
              </a:r>
              <a:endParaRPr b="0" i="0" sz="2000" u="none" cap="none" strike="noStrike">
                <a:solidFill>
                  <a:schemeClr val="lt1"/>
                </a:solidFill>
                <a:latin typeface="Libre Franklin"/>
                <a:ea typeface="Libre Franklin"/>
                <a:cs typeface="Libre Franklin"/>
                <a:sym typeface="Libre Franklin"/>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00" name="Shape 200"/>
        <p:cNvGrpSpPr/>
        <p:nvPr/>
      </p:nvGrpSpPr>
      <p:grpSpPr>
        <a:xfrm>
          <a:off x="0" y="0"/>
          <a:ext cx="0" cy="0"/>
          <a:chOff x="0" y="0"/>
          <a:chExt cx="0" cy="0"/>
        </a:xfrm>
      </p:grpSpPr>
      <p:sp>
        <p:nvSpPr>
          <p:cNvPr id="201" name="Google Shape;201;p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it-IT"/>
              <a:t>LA FRANCIA DI LUIGI FILIPPO D’ORLEANS</a:t>
            </a:r>
            <a:endParaRPr/>
          </a:p>
        </p:txBody>
      </p:sp>
      <p:grpSp>
        <p:nvGrpSpPr>
          <p:cNvPr id="202" name="Google Shape;202;p8"/>
          <p:cNvGrpSpPr/>
          <p:nvPr/>
        </p:nvGrpSpPr>
        <p:grpSpPr>
          <a:xfrm>
            <a:off x="622368" y="2442939"/>
            <a:ext cx="11566240" cy="3765752"/>
            <a:chOff x="3390" y="487530"/>
            <a:chExt cx="11566240" cy="3765752"/>
          </a:xfrm>
        </p:grpSpPr>
        <p:sp>
          <p:nvSpPr>
            <p:cNvPr id="203" name="Google Shape;203;p8"/>
            <p:cNvSpPr/>
            <p:nvPr/>
          </p:nvSpPr>
          <p:spPr>
            <a:xfrm>
              <a:off x="3390" y="487530"/>
              <a:ext cx="2689823" cy="3765752"/>
            </a:xfrm>
            <a:prstGeom prst="rect">
              <a:avLst/>
            </a:prstGeom>
            <a:solidFill>
              <a:srgbClr val="FAEACB">
                <a:alpha val="89803"/>
              </a:srgbClr>
            </a:solidFill>
            <a:ln cap="flat" cmpd="sng" w="9525">
              <a:solidFill>
                <a:srgbClr val="FAEA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txBox="1"/>
            <p:nvPr/>
          </p:nvSpPr>
          <p:spPr>
            <a:xfrm>
              <a:off x="3390" y="1918516"/>
              <a:ext cx="2689823" cy="2259451"/>
            </a:xfrm>
            <a:prstGeom prst="rect">
              <a:avLst/>
            </a:prstGeom>
            <a:noFill/>
            <a:ln>
              <a:noFill/>
            </a:ln>
          </p:spPr>
          <p:txBody>
            <a:bodyPr anchorCtr="0" anchor="t" bIns="330200" lIns="209700" spcFirstLastPara="1" rIns="209700" wrap="square" tIns="330200">
              <a:noAutofit/>
            </a:bodyPr>
            <a:lstStyle/>
            <a:p>
              <a:pPr indent="0" lvl="0" marL="0" marR="0" rtl="0" algn="l">
                <a:lnSpc>
                  <a:spcPct val="90000"/>
                </a:lnSpc>
                <a:spcBef>
                  <a:spcPts val="0"/>
                </a:spcBef>
                <a:spcAft>
                  <a:spcPts val="0"/>
                </a:spcAft>
                <a:buClr>
                  <a:schemeClr val="dk1"/>
                </a:buClr>
                <a:buSzPts val="1700"/>
                <a:buFont typeface="Libre Franklin"/>
                <a:buNone/>
              </a:pPr>
              <a:r>
                <a:rPr b="0" i="0" lang="it-IT" sz="1700" u="none" cap="none" strike="noStrike">
                  <a:solidFill>
                    <a:schemeClr val="dk1"/>
                  </a:solidFill>
                  <a:latin typeface="Libre Franklin"/>
                  <a:ea typeface="Libre Franklin"/>
                  <a:cs typeface="Libre Franklin"/>
                  <a:sym typeface="Libre Franklin"/>
                </a:rPr>
                <a:t>SI ACCENTUARONO I DIVARI SOCIALI A FAVORE DEI CETI SOCIALI PIU’ ABBIENTI</a:t>
              </a:r>
              <a:endParaRPr b="0" i="0" sz="1700" u="none" cap="none" strike="noStrike">
                <a:solidFill>
                  <a:schemeClr val="dk1"/>
                </a:solidFill>
                <a:latin typeface="Libre Franklin"/>
                <a:ea typeface="Libre Franklin"/>
                <a:cs typeface="Libre Franklin"/>
                <a:sym typeface="Libre Franklin"/>
              </a:endParaRPr>
            </a:p>
          </p:txBody>
        </p:sp>
        <p:sp>
          <p:nvSpPr>
            <p:cNvPr id="205" name="Google Shape;205;p8"/>
            <p:cNvSpPr/>
            <p:nvPr/>
          </p:nvSpPr>
          <p:spPr>
            <a:xfrm>
              <a:off x="783439" y="864105"/>
              <a:ext cx="1129725" cy="1129725"/>
            </a:xfrm>
            <a:prstGeom prst="ellipse">
              <a:avLst/>
            </a:prstGeom>
            <a:gradFill>
              <a:gsLst>
                <a:gs pos="0">
                  <a:srgbClr val="F5CA4B"/>
                </a:gs>
                <a:gs pos="50000">
                  <a:srgbClr val="FDCA09"/>
                </a:gs>
                <a:gs pos="100000">
                  <a:srgbClr val="E8B800"/>
                </a:gs>
              </a:gsLst>
              <a:lin ang="5400000" scaled="0"/>
            </a:gradFill>
            <a:ln cap="flat" cmpd="sng" w="9525">
              <a:solidFill>
                <a:srgbClr val="F2C415"/>
              </a:solidFill>
              <a:prstDash val="solid"/>
              <a:round/>
              <a:headEnd len="sm" w="sm" type="none"/>
              <a:tailEnd len="sm" w="sm" type="none"/>
            </a:ln>
            <a:effectLst>
              <a:outerShdw blurRad="57150" rotWithShape="0" algn="ctr" dir="5400000" dist="1905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
            <p:cNvSpPr txBox="1"/>
            <p:nvPr/>
          </p:nvSpPr>
          <p:spPr>
            <a:xfrm>
              <a:off x="948883" y="1029549"/>
              <a:ext cx="798837" cy="798837"/>
            </a:xfrm>
            <a:prstGeom prst="rect">
              <a:avLst/>
            </a:prstGeom>
            <a:noFill/>
            <a:ln>
              <a:noFill/>
            </a:ln>
          </p:spPr>
          <p:txBody>
            <a:bodyPr anchorCtr="0" anchor="ctr" bIns="12700" lIns="88075" spcFirstLastPara="1" rIns="88075" wrap="square" tIns="12700">
              <a:noAutofit/>
            </a:bodyPr>
            <a:lstStyle/>
            <a:p>
              <a:pPr indent="0" lvl="0" marL="0" marR="0" rtl="0" algn="ctr">
                <a:lnSpc>
                  <a:spcPct val="90000"/>
                </a:lnSpc>
                <a:spcBef>
                  <a:spcPts val="0"/>
                </a:spcBef>
                <a:spcAft>
                  <a:spcPts val="0"/>
                </a:spcAft>
                <a:buClr>
                  <a:schemeClr val="lt1"/>
                </a:buClr>
                <a:buSzPts val="4800"/>
                <a:buFont typeface="Libre Franklin"/>
                <a:buNone/>
              </a:pPr>
              <a:r>
                <a:rPr b="0" i="0" lang="it-IT" sz="4800" u="none" cap="none" strike="noStrike">
                  <a:solidFill>
                    <a:schemeClr val="lt1"/>
                  </a:solidFill>
                  <a:latin typeface="Libre Franklin"/>
                  <a:ea typeface="Libre Franklin"/>
                  <a:cs typeface="Libre Franklin"/>
                  <a:sym typeface="Libre Franklin"/>
                </a:rPr>
                <a:t>1</a:t>
              </a:r>
              <a:endParaRPr/>
            </a:p>
          </p:txBody>
        </p:sp>
        <p:sp>
          <p:nvSpPr>
            <p:cNvPr id="207" name="Google Shape;207;p8"/>
            <p:cNvSpPr/>
            <p:nvPr/>
          </p:nvSpPr>
          <p:spPr>
            <a:xfrm>
              <a:off x="3390" y="4253210"/>
              <a:ext cx="2689823" cy="72"/>
            </a:xfrm>
            <a:prstGeom prst="rect">
              <a:avLst/>
            </a:prstGeom>
            <a:gradFill>
              <a:gsLst>
                <a:gs pos="0">
                  <a:srgbClr val="EBB44B"/>
                </a:gs>
                <a:gs pos="50000">
                  <a:srgbClr val="F1B008"/>
                </a:gs>
                <a:gs pos="100000">
                  <a:srgbClr val="DD9F00"/>
                </a:gs>
              </a:gsLst>
              <a:lin ang="5400000" scaled="0"/>
            </a:gradFill>
            <a:ln cap="flat" cmpd="sng" w="9525">
              <a:solidFill>
                <a:srgbClr val="E7AC14"/>
              </a:solidFill>
              <a:prstDash val="solid"/>
              <a:round/>
              <a:headEnd len="sm" w="sm" type="none"/>
              <a:tailEnd len="sm" w="sm" type="none"/>
            </a:ln>
            <a:effectLst>
              <a:outerShdw blurRad="57150" rotWithShape="0" algn="ctr" dir="5400000" dist="1905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
            <p:cNvSpPr/>
            <p:nvPr/>
          </p:nvSpPr>
          <p:spPr>
            <a:xfrm>
              <a:off x="2962196" y="487530"/>
              <a:ext cx="2689823" cy="3765752"/>
            </a:xfrm>
            <a:prstGeom prst="rect">
              <a:avLst/>
            </a:prstGeom>
            <a:solidFill>
              <a:srgbClr val="F0DCC8">
                <a:alpha val="89803"/>
              </a:srgbClr>
            </a:solidFill>
            <a:ln cap="flat" cmpd="sng" w="9525">
              <a:solidFill>
                <a:srgbClr val="F0DCC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txBox="1"/>
            <p:nvPr/>
          </p:nvSpPr>
          <p:spPr>
            <a:xfrm>
              <a:off x="2962196" y="1918516"/>
              <a:ext cx="2689823" cy="2259451"/>
            </a:xfrm>
            <a:prstGeom prst="rect">
              <a:avLst/>
            </a:prstGeom>
            <a:noFill/>
            <a:ln>
              <a:noFill/>
            </a:ln>
          </p:spPr>
          <p:txBody>
            <a:bodyPr anchorCtr="0" anchor="t" bIns="330200" lIns="209700" spcFirstLastPara="1" rIns="209700" wrap="square" tIns="330200">
              <a:noAutofit/>
            </a:bodyPr>
            <a:lstStyle/>
            <a:p>
              <a:pPr indent="0" lvl="0" marL="0" marR="0" rtl="0" algn="l">
                <a:lnSpc>
                  <a:spcPct val="90000"/>
                </a:lnSpc>
                <a:spcBef>
                  <a:spcPts val="0"/>
                </a:spcBef>
                <a:spcAft>
                  <a:spcPts val="0"/>
                </a:spcAft>
                <a:buClr>
                  <a:schemeClr val="dk1"/>
                </a:buClr>
                <a:buSzPts val="1700"/>
                <a:buFont typeface="Libre Franklin"/>
                <a:buNone/>
              </a:pPr>
              <a:r>
                <a:rPr b="0" i="0" lang="it-IT" sz="1700" u="none" cap="none" strike="noStrike">
                  <a:solidFill>
                    <a:schemeClr val="dk1"/>
                  </a:solidFill>
                  <a:latin typeface="Libre Franklin"/>
                  <a:ea typeface="Libre Franklin"/>
                  <a:cs typeface="Libre Franklin"/>
                  <a:sym typeface="Libre Franklin"/>
                </a:rPr>
                <a:t>IL SISTEMA ELETTORALE RIMASE CENSITARIO (‘Arricchitevi!’ - Guizot)</a:t>
              </a:r>
              <a:endParaRPr b="0" i="0" sz="1700" u="none" cap="none" strike="noStrike">
                <a:solidFill>
                  <a:schemeClr val="dk1"/>
                </a:solidFill>
                <a:latin typeface="Libre Franklin"/>
                <a:ea typeface="Libre Franklin"/>
                <a:cs typeface="Libre Franklin"/>
                <a:sym typeface="Libre Franklin"/>
              </a:endParaRPr>
            </a:p>
          </p:txBody>
        </p:sp>
        <p:sp>
          <p:nvSpPr>
            <p:cNvPr id="210" name="Google Shape;210;p8"/>
            <p:cNvSpPr/>
            <p:nvPr/>
          </p:nvSpPr>
          <p:spPr>
            <a:xfrm>
              <a:off x="3742245" y="864105"/>
              <a:ext cx="1129725" cy="1129725"/>
            </a:xfrm>
            <a:prstGeom prst="ellipse">
              <a:avLst/>
            </a:prstGeom>
            <a:gradFill>
              <a:gsLst>
                <a:gs pos="0">
                  <a:srgbClr val="D99E4B"/>
                </a:gs>
                <a:gs pos="50000">
                  <a:srgbClr val="DD950F"/>
                </a:gs>
                <a:gs pos="100000">
                  <a:srgbClr val="CA8605"/>
                </a:gs>
              </a:gsLst>
              <a:lin ang="5400000" scaled="0"/>
            </a:gradFill>
            <a:ln cap="flat" cmpd="sng" w="9525">
              <a:solidFill>
                <a:srgbClr val="D4931A"/>
              </a:solidFill>
              <a:prstDash val="solid"/>
              <a:round/>
              <a:headEnd len="sm" w="sm" type="none"/>
              <a:tailEnd len="sm" w="sm" type="none"/>
            </a:ln>
            <a:effectLst>
              <a:outerShdw blurRad="57150" rotWithShape="0" algn="ctr" dir="5400000" dist="1905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txBox="1"/>
            <p:nvPr/>
          </p:nvSpPr>
          <p:spPr>
            <a:xfrm>
              <a:off x="3907689" y="1029549"/>
              <a:ext cx="798837" cy="798837"/>
            </a:xfrm>
            <a:prstGeom prst="rect">
              <a:avLst/>
            </a:prstGeom>
            <a:noFill/>
            <a:ln>
              <a:noFill/>
            </a:ln>
          </p:spPr>
          <p:txBody>
            <a:bodyPr anchorCtr="0" anchor="ctr" bIns="12700" lIns="88075" spcFirstLastPara="1" rIns="88075" wrap="square" tIns="12700">
              <a:noAutofit/>
            </a:bodyPr>
            <a:lstStyle/>
            <a:p>
              <a:pPr indent="0" lvl="0" marL="0" marR="0" rtl="0" algn="ctr">
                <a:lnSpc>
                  <a:spcPct val="90000"/>
                </a:lnSpc>
                <a:spcBef>
                  <a:spcPts val="0"/>
                </a:spcBef>
                <a:spcAft>
                  <a:spcPts val="0"/>
                </a:spcAft>
                <a:buClr>
                  <a:schemeClr val="lt1"/>
                </a:buClr>
                <a:buSzPts val="4800"/>
                <a:buFont typeface="Libre Franklin"/>
                <a:buNone/>
              </a:pPr>
              <a:r>
                <a:rPr b="0" i="0" lang="it-IT" sz="4800" u="none" cap="none" strike="noStrike">
                  <a:solidFill>
                    <a:schemeClr val="lt1"/>
                  </a:solidFill>
                  <a:latin typeface="Libre Franklin"/>
                  <a:ea typeface="Libre Franklin"/>
                  <a:cs typeface="Libre Franklin"/>
                  <a:sym typeface="Libre Franklin"/>
                </a:rPr>
                <a:t>2</a:t>
              </a:r>
              <a:endParaRPr/>
            </a:p>
          </p:txBody>
        </p:sp>
        <p:sp>
          <p:nvSpPr>
            <p:cNvPr id="212" name="Google Shape;212;p8"/>
            <p:cNvSpPr/>
            <p:nvPr/>
          </p:nvSpPr>
          <p:spPr>
            <a:xfrm>
              <a:off x="2962196" y="4253210"/>
              <a:ext cx="2689823" cy="72"/>
            </a:xfrm>
            <a:prstGeom prst="rect">
              <a:avLst/>
            </a:prstGeom>
            <a:gradFill>
              <a:gsLst>
                <a:gs pos="0">
                  <a:srgbClr val="C98E4E"/>
                </a:gs>
                <a:gs pos="50000">
                  <a:srgbClr val="CB8115"/>
                </a:gs>
                <a:gs pos="100000">
                  <a:srgbClr val="BA720B"/>
                </a:gs>
              </a:gsLst>
              <a:lin ang="5400000" scaled="0"/>
            </a:gradFill>
            <a:ln cap="flat" cmpd="sng" w="9525">
              <a:solidFill>
                <a:srgbClr val="C3801F"/>
              </a:solidFill>
              <a:prstDash val="solid"/>
              <a:round/>
              <a:headEnd len="sm" w="sm" type="none"/>
              <a:tailEnd len="sm" w="sm" type="none"/>
            </a:ln>
            <a:effectLst>
              <a:outerShdw blurRad="57150" rotWithShape="0" algn="ctr" dir="5400000" dist="1905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p:nvPr/>
          </p:nvSpPr>
          <p:spPr>
            <a:xfrm>
              <a:off x="5921002" y="487530"/>
              <a:ext cx="2689823" cy="3765752"/>
            </a:xfrm>
            <a:prstGeom prst="rect">
              <a:avLst/>
            </a:prstGeom>
            <a:solidFill>
              <a:srgbClr val="E6D3C8">
                <a:alpha val="89803"/>
              </a:srgbClr>
            </a:solidFill>
            <a:ln cap="flat" cmpd="sng" w="9525">
              <a:solidFill>
                <a:srgbClr val="E6D3C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
            <p:cNvSpPr txBox="1"/>
            <p:nvPr/>
          </p:nvSpPr>
          <p:spPr>
            <a:xfrm>
              <a:off x="5921002" y="1918516"/>
              <a:ext cx="2689823" cy="2259451"/>
            </a:xfrm>
            <a:prstGeom prst="rect">
              <a:avLst/>
            </a:prstGeom>
            <a:noFill/>
            <a:ln>
              <a:noFill/>
            </a:ln>
          </p:spPr>
          <p:txBody>
            <a:bodyPr anchorCtr="0" anchor="t" bIns="330200" lIns="209700" spcFirstLastPara="1" rIns="209700" wrap="square" tIns="330200">
              <a:noAutofit/>
            </a:bodyPr>
            <a:lstStyle/>
            <a:p>
              <a:pPr indent="0" lvl="0" marL="0" marR="0" rtl="0" algn="l">
                <a:lnSpc>
                  <a:spcPct val="90000"/>
                </a:lnSpc>
                <a:spcBef>
                  <a:spcPts val="0"/>
                </a:spcBef>
                <a:spcAft>
                  <a:spcPts val="0"/>
                </a:spcAft>
                <a:buClr>
                  <a:schemeClr val="dk1"/>
                </a:buClr>
                <a:buSzPts val="1700"/>
                <a:buFont typeface="Libre Franklin"/>
                <a:buNone/>
              </a:pPr>
              <a:r>
                <a:rPr b="0" i="0" lang="it-IT" sz="1700" u="none" cap="none" strike="noStrike">
                  <a:solidFill>
                    <a:schemeClr val="dk1"/>
                  </a:solidFill>
                  <a:latin typeface="Libre Franklin"/>
                  <a:ea typeface="Libre Franklin"/>
                  <a:cs typeface="Libre Franklin"/>
                  <a:sym typeface="Libre Franklin"/>
                </a:rPr>
                <a:t>VI FURONO INSURREZIONI POPLARI DETERMINATE DA OPERAI E ARTIGIANI DELUSI DALLE POLITICHE DEL GOVERNO.</a:t>
              </a:r>
              <a:endParaRPr b="0" i="0" sz="1700" u="none" cap="none" strike="noStrike">
                <a:solidFill>
                  <a:schemeClr val="dk1"/>
                </a:solidFill>
                <a:latin typeface="Libre Franklin"/>
                <a:ea typeface="Libre Franklin"/>
                <a:cs typeface="Libre Franklin"/>
                <a:sym typeface="Libre Franklin"/>
              </a:endParaRPr>
            </a:p>
          </p:txBody>
        </p:sp>
        <p:sp>
          <p:nvSpPr>
            <p:cNvPr id="215" name="Google Shape;215;p8"/>
            <p:cNvSpPr/>
            <p:nvPr/>
          </p:nvSpPr>
          <p:spPr>
            <a:xfrm>
              <a:off x="6701050" y="864105"/>
              <a:ext cx="1129725" cy="1129725"/>
            </a:xfrm>
            <a:prstGeom prst="ellipse">
              <a:avLst/>
            </a:prstGeom>
            <a:gradFill>
              <a:gsLst>
                <a:gs pos="0">
                  <a:srgbClr val="BB7D4E"/>
                </a:gs>
                <a:gs pos="50000">
                  <a:srgbClr val="BA6D19"/>
                </a:gs>
                <a:gs pos="100000">
                  <a:srgbClr val="A96010"/>
                </a:gs>
              </a:gsLst>
              <a:lin ang="5400000" scaled="0"/>
            </a:gradFill>
            <a:ln cap="flat" cmpd="sng" w="9525">
              <a:solidFill>
                <a:srgbClr val="B36D22"/>
              </a:solidFill>
              <a:prstDash val="solid"/>
              <a:round/>
              <a:headEnd len="sm" w="sm" type="none"/>
              <a:tailEnd len="sm" w="sm" type="none"/>
            </a:ln>
            <a:effectLst>
              <a:outerShdw blurRad="57150" rotWithShape="0" algn="ctr" dir="5400000" dist="1905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txBox="1"/>
            <p:nvPr/>
          </p:nvSpPr>
          <p:spPr>
            <a:xfrm>
              <a:off x="6866494" y="1029549"/>
              <a:ext cx="798837" cy="798837"/>
            </a:xfrm>
            <a:prstGeom prst="rect">
              <a:avLst/>
            </a:prstGeom>
            <a:noFill/>
            <a:ln>
              <a:noFill/>
            </a:ln>
          </p:spPr>
          <p:txBody>
            <a:bodyPr anchorCtr="0" anchor="ctr" bIns="12700" lIns="88075" spcFirstLastPara="1" rIns="88075" wrap="square" tIns="12700">
              <a:noAutofit/>
            </a:bodyPr>
            <a:lstStyle/>
            <a:p>
              <a:pPr indent="0" lvl="0" marL="0" marR="0" rtl="0" algn="ctr">
                <a:lnSpc>
                  <a:spcPct val="90000"/>
                </a:lnSpc>
                <a:spcBef>
                  <a:spcPts val="0"/>
                </a:spcBef>
                <a:spcAft>
                  <a:spcPts val="0"/>
                </a:spcAft>
                <a:buClr>
                  <a:schemeClr val="lt1"/>
                </a:buClr>
                <a:buSzPts val="4800"/>
                <a:buFont typeface="Libre Franklin"/>
                <a:buNone/>
              </a:pPr>
              <a:r>
                <a:rPr b="0" i="0" lang="it-IT" sz="4800" u="none" cap="none" strike="noStrike">
                  <a:solidFill>
                    <a:schemeClr val="lt1"/>
                  </a:solidFill>
                  <a:latin typeface="Libre Franklin"/>
                  <a:ea typeface="Libre Franklin"/>
                  <a:cs typeface="Libre Franklin"/>
                  <a:sym typeface="Libre Franklin"/>
                </a:rPr>
                <a:t>3</a:t>
              </a:r>
              <a:endParaRPr/>
            </a:p>
          </p:txBody>
        </p:sp>
        <p:sp>
          <p:nvSpPr>
            <p:cNvPr id="217" name="Google Shape;217;p8"/>
            <p:cNvSpPr/>
            <p:nvPr/>
          </p:nvSpPr>
          <p:spPr>
            <a:xfrm>
              <a:off x="5921002" y="4253210"/>
              <a:ext cx="2689823" cy="72"/>
            </a:xfrm>
            <a:prstGeom prst="rect">
              <a:avLst/>
            </a:prstGeom>
            <a:gradFill>
              <a:gsLst>
                <a:gs pos="0">
                  <a:srgbClr val="AE724D"/>
                </a:gs>
                <a:gs pos="50000">
                  <a:srgbClr val="A95E1E"/>
                </a:gs>
                <a:gs pos="100000">
                  <a:srgbClr val="9A5114"/>
                </a:gs>
              </a:gsLst>
              <a:lin ang="5400000" scaled="0"/>
            </a:gradFill>
            <a:ln cap="flat" cmpd="sng" w="9525">
              <a:solidFill>
                <a:srgbClr val="A35F26"/>
              </a:solidFill>
              <a:prstDash val="solid"/>
              <a:round/>
              <a:headEnd len="sm" w="sm" type="none"/>
              <a:tailEnd len="sm" w="sm" type="none"/>
            </a:ln>
            <a:effectLst>
              <a:outerShdw blurRad="57150" rotWithShape="0" algn="ctr" dir="5400000" dist="1905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p:nvPr/>
          </p:nvSpPr>
          <p:spPr>
            <a:xfrm>
              <a:off x="8879807" y="487530"/>
              <a:ext cx="2689823" cy="3765752"/>
            </a:xfrm>
            <a:prstGeom prst="rect">
              <a:avLst/>
            </a:prstGeom>
            <a:solidFill>
              <a:srgbClr val="D8CDCC">
                <a:alpha val="89803"/>
              </a:srgbClr>
            </a:solidFill>
            <a:ln cap="flat" cmpd="sng" w="9525">
              <a:solidFill>
                <a:srgbClr val="D8CDCC">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txBox="1"/>
            <p:nvPr/>
          </p:nvSpPr>
          <p:spPr>
            <a:xfrm>
              <a:off x="8879807" y="1918516"/>
              <a:ext cx="2689823" cy="2259451"/>
            </a:xfrm>
            <a:prstGeom prst="rect">
              <a:avLst/>
            </a:prstGeom>
            <a:noFill/>
            <a:ln>
              <a:noFill/>
            </a:ln>
          </p:spPr>
          <p:txBody>
            <a:bodyPr anchorCtr="0" anchor="t" bIns="330200" lIns="209700" spcFirstLastPara="1" rIns="209700" wrap="square" tIns="330200">
              <a:noAutofit/>
            </a:bodyPr>
            <a:lstStyle/>
            <a:p>
              <a:pPr indent="0" lvl="0" marL="0" marR="0" rtl="0" algn="l">
                <a:lnSpc>
                  <a:spcPct val="90000"/>
                </a:lnSpc>
                <a:spcBef>
                  <a:spcPts val="0"/>
                </a:spcBef>
                <a:spcAft>
                  <a:spcPts val="0"/>
                </a:spcAft>
                <a:buClr>
                  <a:schemeClr val="dk1"/>
                </a:buClr>
                <a:buSzPts val="1700"/>
                <a:buFont typeface="Libre Franklin"/>
                <a:buNone/>
              </a:pPr>
              <a:r>
                <a:rPr b="0" i="0" lang="it-IT" sz="1700" u="none" cap="none" strike="noStrike">
                  <a:solidFill>
                    <a:schemeClr val="dk1"/>
                  </a:solidFill>
                  <a:latin typeface="Libre Franklin"/>
                  <a:ea typeface="Libre Franklin"/>
                  <a:cs typeface="Libre Franklin"/>
                  <a:sym typeface="Libre Franklin"/>
                </a:rPr>
                <a:t>SOLIDARIETA’ TRA BANCHIERI, INDUSTRIALI, MAGNATI DELLA FINANZA E ARISTOCRAZIA.</a:t>
              </a:r>
              <a:endParaRPr b="0" i="0" sz="1700" u="none" cap="none" strike="noStrike">
                <a:solidFill>
                  <a:schemeClr val="dk1"/>
                </a:solidFill>
                <a:latin typeface="Libre Franklin"/>
                <a:ea typeface="Libre Franklin"/>
                <a:cs typeface="Libre Franklin"/>
                <a:sym typeface="Libre Franklin"/>
              </a:endParaRPr>
            </a:p>
          </p:txBody>
        </p:sp>
        <p:sp>
          <p:nvSpPr>
            <p:cNvPr id="220" name="Google Shape;220;p8"/>
            <p:cNvSpPr/>
            <p:nvPr/>
          </p:nvSpPr>
          <p:spPr>
            <a:xfrm>
              <a:off x="9659856" y="864105"/>
              <a:ext cx="1129725" cy="1129725"/>
            </a:xfrm>
            <a:prstGeom prst="ellipse">
              <a:avLst/>
            </a:prstGeom>
            <a:gradFill>
              <a:gsLst>
                <a:gs pos="0">
                  <a:srgbClr val="A0694E"/>
                </a:gs>
                <a:gs pos="50000">
                  <a:srgbClr val="985022"/>
                </a:gs>
                <a:gs pos="100000">
                  <a:srgbClr val="8A4719"/>
                </a:gs>
              </a:gsLst>
              <a:lin ang="5400000" scaled="0"/>
            </a:gradFill>
            <a:ln cap="flat" cmpd="sng" w="9525">
              <a:solidFill>
                <a:srgbClr val="935329"/>
              </a:solidFill>
              <a:prstDash val="solid"/>
              <a:round/>
              <a:headEnd len="sm" w="sm" type="none"/>
              <a:tailEnd len="sm" w="sm" type="none"/>
            </a:ln>
            <a:effectLst>
              <a:outerShdw blurRad="57150" rotWithShape="0" algn="ctr" dir="5400000" dist="1905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
            <p:cNvSpPr txBox="1"/>
            <p:nvPr/>
          </p:nvSpPr>
          <p:spPr>
            <a:xfrm>
              <a:off x="9825300" y="1029549"/>
              <a:ext cx="798837" cy="798837"/>
            </a:xfrm>
            <a:prstGeom prst="rect">
              <a:avLst/>
            </a:prstGeom>
            <a:noFill/>
            <a:ln>
              <a:noFill/>
            </a:ln>
          </p:spPr>
          <p:txBody>
            <a:bodyPr anchorCtr="0" anchor="ctr" bIns="12700" lIns="88075" spcFirstLastPara="1" rIns="88075" wrap="square" tIns="12700">
              <a:noAutofit/>
            </a:bodyPr>
            <a:lstStyle/>
            <a:p>
              <a:pPr indent="0" lvl="0" marL="0" marR="0" rtl="0" algn="ctr">
                <a:lnSpc>
                  <a:spcPct val="90000"/>
                </a:lnSpc>
                <a:spcBef>
                  <a:spcPts val="0"/>
                </a:spcBef>
                <a:spcAft>
                  <a:spcPts val="0"/>
                </a:spcAft>
                <a:buClr>
                  <a:schemeClr val="lt1"/>
                </a:buClr>
                <a:buSzPts val="4800"/>
                <a:buFont typeface="Libre Franklin"/>
                <a:buNone/>
              </a:pPr>
              <a:r>
                <a:rPr b="0" i="0" lang="it-IT" sz="4800" u="none" cap="none" strike="noStrike">
                  <a:solidFill>
                    <a:schemeClr val="lt1"/>
                  </a:solidFill>
                  <a:latin typeface="Libre Franklin"/>
                  <a:ea typeface="Libre Franklin"/>
                  <a:cs typeface="Libre Franklin"/>
                  <a:sym typeface="Libre Franklin"/>
                </a:rPr>
                <a:t>4</a:t>
              </a:r>
              <a:endParaRPr/>
            </a:p>
          </p:txBody>
        </p:sp>
        <p:sp>
          <p:nvSpPr>
            <p:cNvPr id="222" name="Google Shape;222;p8"/>
            <p:cNvSpPr/>
            <p:nvPr/>
          </p:nvSpPr>
          <p:spPr>
            <a:xfrm>
              <a:off x="8879807" y="4253210"/>
              <a:ext cx="2689823" cy="72"/>
            </a:xfrm>
            <a:prstGeom prst="rect">
              <a:avLst/>
            </a:prstGeom>
            <a:gradFill>
              <a:gsLst>
                <a:gs pos="0">
                  <a:srgbClr val="926150"/>
                </a:gs>
                <a:gs pos="50000">
                  <a:srgbClr val="894525"/>
                </a:gs>
                <a:gs pos="100000">
                  <a:srgbClr val="7C3C1D"/>
                </a:gs>
              </a:gsLst>
              <a:lin ang="5400000" scaled="0"/>
            </a:gradFill>
            <a:ln cap="flat" cmpd="sng" w="9525">
              <a:solidFill>
                <a:srgbClr val="85482B"/>
              </a:solidFill>
              <a:prstDash val="solid"/>
              <a:round/>
              <a:headEnd len="sm" w="sm" type="none"/>
              <a:tailEnd len="sm" w="sm" type="none"/>
            </a:ln>
            <a:effectLst>
              <a:outerShdw blurRad="57150" rotWithShape="0" algn="ctr" dir="5400000" dist="1905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26" name="Shape 226"/>
        <p:cNvGrpSpPr/>
        <p:nvPr/>
      </p:nvGrpSpPr>
      <p:grpSpPr>
        <a:xfrm>
          <a:off x="0" y="0"/>
          <a:ext cx="0" cy="0"/>
          <a:chOff x="0" y="0"/>
          <a:chExt cx="0" cy="0"/>
        </a:xfrm>
      </p:grpSpPr>
      <p:sp>
        <p:nvSpPr>
          <p:cNvPr id="227" name="Google Shape;227;p9"/>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228" name="Google Shape;228;p9"/>
          <p:cNvSpPr txBox="1"/>
          <p:nvPr>
            <p:ph type="title"/>
          </p:nvPr>
        </p:nvSpPr>
        <p:spPr>
          <a:xfrm>
            <a:off x="640080" y="639704"/>
            <a:ext cx="3299579" cy="5577840"/>
          </a:xfrm>
          <a:prstGeom prst="rect">
            <a:avLst/>
          </a:prstGeom>
          <a:noFill/>
          <a:ln>
            <a:noFill/>
          </a:ln>
        </p:spPr>
        <p:txBody>
          <a:bodyPr anchorCtr="0" anchor="ctr" bIns="45700" lIns="91425" spcFirstLastPara="1" rIns="91425" wrap="square" tIns="45700">
            <a:normAutofit/>
          </a:bodyPr>
          <a:lstStyle/>
          <a:p>
            <a:pPr indent="0" lvl="0" marL="0" rtl="0" algn="ctr">
              <a:lnSpc>
                <a:spcPct val="89000"/>
              </a:lnSpc>
              <a:spcBef>
                <a:spcPts val="0"/>
              </a:spcBef>
              <a:spcAft>
                <a:spcPts val="0"/>
              </a:spcAft>
              <a:buClr>
                <a:schemeClr val="dk2"/>
              </a:buClr>
              <a:buSzPts val="4400"/>
              <a:buFont typeface="Libre Franklin"/>
              <a:buNone/>
            </a:pPr>
            <a:r>
              <a:rPr lang="it-IT"/>
              <a:t>POLITICA ESTERA FRANCESE</a:t>
            </a:r>
            <a:endParaRPr/>
          </a:p>
        </p:txBody>
      </p:sp>
      <p:grpSp>
        <p:nvGrpSpPr>
          <p:cNvPr id="229" name="Google Shape;229;p9"/>
          <p:cNvGrpSpPr/>
          <p:nvPr/>
        </p:nvGrpSpPr>
        <p:grpSpPr>
          <a:xfrm>
            <a:off x="4901472" y="683076"/>
            <a:ext cx="6506304" cy="5491096"/>
            <a:chOff x="0" y="43371"/>
            <a:chExt cx="6506304" cy="5491096"/>
          </a:xfrm>
        </p:grpSpPr>
        <p:sp>
          <p:nvSpPr>
            <p:cNvPr id="230" name="Google Shape;230;p9"/>
            <p:cNvSpPr/>
            <p:nvPr/>
          </p:nvSpPr>
          <p:spPr>
            <a:xfrm>
              <a:off x="0" y="43371"/>
              <a:ext cx="6506304" cy="1788125"/>
            </a:xfrm>
            <a:prstGeom prst="roundRect">
              <a:avLst>
                <a:gd fmla="val 16667" name="adj"/>
              </a:avLst>
            </a:prstGeom>
            <a:gradFill>
              <a:gsLst>
                <a:gs pos="0">
                  <a:srgbClr val="DFA051"/>
                </a:gs>
                <a:gs pos="50000">
                  <a:srgbClr val="E3971D"/>
                </a:gs>
                <a:gs pos="100000">
                  <a:srgbClr val="D08610"/>
                </a:gs>
              </a:gsLst>
              <a:lin ang="5400000" scaled="0"/>
            </a:gradFill>
            <a:ln>
              <a:noFill/>
            </a:ln>
            <a:effectLst>
              <a:outerShdw blurRad="57150" rotWithShape="0" algn="ctr" dir="5400000" dist="1905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9"/>
            <p:cNvSpPr txBox="1"/>
            <p:nvPr/>
          </p:nvSpPr>
          <p:spPr>
            <a:xfrm>
              <a:off x="87289" y="130660"/>
              <a:ext cx="6331726" cy="1613547"/>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Libre Franklin"/>
                <a:buNone/>
              </a:pPr>
              <a:r>
                <a:rPr b="0" i="0" lang="it-IT" sz="2200" u="none" cap="none" strike="noStrike">
                  <a:solidFill>
                    <a:schemeClr val="lt1"/>
                  </a:solidFill>
                  <a:latin typeface="Libre Franklin"/>
                  <a:ea typeface="Libre Franklin"/>
                  <a:cs typeface="Libre Franklin"/>
                  <a:sym typeface="Libre Franklin"/>
                </a:rPr>
                <a:t>FU PIUTTOSTO FALLIMENTARE</a:t>
              </a:r>
              <a:endParaRPr b="0" i="0" sz="2200" u="none" cap="none" strike="noStrike">
                <a:solidFill>
                  <a:schemeClr val="lt1"/>
                </a:solidFill>
                <a:latin typeface="Libre Franklin"/>
                <a:ea typeface="Libre Franklin"/>
                <a:cs typeface="Libre Franklin"/>
                <a:sym typeface="Libre Franklin"/>
              </a:endParaRPr>
            </a:p>
          </p:txBody>
        </p:sp>
        <p:sp>
          <p:nvSpPr>
            <p:cNvPr id="232" name="Google Shape;232;p9"/>
            <p:cNvSpPr/>
            <p:nvPr/>
          </p:nvSpPr>
          <p:spPr>
            <a:xfrm>
              <a:off x="0" y="1894857"/>
              <a:ext cx="6506304" cy="1788125"/>
            </a:xfrm>
            <a:prstGeom prst="roundRect">
              <a:avLst>
                <a:gd fmla="val 16667" name="adj"/>
              </a:avLst>
            </a:prstGeom>
            <a:gradFill>
              <a:gsLst>
                <a:gs pos="0">
                  <a:srgbClr val="5EB7C0"/>
                </a:gs>
                <a:gs pos="50000">
                  <a:srgbClr val="3AB4BF"/>
                </a:gs>
                <a:gs pos="100000">
                  <a:srgbClr val="2EA2AD"/>
                </a:gs>
              </a:gsLst>
              <a:lin ang="5400000" scaled="0"/>
            </a:gradFill>
            <a:ln>
              <a:noFill/>
            </a:ln>
            <a:effectLst>
              <a:outerShdw blurRad="57150" rotWithShape="0" algn="ctr" dir="5400000" dist="1905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9"/>
            <p:cNvSpPr txBox="1"/>
            <p:nvPr/>
          </p:nvSpPr>
          <p:spPr>
            <a:xfrm>
              <a:off x="87289" y="1982146"/>
              <a:ext cx="6331726" cy="1613547"/>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Libre Franklin"/>
                <a:buNone/>
              </a:pPr>
              <a:r>
                <a:rPr b="0" i="0" lang="it-IT" sz="2200" u="none" cap="none" strike="noStrike">
                  <a:solidFill>
                    <a:schemeClr val="lt1"/>
                  </a:solidFill>
                  <a:latin typeface="Libre Franklin"/>
                  <a:ea typeface="Libre Franklin"/>
                  <a:cs typeface="Libre Franklin"/>
                  <a:sym typeface="Libre Franklin"/>
                </a:rPr>
                <a:t>TRA IL 1839 ED 1840 SI APRI’ UNA GUERRA TRA L’EGITTO  E LA SIRIA: IN OCCASIONE DEL SECONDO TENTATIVO INGLESE DI OCCUPARE L’EGITTO SCHIERANDOSI A SOSTEGNO DELLA SIRIA, LA FRANCIA SI CHIER0’ A FAVORE DELL’EGITTO.</a:t>
              </a:r>
              <a:endParaRPr b="0" i="0" sz="2200" u="none" cap="none" strike="noStrike">
                <a:solidFill>
                  <a:schemeClr val="lt1"/>
                </a:solidFill>
                <a:latin typeface="Libre Franklin"/>
                <a:ea typeface="Libre Franklin"/>
                <a:cs typeface="Libre Franklin"/>
                <a:sym typeface="Libre Franklin"/>
              </a:endParaRPr>
            </a:p>
          </p:txBody>
        </p:sp>
        <p:sp>
          <p:nvSpPr>
            <p:cNvPr id="234" name="Google Shape;234;p9"/>
            <p:cNvSpPr/>
            <p:nvPr/>
          </p:nvSpPr>
          <p:spPr>
            <a:xfrm>
              <a:off x="0" y="3746342"/>
              <a:ext cx="6506304" cy="1788125"/>
            </a:xfrm>
            <a:prstGeom prst="roundRect">
              <a:avLst>
                <a:gd fmla="val 16667" name="adj"/>
              </a:avLst>
            </a:prstGeom>
            <a:gradFill>
              <a:gsLst>
                <a:gs pos="0">
                  <a:srgbClr val="A27284"/>
                </a:gs>
                <a:gs pos="50000">
                  <a:srgbClr val="985A75"/>
                </a:gs>
                <a:gs pos="100000">
                  <a:srgbClr val="894C66"/>
                </a:gs>
              </a:gsLst>
              <a:lin ang="5400000" scaled="0"/>
            </a:gradFill>
            <a:ln>
              <a:noFill/>
            </a:ln>
            <a:effectLst>
              <a:outerShdw blurRad="57150" rotWithShape="0" algn="ctr" dir="5400000" dist="1905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9"/>
            <p:cNvSpPr txBox="1"/>
            <p:nvPr/>
          </p:nvSpPr>
          <p:spPr>
            <a:xfrm>
              <a:off x="87289" y="3833631"/>
              <a:ext cx="6331726" cy="1613547"/>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Libre Franklin"/>
                <a:buNone/>
              </a:pPr>
              <a:r>
                <a:rPr b="0" i="0" lang="it-IT" sz="2200" u="none" cap="none" strike="noStrike">
                  <a:solidFill>
                    <a:schemeClr val="lt1"/>
                  </a:solidFill>
                  <a:latin typeface="Libre Franklin"/>
                  <a:ea typeface="Libre Franklin"/>
                  <a:cs typeface="Libre Franklin"/>
                  <a:sym typeface="Libre Franklin"/>
                </a:rPr>
                <a:t>POICHE’ I TERMINI DEL CONFLITTO SI PRESENTAVANO COMPLICATI PER LA FRANCIA ESSE FU COSTRETT AD UNA RITIRATA DIPLOMATICA CHE COMPORTO’ IL LICENZIAMNETO DEL PRIMO  MINISTRO </a:t>
              </a:r>
              <a:r>
                <a:rPr b="0" i="1" lang="it-IT" sz="2200" u="none" cap="none" strike="noStrike">
                  <a:solidFill>
                    <a:schemeClr val="lt1"/>
                  </a:solidFill>
                  <a:latin typeface="Libre Franklin"/>
                  <a:ea typeface="Libre Franklin"/>
                  <a:cs typeface="Libre Franklin"/>
                  <a:sym typeface="Libre Franklin"/>
                </a:rPr>
                <a:t>THIERS</a:t>
              </a:r>
              <a:endParaRPr b="0" i="0" sz="2200" u="none" cap="none" strike="noStrike">
                <a:solidFill>
                  <a:schemeClr val="lt1"/>
                </a:solidFill>
                <a:latin typeface="Libre Franklin"/>
                <a:ea typeface="Libre Franklin"/>
                <a:cs typeface="Libre Franklin"/>
                <a:sym typeface="Libre Franklin"/>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Ritaglio">
  <a:themeElements>
    <a:clrScheme name="Ritaglio">
      <a:dk1>
        <a:srgbClr val="000000"/>
      </a:dk1>
      <a:lt1>
        <a:srgbClr val="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Ritaglio">
  <a:themeElements>
    <a:clrScheme name="Ritaglio">
      <a:dk1>
        <a:srgbClr val="000000"/>
      </a:dk1>
      <a:lt1>
        <a:srgbClr val="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2018-05-01T20:25:20Z</dcterms:created>
  <dc:creator>Marinella Pirastru</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0x0101006BB60B6F9343374D8D25B055972456CA</vt:lpwstr>
  </property>
</Properties>
</file>