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ustomXml" Target="../customXml/item3.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ustomXml" Target="../customXml/item2.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customXml" Target="../customXml/item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e sottotitolo">
    <p:spTree>
      <p:nvGrpSpPr>
        <p:cNvPr id="1" name=""/>
        <p:cNvGrpSpPr/>
        <p:nvPr/>
      </p:nvGrpSpPr>
      <p:grpSpPr>
        <a:xfrm>
          <a:off x="0" y="0"/>
          <a:ext cx="0" cy="0"/>
          <a:chOff x="0" y="0"/>
          <a:chExt cx="0" cy="0"/>
        </a:xfrm>
      </p:grpSpPr>
      <p:sp>
        <p:nvSpPr>
          <p:cNvPr id="11" name="Testo titolo"/>
          <p:cNvSpPr txBox="1"/>
          <p:nvPr>
            <p:ph type="title"/>
          </p:nvPr>
        </p:nvSpPr>
        <p:spPr>
          <a:xfrm>
            <a:off x="2374900" y="2387600"/>
            <a:ext cx="19621500" cy="4876800"/>
          </a:xfrm>
          <a:prstGeom prst="rect">
            <a:avLst/>
          </a:prstGeom>
        </p:spPr>
        <p:txBody>
          <a:bodyPr anchor="b"/>
          <a:lstStyle>
            <a:lvl1pPr algn="ctr"/>
          </a:lstStyle>
          <a:p>
            <a:pPr/>
            <a:r>
              <a:t>Testo titolo</a:t>
            </a:r>
          </a:p>
        </p:txBody>
      </p:sp>
      <p:sp>
        <p:nvSpPr>
          <p:cNvPr id="12" name="Corpo livello uno…"/>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93" name="“Inserisci qui una citazione”."/>
          <p:cNvSpPr txBox="1"/>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lvl1pPr>
          </a:lstStyle>
          <a:p>
            <a:pPr/>
            <a:r>
              <a:t>“Inserisci qui una citazione”.</a:t>
            </a:r>
          </a:p>
        </p:txBody>
      </p:sp>
      <p:sp>
        <p:nvSpPr>
          <p:cNvPr id="94" name="–Giovanni Mela"/>
          <p:cNvSpPr txBox="1"/>
          <p:nvPr>
            <p:ph type="body" sz="quarter" idx="22"/>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pPr/>
            <a:r>
              <a:t>–Giovanni Mela</a:t>
            </a:r>
          </a:p>
        </p:txBody>
      </p:sp>
      <p:sp>
        <p:nvSpPr>
          <p:cNvPr id="9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magine"/>
          <p:cNvSpPr/>
          <p:nvPr>
            <p:ph type="pic" idx="21"/>
          </p:nvPr>
        </p:nvSpPr>
        <p:spPr>
          <a:xfrm>
            <a:off x="0" y="-1816100"/>
            <a:ext cx="24384000" cy="16088930"/>
          </a:xfrm>
          <a:prstGeom prst="rect">
            <a:avLst/>
          </a:prstGeom>
        </p:spPr>
        <p:txBody>
          <a:bodyPr lIns="91439" tIns="45719" rIns="91439" bIns="45719" anchor="t">
            <a:noAutofit/>
          </a:bodyPr>
          <a:lstStyle/>
          <a:p>
            <a:pPr/>
          </a:p>
        </p:txBody>
      </p:sp>
      <p:sp>
        <p:nvSpPr>
          <p:cNvPr id="10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1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Orizzontale">
    <p:spTree>
      <p:nvGrpSpPr>
        <p:cNvPr id="1" name=""/>
        <p:cNvGrpSpPr/>
        <p:nvPr/>
      </p:nvGrpSpPr>
      <p:grpSpPr>
        <a:xfrm>
          <a:off x="0" y="0"/>
          <a:ext cx="0" cy="0"/>
          <a:chOff x="0" y="0"/>
          <a:chExt cx="0" cy="0"/>
        </a:xfrm>
      </p:grpSpPr>
      <p:sp>
        <p:nvSpPr>
          <p:cNvPr id="20" name="Immagine"/>
          <p:cNvSpPr/>
          <p:nvPr>
            <p:ph type="pic" idx="21"/>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Testo titolo"/>
          <p:cNvSpPr txBox="1"/>
          <p:nvPr>
            <p:ph type="title"/>
          </p:nvPr>
        </p:nvSpPr>
        <p:spPr>
          <a:xfrm>
            <a:off x="2374900" y="9080500"/>
            <a:ext cx="19621500" cy="1905000"/>
          </a:xfrm>
          <a:prstGeom prst="rect">
            <a:avLst/>
          </a:prstGeom>
        </p:spPr>
        <p:txBody>
          <a:bodyPr anchor="b"/>
          <a:lstStyle>
            <a:lvl1pPr algn="ctr"/>
          </a:lstStyle>
          <a:p>
            <a:pPr/>
            <a:r>
              <a:t>Testo titolo</a:t>
            </a:r>
          </a:p>
        </p:txBody>
      </p:sp>
      <p:sp>
        <p:nvSpPr>
          <p:cNvPr id="22" name="Corpo livello uno…"/>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Centrato">
    <p:spTree>
      <p:nvGrpSpPr>
        <p:cNvPr id="1" name=""/>
        <p:cNvGrpSpPr/>
        <p:nvPr/>
      </p:nvGrpSpPr>
      <p:grpSpPr>
        <a:xfrm>
          <a:off x="0" y="0"/>
          <a:ext cx="0" cy="0"/>
          <a:chOff x="0" y="0"/>
          <a:chExt cx="0" cy="0"/>
        </a:xfrm>
      </p:grpSpPr>
      <p:sp>
        <p:nvSpPr>
          <p:cNvPr id="30" name="Testo titolo"/>
          <p:cNvSpPr txBox="1"/>
          <p:nvPr>
            <p:ph type="title"/>
          </p:nvPr>
        </p:nvSpPr>
        <p:spPr>
          <a:xfrm>
            <a:off x="2374900" y="5143500"/>
            <a:ext cx="19621500" cy="3429000"/>
          </a:xfrm>
          <a:prstGeom prst="rect">
            <a:avLst/>
          </a:prstGeom>
        </p:spPr>
        <p:txBody>
          <a:bodyPr/>
          <a:lstStyle>
            <a:lvl1pPr algn="ctr"/>
          </a:lstStyle>
          <a:p>
            <a:pPr/>
            <a:r>
              <a:t>Testo titolo</a:t>
            </a:r>
          </a:p>
        </p:txBody>
      </p:sp>
      <p:sp>
        <p:nvSpPr>
          <p:cNvPr id="3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e">
    <p:spTree>
      <p:nvGrpSpPr>
        <p:cNvPr id="1" name=""/>
        <p:cNvGrpSpPr/>
        <p:nvPr/>
      </p:nvGrpSpPr>
      <p:grpSpPr>
        <a:xfrm>
          <a:off x="0" y="0"/>
          <a:ext cx="0" cy="0"/>
          <a:chOff x="0" y="0"/>
          <a:chExt cx="0" cy="0"/>
        </a:xfrm>
      </p:grpSpPr>
      <p:sp>
        <p:nvSpPr>
          <p:cNvPr id="38" name="Immagine"/>
          <p:cNvSpPr/>
          <p:nvPr>
            <p:ph type="pic" idx="21"/>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Testo titolo"/>
          <p:cNvSpPr txBox="1"/>
          <p:nvPr>
            <p:ph type="title"/>
          </p:nvPr>
        </p:nvSpPr>
        <p:spPr>
          <a:xfrm>
            <a:off x="1816100" y="1943100"/>
            <a:ext cx="10502900" cy="5626100"/>
          </a:xfrm>
          <a:prstGeom prst="rect">
            <a:avLst/>
          </a:prstGeom>
        </p:spPr>
        <p:txBody>
          <a:bodyPr anchor="b"/>
          <a:lstStyle>
            <a:lvl1pPr algn="ctr">
              <a:defRPr sz="9400"/>
            </a:lvl1pPr>
          </a:lstStyle>
          <a:p>
            <a:pPr/>
            <a:r>
              <a:t>Testo titolo</a:t>
            </a:r>
          </a:p>
        </p:txBody>
      </p:sp>
      <p:sp>
        <p:nvSpPr>
          <p:cNvPr id="40" name="Corpo livello uno…"/>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4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In alto">
    <p:spTree>
      <p:nvGrpSpPr>
        <p:cNvPr id="1" name=""/>
        <p:cNvGrpSpPr/>
        <p:nvPr/>
      </p:nvGrpSpPr>
      <p:grpSpPr>
        <a:xfrm>
          <a:off x="0" y="0"/>
          <a:ext cx="0" cy="0"/>
          <a:chOff x="0" y="0"/>
          <a:chExt cx="0" cy="0"/>
        </a:xfrm>
      </p:grpSpPr>
      <p:sp>
        <p:nvSpPr>
          <p:cNvPr id="48"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4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56"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57" name="Corpo livello uno…"/>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5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65" name="Immagine"/>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67" name="Corpo livello uno…"/>
          <p:cNvSpPr txBox="1"/>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pPr/>
            <a:r>
              <a:t>Corpo livello uno</a:t>
            </a:r>
          </a:p>
          <a:p>
            <a:pPr lvl="1"/>
            <a:r>
              <a:t>Corpo livello due</a:t>
            </a:r>
          </a:p>
          <a:p>
            <a:pPr lvl="2"/>
            <a:r>
              <a:t>Corpo livello tre</a:t>
            </a:r>
          </a:p>
          <a:p>
            <a:pPr lvl="3"/>
            <a:r>
              <a:t>Corpo livello quattro</a:t>
            </a:r>
          </a:p>
          <a:p>
            <a:pPr lvl="4"/>
            <a:r>
              <a:t>Corpo livello cinque</a:t>
            </a:r>
          </a:p>
        </p:txBody>
      </p:sp>
      <p:sp>
        <p:nvSpPr>
          <p:cNvPr id="6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ti elenco">
    <p:spTree>
      <p:nvGrpSpPr>
        <p:cNvPr id="1" name=""/>
        <p:cNvGrpSpPr/>
        <p:nvPr/>
      </p:nvGrpSpPr>
      <p:grpSpPr>
        <a:xfrm>
          <a:off x="0" y="0"/>
          <a:ext cx="0" cy="0"/>
          <a:chOff x="0" y="0"/>
          <a:chExt cx="0" cy="0"/>
        </a:xfrm>
      </p:grpSpPr>
      <p:sp>
        <p:nvSpPr>
          <p:cNvPr id="75" name="Corpo livello uno…"/>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7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83" name="Immagine"/>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Immagine"/>
          <p:cNvSpPr/>
          <p:nvPr>
            <p:ph type="pic" idx="22"/>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Immagine"/>
          <p:cNvSpPr/>
          <p:nvPr>
            <p:ph type="pic" idx="23"/>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Corpo livello uno…"/>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3" name="Testo titolo"/>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Testo titolo</a:t>
            </a:r>
          </a:p>
        </p:txBody>
      </p:sp>
      <p:sp>
        <p:nvSpPr>
          <p:cNvPr id="4" name="Numero diapositiva"/>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jpe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jpeg"/><Relationship Id="rId4" Type="http://schemas.openxmlformats.org/officeDocument/2006/relationships/image" Target="../media/image12.png"/><Relationship Id="rId5" Type="http://schemas.openxmlformats.org/officeDocument/2006/relationships/image" Target="../media/image11.jpeg"/><Relationship Id="rId6"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 Id="rId3" Type="http://schemas.openxmlformats.org/officeDocument/2006/relationships/image" Target="../media/image6.png"/><Relationship Id="rId4" Type="http://schemas.openxmlformats.org/officeDocument/2006/relationships/image" Target="../media/image5.jpeg"/><Relationship Id="rId5" Type="http://schemas.openxmlformats.org/officeDocument/2006/relationships/image" Target="../media/image7.png"/><Relationship Id="rId6" Type="http://schemas.openxmlformats.org/officeDocument/2006/relationships/image" Target="../media/image6.jpeg"/><Relationship Id="rId7"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jpeg"/><Relationship Id="rId4"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 Olimpiadi dell’Antica Grecia🏺"/>
          <p:cNvSpPr txBox="1"/>
          <p:nvPr>
            <p:ph type="ctrTitle"/>
          </p:nvPr>
        </p:nvSpPr>
        <p:spPr>
          <a:prstGeom prst="rect">
            <a:avLst/>
          </a:prstGeom>
        </p:spPr>
        <p:txBody>
          <a:bodyPr/>
          <a:lstStyle/>
          <a:p>
            <a:pPr/>
          </a:p>
          <a:p>
            <a:pPr/>
            <a:r>
              <a:t>Le Olimpiadi dell’Antica Grecia🏺</a:t>
            </a:r>
          </a:p>
        </p:txBody>
      </p:sp>
      <p:sp>
        <p:nvSpPr>
          <p:cNvPr id="120" name="Presentazione di:…"/>
          <p:cNvSpPr txBox="1"/>
          <p:nvPr>
            <p:ph type="subTitle" sz="quarter" idx="1"/>
          </p:nvPr>
        </p:nvSpPr>
        <p:spPr>
          <a:xfrm>
            <a:off x="2374900" y="7251700"/>
            <a:ext cx="19621500" cy="2598380"/>
          </a:xfrm>
          <a:prstGeom prst="rect">
            <a:avLst/>
          </a:prstGeom>
        </p:spPr>
        <p:txBody>
          <a:bodyPr/>
          <a:lstStyle/>
          <a:p>
            <a:pPr defTabSz="561340">
              <a:defRPr sz="4352"/>
            </a:pPr>
            <a:r>
              <a:t>Presentazione di: </a:t>
            </a:r>
          </a:p>
          <a:p>
            <a:pPr defTabSz="561340">
              <a:defRPr sz="4352"/>
            </a:pPr>
            <a:r>
              <a:t>Bianchi Mattia, Ferski Ferdaous, Olivero Giulio, Peccioli Davide, Saura Lorenzo.</a:t>
            </a:r>
          </a:p>
        </p:txBody>
      </p:sp>
      <p:sp>
        <p:nvSpPr>
          <p:cNvPr id="121" name="29 ottobre 2020 - classe 5^H"/>
          <p:cNvSpPr txBox="1"/>
          <p:nvPr/>
        </p:nvSpPr>
        <p:spPr>
          <a:xfrm>
            <a:off x="7078826" y="9948825"/>
            <a:ext cx="8447126"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29 ottobre 2020 - classe 5^H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entathlon (708a.C.-241d.C)"/>
          <p:cNvSpPr txBox="1"/>
          <p:nvPr>
            <p:ph type="title"/>
          </p:nvPr>
        </p:nvSpPr>
        <p:spPr>
          <a:prstGeom prst="rect">
            <a:avLst/>
          </a:prstGeom>
        </p:spPr>
        <p:txBody>
          <a:bodyPr/>
          <a:lstStyle/>
          <a:p>
            <a:pPr/>
            <a:r>
              <a:t>Pentathlon (708a.C.-241d.C)</a:t>
            </a:r>
          </a:p>
        </p:txBody>
      </p:sp>
      <p:sp>
        <p:nvSpPr>
          <p:cNvPr id="173" name="é una Gara multipla di tradizione molto antica sopravvissuta in varie forme, anche ai giorni nostri. Era una gara sportiva articolata su cinque prove. Le discipline presenti erano:…"/>
          <p:cNvSpPr txBox="1"/>
          <p:nvPr>
            <p:ph type="body" idx="1"/>
          </p:nvPr>
        </p:nvSpPr>
        <p:spPr>
          <a:xfrm>
            <a:off x="1179274" y="3343980"/>
            <a:ext cx="21879450" cy="8012411"/>
          </a:xfrm>
          <a:prstGeom prst="rect">
            <a:avLst/>
          </a:prstGeom>
        </p:spPr>
        <p:txBody>
          <a:bodyPr/>
          <a:lstStyle/>
          <a:p>
            <a:pPr marL="343407" indent="-343407" algn="just" defTabSz="429259">
              <a:spcBef>
                <a:spcPts val="2100"/>
              </a:spcBef>
              <a:buSzPct val="125000"/>
              <a:buChar char="•"/>
              <a:defRPr sz="2704"/>
            </a:pPr>
            <a:r>
              <a:t>é una Gara multipla di tradizione molto antica sopravvissuta in varie forme, anche ai giorni nostri. Era una gara sportiva articolata su cinque prove. Le discipline presenti erano: </a:t>
            </a:r>
          </a:p>
          <a:p>
            <a:pPr marL="343407" indent="-343407" algn="just" defTabSz="429259">
              <a:spcBef>
                <a:spcPts val="2100"/>
              </a:spcBef>
              <a:buSzPct val="125000"/>
              <a:buChar char="•"/>
              <a:defRPr sz="2704"/>
            </a:pPr>
            <a:r>
              <a:t>Stadion</a:t>
            </a:r>
          </a:p>
          <a:p>
            <a:pPr marL="343407" indent="-343407" algn="just" defTabSz="429259">
              <a:spcBef>
                <a:spcPts val="2100"/>
              </a:spcBef>
              <a:buSzPct val="125000"/>
              <a:buChar char="•"/>
              <a:defRPr sz="2704"/>
            </a:pPr>
            <a:r>
              <a:t>Salto in lungo</a:t>
            </a:r>
          </a:p>
          <a:p>
            <a:pPr marL="343407" indent="-343407" algn="just" defTabSz="429259">
              <a:spcBef>
                <a:spcPts val="2100"/>
              </a:spcBef>
              <a:buSzPct val="125000"/>
              <a:buChar char="•"/>
              <a:defRPr sz="2704"/>
            </a:pPr>
            <a:r>
              <a:t>Lancio del giavellotto</a:t>
            </a:r>
          </a:p>
          <a:p>
            <a:pPr marL="343407" indent="-343407" algn="just" defTabSz="429259">
              <a:spcBef>
                <a:spcPts val="2100"/>
              </a:spcBef>
              <a:buSzPct val="125000"/>
              <a:buChar char="•"/>
              <a:defRPr sz="2704"/>
            </a:pPr>
            <a:r>
              <a:t>Lancio del disco</a:t>
            </a:r>
          </a:p>
          <a:p>
            <a:pPr marL="343407" indent="-343407" algn="just" defTabSz="429259">
              <a:spcBef>
                <a:spcPts val="2100"/>
              </a:spcBef>
              <a:buSzPct val="125000"/>
              <a:buChar char="•"/>
              <a:defRPr sz="2704"/>
            </a:pPr>
            <a:r>
              <a:t>Lotta greca</a:t>
            </a:r>
          </a:p>
          <a:p>
            <a:pPr marL="343407" indent="-343407" algn="just" defTabSz="429259">
              <a:spcBef>
                <a:spcPts val="2100"/>
              </a:spcBef>
              <a:buSzPct val="125000"/>
              <a:buChar char="•"/>
              <a:defRPr sz="2704"/>
            </a:pPr>
            <a:r>
              <a:t>Non è chiaro il criterio con il quale veniva assegnata la vittoria: esistono diverse supposizioni, ma nessuna certezza. La maggioranza degli studiosi ritiene che la prima prova, delle cinque che la componevano, servisse a selezionare cinque concorrenti; l’ultimo dei quali nelle successive prove veniva eliminato fino a che i due rimasti si affrontavano nell’ultima prova, la Lotta. </a:t>
            </a:r>
          </a:p>
          <a:p>
            <a:pPr marL="343407" indent="-343407" algn="just" defTabSz="429259">
              <a:spcBef>
                <a:spcPts val="2100"/>
              </a:spcBef>
              <a:buBlip>
                <a:blip r:embed="rId2"/>
              </a:buBlip>
              <a:defRPr sz="2704"/>
            </a:pPr>
            <a:r>
              <a:t>Solitamente questo tipo di gara non veniva svolta interamente nello stesso giorno ma poteva durare dai 4 ai 5 giorni.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Dolichos - [720a.C- 221d.C]"/>
          <p:cNvSpPr txBox="1"/>
          <p:nvPr>
            <p:ph type="title"/>
          </p:nvPr>
        </p:nvSpPr>
        <p:spPr>
          <a:prstGeom prst="rect">
            <a:avLst/>
          </a:prstGeom>
        </p:spPr>
        <p:txBody>
          <a:bodyPr/>
          <a:lstStyle/>
          <a:p>
            <a:pPr/>
            <a:r>
              <a:t>Dolichos - [720a.C- 221d.C]</a:t>
            </a:r>
          </a:p>
        </p:txBody>
      </p:sp>
      <p:sp>
        <p:nvSpPr>
          <p:cNvPr id="176" name="Gara su distanza variabile…"/>
          <p:cNvSpPr txBox="1"/>
          <p:nvPr>
            <p:ph type="body" idx="1"/>
          </p:nvPr>
        </p:nvSpPr>
        <p:spPr>
          <a:prstGeom prst="rect">
            <a:avLst/>
          </a:prstGeom>
        </p:spPr>
        <p:txBody>
          <a:bodyPr/>
          <a:lstStyle/>
          <a:p>
            <a:pPr>
              <a:buBlip>
                <a:blip r:embed="rId2"/>
              </a:buBlip>
            </a:pPr>
            <a:r>
              <a:t>Gara su distanza variabile</a:t>
            </a:r>
          </a:p>
          <a:p>
            <a:pPr>
              <a:buBlip>
                <a:blip r:embed="rId2"/>
              </a:buBlip>
            </a:pPr>
            <a:r>
              <a:t>La distanza variava da poco più di 1000 metri a meno di 5000. La lunghezza della corsa spesso variava in base alla grandezza dello stadio, ad esempio a Olimpia la distanza percorsa era di circa 4.8 km. Il primo storico vincitore di questa gara fu Acanto di Sparta.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PLITODROMIA"/>
          <p:cNvSpPr txBox="1"/>
          <p:nvPr>
            <p:ph type="title"/>
          </p:nvPr>
        </p:nvSpPr>
        <p:spPr>
          <a:prstGeom prst="rect">
            <a:avLst/>
          </a:prstGeom>
        </p:spPr>
        <p:txBody>
          <a:bodyPr/>
          <a:lstStyle/>
          <a:p>
            <a:pPr/>
            <a:r>
              <a:t>OPLITODROMIA</a:t>
            </a:r>
          </a:p>
        </p:txBody>
      </p:sp>
      <p:sp>
        <p:nvSpPr>
          <p:cNvPr id="179" name="Fu una disciplina di corsa introdotta nei Giochi Olimpici greci a partire dal 520 a.C.…"/>
          <p:cNvSpPr txBox="1"/>
          <p:nvPr>
            <p:ph type="body" idx="1"/>
          </p:nvPr>
        </p:nvSpPr>
        <p:spPr>
          <a:xfrm>
            <a:off x="1833920" y="3009475"/>
            <a:ext cx="20162480" cy="9309525"/>
          </a:xfrm>
          <a:prstGeom prst="rect">
            <a:avLst/>
          </a:prstGeom>
        </p:spPr>
        <p:txBody>
          <a:bodyPr/>
          <a:lstStyle/>
          <a:p>
            <a:pPr marL="468883" indent="-468883" algn="just" defTabSz="586104">
              <a:spcBef>
                <a:spcPts val="2900"/>
              </a:spcBef>
              <a:buBlip>
                <a:blip r:embed="rId2"/>
              </a:buBlip>
              <a:defRPr sz="3691"/>
            </a:pPr>
            <a:r>
              <a:t> Fu una disciplina di corsa introdotta nei Giochi Olimpici greci a partire dal 520 a.C.</a:t>
            </a:r>
          </a:p>
          <a:p>
            <a:pPr marL="468883" indent="-468883" algn="just" defTabSz="586104">
              <a:spcBef>
                <a:spcPts val="2900"/>
              </a:spcBef>
              <a:buBlip>
                <a:blip r:embed="rId2"/>
              </a:buBlip>
              <a:defRPr sz="3691"/>
            </a:pPr>
            <a:r>
              <a:t>Il suo nome greco é “hoplitódromos” e significa “corsa dei soldati”. Si distingueva dalle altre corse per via del suo regolamento: solitamente i corridori ellenici partecipavano nudi, mentre in questa disciplina era obbligatorio l’uso di:</a:t>
            </a:r>
          </a:p>
          <a:p>
            <a:pPr marL="631189" indent="-631189" algn="just" defTabSz="586104">
              <a:spcBef>
                <a:spcPts val="2900"/>
              </a:spcBef>
              <a:buSzPct val="100000"/>
              <a:buAutoNum type="arabicPeriod" startAt="1"/>
              <a:defRPr sz="3691"/>
            </a:pPr>
            <a:r>
              <a:t>Schinieri: gambiere che coprono dal malleolo al ginocchio fabbricate con ferro, acciaio e bronzo.</a:t>
            </a:r>
          </a:p>
          <a:p>
            <a:pPr marL="631189" indent="-631189" algn="just" defTabSz="586104">
              <a:spcBef>
                <a:spcPts val="2900"/>
              </a:spcBef>
              <a:buSzPct val="100000"/>
              <a:buAutoNum type="arabicPeriod" startAt="1"/>
              <a:defRPr sz="3691"/>
            </a:pPr>
            <a:r>
              <a:t>Elmetto degli opliti. Loro erano una tipologia di fanteria greca dal quali la disciplina traeva il nome.</a:t>
            </a:r>
          </a:p>
          <a:p>
            <a:pPr marL="631189" indent="-631189" algn="just" defTabSz="586104">
              <a:spcBef>
                <a:spcPts val="2900"/>
              </a:spcBef>
              <a:buSzPct val="100000"/>
              <a:buAutoNum type="arabicPeriod" startAt="1"/>
              <a:defRPr sz="3691"/>
            </a:pPr>
            <a:r>
              <a:t>Aspis: pesante scudo di legno e bronzo</a:t>
            </a:r>
          </a:p>
          <a:p>
            <a:pPr marL="0" indent="0" algn="just" defTabSz="586104">
              <a:spcBef>
                <a:spcPts val="2900"/>
              </a:spcBef>
              <a:buSzTx/>
              <a:buNone/>
              <a:defRPr sz="3691"/>
            </a:pPr>
            <a:r>
              <a:t>Per un totale di circa 20kg di armatura.</a:t>
            </a:r>
          </a:p>
        </p:txBody>
      </p:sp>
      <p:grpSp>
        <p:nvGrpSpPr>
          <p:cNvPr id="182" name="IMG_0041.jpeg"/>
          <p:cNvGrpSpPr/>
          <p:nvPr/>
        </p:nvGrpSpPr>
        <p:grpSpPr>
          <a:xfrm>
            <a:off x="18700092" y="9328249"/>
            <a:ext cx="5773191" cy="4504902"/>
            <a:chOff x="0" y="0"/>
            <a:chExt cx="5773189" cy="4504900"/>
          </a:xfrm>
        </p:grpSpPr>
        <p:pic>
          <p:nvPicPr>
            <p:cNvPr id="181" name="IMG_0041.jpeg" descr="IMG_0041.jpeg"/>
            <p:cNvPicPr>
              <a:picLocks noChangeAspect="1"/>
            </p:cNvPicPr>
            <p:nvPr/>
          </p:nvPicPr>
          <p:blipFill>
            <a:blip r:embed="rId3">
              <a:alphaModFix amt="72000"/>
              <a:extLst/>
            </a:blip>
            <a:stretch>
              <a:fillRect/>
            </a:stretch>
          </p:blipFill>
          <p:spPr>
            <a:xfrm>
              <a:off x="88900" y="88900"/>
              <a:ext cx="5595390" cy="4327101"/>
            </a:xfrm>
            <a:prstGeom prst="rect">
              <a:avLst/>
            </a:prstGeom>
            <a:ln>
              <a:noFill/>
            </a:ln>
            <a:effectLst/>
          </p:spPr>
        </p:pic>
        <p:pic>
          <p:nvPicPr>
            <p:cNvPr id="180" name="IMG_0041.jpeg" descr="IMG_0041.jpeg"/>
            <p:cNvPicPr>
              <a:picLocks noChangeAspect="0"/>
            </p:cNvPicPr>
            <p:nvPr/>
          </p:nvPicPr>
          <p:blipFill>
            <a:blip r:embed="rId4">
              <a:alphaModFix amt="72000"/>
              <a:extLst/>
            </a:blip>
            <a:stretch>
              <a:fillRect/>
            </a:stretch>
          </p:blipFill>
          <p:spPr>
            <a:xfrm>
              <a:off x="0" y="0"/>
              <a:ext cx="5773190" cy="4504901"/>
            </a:xfrm>
            <a:prstGeom prst="rect">
              <a:avLst/>
            </a:prstGeom>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a corsa era piuttosto breve e il fatto di avere un carico di quell’ammonto la rendeva più una forza di prova che di resistenza. Il tratto da percorrere correndo non superò mai i 15 stadi (1 stadio = circa 160 m): ad Atene per esempio, il giro da percorr"/>
          <p:cNvSpPr txBox="1"/>
          <p:nvPr>
            <p:ph type="body" idx="1"/>
          </p:nvPr>
        </p:nvSpPr>
        <p:spPr>
          <a:xfrm>
            <a:off x="1148679" y="1939522"/>
            <a:ext cx="21761376" cy="10414001"/>
          </a:xfrm>
          <a:prstGeom prst="rect">
            <a:avLst/>
          </a:prstGeom>
        </p:spPr>
        <p:txBody>
          <a:bodyPr/>
          <a:lstStyle/>
          <a:p>
            <a:pPr marL="640588" indent="-640588" algn="just" defTabSz="800735">
              <a:spcBef>
                <a:spcPts val="4000"/>
              </a:spcBef>
              <a:buBlip>
                <a:blip r:embed="rId2"/>
              </a:buBlip>
              <a:defRPr sz="5044"/>
            </a:pPr>
            <a:r>
              <a:t>La corsa era piuttosto breve e il fatto di avere un carico di quell’ammonto la rendeva più una forza di prova che di resistenza. Il tratto da percorrere correndo non superò mai i 15 stadi (1 stadio = circa 160 m): ad Atene per esempio, il giro da percorrere era solo uno da 1 stadio, mentre a Nemea era di 4 stadi.</a:t>
            </a:r>
          </a:p>
          <a:p>
            <a:pPr marL="640588" indent="-640588" algn="just" defTabSz="800735">
              <a:spcBef>
                <a:spcPts val="4000"/>
              </a:spcBef>
              <a:buBlip>
                <a:blip r:embed="rId2"/>
              </a:buBlip>
              <a:defRPr sz="5044"/>
            </a:pPr>
            <a:r>
              <a:t> Si suppone che gli scontri con le squadre di arcieri persiani avvenuti appena precedentemente l’introduzione di questa disciplina, abbiano avuto un ruolo nella creazione di questo gioco olimpico perché rispecchia una tipologia di soldati di cui l’esercito ellenico necessitava per poter vincere contro i persiani.</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are equestri"/>
          <p:cNvSpPr txBox="1"/>
          <p:nvPr>
            <p:ph type="title"/>
          </p:nvPr>
        </p:nvSpPr>
        <p:spPr>
          <a:xfrm>
            <a:off x="2381250" y="-226454"/>
            <a:ext cx="19621500" cy="2959101"/>
          </a:xfrm>
          <a:prstGeom prst="rect">
            <a:avLst/>
          </a:prstGeom>
        </p:spPr>
        <p:txBody>
          <a:bodyPr/>
          <a:lstStyle/>
          <a:p>
            <a:pPr/>
            <a:r>
              <a:t>Gare equestri</a:t>
            </a:r>
          </a:p>
        </p:txBody>
      </p:sp>
      <p:sp>
        <p:nvSpPr>
          <p:cNvPr id="187" name="nella Grecia comprendevano: gare di carri trainati da cavalli e gare di uomini che galoppavano i cavalli stessi."/>
          <p:cNvSpPr txBox="1"/>
          <p:nvPr>
            <p:ph type="body" sz="half" idx="1"/>
          </p:nvPr>
        </p:nvSpPr>
        <p:spPr>
          <a:xfrm>
            <a:off x="914593" y="833534"/>
            <a:ext cx="21724807" cy="4312377"/>
          </a:xfrm>
          <a:prstGeom prst="rect">
            <a:avLst/>
          </a:prstGeom>
        </p:spPr>
        <p:txBody>
          <a:bodyPr/>
          <a:lstStyle>
            <a:lvl1pPr marL="508000" indent="-508000" algn="just">
              <a:buBlip>
                <a:blip r:embed="rId2"/>
              </a:buBlip>
              <a:defRPr sz="4000"/>
            </a:lvl1pPr>
          </a:lstStyle>
          <a:p>
            <a:pPr/>
            <a:r>
              <a:t>nella Grecia comprendevano: gare di carri trainati da cavalli e gare di uomini che galoppavano i cavalli stessi.</a:t>
            </a:r>
          </a:p>
        </p:txBody>
      </p:sp>
      <p:grpSp>
        <p:nvGrpSpPr>
          <p:cNvPr id="190" name="IMG_0043.webp"/>
          <p:cNvGrpSpPr/>
          <p:nvPr/>
        </p:nvGrpSpPr>
        <p:grpSpPr>
          <a:xfrm>
            <a:off x="6507721" y="3029877"/>
            <a:ext cx="6271023" cy="3873897"/>
            <a:chOff x="0" y="0"/>
            <a:chExt cx="6271021" cy="3873896"/>
          </a:xfrm>
        </p:grpSpPr>
        <p:pic>
          <p:nvPicPr>
            <p:cNvPr id="189" name="IMG_0043.webp" descr="IMG_0043.webp"/>
            <p:cNvPicPr>
              <a:picLocks noChangeAspect="1"/>
            </p:cNvPicPr>
            <p:nvPr/>
          </p:nvPicPr>
          <p:blipFill>
            <a:blip r:embed="rId3">
              <a:alphaModFix amt="60000"/>
              <a:extLst/>
            </a:blip>
            <a:srcRect l="0" t="0" r="0" b="0"/>
            <a:stretch>
              <a:fillRect/>
            </a:stretch>
          </p:blipFill>
          <p:spPr>
            <a:xfrm>
              <a:off x="57150" y="57150"/>
              <a:ext cx="6156635" cy="3759652"/>
            </a:xfrm>
            <a:prstGeom prst="rect">
              <a:avLst/>
            </a:prstGeom>
            <a:ln>
              <a:noFill/>
            </a:ln>
            <a:effectLst/>
          </p:spPr>
        </p:pic>
        <p:pic>
          <p:nvPicPr>
            <p:cNvPr id="188" name="IMG_0043.webp" descr="IMG_0043.webp"/>
            <p:cNvPicPr>
              <a:picLocks noChangeAspect="0"/>
            </p:cNvPicPr>
            <p:nvPr/>
          </p:nvPicPr>
          <p:blipFill>
            <a:blip r:embed="rId4">
              <a:alphaModFix amt="60000"/>
              <a:extLst/>
            </a:blip>
            <a:stretch>
              <a:fillRect/>
            </a:stretch>
          </p:blipFill>
          <p:spPr>
            <a:xfrm>
              <a:off x="0" y="0"/>
              <a:ext cx="6271022" cy="3873897"/>
            </a:xfrm>
            <a:prstGeom prst="rect">
              <a:avLst/>
            </a:prstGeom>
            <a:effectLst/>
          </p:spPr>
        </p:pic>
      </p:grpSp>
      <p:grpSp>
        <p:nvGrpSpPr>
          <p:cNvPr id="193" name="IMG_0044.jpeg"/>
          <p:cNvGrpSpPr/>
          <p:nvPr/>
        </p:nvGrpSpPr>
        <p:grpSpPr>
          <a:xfrm>
            <a:off x="13046030" y="3065394"/>
            <a:ext cx="4268391" cy="3803651"/>
            <a:chOff x="0" y="0"/>
            <a:chExt cx="4268390" cy="3803650"/>
          </a:xfrm>
        </p:grpSpPr>
        <p:pic>
          <p:nvPicPr>
            <p:cNvPr id="192" name="IMG_0044.jpeg" descr="IMG_0044.jpeg"/>
            <p:cNvPicPr>
              <a:picLocks noChangeAspect="1"/>
            </p:cNvPicPr>
            <p:nvPr/>
          </p:nvPicPr>
          <p:blipFill>
            <a:blip r:embed="rId5">
              <a:alphaModFix amt="60000"/>
              <a:extLst/>
            </a:blip>
            <a:srcRect l="0" t="0" r="0" b="6954"/>
            <a:stretch>
              <a:fillRect/>
            </a:stretch>
          </p:blipFill>
          <p:spPr>
            <a:xfrm>
              <a:off x="57150" y="57072"/>
              <a:ext cx="4153945" cy="3689379"/>
            </a:xfrm>
            <a:prstGeom prst="rect">
              <a:avLst/>
            </a:prstGeom>
            <a:ln>
              <a:noFill/>
            </a:ln>
            <a:effectLst/>
          </p:spPr>
        </p:pic>
        <p:pic>
          <p:nvPicPr>
            <p:cNvPr id="191" name="IMG_0044.jpeg" descr="IMG_0044.jpeg"/>
            <p:cNvPicPr>
              <a:picLocks noChangeAspect="0"/>
            </p:cNvPicPr>
            <p:nvPr/>
          </p:nvPicPr>
          <p:blipFill>
            <a:blip r:embed="rId6">
              <a:alphaModFix amt="60000"/>
              <a:extLst/>
            </a:blip>
            <a:stretch>
              <a:fillRect/>
            </a:stretch>
          </p:blipFill>
          <p:spPr>
            <a:xfrm>
              <a:off x="0" y="0"/>
              <a:ext cx="4268391" cy="3803650"/>
            </a:xfrm>
            <a:prstGeom prst="rect">
              <a:avLst/>
            </a:prstGeom>
            <a:effectLst/>
          </p:spPr>
        </p:pic>
      </p:grpSp>
      <p:sp>
        <p:nvSpPr>
          <p:cNvPr id="194" name="Si svolgevano su circa 1 km di lunghezza su territorio reso piano.…"/>
          <p:cNvSpPr txBox="1"/>
          <p:nvPr/>
        </p:nvSpPr>
        <p:spPr>
          <a:xfrm>
            <a:off x="621716" y="7201003"/>
            <a:ext cx="23140567" cy="561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8000" indent="-508000" algn="l">
              <a:buSzPct val="25000"/>
              <a:buBlip>
                <a:blip r:embed="rId2"/>
              </a:buBlip>
              <a:defRPr sz="4000"/>
            </a:pPr>
            <a:r>
              <a:t>Si svolgevano su circa 1 km di lunghezza su territorio reso piano. </a:t>
            </a:r>
          </a:p>
          <a:p>
            <a:pPr marL="508000" indent="-508000" algn="l">
              <a:buSzPct val="25000"/>
              <a:buBlip>
                <a:blip r:embed="rId2"/>
              </a:buBlip>
              <a:defRPr sz="4000"/>
            </a:pPr>
            <a:r>
              <a:t>Erano tra le discipline più prestigiose e seguite perché la possibilità di allevare cavalli era realizzabile solo in poche famiglie aristocratiche.</a:t>
            </a:r>
          </a:p>
          <a:p>
            <a:pPr marL="508000" indent="-508000" algn="l">
              <a:buSzPct val="25000"/>
              <a:buBlip>
                <a:blip r:embed="rId2"/>
              </a:buBlip>
              <a:defRPr sz="4000"/>
            </a:pPr>
            <a:r>
              <a:t>Erano gare pericolose. Spesso sia gli aurighi che i cavalli andavano incontro a incidenti  mortali.</a:t>
            </a:r>
          </a:p>
          <a:p>
            <a:pPr marL="508000" indent="-508000">
              <a:buSzPct val="25000"/>
              <a:buBlip>
                <a:blip r:embed="rId2"/>
              </a:buBlip>
              <a:defRPr sz="4000"/>
            </a:pPr>
            <a:r>
              <a:t>L’organizzazione delle corse equestri erano molto simili ai nostri giorni: ogni auriga era supportata da una squadra finanziata da una o più persone e supportata da gruppi di tifosi. Il contrasto tra loro era talmente serio che con il passare del tempo cominciò ad assumere anche significati politici e sociali.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Le discipline coinvolte erano:…"/>
          <p:cNvSpPr txBox="1"/>
          <p:nvPr/>
        </p:nvSpPr>
        <p:spPr>
          <a:xfrm>
            <a:off x="846838" y="2406649"/>
            <a:ext cx="22690325" cy="890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Le discipline coinvolte erano:</a:t>
            </a:r>
          </a:p>
          <a:p>
            <a:pPr algn="just"/>
          </a:p>
          <a:p>
            <a:pPr algn="just"/>
            <a:r>
              <a:t>1. Tethrippon: carri trainati da 4 cavalli (successivamente anche per puledri)</a:t>
            </a:r>
          </a:p>
          <a:p>
            <a:pPr algn="just"/>
            <a:r>
              <a:t>2. Apene: carri trainati da due muli</a:t>
            </a:r>
          </a:p>
          <a:p>
            <a:pPr algn="just"/>
            <a:r>
              <a:t>3. Synoris : corsa delle bighe (successivamente anche per puledri).Il carro era un piccolo veicolo di legno grande abbastanza per contenere due uomini in piedi, aperto sul retro.</a:t>
            </a:r>
          </a:p>
          <a:p>
            <a:pPr algn="just"/>
            <a:r>
              <a:t>4. Corsa dei cavalli. Loro non venivano ferrati e non si utilizzava l’uso di una sella. Il cavallo vincitore era quello che, con o senza fantino, tagliava prima il traguardo.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IMG_0046.jpeg" descr="IMG_0046.jpeg"/>
          <p:cNvPicPr>
            <a:picLocks noChangeAspect="1"/>
          </p:cNvPicPr>
          <p:nvPr/>
        </p:nvPicPr>
        <p:blipFill>
          <a:blip r:embed="rId2">
            <a:alphaModFix amt="55000"/>
            <a:extLst/>
          </a:blip>
          <a:stretch>
            <a:fillRect/>
          </a:stretch>
        </p:blipFill>
        <p:spPr>
          <a:xfrm>
            <a:off x="7150224" y="3069465"/>
            <a:ext cx="10083552" cy="7577070"/>
          </a:xfrm>
          <a:prstGeom prst="rect">
            <a:avLst/>
          </a:prstGeom>
          <a:ln w="12700">
            <a:miter lim="400000"/>
          </a:ln>
        </p:spPr>
      </p:pic>
      <p:sp>
        <p:nvSpPr>
          <p:cNvPr id="199" name="Fine."/>
          <p:cNvSpPr txBox="1"/>
          <p:nvPr/>
        </p:nvSpPr>
        <p:spPr>
          <a:xfrm>
            <a:off x="5268759" y="6127750"/>
            <a:ext cx="13846482" cy="1460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sz="6900"/>
              <a:t>Fine</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I giochi olimpici"/>
          <p:cNvSpPr txBox="1"/>
          <p:nvPr>
            <p:ph type="title"/>
          </p:nvPr>
        </p:nvSpPr>
        <p:spPr>
          <a:xfrm>
            <a:off x="1509332" y="672608"/>
            <a:ext cx="19621501" cy="2201729"/>
          </a:xfrm>
          <a:prstGeom prst="rect">
            <a:avLst/>
          </a:prstGeom>
        </p:spPr>
        <p:txBody>
          <a:bodyPr/>
          <a:lstStyle/>
          <a:p>
            <a:pPr/>
            <a:r>
              <a:t>I giochi olimpici</a:t>
            </a:r>
          </a:p>
        </p:txBody>
      </p:sp>
      <p:grpSp>
        <p:nvGrpSpPr>
          <p:cNvPr id="126" name="IMG_0032.jpeg"/>
          <p:cNvGrpSpPr/>
          <p:nvPr/>
        </p:nvGrpSpPr>
        <p:grpSpPr>
          <a:xfrm>
            <a:off x="17246584" y="521504"/>
            <a:ext cx="6430866" cy="4845375"/>
            <a:chOff x="0" y="0"/>
            <a:chExt cx="6430865" cy="4845374"/>
          </a:xfrm>
        </p:grpSpPr>
        <p:pic>
          <p:nvPicPr>
            <p:cNvPr id="125" name="IMG_0032.jpeg" descr="IMG_0032.jpeg"/>
            <p:cNvPicPr>
              <a:picLocks noChangeAspect="1"/>
            </p:cNvPicPr>
            <p:nvPr/>
          </p:nvPicPr>
          <p:blipFill>
            <a:blip r:embed="rId2">
              <a:alphaModFix amt="64000"/>
              <a:extLst/>
            </a:blip>
            <a:stretch>
              <a:fillRect/>
            </a:stretch>
          </p:blipFill>
          <p:spPr>
            <a:xfrm>
              <a:off x="44450" y="44450"/>
              <a:ext cx="6341966" cy="4756475"/>
            </a:xfrm>
            <a:prstGeom prst="rect">
              <a:avLst/>
            </a:prstGeom>
            <a:ln>
              <a:noFill/>
            </a:ln>
            <a:effectLst/>
          </p:spPr>
        </p:pic>
        <p:pic>
          <p:nvPicPr>
            <p:cNvPr id="124" name="IMG_0032.jpeg" descr="IMG_0032.jpeg"/>
            <p:cNvPicPr>
              <a:picLocks noChangeAspect="0"/>
            </p:cNvPicPr>
            <p:nvPr/>
          </p:nvPicPr>
          <p:blipFill>
            <a:blip r:embed="rId3">
              <a:alphaModFix amt="64000"/>
              <a:extLst/>
            </a:blip>
            <a:stretch>
              <a:fillRect/>
            </a:stretch>
          </p:blipFill>
          <p:spPr>
            <a:xfrm>
              <a:off x="0" y="0"/>
              <a:ext cx="6430866" cy="4845375"/>
            </a:xfrm>
            <a:prstGeom prst="rect">
              <a:avLst/>
            </a:prstGeom>
            <a:effectLst/>
          </p:spPr>
        </p:pic>
      </p:grpSp>
      <p:sp>
        <p:nvSpPr>
          <p:cNvPr id="127" name="Il periodo storico dei giochi olimpici é compreso tra il 776a.C. e il 393 d.C.                                 In questo arco di tempo si svolsero 292 edizioni dei giochi olimpici.…"/>
          <p:cNvSpPr txBox="1"/>
          <p:nvPr/>
        </p:nvSpPr>
        <p:spPr>
          <a:xfrm>
            <a:off x="985809" y="5366929"/>
            <a:ext cx="22412381" cy="787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46100" indent="-546100" algn="just">
              <a:spcBef>
                <a:spcPts val="4200"/>
              </a:spcBef>
              <a:buSzPct val="25000"/>
              <a:buBlip>
                <a:blip r:embed="rId4"/>
              </a:buBlip>
              <a:defRPr sz="4300"/>
            </a:pPr>
            <a:r>
              <a:t>Il periodo storico dei giochi olimpici é compreso tra il 776a.C. e il 393 d.C.                                 In questo arco di tempo si svolsero 292 edizioni dei giochi olimpici.</a:t>
            </a:r>
          </a:p>
          <a:p>
            <a:pPr marL="546100" indent="-546100" algn="just">
              <a:spcBef>
                <a:spcPts val="4200"/>
              </a:spcBef>
              <a:buSzPct val="25000"/>
              <a:buBlip>
                <a:blip r:embed="rId4"/>
              </a:buBlip>
              <a:defRPr sz="4300"/>
            </a:pPr>
            <a:r>
              <a:t>A queste gare potevano iscriversi solo cittadini greci (non erano quindi compresi schiavi o donne, che erano ammesse solo come spettatrici solo se non ancora sposate); le donne spartane erano le uniche ammesse.</a:t>
            </a:r>
          </a:p>
          <a:p>
            <a:pPr marL="546100" indent="-546100" algn="just">
              <a:spcBef>
                <a:spcPts val="4200"/>
              </a:spcBef>
              <a:buSzPct val="25000"/>
              <a:buBlip>
                <a:blip r:embed="rId4"/>
              </a:buBlip>
              <a:defRPr sz="4300"/>
            </a:pPr>
            <a:r>
              <a:t>Durante le gare venivano sospese le ostilità e le guerre . Al vincitore non veniva consegnato denaro come premio, ma una collana d’alloro e un pentolone d’olio e dopo la vittoria venivano mantenuti a vita a spese della città. </a:t>
            </a:r>
          </a:p>
        </p:txBody>
      </p:sp>
      <p:sp>
        <p:nvSpPr>
          <p:cNvPr id="128" name="I Giochi Olimpici antichi furono delle celebrazioni atletiche e religiose,           Svolte principalmente nella città della Grecia antica dalla quale prendono il nome: Olimpia."/>
          <p:cNvSpPr txBox="1"/>
          <p:nvPr/>
        </p:nvSpPr>
        <p:spPr>
          <a:xfrm>
            <a:off x="771316" y="2507832"/>
            <a:ext cx="16211910"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46100" indent="-546100" algn="just">
              <a:spcBef>
                <a:spcPts val="4200"/>
              </a:spcBef>
              <a:buSzPct val="25000"/>
              <a:buBlip>
                <a:blip r:embed="rId4"/>
              </a:buBlip>
              <a:defRPr sz="4300"/>
            </a:lvl1pPr>
          </a:lstStyle>
          <a:p>
            <a:pPr/>
            <a:r>
              <a:t>I Giochi Olimpici antichi furono delle celebrazioni atletiche e religiose,           Svolte principalmente nella città della Grecia antica dalla quale prendono il nome: Olimpia. </a:t>
            </a:r>
          </a:p>
        </p:txBody>
      </p:sp>
      <p:sp>
        <p:nvSpPr>
          <p:cNvPr id="129" name="Olimpia"/>
          <p:cNvSpPr txBox="1"/>
          <p:nvPr/>
        </p:nvSpPr>
        <p:spPr>
          <a:xfrm>
            <a:off x="17256289" y="451625"/>
            <a:ext cx="227789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Olimpia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Bisogna rendersi conto che le Olimpiadi a quel tempo erano molto diverse da come le conosciamo oggi: in una società modellata sul mito dell’eroe é un controsenso parlare di Fair Play; inoltre la famosa frase “l’importante é partecipare” pronunciata da De"/>
          <p:cNvSpPr txBox="1"/>
          <p:nvPr>
            <p:ph type="body" idx="1"/>
          </p:nvPr>
        </p:nvSpPr>
        <p:spPr>
          <a:xfrm>
            <a:off x="2374900" y="1651000"/>
            <a:ext cx="20222589" cy="10414000"/>
          </a:xfrm>
          <a:prstGeom prst="rect">
            <a:avLst/>
          </a:prstGeom>
        </p:spPr>
        <p:txBody>
          <a:bodyPr/>
          <a:lstStyle/>
          <a:p>
            <a:pPr marL="546100" indent="-546100" algn="just">
              <a:buBlip>
                <a:blip r:embed="rId2"/>
              </a:buBlip>
              <a:defRPr sz="4300"/>
            </a:pPr>
            <a:r>
              <a:t>Bisogna rendersi conto che le Olimpiadi a quel tempo erano molto diverse da come le conosciamo oggi: in una società modellata sul mito dell’eroe é un controsenso parlare di Fair Play; inoltre la famosa frase “</a:t>
            </a:r>
            <a:r>
              <a:t>l’importante é partecipare</a:t>
            </a:r>
            <a:r>
              <a:t>” pronunciata da De Coubertin, era assolutamente inadatta per quell’epoca: perdere significava disonore per se stessi e infamia per la propria gente. </a:t>
            </a:r>
          </a:p>
          <a:p>
            <a:pPr marL="546100" indent="-546100" algn="just">
              <a:buBlip>
                <a:blip r:embed="rId2"/>
              </a:buBlip>
              <a:defRPr sz="4300"/>
            </a:pPr>
            <a:r>
              <a:t>La prima testimonianza delle Olimpiadi é racchiusa nel XXIII libro dell’Iliade. 8 gare – 2 di corsa, 3 di combattimento, 1 di precisione e 2 di lancio – organizzate da Achille piè veloce, sotto le mura di Troia assediata, per accompagnare il rito funebre di Patroclo, suo fraterno amico e compagno.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La Lotta libera"/>
          <p:cNvSpPr txBox="1"/>
          <p:nvPr>
            <p:ph type="title"/>
          </p:nvPr>
        </p:nvSpPr>
        <p:spPr>
          <a:xfrm>
            <a:off x="2381250" y="552390"/>
            <a:ext cx="19621500" cy="2959101"/>
          </a:xfrm>
          <a:prstGeom prst="rect">
            <a:avLst/>
          </a:prstGeom>
        </p:spPr>
        <p:txBody>
          <a:bodyPr/>
          <a:lstStyle/>
          <a:p>
            <a:pPr/>
            <a:r>
              <a:t>La Lotta libera</a:t>
            </a:r>
          </a:p>
        </p:txBody>
      </p:sp>
      <p:sp>
        <p:nvSpPr>
          <p:cNvPr id="134" name="Nella Grecia antica, la lotta era chiamata ortophale e costituiva la base per il pancrazio, un combattimento più cruento e, allo stesso tempo, più spettacolare, totalmente senza regole.…"/>
          <p:cNvSpPr txBox="1"/>
          <p:nvPr/>
        </p:nvSpPr>
        <p:spPr>
          <a:xfrm>
            <a:off x="2713105" y="2712254"/>
            <a:ext cx="18957790"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lgn="just">
              <a:buSzPct val="125000"/>
              <a:buChar char="•"/>
            </a:pPr>
            <a:r>
              <a:t>Nella Grecia antica, la lotta era chiamata ortophale e costituiva la base per il pancrazio, un combattimento più cruento e, allo stesso tempo, più spettacolare, totalmente senza regole.        </a:t>
            </a:r>
          </a:p>
          <a:p>
            <a:pPr marL="635000" indent="-635000" algn="just">
              <a:buSzPct val="125000"/>
              <a:buChar char="•"/>
            </a:pPr>
            <a:r>
              <a:t>Gli attuali stili olimpici, ovvero la lotta libera e la greco-romana derivano infatti dagli omonimi stili classici. </a:t>
            </a:r>
          </a:p>
          <a:p>
            <a:pPr marL="635000" indent="-635000" algn="just">
              <a:buSzPct val="125000"/>
              <a:buChar char="•"/>
            </a:pPr>
            <a:r>
              <a:t>Nei giochi più antichi i lottatori indossavano una cintura chiamata perizoma come descrive Omero e lo storico Tucidide in uno dei suoi testi. In seguito cominciarono a combattere completamente nudi ricoperti di olio e sabbia in modo che le prese fossero più facili e il corpo fosse protetto dalle intemperie.</a:t>
            </a:r>
          </a:p>
        </p:txBody>
      </p:sp>
      <p:grpSp>
        <p:nvGrpSpPr>
          <p:cNvPr id="137" name="IMG_0033.webp"/>
          <p:cNvGrpSpPr/>
          <p:nvPr/>
        </p:nvGrpSpPr>
        <p:grpSpPr>
          <a:xfrm>
            <a:off x="19446933" y="503232"/>
            <a:ext cx="4255422" cy="2588555"/>
            <a:chOff x="0" y="0"/>
            <a:chExt cx="4255420" cy="2588553"/>
          </a:xfrm>
        </p:grpSpPr>
        <p:pic>
          <p:nvPicPr>
            <p:cNvPr id="136" name="IMG_0033.webp" descr="IMG_0033.webp"/>
            <p:cNvPicPr>
              <a:picLocks noChangeAspect="1"/>
            </p:cNvPicPr>
            <p:nvPr/>
          </p:nvPicPr>
          <p:blipFill>
            <a:blip r:embed="rId2">
              <a:alphaModFix amt="39000"/>
              <a:extLst/>
            </a:blip>
            <a:stretch>
              <a:fillRect/>
            </a:stretch>
          </p:blipFill>
          <p:spPr>
            <a:xfrm>
              <a:off x="69850" y="69850"/>
              <a:ext cx="4115721" cy="2448854"/>
            </a:xfrm>
            <a:prstGeom prst="rect">
              <a:avLst/>
            </a:prstGeom>
            <a:ln>
              <a:noFill/>
            </a:ln>
            <a:effectLst/>
          </p:spPr>
        </p:pic>
        <p:pic>
          <p:nvPicPr>
            <p:cNvPr id="135" name="IMG_0033.webp" descr="IMG_0033.webp"/>
            <p:cNvPicPr>
              <a:picLocks noChangeAspect="0"/>
            </p:cNvPicPr>
            <p:nvPr/>
          </p:nvPicPr>
          <p:blipFill>
            <a:blip r:embed="rId3">
              <a:alphaModFix amt="39000"/>
              <a:extLst/>
            </a:blip>
            <a:stretch>
              <a:fillRect/>
            </a:stretch>
          </p:blipFill>
          <p:spPr>
            <a:xfrm>
              <a:off x="0" y="0"/>
              <a:ext cx="4255421" cy="2588554"/>
            </a:xfrm>
            <a:prstGeom prst="rect">
              <a:avLst/>
            </a:prstGeom>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occa due volte per modificare"/>
          <p:cNvSpPr txBox="1"/>
          <p:nvPr>
            <p:ph type="title"/>
          </p:nvPr>
        </p:nvSpPr>
        <p:spPr>
          <a:xfrm>
            <a:off x="2951945" y="-4568885"/>
            <a:ext cx="19621501" cy="2959101"/>
          </a:xfrm>
          <a:prstGeom prst="rect">
            <a:avLst/>
          </a:prstGeom>
        </p:spPr>
        <p:txBody>
          <a:bodyPr/>
          <a:lstStyle/>
          <a:p>
            <a:pPr/>
          </a:p>
        </p:txBody>
      </p:sp>
      <p:sp>
        <p:nvSpPr>
          <p:cNvPr id="140" name="Testo"/>
          <p:cNvSpPr txBox="1"/>
          <p:nvPr/>
        </p:nvSpPr>
        <p:spPr>
          <a:xfrm>
            <a:off x="14913032" y="-2698079"/>
            <a:ext cx="1674826" cy="1079501"/>
          </a:xfrm>
          <a:prstGeom prst="rect">
            <a:avLst/>
          </a:prstGeom>
          <a:ln w="12700">
            <a:miter lim="400000"/>
          </a:ln>
        </p:spPr>
        <p:txBody>
          <a:bodyPr wrap="none" lIns="50800" tIns="50800" rIns="50800" bIns="50800" anchor="ctr">
            <a:spAutoFit/>
          </a:bodyPr>
          <a:lstStyle/>
          <a:p>
            <a:pPr/>
          </a:p>
        </p:txBody>
      </p:sp>
      <p:graphicFrame>
        <p:nvGraphicFramePr>
          <p:cNvPr id="141" name="Tabell"/>
          <p:cNvGraphicFramePr/>
          <p:nvPr/>
        </p:nvGraphicFramePr>
        <p:xfrm>
          <a:off x="-2910149" y="-6150064"/>
          <a:ext cx="12065001" cy="3698479"/>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022600"/>
                <a:gridCol w="2971800"/>
                <a:gridCol w="1016000"/>
                <a:gridCol w="1587500"/>
                <a:gridCol w="736600"/>
                <a:gridCol w="2247900"/>
                <a:gridCol w="1828800"/>
                <a:gridCol w="901700"/>
                <a:gridCol w="1943100"/>
                <a:gridCol w="850900"/>
                <a:gridCol w="1905000"/>
                <a:gridCol w="1003300"/>
                <a:gridCol w="1574800"/>
                <a:gridCol w="1003300"/>
                <a:gridCol w="1574800"/>
                <a:gridCol w="723900"/>
                <a:gridCol w="2476500"/>
                <a:gridCol w="558800"/>
                <a:gridCol w="1892300"/>
              </a:tblGrid>
              <a:tr h="1079500">
                <a:tc gridSpan="19">
                  <a:txBody>
                    <a:bodyPr/>
                    <a:lstStyle/>
                    <a:p>
                      <a:pPr>
                        <a:defRPr sz="1800">
                          <a:solidFill>
                            <a:srgbClr val="000000"/>
                          </a:solidFill>
                        </a:defRPr>
                      </a:pPr>
                      <a:r>
                        <a:rPr sz="5000">
                          <a:solidFill>
                            <a:srgbClr val="3E231A"/>
                          </a:solidFill>
                        </a:rPr>
                        <a:t>Tabell</a:t>
                      </a:r>
                    </a:p>
                  </a:txBody>
                  <a:tcPr marL="50800" marR="50800" marT="50800" marB="50800" anchor="ctr" anchorCtr="0" horzOverflow="overflow">
                    <a:lnL/>
                    <a:lnR/>
                    <a:lnT/>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924619">
                <a:tc>
                  <a:txBody>
                    <a:bodyPr/>
                    <a:lstStyle/>
                    <a:p>
                      <a:pPr>
                        <a:defRPr sz="1800">
                          <a:solidFill>
                            <a:srgbClr val="000000"/>
                          </a:solidFill>
                        </a:defRPr>
                      </a:pPr>
                      <a:r>
                        <a:rPr sz="4200">
                          <a:solidFill>
                            <a:srgbClr val="3E231A"/>
                          </a:solidFill>
                        </a:rPr>
                        <a:t>Gli incontri</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avvenivano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fosse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di</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sabbia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simili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a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quelle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del</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salto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lungo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modo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da</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attutire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le</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cadute</a:t>
                      </a:r>
                    </a:p>
                  </a:txBody>
                  <a:tcPr marL="50800" marR="50800" marT="50800" marB="50800" anchor="ctr" anchorCtr="0" horzOverflow="overflow">
                    <a:solidFill>
                      <a:srgbClr val="D6A96F">
                        <a:alpha val="48000"/>
                      </a:srgbClr>
                    </a:solidFill>
                  </a:tcPr>
                </a:tc>
              </a:tr>
              <a:tr h="924619">
                <a:tc>
                  <a:txBody>
                    <a:bodyPr/>
                    <a:lstStyle/>
                    <a:p>
                      <a:pPr>
                        <a:defRPr sz="1800">
                          <a:solidFill>
                            <a:srgbClr val="000000"/>
                          </a:solidFill>
                        </a:defRPr>
                      </a:pPr>
                      <a:r>
                        <a:rPr sz="4200">
                          <a:solidFill>
                            <a:srgbClr val="3E231A"/>
                          </a:solidFill>
                        </a:rPr>
                        <a:t>neccessarie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alla vittori</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infatt</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per vinc</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ere un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contro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doveva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far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tocca</a:t>
                      </a:r>
                    </a:p>
                  </a:txBody>
                  <a:tcPr marL="50800" marR="50800" marT="50800" marB="50800" anchor="ctr" anchorCtr="0" horzOverflow="overflow"/>
                </a:tc>
                <a:tc>
                  <a:txBody>
                    <a:bodyPr/>
                    <a:lstStyle/>
                    <a:p>
                      <a:pPr>
                        <a:defRPr sz="4200"/>
                      </a:pPr>
                    </a:p>
                  </a:txBody>
                  <a:tcPr marL="50800" marR="50800" marT="50800" marB="50800" anchor="ctr" anchorCtr="0" horzOverflow="overflow"/>
                </a:tc>
                <a:tc>
                  <a:txBody>
                    <a:bodyPr/>
                    <a:lstStyle/>
                    <a:p>
                      <a:pPr>
                        <a:defRPr sz="1800">
                          <a:solidFill>
                            <a:srgbClr val="000000"/>
                          </a:solidFill>
                        </a:defRPr>
                      </a:pPr>
                      <a:r>
                        <a:rPr sz="4200">
                          <a:solidFill>
                            <a:srgbClr val="3E231A"/>
                          </a:solidFill>
                        </a:rPr>
                        <a:t>il te</a:t>
                      </a:r>
                    </a:p>
                  </a:txBody>
                  <a:tcPr marL="50800" marR="50800" marT="50800" marB="50800" anchor="ctr" anchorCtr="0" horzOverflow="overflow"/>
                </a:tc>
                <a:tc>
                  <a:txBody>
                    <a:bodyPr/>
                    <a:lstStyle/>
                    <a:p>
                      <a:pPr>
                        <a:defRPr sz="1800">
                          <a:solidFill>
                            <a:srgbClr val="000000"/>
                          </a:solidFill>
                        </a:defRPr>
                      </a:pPr>
                      <a:r>
                        <a:rPr sz="4200">
                          <a:solidFill>
                            <a:srgbClr val="3E231A"/>
                          </a:solidFill>
                        </a:rPr>
                        <a:t>rr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eno per tr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volte</a:t>
                      </a:r>
                    </a:p>
                  </a:txBody>
                  <a:tcPr marL="50800" marR="50800" marT="50800" marB="50800" anchor="ctr" anchorCtr="0" horzOverflow="overflow"/>
                </a:tc>
              </a:tr>
              <a:tr h="924619">
                <a:tc>
                  <a:txBody>
                    <a:bodyPr/>
                    <a:lstStyle/>
                    <a:p>
                      <a:pPr>
                        <a:defRPr sz="1800">
                          <a:solidFill>
                            <a:srgbClr val="000000"/>
                          </a:solidFill>
                        </a:defRPr>
                      </a:pPr>
                      <a:r>
                        <a:rPr sz="4200">
                          <a:solidFill>
                            <a:srgbClr val="3E231A"/>
                          </a:solidFill>
                        </a:rPr>
                        <a:t>all'avversar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io con una q</a:t>
                      </a:r>
                    </a:p>
                  </a:txBody>
                  <a:tcPr marL="50800" marR="50800" marT="50800" marB="50800" anchor="ctr" anchorCtr="0" horzOverflow="overflow"/>
                </a:tc>
                <a:tc>
                  <a:txBody>
                    <a:bodyPr/>
                    <a:lstStyle/>
                    <a:p>
                      <a:pPr>
                        <a:defRPr sz="1800">
                          <a:solidFill>
                            <a:srgbClr val="000000"/>
                          </a:solidFill>
                        </a:defRPr>
                      </a:pPr>
                      <a:r>
                        <a:rPr sz="4200">
                          <a:solidFill>
                            <a:srgbClr val="3E231A"/>
                          </a:solidFill>
                        </a:rPr>
                        <a:t>ual</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siasi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pa</a:t>
                      </a:r>
                    </a:p>
                  </a:txBody>
                  <a:tcPr marL="50800" marR="50800" marT="50800" marB="50800" anchor="ctr" anchorCtr="0" horzOverflow="overflow"/>
                </a:tc>
                <a:tc>
                  <a:txBody>
                    <a:bodyPr/>
                    <a:lstStyle/>
                    <a:p>
                      <a:pPr>
                        <a:defRPr sz="1800">
                          <a:solidFill>
                            <a:srgbClr val="000000"/>
                          </a:solidFill>
                        </a:defRPr>
                      </a:pPr>
                      <a:r>
                        <a:rPr sz="4200">
                          <a:solidFill>
                            <a:srgbClr val="3E231A"/>
                          </a:solidFill>
                        </a:rPr>
                        <a:t>rte del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corpo.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Qu</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esto sp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ort</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e in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gen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erale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que</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lli d</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lotta eran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molto</a:t>
                      </a:r>
                    </a:p>
                  </a:txBody>
                  <a:tcPr marL="50800" marR="50800" marT="50800" marB="50800" anchor="ctr" anchorCtr="0" horzOverflow="overflow"/>
                </a:tc>
              </a:tr>
              <a:tr h="924619">
                <a:tc>
                  <a:txBody>
                    <a:bodyPr/>
                    <a:lstStyle/>
                    <a:p>
                      <a:pPr>
                        <a:defRPr sz="1800">
                          <a:solidFill>
                            <a:srgbClr val="000000"/>
                          </a:solidFill>
                        </a:defRPr>
                      </a:pPr>
                      <a:r>
                        <a:rPr sz="4200">
                          <a:solidFill>
                            <a:srgbClr val="3E231A"/>
                          </a:solidFill>
                        </a:rPr>
                        <a:t>importanti 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 i greci,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pos</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siamo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tr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ovare mo</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lte rap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esentaz</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ion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di in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tri su</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va</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 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af</a:t>
                      </a:r>
                    </a:p>
                  </a:txBody>
                  <a:tcPr marL="50800" marR="50800" marT="50800" marB="50800" anchor="ctr" anchorCtr="0" horzOverflow="overflow"/>
                </a:tc>
                <a:tc>
                  <a:txBody>
                    <a:bodyPr/>
                    <a:lstStyle/>
                    <a:p>
                      <a:pPr>
                        <a:defRPr sz="1800">
                          <a:solidFill>
                            <a:srgbClr val="000000"/>
                          </a:solidFill>
                        </a:defRPr>
                      </a:pPr>
                      <a:r>
                        <a:rPr sz="4200">
                          <a:solidFill>
                            <a:srgbClr val="3E231A"/>
                          </a:solidFill>
                        </a:rPr>
                        <a:t>freschi.</a:t>
                      </a:r>
                    </a:p>
                  </a:txBody>
                  <a:tcPr marL="50800" marR="50800" marT="50800" marB="50800" anchor="ctr" anchorCtr="0" horzOverflow="overflow"/>
                </a:tc>
                <a:tc>
                  <a:txBody>
                    <a:bodyPr/>
                    <a:lstStyle/>
                    <a:p>
                      <a:pPr>
                        <a:defRPr sz="4200"/>
                      </a:pPr>
                    </a:p>
                  </a:txBody>
                  <a:tcPr marL="50800" marR="50800" marT="50800" marB="50800" anchor="ctr" anchorCtr="0" horzOverflow="overflow"/>
                </a:tc>
                <a:tc>
                  <a:txBody>
                    <a:bodyPr/>
                    <a:lstStyle/>
                    <a:p>
                      <a:pPr>
                        <a:defRPr sz="4200"/>
                      </a:pPr>
                    </a:p>
                  </a:txBody>
                  <a:tcPr marL="50800" marR="50800" marT="50800" marB="50800" anchor="ctr" anchorCtr="0" horzOverflow="overflow"/>
                </a:tc>
              </a:tr>
            </a:tbl>
          </a:graphicData>
        </a:graphic>
      </p:graphicFrame>
      <p:sp>
        <p:nvSpPr>
          <p:cNvPr id="142" name="Gli incontri avvenivano in fosse di sabbia simili a quelle del salto in lungo in modo da attutire le cadute necessarie alla vittoria, infatti per vincere un incontro si doveva far toccare il terreno per tre volte all'avversario con una qualsiasi parte de"/>
          <p:cNvSpPr txBox="1"/>
          <p:nvPr/>
        </p:nvSpPr>
        <p:spPr>
          <a:xfrm rot="21597662">
            <a:off x="1140712" y="2006366"/>
            <a:ext cx="15432027"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lgn="just">
              <a:buSzPct val="125000"/>
              <a:buChar char="•"/>
            </a:lvl1pPr>
          </a:lstStyle>
          <a:p>
            <a:pPr/>
            <a:r>
              <a:t>Gli incontri avvenivano in fosse di sabbia simili a quelle del salto in lungo in modo da attutire le cadute necessarie alla vittoria, infatti per vincere un incontro si doveva far toccare il terreno per tre volte all'avversario con una qualsiasi parte del corpo. </a:t>
            </a:r>
          </a:p>
        </p:txBody>
      </p:sp>
      <p:grpSp>
        <p:nvGrpSpPr>
          <p:cNvPr id="145" name="IMG_0034.jpeg"/>
          <p:cNvGrpSpPr/>
          <p:nvPr/>
        </p:nvGrpSpPr>
        <p:grpSpPr>
          <a:xfrm>
            <a:off x="17119565" y="2114938"/>
            <a:ext cx="6566156" cy="4371933"/>
            <a:chOff x="0" y="0"/>
            <a:chExt cx="6566154" cy="4371931"/>
          </a:xfrm>
        </p:grpSpPr>
        <p:pic>
          <p:nvPicPr>
            <p:cNvPr id="144" name="IMG_0034.jpeg" descr="IMG_0034.jpeg"/>
            <p:cNvPicPr>
              <a:picLocks noChangeAspect="1"/>
            </p:cNvPicPr>
            <p:nvPr/>
          </p:nvPicPr>
          <p:blipFill>
            <a:blip r:embed="rId2">
              <a:alphaModFix amt="67000"/>
              <a:extLst/>
            </a:blip>
            <a:stretch>
              <a:fillRect/>
            </a:stretch>
          </p:blipFill>
          <p:spPr>
            <a:xfrm>
              <a:off x="38100" y="38100"/>
              <a:ext cx="6489955" cy="4295732"/>
            </a:xfrm>
            <a:prstGeom prst="rect">
              <a:avLst/>
            </a:prstGeom>
            <a:ln>
              <a:noFill/>
            </a:ln>
            <a:effectLst/>
          </p:spPr>
        </p:pic>
        <p:pic>
          <p:nvPicPr>
            <p:cNvPr id="143" name="IMG_0034.jpeg" descr="IMG_0034.jpeg"/>
            <p:cNvPicPr>
              <a:picLocks noChangeAspect="0"/>
            </p:cNvPicPr>
            <p:nvPr/>
          </p:nvPicPr>
          <p:blipFill>
            <a:blip r:embed="rId3">
              <a:alphaModFix amt="67000"/>
              <a:extLst/>
            </a:blip>
            <a:stretch>
              <a:fillRect/>
            </a:stretch>
          </p:blipFill>
          <p:spPr>
            <a:xfrm>
              <a:off x="0" y="0"/>
              <a:ext cx="6566155" cy="4371932"/>
            </a:xfrm>
            <a:prstGeom prst="rect">
              <a:avLst/>
            </a:prstGeom>
            <a:effectLst/>
          </p:spPr>
        </p:pic>
      </p:grpSp>
      <p:grpSp>
        <p:nvGrpSpPr>
          <p:cNvPr id="148" name="IMG_0035.jpeg"/>
          <p:cNvGrpSpPr/>
          <p:nvPr/>
        </p:nvGrpSpPr>
        <p:grpSpPr>
          <a:xfrm>
            <a:off x="1249436" y="6795259"/>
            <a:ext cx="4227095" cy="5872213"/>
            <a:chOff x="0" y="0"/>
            <a:chExt cx="4227094" cy="5872212"/>
          </a:xfrm>
        </p:grpSpPr>
        <p:pic>
          <p:nvPicPr>
            <p:cNvPr id="147" name="IMG_0035.jpeg" descr="IMG_0035.jpeg"/>
            <p:cNvPicPr>
              <a:picLocks noChangeAspect="1"/>
            </p:cNvPicPr>
            <p:nvPr/>
          </p:nvPicPr>
          <p:blipFill>
            <a:blip r:embed="rId4">
              <a:alphaModFix amt="57000"/>
              <a:extLst/>
            </a:blip>
            <a:stretch>
              <a:fillRect/>
            </a:stretch>
          </p:blipFill>
          <p:spPr>
            <a:xfrm>
              <a:off x="57150" y="57150"/>
              <a:ext cx="4112795" cy="5757913"/>
            </a:xfrm>
            <a:prstGeom prst="rect">
              <a:avLst/>
            </a:prstGeom>
            <a:ln>
              <a:noFill/>
            </a:ln>
            <a:effectLst/>
          </p:spPr>
        </p:pic>
        <p:pic>
          <p:nvPicPr>
            <p:cNvPr id="146" name="IMG_0035.jpeg" descr="IMG_0035.jpeg"/>
            <p:cNvPicPr>
              <a:picLocks noChangeAspect="0"/>
            </p:cNvPicPr>
            <p:nvPr/>
          </p:nvPicPr>
          <p:blipFill>
            <a:blip r:embed="rId5">
              <a:alphaModFix amt="57000"/>
              <a:extLst/>
            </a:blip>
            <a:stretch>
              <a:fillRect/>
            </a:stretch>
          </p:blipFill>
          <p:spPr>
            <a:xfrm>
              <a:off x="0" y="0"/>
              <a:ext cx="4227095" cy="5872213"/>
            </a:xfrm>
            <a:prstGeom prst="rect">
              <a:avLst/>
            </a:prstGeom>
            <a:effectLst/>
          </p:spPr>
        </p:pic>
      </p:grpSp>
      <p:sp>
        <p:nvSpPr>
          <p:cNvPr id="149" name="Questo sport, e in generale quelli di lotta, erano molto importanti per i greci, possiamo trovare molte rappresentazioni di incontri su vasi o affreschi."/>
          <p:cNvSpPr txBox="1"/>
          <p:nvPr/>
        </p:nvSpPr>
        <p:spPr>
          <a:xfrm>
            <a:off x="5600789" y="8434184"/>
            <a:ext cx="12413029"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lgn="just">
              <a:buSzPct val="125000"/>
              <a:buChar char="•"/>
            </a:lvl1pPr>
          </a:lstStyle>
          <a:p>
            <a:pPr/>
            <a:r>
              <a:t>Questo sport, e in generale quelli di lotta, erano molto importanti per i greci, possiamo trovare molte rappresentazioni di incontri su vasi o affreschi.</a:t>
            </a:r>
          </a:p>
        </p:txBody>
      </p:sp>
      <p:grpSp>
        <p:nvGrpSpPr>
          <p:cNvPr id="152" name="IMG_0036.jpeg"/>
          <p:cNvGrpSpPr/>
          <p:nvPr/>
        </p:nvGrpSpPr>
        <p:grpSpPr>
          <a:xfrm>
            <a:off x="19078988" y="6963267"/>
            <a:ext cx="4518044" cy="6020545"/>
            <a:chOff x="0" y="0"/>
            <a:chExt cx="4518042" cy="6020543"/>
          </a:xfrm>
        </p:grpSpPr>
        <p:pic>
          <p:nvPicPr>
            <p:cNvPr id="151" name="IMG_0036.jpeg" descr="IMG_0036.jpeg"/>
            <p:cNvPicPr>
              <a:picLocks noChangeAspect="1"/>
            </p:cNvPicPr>
            <p:nvPr/>
          </p:nvPicPr>
          <p:blipFill>
            <a:blip r:embed="rId6">
              <a:alphaModFix amt="64000"/>
              <a:extLst/>
            </a:blip>
            <a:stretch>
              <a:fillRect/>
            </a:stretch>
          </p:blipFill>
          <p:spPr>
            <a:xfrm>
              <a:off x="50800" y="50800"/>
              <a:ext cx="4416443" cy="5918944"/>
            </a:xfrm>
            <a:prstGeom prst="rect">
              <a:avLst/>
            </a:prstGeom>
            <a:ln>
              <a:noFill/>
            </a:ln>
            <a:effectLst/>
          </p:spPr>
        </p:pic>
        <p:pic>
          <p:nvPicPr>
            <p:cNvPr id="150" name="IMG_0036.jpeg" descr="IMG_0036.jpeg"/>
            <p:cNvPicPr>
              <a:picLocks noChangeAspect="0"/>
            </p:cNvPicPr>
            <p:nvPr/>
          </p:nvPicPr>
          <p:blipFill>
            <a:blip r:embed="rId7">
              <a:alphaModFix amt="64000"/>
              <a:extLst/>
            </a:blip>
            <a:stretch>
              <a:fillRect/>
            </a:stretch>
          </p:blipFill>
          <p:spPr>
            <a:xfrm>
              <a:off x="0" y="0"/>
              <a:ext cx="4518043" cy="6020544"/>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ugilato"/>
          <p:cNvSpPr txBox="1"/>
          <p:nvPr>
            <p:ph type="title"/>
          </p:nvPr>
        </p:nvSpPr>
        <p:spPr>
          <a:xfrm>
            <a:off x="2381250" y="582783"/>
            <a:ext cx="19621500" cy="2959101"/>
          </a:xfrm>
          <a:prstGeom prst="rect">
            <a:avLst/>
          </a:prstGeom>
        </p:spPr>
        <p:txBody>
          <a:bodyPr/>
          <a:lstStyle/>
          <a:p>
            <a:pPr/>
            <a:r>
              <a:t>Pugilato</a:t>
            </a:r>
          </a:p>
        </p:txBody>
      </p:sp>
      <p:sp>
        <p:nvSpPr>
          <p:cNvPr id="155" name="Prese piede in Grecia dopo il contatto avuto con la civiltà minoica o micenea…"/>
          <p:cNvSpPr txBox="1"/>
          <p:nvPr>
            <p:ph type="body" idx="1"/>
          </p:nvPr>
        </p:nvSpPr>
        <p:spPr>
          <a:xfrm>
            <a:off x="1689659" y="2504561"/>
            <a:ext cx="21610019" cy="10444326"/>
          </a:xfrm>
          <a:prstGeom prst="rect">
            <a:avLst/>
          </a:prstGeom>
        </p:spPr>
        <p:txBody>
          <a:bodyPr/>
          <a:lstStyle/>
          <a:p>
            <a:pPr marL="528320" indent="-528320" algn="just" defTabSz="660400">
              <a:spcBef>
                <a:spcPts val="3300"/>
              </a:spcBef>
              <a:buBlip>
                <a:blip r:embed="rId2"/>
              </a:buBlip>
              <a:defRPr sz="4160"/>
            </a:pPr>
            <a:r>
              <a:t>Prese piede in Grecia dopo il contatto avuto con la civiltà minoica o micenea</a:t>
            </a:r>
          </a:p>
          <a:p>
            <a:pPr marL="528320" indent="-528320" algn="just" defTabSz="660400">
              <a:spcBef>
                <a:spcPts val="3300"/>
              </a:spcBef>
              <a:buBlip>
                <a:blip r:embed="rId2"/>
              </a:buBlip>
              <a:defRPr sz="4160"/>
            </a:pPr>
            <a:r>
              <a:t> all'inizio questo tipo di combattimento era praticato da seduti per poi evolversi con un nuovo regolamento che comprendeva la posizione eretta e l'uso di guantoni o fasce di cuoio che venivano avvolte sugli avambracci, sopratutto sulle nocche. A volte anche il petto veniva fasciato, ma era molto più facile osservare combattimenti dove i lottatori erano completamente nudi tranne per le mani e qualche volta i sandali. </a:t>
            </a:r>
          </a:p>
          <a:p>
            <a:pPr marL="528320" indent="-528320" algn="just" defTabSz="660400">
              <a:spcBef>
                <a:spcPts val="3300"/>
              </a:spcBef>
              <a:buBlip>
                <a:blip r:embed="rId2"/>
              </a:buBlip>
              <a:defRPr sz="4160"/>
            </a:pPr>
            <a:r>
              <a:t>Il regolamento era molto semplice: non si potevano usare prese e ferite o danni inflitti grazie alle dita e non ai pugni decretavano la squalifica </a:t>
            </a:r>
          </a:p>
          <a:p>
            <a:pPr marL="528320" indent="-528320" algn="just" defTabSz="660400">
              <a:spcBef>
                <a:spcPts val="3300"/>
              </a:spcBef>
              <a:buBlip>
                <a:blip r:embed="rId2"/>
              </a:buBlip>
              <a:defRPr sz="4160"/>
            </a:pPr>
            <a:r>
              <a:t>l'incontro non era suddiviso in round e continuava fino allo svenimento o alla resa di uno dei due contendenti, il ring era formato dalla stessa folla, non esistevano categorie di peso e i lottatori erano scelti grazie ad estrazioni.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ancrazio"/>
          <p:cNvSpPr txBox="1"/>
          <p:nvPr>
            <p:ph type="title"/>
          </p:nvPr>
        </p:nvSpPr>
        <p:spPr>
          <a:prstGeom prst="rect">
            <a:avLst/>
          </a:prstGeom>
        </p:spPr>
        <p:txBody>
          <a:bodyPr/>
          <a:lstStyle/>
          <a:p>
            <a:pPr/>
            <a:r>
              <a:t>Pancrazio</a:t>
            </a:r>
          </a:p>
        </p:txBody>
      </p:sp>
      <p:sp>
        <p:nvSpPr>
          <p:cNvPr id="158" name="Era un tipo di lotta che deriva dalla somma tra pugilato e lotta libera, considerata il primo stile di lotta senza regole della storia. Gli unici divieti erano i morsi e l'accecamento perpetuo dell'avversario.…"/>
          <p:cNvSpPr txBox="1"/>
          <p:nvPr>
            <p:ph type="body" idx="1"/>
          </p:nvPr>
        </p:nvSpPr>
        <p:spPr>
          <a:xfrm>
            <a:off x="3733699" y="2901279"/>
            <a:ext cx="16916602" cy="9201329"/>
          </a:xfrm>
          <a:prstGeom prst="rect">
            <a:avLst/>
          </a:prstGeom>
        </p:spPr>
        <p:txBody>
          <a:bodyPr/>
          <a:lstStyle/>
          <a:p>
            <a:pPr marL="561340" indent="-561340" algn="just" defTabSz="701675">
              <a:spcBef>
                <a:spcPts val="3500"/>
              </a:spcBef>
              <a:buBlip>
                <a:blip r:embed="rId2"/>
              </a:buBlip>
              <a:defRPr sz="4420"/>
            </a:pPr>
            <a:r>
              <a:t>Era un tipo di lotta che deriva dalla somma tra pugilato e lotta libera, considerata il primo stile di lotta senza regole della storia. Gli unici divieti erano i morsi e l'accecamento perpetuo dell'avversario.</a:t>
            </a:r>
          </a:p>
          <a:p>
            <a:pPr marL="561340" indent="-561340" algn="just" defTabSz="701675">
              <a:spcBef>
                <a:spcPts val="3500"/>
              </a:spcBef>
              <a:buBlip>
                <a:blip r:embed="rId2"/>
              </a:buBlip>
              <a:defRPr sz="4420"/>
            </a:pPr>
            <a:r>
              <a:t> Gli incontri erano a mani nude e non avevano limiti di tempo come nel pugilato, si poteva vincere per ko o per resa. </a:t>
            </a:r>
          </a:p>
          <a:p>
            <a:pPr marL="561340" indent="-561340" algn="just" defTabSz="701675">
              <a:spcBef>
                <a:spcPts val="3500"/>
              </a:spcBef>
              <a:buBlip>
                <a:blip r:embed="rId2"/>
              </a:buBlip>
              <a:defRPr sz="4420"/>
            </a:pPr>
            <a:r>
              <a:t>Come con la lotta libera i contendenti venivano ricoperti di olio e sabbia come protezione e il ring era formato da una comune fossa di sabbia per attutire le cadute e dare più stabilità alle tecniche</a:t>
            </a:r>
          </a:p>
        </p:txBody>
      </p:sp>
      <p:grpSp>
        <p:nvGrpSpPr>
          <p:cNvPr id="161" name="IMG_0037.jpeg"/>
          <p:cNvGrpSpPr/>
          <p:nvPr/>
        </p:nvGrpSpPr>
        <p:grpSpPr>
          <a:xfrm>
            <a:off x="20328562" y="-111094"/>
            <a:ext cx="4099118" cy="3422206"/>
            <a:chOff x="0" y="0"/>
            <a:chExt cx="4099117" cy="3422204"/>
          </a:xfrm>
        </p:grpSpPr>
        <p:pic>
          <p:nvPicPr>
            <p:cNvPr id="160" name="IMG_0037.jpeg" descr="IMG_0037.jpeg"/>
            <p:cNvPicPr>
              <a:picLocks noChangeAspect="1"/>
            </p:cNvPicPr>
            <p:nvPr/>
          </p:nvPicPr>
          <p:blipFill>
            <a:blip r:embed="rId3">
              <a:alphaModFix amt="57000"/>
              <a:extLst/>
            </a:blip>
            <a:stretch>
              <a:fillRect/>
            </a:stretch>
          </p:blipFill>
          <p:spPr>
            <a:xfrm>
              <a:off x="50800" y="50800"/>
              <a:ext cx="3997518" cy="3320605"/>
            </a:xfrm>
            <a:prstGeom prst="rect">
              <a:avLst/>
            </a:prstGeom>
            <a:ln>
              <a:noFill/>
            </a:ln>
            <a:effectLst/>
          </p:spPr>
        </p:pic>
        <p:pic>
          <p:nvPicPr>
            <p:cNvPr id="159" name="IMG_0037.jpeg" descr="IMG_0037.jpeg"/>
            <p:cNvPicPr>
              <a:picLocks noChangeAspect="0"/>
            </p:cNvPicPr>
            <p:nvPr/>
          </p:nvPicPr>
          <p:blipFill>
            <a:blip r:embed="rId4">
              <a:alphaModFix amt="57000"/>
              <a:extLst/>
            </a:blip>
            <a:stretch>
              <a:fillRect/>
            </a:stretch>
          </p:blipFill>
          <p:spPr>
            <a:xfrm>
              <a:off x="0" y="0"/>
              <a:ext cx="4099118" cy="3422205"/>
            </a:xfrm>
            <a:prstGeom prst="rect">
              <a:avLst/>
            </a:prstGeom>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Lo Stadion"/>
          <p:cNvSpPr txBox="1"/>
          <p:nvPr>
            <p:ph type="title"/>
          </p:nvPr>
        </p:nvSpPr>
        <p:spPr>
          <a:prstGeom prst="rect">
            <a:avLst/>
          </a:prstGeom>
        </p:spPr>
        <p:txBody>
          <a:bodyPr/>
          <a:lstStyle/>
          <a:p>
            <a:pPr/>
            <a:r>
              <a:t>Lo Stadion</a:t>
            </a:r>
          </a:p>
        </p:txBody>
      </p:sp>
      <p:sp>
        <p:nvSpPr>
          <p:cNvPr id="164" name="Lo stadion era  una gara di corsa dei giochi olimpionici dell’antica Grecia e ed era considerata la più importante. Il vincitore spesso era colui a cui attribuivano la vittoria delle olimpiadi e le olimpiadi successive prendevano il suo nome.…"/>
          <p:cNvSpPr txBox="1"/>
          <p:nvPr>
            <p:ph type="body" idx="1"/>
          </p:nvPr>
        </p:nvSpPr>
        <p:spPr>
          <a:xfrm>
            <a:off x="2381250" y="3454280"/>
            <a:ext cx="19621500" cy="8191501"/>
          </a:xfrm>
          <a:prstGeom prst="rect">
            <a:avLst/>
          </a:prstGeom>
        </p:spPr>
        <p:txBody>
          <a:bodyPr/>
          <a:lstStyle/>
          <a:p>
            <a:pPr marL="488695" indent="-488695" algn="just" defTabSz="610870">
              <a:spcBef>
                <a:spcPts val="3100"/>
              </a:spcBef>
              <a:buBlip>
                <a:blip r:embed="rId2"/>
              </a:buBlip>
              <a:defRPr sz="3848"/>
            </a:pPr>
            <a:r>
              <a:t>Lo stadion era  una gara di corsa dei giochi olimpionici dell’antica Grecia e ed era considerata la più importante. Il vincitore spesso era colui a cui attribuivano la vittoria delle olimpiadi e le olimpiadi successive prendevano il suo nome. </a:t>
            </a:r>
          </a:p>
          <a:p>
            <a:pPr marL="488695" indent="-488695" algn="just" defTabSz="610870">
              <a:spcBef>
                <a:spcPts val="3100"/>
              </a:spcBef>
              <a:buBlip>
                <a:blip r:embed="rId2"/>
              </a:buBlip>
              <a:defRPr sz="3848"/>
            </a:pPr>
            <a:r>
              <a:t>La competizione prende  il nome dall’arena in cui avveniva (stadion), che era abbastanza grande da contenere venti partecipanti che dovevano fare uno sprint su un rettilineo di circa 192 m, rettilineo in sabbia con le linee della partenza e del traguardo in pietra. </a:t>
            </a:r>
          </a:p>
          <a:p>
            <a:pPr marL="488695" indent="-488695" algn="just" defTabSz="610870">
              <a:spcBef>
                <a:spcPts val="3100"/>
              </a:spcBef>
              <a:buBlip>
                <a:blip r:embed="rId2"/>
              </a:buBlip>
              <a:defRPr sz="3848"/>
            </a:pPr>
            <a:r>
              <a:t>La gara iniziava con uno squillo di tromba, e c’erano dei giudici alla partenza e all’arrivo per verificare che non ci fossero false partenze e per stabilire il vincitore. </a:t>
            </a:r>
          </a:p>
          <a:p>
            <a:pPr marL="488695" indent="-488695" algn="just" defTabSz="610870">
              <a:spcBef>
                <a:spcPts val="3100"/>
              </a:spcBef>
              <a:buBlip>
                <a:blip r:embed="rId2"/>
              </a:buBlip>
              <a:defRPr sz="3848"/>
            </a:pPr>
            <a:r>
              <a:t>Attualmente la competizione si identifica nella gara di atletica leggera sui 185 m.</a:t>
            </a:r>
          </a:p>
        </p:txBody>
      </p:sp>
      <p:grpSp>
        <p:nvGrpSpPr>
          <p:cNvPr id="167" name="IMG_0038.jpeg"/>
          <p:cNvGrpSpPr/>
          <p:nvPr/>
        </p:nvGrpSpPr>
        <p:grpSpPr>
          <a:xfrm>
            <a:off x="-55063" y="-33599"/>
            <a:ext cx="5612705" cy="3508465"/>
            <a:chOff x="0" y="0"/>
            <a:chExt cx="5612703" cy="3508464"/>
          </a:xfrm>
        </p:grpSpPr>
        <p:pic>
          <p:nvPicPr>
            <p:cNvPr id="166" name="IMG_0038.jpeg" descr="IMG_0038.jpeg"/>
            <p:cNvPicPr>
              <a:picLocks noChangeAspect="1"/>
            </p:cNvPicPr>
            <p:nvPr/>
          </p:nvPicPr>
          <p:blipFill>
            <a:blip r:embed="rId3">
              <a:alphaModFix amt="60000"/>
              <a:extLst/>
            </a:blip>
            <a:stretch>
              <a:fillRect/>
            </a:stretch>
          </p:blipFill>
          <p:spPr>
            <a:xfrm>
              <a:off x="50800" y="50800"/>
              <a:ext cx="5511104" cy="3406865"/>
            </a:xfrm>
            <a:prstGeom prst="rect">
              <a:avLst/>
            </a:prstGeom>
            <a:ln>
              <a:noFill/>
            </a:ln>
            <a:effectLst/>
          </p:spPr>
        </p:pic>
        <p:pic>
          <p:nvPicPr>
            <p:cNvPr id="165" name="IMG_0038.jpeg" descr="IMG_0038.jpeg"/>
            <p:cNvPicPr>
              <a:picLocks noChangeAspect="0"/>
            </p:cNvPicPr>
            <p:nvPr/>
          </p:nvPicPr>
          <p:blipFill>
            <a:blip r:embed="rId4">
              <a:alphaModFix amt="60000"/>
              <a:extLst/>
            </a:blip>
            <a:stretch>
              <a:fillRect/>
            </a:stretch>
          </p:blipFill>
          <p:spPr>
            <a:xfrm>
              <a:off x="0" y="0"/>
              <a:ext cx="5612704" cy="3508465"/>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iaulo"/>
          <p:cNvSpPr txBox="1"/>
          <p:nvPr>
            <p:ph type="title"/>
          </p:nvPr>
        </p:nvSpPr>
        <p:spPr>
          <a:prstGeom prst="rect">
            <a:avLst/>
          </a:prstGeom>
        </p:spPr>
        <p:txBody>
          <a:bodyPr/>
          <a:lstStyle/>
          <a:p>
            <a:pPr/>
            <a:r>
              <a:t>Diaulo</a:t>
            </a:r>
          </a:p>
        </p:txBody>
      </p:sp>
      <p:sp>
        <p:nvSpPr>
          <p:cNvPr id="170" name="Il diaulo era una gara di corsa di lunghezza doppia rispetto allo stadion, e fu introdotta nella 14^ olimpiade.…"/>
          <p:cNvSpPr txBox="1"/>
          <p:nvPr>
            <p:ph type="body" idx="1"/>
          </p:nvPr>
        </p:nvSpPr>
        <p:spPr>
          <a:xfrm>
            <a:off x="2381250" y="3382150"/>
            <a:ext cx="19621500" cy="8191501"/>
          </a:xfrm>
          <a:prstGeom prst="rect">
            <a:avLst/>
          </a:prstGeom>
        </p:spPr>
        <p:txBody>
          <a:bodyPr/>
          <a:lstStyle/>
          <a:p>
            <a:pPr algn="just">
              <a:buBlip>
                <a:blip r:embed="rId2"/>
              </a:buBlip>
            </a:pPr>
            <a:r>
              <a:t>Il diaulo era una gara di corsa di lunghezza doppia rispetto allo stadion, e fu introdotta nella 14^ olimpiade. </a:t>
            </a:r>
          </a:p>
          <a:p>
            <a:pPr algn="just">
              <a:buBlip>
                <a:blip r:embed="rId2"/>
              </a:buBlip>
            </a:pPr>
            <a:r>
              <a:t>Durante la gara gli atleti occupavano due corsie, segnate da terra bianca e, arrivati alla fine della pista, dovevano invertire la corsa girando intorno ad un palo per tornare al punto di partenza.</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5ED774FB61ECD42AF14F7C8AC6E8BA8" ma:contentTypeVersion="2" ma:contentTypeDescription="Creare un nuovo documento." ma:contentTypeScope="" ma:versionID="ff0b20529e3f7ebca0055bb67be06b34">
  <xsd:schema xmlns:xsd="http://www.w3.org/2001/XMLSchema" xmlns:xs="http://www.w3.org/2001/XMLSchema" xmlns:p="http://schemas.microsoft.com/office/2006/metadata/properties" xmlns:ns2="9bd9a231-a35b-463a-8b85-716d56a22f27" targetNamespace="http://schemas.microsoft.com/office/2006/metadata/properties" ma:root="true" ma:fieldsID="b196eef33a232ee5a1b7987181fd403d" ns2:_="">
    <xsd:import namespace="9bd9a231-a35b-463a-8b85-716d56a22f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a231-a35b-463a-8b85-716d56a22f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9F7EB6-4A2B-4C47-A050-60CE242DBAD3}"/>
</file>

<file path=customXml/itemProps2.xml><?xml version="1.0" encoding="utf-8"?>
<ds:datastoreItem xmlns:ds="http://schemas.openxmlformats.org/officeDocument/2006/customXml" ds:itemID="{E137E685-5FDC-40D4-9D90-F9BC32A1B24F}"/>
</file>

<file path=customXml/itemProps3.xml><?xml version="1.0" encoding="utf-8"?>
<ds:datastoreItem xmlns:ds="http://schemas.openxmlformats.org/officeDocument/2006/customXml" ds:itemID="{737D4DC7-C99F-4254-872D-AA24F54CEA43}"/>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0x01010035ED774FB61ECD42AF14F7C8AC6E8BA8</vt:lpwstr>
  </property>
</Properties>
</file>