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94" r:id="rId3"/>
    <p:sldId id="27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06" r:id="rId31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2826" y="387477"/>
            <a:ext cx="42545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6184900"/>
            <a:ext cx="25019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6184900"/>
            <a:ext cx="2501900" cy="495300"/>
          </a:xfrm>
          <a:custGeom>
            <a:avLst/>
            <a:gdLst/>
            <a:ahLst/>
            <a:cxnLst/>
            <a:rect l="l" t="t" r="r" b="b"/>
            <a:pathLst>
              <a:path w="2501900" h="495300">
                <a:moveTo>
                  <a:pt x="61912" y="433387"/>
                </a:moveTo>
                <a:lnTo>
                  <a:pt x="61912" y="30949"/>
                </a:lnTo>
                <a:lnTo>
                  <a:pt x="64344" y="18902"/>
                </a:lnTo>
                <a:lnTo>
                  <a:pt x="70978" y="9064"/>
                </a:lnTo>
                <a:lnTo>
                  <a:pt x="80820" y="2432"/>
                </a:lnTo>
                <a:lnTo>
                  <a:pt x="92875" y="0"/>
                </a:lnTo>
                <a:lnTo>
                  <a:pt x="2470912" y="0"/>
                </a:lnTo>
                <a:lnTo>
                  <a:pt x="2482986" y="2432"/>
                </a:lnTo>
                <a:lnTo>
                  <a:pt x="2492835" y="9064"/>
                </a:lnTo>
                <a:lnTo>
                  <a:pt x="2499469" y="18902"/>
                </a:lnTo>
                <a:lnTo>
                  <a:pt x="2501900" y="30949"/>
                </a:lnTo>
                <a:lnTo>
                  <a:pt x="2499469" y="43004"/>
                </a:lnTo>
                <a:lnTo>
                  <a:pt x="2492835" y="52846"/>
                </a:lnTo>
                <a:lnTo>
                  <a:pt x="2482986" y="59480"/>
                </a:lnTo>
                <a:lnTo>
                  <a:pt x="2470912" y="61912"/>
                </a:lnTo>
                <a:lnTo>
                  <a:pt x="2440051" y="61912"/>
                </a:lnTo>
                <a:lnTo>
                  <a:pt x="2440051" y="464350"/>
                </a:lnTo>
                <a:lnTo>
                  <a:pt x="2437602" y="476397"/>
                </a:lnTo>
                <a:lnTo>
                  <a:pt x="2430938" y="486235"/>
                </a:lnTo>
                <a:lnTo>
                  <a:pt x="2421084" y="492867"/>
                </a:lnTo>
                <a:lnTo>
                  <a:pt x="2409063" y="495300"/>
                </a:lnTo>
                <a:lnTo>
                  <a:pt x="30949" y="495300"/>
                </a:lnTo>
                <a:lnTo>
                  <a:pt x="18902" y="492867"/>
                </a:lnTo>
                <a:lnTo>
                  <a:pt x="9064" y="486235"/>
                </a:lnTo>
                <a:lnTo>
                  <a:pt x="2432" y="476397"/>
                </a:lnTo>
                <a:lnTo>
                  <a:pt x="0" y="464350"/>
                </a:lnTo>
                <a:lnTo>
                  <a:pt x="2432" y="452295"/>
                </a:lnTo>
                <a:lnTo>
                  <a:pt x="9064" y="442453"/>
                </a:lnTo>
                <a:lnTo>
                  <a:pt x="18902" y="435819"/>
                </a:lnTo>
                <a:lnTo>
                  <a:pt x="30949" y="433387"/>
                </a:lnTo>
                <a:lnTo>
                  <a:pt x="61912" y="433387"/>
                </a:lnTo>
                <a:close/>
              </a:path>
              <a:path w="2501900" h="495300">
                <a:moveTo>
                  <a:pt x="92875" y="0"/>
                </a:moveTo>
                <a:lnTo>
                  <a:pt x="104922" y="2432"/>
                </a:lnTo>
                <a:lnTo>
                  <a:pt x="114760" y="9064"/>
                </a:lnTo>
                <a:lnTo>
                  <a:pt x="121392" y="18902"/>
                </a:lnTo>
                <a:lnTo>
                  <a:pt x="123825" y="30949"/>
                </a:lnTo>
                <a:lnTo>
                  <a:pt x="121392" y="43004"/>
                </a:lnTo>
                <a:lnTo>
                  <a:pt x="114760" y="52846"/>
                </a:lnTo>
                <a:lnTo>
                  <a:pt x="104922" y="59480"/>
                </a:lnTo>
                <a:lnTo>
                  <a:pt x="92875" y="61912"/>
                </a:lnTo>
                <a:lnTo>
                  <a:pt x="84315" y="61912"/>
                </a:lnTo>
                <a:lnTo>
                  <a:pt x="77393" y="54978"/>
                </a:lnTo>
                <a:lnTo>
                  <a:pt x="77393" y="46431"/>
                </a:lnTo>
                <a:lnTo>
                  <a:pt x="77393" y="37884"/>
                </a:lnTo>
                <a:lnTo>
                  <a:pt x="84315" y="30949"/>
                </a:lnTo>
                <a:lnTo>
                  <a:pt x="92875" y="30949"/>
                </a:lnTo>
                <a:lnTo>
                  <a:pt x="123825" y="30949"/>
                </a:lnTo>
              </a:path>
              <a:path w="2501900" h="495300">
                <a:moveTo>
                  <a:pt x="2440051" y="61912"/>
                </a:moveTo>
                <a:lnTo>
                  <a:pt x="92875" y="61912"/>
                </a:lnTo>
              </a:path>
              <a:path w="2501900" h="495300">
                <a:moveTo>
                  <a:pt x="30949" y="433387"/>
                </a:moveTo>
                <a:lnTo>
                  <a:pt x="39509" y="433387"/>
                </a:lnTo>
                <a:lnTo>
                  <a:pt x="46431" y="440321"/>
                </a:lnTo>
                <a:lnTo>
                  <a:pt x="46431" y="448868"/>
                </a:lnTo>
                <a:lnTo>
                  <a:pt x="46431" y="457415"/>
                </a:lnTo>
                <a:lnTo>
                  <a:pt x="39509" y="464350"/>
                </a:lnTo>
                <a:lnTo>
                  <a:pt x="30949" y="464350"/>
                </a:lnTo>
                <a:lnTo>
                  <a:pt x="61912" y="464350"/>
                </a:lnTo>
              </a:path>
              <a:path w="2501900" h="495300">
                <a:moveTo>
                  <a:pt x="30949" y="495300"/>
                </a:moveTo>
                <a:lnTo>
                  <a:pt x="43004" y="492867"/>
                </a:lnTo>
                <a:lnTo>
                  <a:pt x="52846" y="486235"/>
                </a:lnTo>
                <a:lnTo>
                  <a:pt x="59480" y="476397"/>
                </a:lnTo>
                <a:lnTo>
                  <a:pt x="61912" y="464350"/>
                </a:lnTo>
                <a:lnTo>
                  <a:pt x="61912" y="433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2900" y="3251200"/>
            <a:ext cx="1828800" cy="74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0" y="3251200"/>
            <a:ext cx="1828800" cy="749300"/>
          </a:xfrm>
          <a:custGeom>
            <a:avLst/>
            <a:gdLst/>
            <a:ahLst/>
            <a:cxnLst/>
            <a:rect l="l" t="t" r="r" b="b"/>
            <a:pathLst>
              <a:path w="1828800" h="749300">
                <a:moveTo>
                  <a:pt x="93662" y="655574"/>
                </a:moveTo>
                <a:lnTo>
                  <a:pt x="93662" y="46862"/>
                </a:lnTo>
                <a:lnTo>
                  <a:pt x="97342" y="28610"/>
                </a:lnTo>
                <a:lnTo>
                  <a:pt x="107380" y="13715"/>
                </a:lnTo>
                <a:lnTo>
                  <a:pt x="122267" y="3679"/>
                </a:lnTo>
                <a:lnTo>
                  <a:pt x="140500" y="0"/>
                </a:lnTo>
                <a:lnTo>
                  <a:pt x="1781937" y="0"/>
                </a:lnTo>
                <a:lnTo>
                  <a:pt x="1800189" y="3679"/>
                </a:lnTo>
                <a:lnTo>
                  <a:pt x="1815083" y="13715"/>
                </a:lnTo>
                <a:lnTo>
                  <a:pt x="1825120" y="28610"/>
                </a:lnTo>
                <a:lnTo>
                  <a:pt x="1828800" y="46862"/>
                </a:lnTo>
                <a:lnTo>
                  <a:pt x="1825120" y="65041"/>
                </a:lnTo>
                <a:lnTo>
                  <a:pt x="1815083" y="79898"/>
                </a:lnTo>
                <a:lnTo>
                  <a:pt x="1800189" y="89921"/>
                </a:lnTo>
                <a:lnTo>
                  <a:pt x="1781937" y="93599"/>
                </a:lnTo>
                <a:lnTo>
                  <a:pt x="1735201" y="93599"/>
                </a:lnTo>
                <a:lnTo>
                  <a:pt x="1735201" y="702437"/>
                </a:lnTo>
                <a:lnTo>
                  <a:pt x="1731504" y="720689"/>
                </a:lnTo>
                <a:lnTo>
                  <a:pt x="1721437" y="735583"/>
                </a:lnTo>
                <a:lnTo>
                  <a:pt x="1706536" y="745620"/>
                </a:lnTo>
                <a:lnTo>
                  <a:pt x="1688338" y="749300"/>
                </a:lnTo>
                <a:lnTo>
                  <a:pt x="46824" y="749300"/>
                </a:lnTo>
                <a:lnTo>
                  <a:pt x="28600" y="745620"/>
                </a:lnTo>
                <a:lnTo>
                  <a:pt x="13715" y="735583"/>
                </a:lnTo>
                <a:lnTo>
                  <a:pt x="3680" y="720689"/>
                </a:lnTo>
                <a:lnTo>
                  <a:pt x="0" y="702437"/>
                </a:lnTo>
                <a:lnTo>
                  <a:pt x="3680" y="684238"/>
                </a:lnTo>
                <a:lnTo>
                  <a:pt x="13716" y="669337"/>
                </a:lnTo>
                <a:lnTo>
                  <a:pt x="28600" y="659270"/>
                </a:lnTo>
                <a:lnTo>
                  <a:pt x="46824" y="655574"/>
                </a:lnTo>
                <a:lnTo>
                  <a:pt x="93662" y="6555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5218" y="3246437"/>
            <a:ext cx="79768" cy="103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89724" y="3344798"/>
            <a:ext cx="1688464" cy="655955"/>
          </a:xfrm>
          <a:custGeom>
            <a:avLst/>
            <a:gdLst/>
            <a:ahLst/>
            <a:cxnLst/>
            <a:rect l="l" t="t" r="r" b="b"/>
            <a:pathLst>
              <a:path w="1688464" h="655954">
                <a:moveTo>
                  <a:pt x="1688376" y="0"/>
                </a:moveTo>
                <a:lnTo>
                  <a:pt x="93675" y="0"/>
                </a:lnTo>
              </a:path>
              <a:path w="1688464" h="655954">
                <a:moveTo>
                  <a:pt x="0" y="561975"/>
                </a:moveTo>
                <a:lnTo>
                  <a:pt x="9118" y="563824"/>
                </a:lnTo>
                <a:lnTo>
                  <a:pt x="16562" y="568864"/>
                </a:lnTo>
                <a:lnTo>
                  <a:pt x="21579" y="576333"/>
                </a:lnTo>
                <a:lnTo>
                  <a:pt x="23418" y="585469"/>
                </a:lnTo>
                <a:lnTo>
                  <a:pt x="21579" y="594586"/>
                </a:lnTo>
                <a:lnTo>
                  <a:pt x="16562" y="602011"/>
                </a:lnTo>
                <a:lnTo>
                  <a:pt x="9118" y="607008"/>
                </a:lnTo>
                <a:lnTo>
                  <a:pt x="0" y="608838"/>
                </a:lnTo>
                <a:lnTo>
                  <a:pt x="46837" y="608838"/>
                </a:lnTo>
              </a:path>
              <a:path w="1688464" h="655954">
                <a:moveTo>
                  <a:pt x="0" y="655701"/>
                </a:moveTo>
                <a:lnTo>
                  <a:pt x="18232" y="652021"/>
                </a:lnTo>
                <a:lnTo>
                  <a:pt x="33120" y="641984"/>
                </a:lnTo>
                <a:lnTo>
                  <a:pt x="43157" y="627090"/>
                </a:lnTo>
                <a:lnTo>
                  <a:pt x="46837" y="608838"/>
                </a:lnTo>
                <a:lnTo>
                  <a:pt x="46837" y="561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64300" y="3848100"/>
            <a:ext cx="63500" cy="431800"/>
          </a:xfrm>
          <a:custGeom>
            <a:avLst/>
            <a:gdLst/>
            <a:ahLst/>
            <a:cxnLst/>
            <a:rect l="l" t="t" r="r" b="b"/>
            <a:pathLst>
              <a:path w="63500" h="431800">
                <a:moveTo>
                  <a:pt x="63500" y="0"/>
                </a:moveTo>
                <a:lnTo>
                  <a:pt x="0" y="0"/>
                </a:lnTo>
                <a:lnTo>
                  <a:pt x="0" y="431800"/>
                </a:lnTo>
                <a:lnTo>
                  <a:pt x="63500" y="431800"/>
                </a:lnTo>
                <a:lnTo>
                  <a:pt x="63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464300" y="3848100"/>
            <a:ext cx="63500" cy="431800"/>
          </a:xfrm>
          <a:custGeom>
            <a:avLst/>
            <a:gdLst/>
            <a:ahLst/>
            <a:cxnLst/>
            <a:rect l="l" t="t" r="r" b="b"/>
            <a:pathLst>
              <a:path w="63500" h="431800">
                <a:moveTo>
                  <a:pt x="0" y="431800"/>
                </a:moveTo>
                <a:lnTo>
                  <a:pt x="63500" y="431800"/>
                </a:lnTo>
                <a:lnTo>
                  <a:pt x="63500" y="0"/>
                </a:lnTo>
                <a:lnTo>
                  <a:pt x="0" y="0"/>
                </a:lnTo>
                <a:lnTo>
                  <a:pt x="0" y="431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95400" y="5595150"/>
            <a:ext cx="386715" cy="374015"/>
          </a:xfrm>
          <a:custGeom>
            <a:avLst/>
            <a:gdLst/>
            <a:ahLst/>
            <a:cxnLst/>
            <a:rect l="l" t="t" r="r" b="b"/>
            <a:pathLst>
              <a:path w="386714" h="374014">
                <a:moveTo>
                  <a:pt x="386549" y="0"/>
                </a:moveTo>
                <a:lnTo>
                  <a:pt x="0" y="0"/>
                </a:lnTo>
                <a:lnTo>
                  <a:pt x="0" y="373849"/>
                </a:lnTo>
                <a:lnTo>
                  <a:pt x="386549" y="373849"/>
                </a:lnTo>
                <a:lnTo>
                  <a:pt x="38654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81988" y="4292600"/>
            <a:ext cx="1303020" cy="1676400"/>
          </a:xfrm>
          <a:custGeom>
            <a:avLst/>
            <a:gdLst/>
            <a:ahLst/>
            <a:cxnLst/>
            <a:rect l="l" t="t" r="r" b="b"/>
            <a:pathLst>
              <a:path w="1303020" h="1676400">
                <a:moveTo>
                  <a:pt x="1302512" y="0"/>
                </a:moveTo>
                <a:lnTo>
                  <a:pt x="0" y="1302550"/>
                </a:lnTo>
                <a:lnTo>
                  <a:pt x="0" y="1676400"/>
                </a:lnTo>
                <a:lnTo>
                  <a:pt x="1302512" y="373888"/>
                </a:lnTo>
                <a:lnTo>
                  <a:pt x="1302512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95400" y="4292600"/>
            <a:ext cx="1689100" cy="1303020"/>
          </a:xfrm>
          <a:custGeom>
            <a:avLst/>
            <a:gdLst/>
            <a:ahLst/>
            <a:cxnLst/>
            <a:rect l="l" t="t" r="r" b="b"/>
            <a:pathLst>
              <a:path w="1689100" h="1303020">
                <a:moveTo>
                  <a:pt x="1689100" y="0"/>
                </a:moveTo>
                <a:lnTo>
                  <a:pt x="1302512" y="0"/>
                </a:lnTo>
                <a:lnTo>
                  <a:pt x="0" y="1302550"/>
                </a:lnTo>
                <a:lnTo>
                  <a:pt x="386588" y="1302550"/>
                </a:lnTo>
                <a:lnTo>
                  <a:pt x="16891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95400" y="4292600"/>
            <a:ext cx="1689100" cy="1676400"/>
          </a:xfrm>
          <a:custGeom>
            <a:avLst/>
            <a:gdLst/>
            <a:ahLst/>
            <a:cxnLst/>
            <a:rect l="l" t="t" r="r" b="b"/>
            <a:pathLst>
              <a:path w="1689100" h="1676400">
                <a:moveTo>
                  <a:pt x="0" y="1302550"/>
                </a:moveTo>
                <a:lnTo>
                  <a:pt x="1302512" y="0"/>
                </a:lnTo>
                <a:lnTo>
                  <a:pt x="1689100" y="0"/>
                </a:lnTo>
                <a:lnTo>
                  <a:pt x="1689100" y="373888"/>
                </a:lnTo>
                <a:lnTo>
                  <a:pt x="386588" y="1676400"/>
                </a:lnTo>
                <a:lnTo>
                  <a:pt x="0" y="1676400"/>
                </a:lnTo>
                <a:lnTo>
                  <a:pt x="0" y="1302550"/>
                </a:lnTo>
                <a:close/>
              </a:path>
              <a:path w="1689100" h="1676400">
                <a:moveTo>
                  <a:pt x="0" y="1302550"/>
                </a:moveTo>
                <a:lnTo>
                  <a:pt x="386588" y="1302550"/>
                </a:lnTo>
                <a:lnTo>
                  <a:pt x="1689100" y="0"/>
                </a:lnTo>
              </a:path>
              <a:path w="1689100" h="1676400">
                <a:moveTo>
                  <a:pt x="386588" y="1302550"/>
                </a:moveTo>
                <a:lnTo>
                  <a:pt x="386588" y="167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838700" y="5595150"/>
            <a:ext cx="386715" cy="374015"/>
          </a:xfrm>
          <a:custGeom>
            <a:avLst/>
            <a:gdLst/>
            <a:ahLst/>
            <a:cxnLst/>
            <a:rect l="l" t="t" r="r" b="b"/>
            <a:pathLst>
              <a:path w="386714" h="374014">
                <a:moveTo>
                  <a:pt x="386549" y="0"/>
                </a:moveTo>
                <a:lnTo>
                  <a:pt x="0" y="0"/>
                </a:lnTo>
                <a:lnTo>
                  <a:pt x="0" y="373849"/>
                </a:lnTo>
                <a:lnTo>
                  <a:pt x="386549" y="373849"/>
                </a:lnTo>
                <a:lnTo>
                  <a:pt x="38654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225288" y="4292600"/>
            <a:ext cx="1303020" cy="1676400"/>
          </a:xfrm>
          <a:custGeom>
            <a:avLst/>
            <a:gdLst/>
            <a:ahLst/>
            <a:cxnLst/>
            <a:rect l="l" t="t" r="r" b="b"/>
            <a:pathLst>
              <a:path w="1303020" h="1676400">
                <a:moveTo>
                  <a:pt x="1302512" y="0"/>
                </a:moveTo>
                <a:lnTo>
                  <a:pt x="0" y="1302550"/>
                </a:lnTo>
                <a:lnTo>
                  <a:pt x="0" y="1676400"/>
                </a:lnTo>
                <a:lnTo>
                  <a:pt x="1302512" y="373888"/>
                </a:lnTo>
                <a:lnTo>
                  <a:pt x="1302512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838700" y="4292600"/>
            <a:ext cx="1689100" cy="1303020"/>
          </a:xfrm>
          <a:custGeom>
            <a:avLst/>
            <a:gdLst/>
            <a:ahLst/>
            <a:cxnLst/>
            <a:rect l="l" t="t" r="r" b="b"/>
            <a:pathLst>
              <a:path w="1689100" h="1303020">
                <a:moveTo>
                  <a:pt x="1689100" y="0"/>
                </a:moveTo>
                <a:lnTo>
                  <a:pt x="1302512" y="0"/>
                </a:lnTo>
                <a:lnTo>
                  <a:pt x="0" y="1302550"/>
                </a:lnTo>
                <a:lnTo>
                  <a:pt x="386588" y="1302550"/>
                </a:lnTo>
                <a:lnTo>
                  <a:pt x="168910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38700" y="4292600"/>
            <a:ext cx="1689100" cy="1676400"/>
          </a:xfrm>
          <a:custGeom>
            <a:avLst/>
            <a:gdLst/>
            <a:ahLst/>
            <a:cxnLst/>
            <a:rect l="l" t="t" r="r" b="b"/>
            <a:pathLst>
              <a:path w="1689100" h="1676400">
                <a:moveTo>
                  <a:pt x="0" y="1302550"/>
                </a:moveTo>
                <a:lnTo>
                  <a:pt x="1302512" y="0"/>
                </a:lnTo>
                <a:lnTo>
                  <a:pt x="1689100" y="0"/>
                </a:lnTo>
                <a:lnTo>
                  <a:pt x="1689100" y="373888"/>
                </a:lnTo>
                <a:lnTo>
                  <a:pt x="386588" y="1676400"/>
                </a:lnTo>
                <a:lnTo>
                  <a:pt x="0" y="1676400"/>
                </a:lnTo>
                <a:lnTo>
                  <a:pt x="0" y="1302550"/>
                </a:lnTo>
                <a:close/>
              </a:path>
              <a:path w="1689100" h="1676400">
                <a:moveTo>
                  <a:pt x="0" y="1302550"/>
                </a:moveTo>
                <a:lnTo>
                  <a:pt x="386588" y="1302550"/>
                </a:lnTo>
                <a:lnTo>
                  <a:pt x="1689100" y="0"/>
                </a:lnTo>
              </a:path>
              <a:path w="1689100" h="1676400">
                <a:moveTo>
                  <a:pt x="386588" y="1302550"/>
                </a:moveTo>
                <a:lnTo>
                  <a:pt x="386588" y="167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82699" y="4279900"/>
            <a:ext cx="5257800" cy="1306830"/>
          </a:xfrm>
          <a:custGeom>
            <a:avLst/>
            <a:gdLst/>
            <a:ahLst/>
            <a:cxnLst/>
            <a:rect l="l" t="t" r="r" b="b"/>
            <a:pathLst>
              <a:path w="5257800" h="1306829">
                <a:moveTo>
                  <a:pt x="5257800" y="0"/>
                </a:moveTo>
                <a:lnTo>
                  <a:pt x="1325626" y="0"/>
                </a:lnTo>
                <a:lnTo>
                  <a:pt x="0" y="1306576"/>
                </a:lnTo>
                <a:lnTo>
                  <a:pt x="3932174" y="1306576"/>
                </a:lnTo>
                <a:lnTo>
                  <a:pt x="52578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2699" y="4279900"/>
            <a:ext cx="5257800" cy="1306830"/>
          </a:xfrm>
          <a:custGeom>
            <a:avLst/>
            <a:gdLst/>
            <a:ahLst/>
            <a:cxnLst/>
            <a:rect l="l" t="t" r="r" b="b"/>
            <a:pathLst>
              <a:path w="5257800" h="1306829">
                <a:moveTo>
                  <a:pt x="0" y="1306576"/>
                </a:moveTo>
                <a:lnTo>
                  <a:pt x="1325626" y="0"/>
                </a:lnTo>
                <a:lnTo>
                  <a:pt x="5257800" y="0"/>
                </a:lnTo>
                <a:lnTo>
                  <a:pt x="3932174" y="1306576"/>
                </a:lnTo>
                <a:lnTo>
                  <a:pt x="0" y="1306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52600" y="5301741"/>
            <a:ext cx="3143885" cy="159385"/>
          </a:xfrm>
          <a:custGeom>
            <a:avLst/>
            <a:gdLst/>
            <a:ahLst/>
            <a:cxnLst/>
            <a:rect l="l" t="t" r="r" b="b"/>
            <a:pathLst>
              <a:path w="3143885" h="159385">
                <a:moveTo>
                  <a:pt x="3143757" y="0"/>
                </a:moveTo>
                <a:lnTo>
                  <a:pt x="0" y="0"/>
                </a:lnTo>
                <a:lnTo>
                  <a:pt x="0" y="159257"/>
                </a:lnTo>
                <a:lnTo>
                  <a:pt x="3143757" y="159257"/>
                </a:lnTo>
                <a:lnTo>
                  <a:pt x="3143757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896357" y="4203700"/>
            <a:ext cx="1098550" cy="1257300"/>
          </a:xfrm>
          <a:custGeom>
            <a:avLst/>
            <a:gdLst/>
            <a:ahLst/>
            <a:cxnLst/>
            <a:rect l="l" t="t" r="r" b="b"/>
            <a:pathLst>
              <a:path w="1098550" h="1257300">
                <a:moveTo>
                  <a:pt x="1098041" y="0"/>
                </a:moveTo>
                <a:lnTo>
                  <a:pt x="0" y="1098042"/>
                </a:lnTo>
                <a:lnTo>
                  <a:pt x="0" y="1257300"/>
                </a:lnTo>
                <a:lnTo>
                  <a:pt x="1098041" y="159257"/>
                </a:lnTo>
                <a:lnTo>
                  <a:pt x="1098041" y="0"/>
                </a:lnTo>
                <a:close/>
              </a:path>
            </a:pathLst>
          </a:custGeom>
          <a:solidFill>
            <a:srgbClr val="95B4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752600" y="4203700"/>
            <a:ext cx="4241800" cy="1098550"/>
          </a:xfrm>
          <a:custGeom>
            <a:avLst/>
            <a:gdLst/>
            <a:ahLst/>
            <a:cxnLst/>
            <a:rect l="l" t="t" r="r" b="b"/>
            <a:pathLst>
              <a:path w="4241800" h="1098550">
                <a:moveTo>
                  <a:pt x="4241800" y="0"/>
                </a:moveTo>
                <a:lnTo>
                  <a:pt x="1098042" y="0"/>
                </a:lnTo>
                <a:lnTo>
                  <a:pt x="0" y="1098042"/>
                </a:lnTo>
                <a:lnTo>
                  <a:pt x="3143758" y="1098042"/>
                </a:lnTo>
                <a:lnTo>
                  <a:pt x="4241800" y="0"/>
                </a:lnTo>
                <a:close/>
              </a:path>
            </a:pathLst>
          </a:custGeom>
          <a:solidFill>
            <a:srgbClr val="C7E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752600" y="4203700"/>
            <a:ext cx="4241800" cy="1257300"/>
          </a:xfrm>
          <a:custGeom>
            <a:avLst/>
            <a:gdLst/>
            <a:ahLst/>
            <a:cxnLst/>
            <a:rect l="l" t="t" r="r" b="b"/>
            <a:pathLst>
              <a:path w="4241800" h="1257300">
                <a:moveTo>
                  <a:pt x="0" y="1098042"/>
                </a:moveTo>
                <a:lnTo>
                  <a:pt x="1098042" y="0"/>
                </a:lnTo>
                <a:lnTo>
                  <a:pt x="4241800" y="0"/>
                </a:lnTo>
                <a:lnTo>
                  <a:pt x="4241800" y="159257"/>
                </a:lnTo>
                <a:lnTo>
                  <a:pt x="3143758" y="1257300"/>
                </a:lnTo>
                <a:lnTo>
                  <a:pt x="0" y="1257300"/>
                </a:lnTo>
                <a:lnTo>
                  <a:pt x="0" y="1098042"/>
                </a:lnTo>
                <a:close/>
              </a:path>
              <a:path w="4241800" h="1257300">
                <a:moveTo>
                  <a:pt x="0" y="1098042"/>
                </a:moveTo>
                <a:lnTo>
                  <a:pt x="3143758" y="1098042"/>
                </a:lnTo>
                <a:lnTo>
                  <a:pt x="4241800" y="0"/>
                </a:lnTo>
              </a:path>
              <a:path w="4241800" h="1257300">
                <a:moveTo>
                  <a:pt x="3143758" y="1098042"/>
                </a:moveTo>
                <a:lnTo>
                  <a:pt x="3143758" y="1257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108200" y="4981575"/>
            <a:ext cx="2540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108200" y="4981575"/>
            <a:ext cx="254000" cy="215900"/>
          </a:xfrm>
          <a:custGeom>
            <a:avLst/>
            <a:gdLst/>
            <a:ahLst/>
            <a:cxnLst/>
            <a:rect l="l" t="t" r="r" b="b"/>
            <a:pathLst>
              <a:path w="254000" h="215900">
                <a:moveTo>
                  <a:pt x="0" y="128905"/>
                </a:moveTo>
                <a:lnTo>
                  <a:pt x="128905" y="0"/>
                </a:lnTo>
                <a:lnTo>
                  <a:pt x="254000" y="0"/>
                </a:lnTo>
                <a:lnTo>
                  <a:pt x="254000" y="86994"/>
                </a:lnTo>
                <a:lnTo>
                  <a:pt x="125094" y="215900"/>
                </a:lnTo>
                <a:lnTo>
                  <a:pt x="0" y="215900"/>
                </a:lnTo>
                <a:lnTo>
                  <a:pt x="0" y="128905"/>
                </a:lnTo>
                <a:close/>
              </a:path>
              <a:path w="254000" h="215900">
                <a:moveTo>
                  <a:pt x="0" y="128905"/>
                </a:moveTo>
                <a:lnTo>
                  <a:pt x="125094" y="128905"/>
                </a:lnTo>
                <a:lnTo>
                  <a:pt x="254000" y="0"/>
                </a:lnTo>
              </a:path>
              <a:path w="254000" h="215900">
                <a:moveTo>
                  <a:pt x="125094" y="128905"/>
                </a:moveTo>
                <a:lnTo>
                  <a:pt x="125094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108200" y="4978400"/>
            <a:ext cx="250825" cy="219075"/>
          </a:xfrm>
          <a:custGeom>
            <a:avLst/>
            <a:gdLst/>
            <a:ahLst/>
            <a:cxnLst/>
            <a:rect l="l" t="t" r="r" b="b"/>
            <a:pathLst>
              <a:path w="250825" h="219075">
                <a:moveTo>
                  <a:pt x="133350" y="0"/>
                </a:moveTo>
                <a:lnTo>
                  <a:pt x="133350" y="88900"/>
                </a:lnTo>
              </a:path>
              <a:path w="250825" h="219075">
                <a:moveTo>
                  <a:pt x="0" y="219075"/>
                </a:moveTo>
                <a:lnTo>
                  <a:pt x="133350" y="85725"/>
                </a:lnTo>
              </a:path>
              <a:path w="250825" h="219075">
                <a:moveTo>
                  <a:pt x="133350" y="82550"/>
                </a:moveTo>
                <a:lnTo>
                  <a:pt x="250825" y="82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52675" y="4740275"/>
            <a:ext cx="254000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352675" y="4740275"/>
            <a:ext cx="254000" cy="215900"/>
          </a:xfrm>
          <a:custGeom>
            <a:avLst/>
            <a:gdLst/>
            <a:ahLst/>
            <a:cxnLst/>
            <a:rect l="l" t="t" r="r" b="b"/>
            <a:pathLst>
              <a:path w="254000" h="215900">
                <a:moveTo>
                  <a:pt x="0" y="128905"/>
                </a:moveTo>
                <a:lnTo>
                  <a:pt x="128905" y="0"/>
                </a:lnTo>
                <a:lnTo>
                  <a:pt x="254000" y="0"/>
                </a:lnTo>
                <a:lnTo>
                  <a:pt x="254000" y="86994"/>
                </a:lnTo>
                <a:lnTo>
                  <a:pt x="125094" y="215900"/>
                </a:lnTo>
                <a:lnTo>
                  <a:pt x="0" y="215900"/>
                </a:lnTo>
                <a:lnTo>
                  <a:pt x="0" y="128905"/>
                </a:lnTo>
                <a:close/>
              </a:path>
              <a:path w="254000" h="215900">
                <a:moveTo>
                  <a:pt x="0" y="128905"/>
                </a:moveTo>
                <a:lnTo>
                  <a:pt x="125094" y="128905"/>
                </a:lnTo>
                <a:lnTo>
                  <a:pt x="254000" y="0"/>
                </a:lnTo>
              </a:path>
              <a:path w="254000" h="215900">
                <a:moveTo>
                  <a:pt x="125094" y="128905"/>
                </a:moveTo>
                <a:lnTo>
                  <a:pt x="125094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352675" y="4737100"/>
            <a:ext cx="250825" cy="219075"/>
          </a:xfrm>
          <a:custGeom>
            <a:avLst/>
            <a:gdLst/>
            <a:ahLst/>
            <a:cxnLst/>
            <a:rect l="l" t="t" r="r" b="b"/>
            <a:pathLst>
              <a:path w="250825" h="219075">
                <a:moveTo>
                  <a:pt x="133350" y="0"/>
                </a:moveTo>
                <a:lnTo>
                  <a:pt x="133350" y="88900"/>
                </a:lnTo>
              </a:path>
              <a:path w="250825" h="219075">
                <a:moveTo>
                  <a:pt x="0" y="219075"/>
                </a:moveTo>
                <a:lnTo>
                  <a:pt x="133350" y="85725"/>
                </a:lnTo>
              </a:path>
              <a:path w="250825" h="219075">
                <a:moveTo>
                  <a:pt x="133350" y="82550"/>
                </a:moveTo>
                <a:lnTo>
                  <a:pt x="250825" y="82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603500" y="4498975"/>
            <a:ext cx="2540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603500" y="4498975"/>
            <a:ext cx="254000" cy="215900"/>
          </a:xfrm>
          <a:custGeom>
            <a:avLst/>
            <a:gdLst/>
            <a:ahLst/>
            <a:cxnLst/>
            <a:rect l="l" t="t" r="r" b="b"/>
            <a:pathLst>
              <a:path w="254000" h="215900">
                <a:moveTo>
                  <a:pt x="0" y="128905"/>
                </a:moveTo>
                <a:lnTo>
                  <a:pt x="128905" y="0"/>
                </a:lnTo>
                <a:lnTo>
                  <a:pt x="254000" y="0"/>
                </a:lnTo>
                <a:lnTo>
                  <a:pt x="254000" y="86994"/>
                </a:lnTo>
                <a:lnTo>
                  <a:pt x="125094" y="215900"/>
                </a:lnTo>
                <a:lnTo>
                  <a:pt x="0" y="215900"/>
                </a:lnTo>
                <a:lnTo>
                  <a:pt x="0" y="128905"/>
                </a:lnTo>
                <a:close/>
              </a:path>
              <a:path w="254000" h="215900">
                <a:moveTo>
                  <a:pt x="0" y="128905"/>
                </a:moveTo>
                <a:lnTo>
                  <a:pt x="125094" y="128905"/>
                </a:lnTo>
                <a:lnTo>
                  <a:pt x="254000" y="0"/>
                </a:lnTo>
              </a:path>
              <a:path w="254000" h="215900">
                <a:moveTo>
                  <a:pt x="125094" y="128905"/>
                </a:moveTo>
                <a:lnTo>
                  <a:pt x="125094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603500" y="4495800"/>
            <a:ext cx="250825" cy="219075"/>
          </a:xfrm>
          <a:custGeom>
            <a:avLst/>
            <a:gdLst/>
            <a:ahLst/>
            <a:cxnLst/>
            <a:rect l="l" t="t" r="r" b="b"/>
            <a:pathLst>
              <a:path w="250825" h="219075">
                <a:moveTo>
                  <a:pt x="133350" y="0"/>
                </a:moveTo>
                <a:lnTo>
                  <a:pt x="133350" y="88900"/>
                </a:lnTo>
              </a:path>
              <a:path w="250825" h="219075">
                <a:moveTo>
                  <a:pt x="0" y="219075"/>
                </a:moveTo>
                <a:lnTo>
                  <a:pt x="133350" y="85725"/>
                </a:lnTo>
              </a:path>
              <a:path w="250825" h="219075">
                <a:moveTo>
                  <a:pt x="133350" y="82550"/>
                </a:moveTo>
                <a:lnTo>
                  <a:pt x="250825" y="82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832100" y="4257675"/>
            <a:ext cx="254000" cy="215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832100" y="4257675"/>
            <a:ext cx="254000" cy="215900"/>
          </a:xfrm>
          <a:custGeom>
            <a:avLst/>
            <a:gdLst/>
            <a:ahLst/>
            <a:cxnLst/>
            <a:rect l="l" t="t" r="r" b="b"/>
            <a:pathLst>
              <a:path w="254000" h="215900">
                <a:moveTo>
                  <a:pt x="0" y="128905"/>
                </a:moveTo>
                <a:lnTo>
                  <a:pt x="128905" y="0"/>
                </a:lnTo>
                <a:lnTo>
                  <a:pt x="254000" y="0"/>
                </a:lnTo>
                <a:lnTo>
                  <a:pt x="254000" y="86994"/>
                </a:lnTo>
                <a:lnTo>
                  <a:pt x="125094" y="215900"/>
                </a:lnTo>
                <a:lnTo>
                  <a:pt x="0" y="215900"/>
                </a:lnTo>
                <a:lnTo>
                  <a:pt x="0" y="128905"/>
                </a:lnTo>
                <a:close/>
              </a:path>
              <a:path w="254000" h="215900">
                <a:moveTo>
                  <a:pt x="0" y="128905"/>
                </a:moveTo>
                <a:lnTo>
                  <a:pt x="125094" y="128905"/>
                </a:lnTo>
                <a:lnTo>
                  <a:pt x="254000" y="0"/>
                </a:lnTo>
              </a:path>
              <a:path w="254000" h="215900">
                <a:moveTo>
                  <a:pt x="125094" y="128905"/>
                </a:moveTo>
                <a:lnTo>
                  <a:pt x="125094" y="215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832100" y="4254500"/>
            <a:ext cx="250825" cy="219075"/>
          </a:xfrm>
          <a:custGeom>
            <a:avLst/>
            <a:gdLst/>
            <a:ahLst/>
            <a:cxnLst/>
            <a:rect l="l" t="t" r="r" b="b"/>
            <a:pathLst>
              <a:path w="250825" h="219075">
                <a:moveTo>
                  <a:pt x="133350" y="0"/>
                </a:moveTo>
                <a:lnTo>
                  <a:pt x="133350" y="88900"/>
                </a:lnTo>
              </a:path>
              <a:path w="250825" h="219075">
                <a:moveTo>
                  <a:pt x="0" y="219075"/>
                </a:moveTo>
                <a:lnTo>
                  <a:pt x="133350" y="85725"/>
                </a:lnTo>
              </a:path>
              <a:path w="250825" h="219075">
                <a:moveTo>
                  <a:pt x="133350" y="82550"/>
                </a:moveTo>
                <a:lnTo>
                  <a:pt x="250825" y="82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82699" y="3848100"/>
            <a:ext cx="5257800" cy="1306830"/>
          </a:xfrm>
          <a:custGeom>
            <a:avLst/>
            <a:gdLst/>
            <a:ahLst/>
            <a:cxnLst/>
            <a:rect l="l" t="t" r="r" b="b"/>
            <a:pathLst>
              <a:path w="5257800" h="1306829">
                <a:moveTo>
                  <a:pt x="0" y="1306449"/>
                </a:moveTo>
                <a:lnTo>
                  <a:pt x="1325626" y="0"/>
                </a:lnTo>
                <a:lnTo>
                  <a:pt x="5257800" y="0"/>
                </a:lnTo>
                <a:lnTo>
                  <a:pt x="3932174" y="1306449"/>
                </a:lnTo>
                <a:lnTo>
                  <a:pt x="0" y="13064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282446" y="3848100"/>
            <a:ext cx="5259705" cy="1743075"/>
          </a:xfrm>
          <a:custGeom>
            <a:avLst/>
            <a:gdLst/>
            <a:ahLst/>
            <a:cxnLst/>
            <a:rect l="l" t="t" r="r" b="b"/>
            <a:pathLst>
              <a:path w="5259705" h="1743075">
                <a:moveTo>
                  <a:pt x="3428" y="1306449"/>
                </a:moveTo>
                <a:lnTo>
                  <a:pt x="5079" y="1743075"/>
                </a:lnTo>
              </a:path>
              <a:path w="5259705" h="1743075">
                <a:moveTo>
                  <a:pt x="3937253" y="1306449"/>
                </a:moveTo>
                <a:lnTo>
                  <a:pt x="3937253" y="1741487"/>
                </a:lnTo>
              </a:path>
              <a:path w="5259705" h="1743075">
                <a:moveTo>
                  <a:pt x="5259704" y="0"/>
                </a:moveTo>
                <a:lnTo>
                  <a:pt x="5259704" y="409575"/>
                </a:lnTo>
              </a:path>
              <a:path w="5259705" h="1743075">
                <a:moveTo>
                  <a:pt x="1333753" y="152400"/>
                </a:moveTo>
                <a:lnTo>
                  <a:pt x="1381577" y="159708"/>
                </a:lnTo>
                <a:lnTo>
                  <a:pt x="1430591" y="166862"/>
                </a:lnTo>
                <a:lnTo>
                  <a:pt x="1481986" y="173134"/>
                </a:lnTo>
                <a:lnTo>
                  <a:pt x="1536953" y="177800"/>
                </a:lnTo>
                <a:lnTo>
                  <a:pt x="1583632" y="179750"/>
                </a:lnTo>
                <a:lnTo>
                  <a:pt x="1632287" y="180268"/>
                </a:lnTo>
                <a:lnTo>
                  <a:pt x="1683001" y="179811"/>
                </a:lnTo>
                <a:lnTo>
                  <a:pt x="1735862" y="178836"/>
                </a:lnTo>
                <a:lnTo>
                  <a:pt x="1790953" y="177800"/>
                </a:lnTo>
                <a:lnTo>
                  <a:pt x="1836656" y="176285"/>
                </a:lnTo>
                <a:lnTo>
                  <a:pt x="1881575" y="173773"/>
                </a:lnTo>
                <a:lnTo>
                  <a:pt x="1927828" y="170830"/>
                </a:lnTo>
                <a:lnTo>
                  <a:pt x="1977530" y="168025"/>
                </a:lnTo>
                <a:lnTo>
                  <a:pt x="2032800" y="165926"/>
                </a:lnTo>
                <a:lnTo>
                  <a:pt x="2095753" y="165100"/>
                </a:lnTo>
                <a:lnTo>
                  <a:pt x="2138496" y="165496"/>
                </a:lnTo>
                <a:lnTo>
                  <a:pt x="2185186" y="166567"/>
                </a:lnTo>
                <a:lnTo>
                  <a:pt x="2235013" y="168131"/>
                </a:lnTo>
                <a:lnTo>
                  <a:pt x="2287170" y="170009"/>
                </a:lnTo>
                <a:lnTo>
                  <a:pt x="2340847" y="172021"/>
                </a:lnTo>
                <a:lnTo>
                  <a:pt x="2395238" y="173987"/>
                </a:lnTo>
                <a:lnTo>
                  <a:pt x="2449532" y="175728"/>
                </a:lnTo>
                <a:lnTo>
                  <a:pt x="2502921" y="177064"/>
                </a:lnTo>
                <a:lnTo>
                  <a:pt x="2554598" y="177814"/>
                </a:lnTo>
                <a:lnTo>
                  <a:pt x="2603753" y="177800"/>
                </a:lnTo>
                <a:lnTo>
                  <a:pt x="2655635" y="176439"/>
                </a:lnTo>
                <a:lnTo>
                  <a:pt x="2705770" y="173738"/>
                </a:lnTo>
                <a:lnTo>
                  <a:pt x="2754639" y="170114"/>
                </a:lnTo>
                <a:lnTo>
                  <a:pt x="2802723" y="165984"/>
                </a:lnTo>
                <a:lnTo>
                  <a:pt x="2850506" y="161769"/>
                </a:lnTo>
                <a:lnTo>
                  <a:pt x="2898469" y="157884"/>
                </a:lnTo>
                <a:lnTo>
                  <a:pt x="2947093" y="154749"/>
                </a:lnTo>
                <a:lnTo>
                  <a:pt x="2996860" y="152781"/>
                </a:lnTo>
                <a:lnTo>
                  <a:pt x="3048253" y="152400"/>
                </a:lnTo>
                <a:lnTo>
                  <a:pt x="3096343" y="153837"/>
                </a:lnTo>
                <a:lnTo>
                  <a:pt x="3145972" y="156947"/>
                </a:lnTo>
                <a:lnTo>
                  <a:pt x="3196683" y="161301"/>
                </a:lnTo>
                <a:lnTo>
                  <a:pt x="3248019" y="166469"/>
                </a:lnTo>
                <a:lnTo>
                  <a:pt x="3299523" y="172021"/>
                </a:lnTo>
                <a:lnTo>
                  <a:pt x="3350737" y="177527"/>
                </a:lnTo>
                <a:lnTo>
                  <a:pt x="3401204" y="182558"/>
                </a:lnTo>
                <a:lnTo>
                  <a:pt x="3450467" y="186683"/>
                </a:lnTo>
                <a:lnTo>
                  <a:pt x="3498069" y="189474"/>
                </a:lnTo>
                <a:lnTo>
                  <a:pt x="3543553" y="190500"/>
                </a:lnTo>
                <a:lnTo>
                  <a:pt x="3595912" y="188925"/>
                </a:lnTo>
                <a:lnTo>
                  <a:pt x="3643502" y="184761"/>
                </a:lnTo>
                <a:lnTo>
                  <a:pt x="3688259" y="178846"/>
                </a:lnTo>
                <a:lnTo>
                  <a:pt x="3732117" y="172021"/>
                </a:lnTo>
                <a:lnTo>
                  <a:pt x="3777010" y="165124"/>
                </a:lnTo>
                <a:lnTo>
                  <a:pt x="3824874" y="158996"/>
                </a:lnTo>
                <a:lnTo>
                  <a:pt x="3877644" y="154474"/>
                </a:lnTo>
                <a:lnTo>
                  <a:pt x="3937253" y="152400"/>
                </a:lnTo>
                <a:lnTo>
                  <a:pt x="3982072" y="152400"/>
                </a:lnTo>
                <a:lnTo>
                  <a:pt x="4031001" y="153152"/>
                </a:lnTo>
                <a:lnTo>
                  <a:pt x="4083190" y="154547"/>
                </a:lnTo>
                <a:lnTo>
                  <a:pt x="4137791" y="156473"/>
                </a:lnTo>
                <a:lnTo>
                  <a:pt x="4193955" y="158821"/>
                </a:lnTo>
                <a:lnTo>
                  <a:pt x="4250832" y="161480"/>
                </a:lnTo>
                <a:lnTo>
                  <a:pt x="4307575" y="164340"/>
                </a:lnTo>
                <a:lnTo>
                  <a:pt x="4363334" y="167291"/>
                </a:lnTo>
                <a:lnTo>
                  <a:pt x="4417260" y="170223"/>
                </a:lnTo>
                <a:lnTo>
                  <a:pt x="4468504" y="173025"/>
                </a:lnTo>
                <a:lnTo>
                  <a:pt x="4516218" y="175587"/>
                </a:lnTo>
                <a:lnTo>
                  <a:pt x="4559553" y="177800"/>
                </a:lnTo>
                <a:lnTo>
                  <a:pt x="4624678" y="181686"/>
                </a:lnTo>
                <a:lnTo>
                  <a:pt x="4681325" y="186279"/>
                </a:lnTo>
                <a:lnTo>
                  <a:pt x="4731716" y="191102"/>
                </a:lnTo>
                <a:lnTo>
                  <a:pt x="4778073" y="195682"/>
                </a:lnTo>
                <a:lnTo>
                  <a:pt x="4822617" y="199541"/>
                </a:lnTo>
                <a:lnTo>
                  <a:pt x="4867570" y="202206"/>
                </a:lnTo>
                <a:lnTo>
                  <a:pt x="4915153" y="203200"/>
                </a:lnTo>
                <a:lnTo>
                  <a:pt x="4963636" y="200025"/>
                </a:lnTo>
                <a:lnTo>
                  <a:pt x="5019220" y="192087"/>
                </a:lnTo>
                <a:lnTo>
                  <a:pt x="5077551" y="181768"/>
                </a:lnTo>
                <a:lnTo>
                  <a:pt x="5134276" y="171450"/>
                </a:lnTo>
                <a:lnTo>
                  <a:pt x="5185042" y="163512"/>
                </a:lnTo>
                <a:lnTo>
                  <a:pt x="5225496" y="160337"/>
                </a:lnTo>
                <a:lnTo>
                  <a:pt x="5251284" y="164306"/>
                </a:lnTo>
                <a:lnTo>
                  <a:pt x="5258053" y="177800"/>
                </a:lnTo>
                <a:lnTo>
                  <a:pt x="5248244" y="194936"/>
                </a:lnTo>
                <a:lnTo>
                  <a:pt x="5194533" y="245641"/>
                </a:lnTo>
                <a:lnTo>
                  <a:pt x="5155083" y="277033"/>
                </a:lnTo>
                <a:lnTo>
                  <a:pt x="5110207" y="311002"/>
                </a:lnTo>
                <a:lnTo>
                  <a:pt x="5062129" y="346459"/>
                </a:lnTo>
                <a:lnTo>
                  <a:pt x="5013077" y="382316"/>
                </a:lnTo>
                <a:lnTo>
                  <a:pt x="4965277" y="417487"/>
                </a:lnTo>
                <a:lnTo>
                  <a:pt x="4920955" y="450883"/>
                </a:lnTo>
                <a:lnTo>
                  <a:pt x="4882338" y="481416"/>
                </a:lnTo>
                <a:lnTo>
                  <a:pt x="4851653" y="508000"/>
                </a:lnTo>
                <a:lnTo>
                  <a:pt x="4802784" y="557783"/>
                </a:lnTo>
                <a:lnTo>
                  <a:pt x="4767020" y="601471"/>
                </a:lnTo>
                <a:lnTo>
                  <a:pt x="4739182" y="640588"/>
                </a:lnTo>
                <a:lnTo>
                  <a:pt x="4714087" y="676656"/>
                </a:lnTo>
                <a:lnTo>
                  <a:pt x="4686553" y="711200"/>
                </a:lnTo>
                <a:lnTo>
                  <a:pt x="4650223" y="751780"/>
                </a:lnTo>
                <a:lnTo>
                  <a:pt x="4616132" y="788193"/>
                </a:lnTo>
                <a:lnTo>
                  <a:pt x="4582326" y="821035"/>
                </a:lnTo>
                <a:lnTo>
                  <a:pt x="4546853" y="850900"/>
                </a:lnTo>
                <a:lnTo>
                  <a:pt x="4509235" y="873934"/>
                </a:lnTo>
                <a:lnTo>
                  <a:pt x="4470701" y="891158"/>
                </a:lnTo>
                <a:lnTo>
                  <a:pt x="4432142" y="910478"/>
                </a:lnTo>
                <a:lnTo>
                  <a:pt x="4394453" y="939800"/>
                </a:lnTo>
                <a:lnTo>
                  <a:pt x="4365928" y="973710"/>
                </a:lnTo>
                <a:lnTo>
                  <a:pt x="4338677" y="1014270"/>
                </a:lnTo>
                <a:lnTo>
                  <a:pt x="4311718" y="1058196"/>
                </a:lnTo>
                <a:lnTo>
                  <a:pt x="4284071" y="1102201"/>
                </a:lnTo>
                <a:lnTo>
                  <a:pt x="4254753" y="1143000"/>
                </a:lnTo>
                <a:lnTo>
                  <a:pt x="4223111" y="1180839"/>
                </a:lnTo>
                <a:lnTo>
                  <a:pt x="4189798" y="1217911"/>
                </a:lnTo>
                <a:lnTo>
                  <a:pt x="4155797" y="1253843"/>
                </a:lnTo>
                <a:lnTo>
                  <a:pt x="4122088" y="1288263"/>
                </a:lnTo>
                <a:lnTo>
                  <a:pt x="4089653" y="1320800"/>
                </a:lnTo>
                <a:lnTo>
                  <a:pt x="4050696" y="1358451"/>
                </a:lnTo>
                <a:lnTo>
                  <a:pt x="4012310" y="1393602"/>
                </a:lnTo>
                <a:lnTo>
                  <a:pt x="3974496" y="1427277"/>
                </a:lnTo>
                <a:lnTo>
                  <a:pt x="3937253" y="1460500"/>
                </a:lnTo>
              </a:path>
              <a:path w="5259705" h="1743075">
                <a:moveTo>
                  <a:pt x="3937253" y="1458341"/>
                </a:moveTo>
                <a:lnTo>
                  <a:pt x="3882519" y="1457330"/>
                </a:lnTo>
                <a:lnTo>
                  <a:pt x="3827975" y="1456364"/>
                </a:lnTo>
                <a:lnTo>
                  <a:pt x="3773758" y="1455433"/>
                </a:lnTo>
                <a:lnTo>
                  <a:pt x="3720009" y="1454531"/>
                </a:lnTo>
                <a:lnTo>
                  <a:pt x="3666866" y="1453651"/>
                </a:lnTo>
                <a:lnTo>
                  <a:pt x="3614467" y="1452785"/>
                </a:lnTo>
                <a:lnTo>
                  <a:pt x="3562953" y="1451927"/>
                </a:lnTo>
                <a:lnTo>
                  <a:pt x="3512460" y="1451069"/>
                </a:lnTo>
                <a:lnTo>
                  <a:pt x="3463129" y="1450203"/>
                </a:lnTo>
                <a:lnTo>
                  <a:pt x="3415098" y="1449323"/>
                </a:lnTo>
                <a:lnTo>
                  <a:pt x="3368506" y="1448421"/>
                </a:lnTo>
                <a:lnTo>
                  <a:pt x="3323492" y="1447490"/>
                </a:lnTo>
                <a:lnTo>
                  <a:pt x="3280195" y="1446524"/>
                </a:lnTo>
                <a:lnTo>
                  <a:pt x="3238753" y="1445514"/>
                </a:lnTo>
                <a:lnTo>
                  <a:pt x="3179450" y="1443819"/>
                </a:lnTo>
                <a:lnTo>
                  <a:pt x="3126515" y="1442071"/>
                </a:lnTo>
                <a:lnTo>
                  <a:pt x="3078432" y="1440321"/>
                </a:lnTo>
                <a:lnTo>
                  <a:pt x="3033686" y="1438617"/>
                </a:lnTo>
                <a:lnTo>
                  <a:pt x="2990760" y="1437010"/>
                </a:lnTo>
                <a:lnTo>
                  <a:pt x="2948140" y="1435551"/>
                </a:lnTo>
                <a:lnTo>
                  <a:pt x="2904309" y="1434289"/>
                </a:lnTo>
                <a:lnTo>
                  <a:pt x="2857752" y="1433276"/>
                </a:lnTo>
                <a:lnTo>
                  <a:pt x="2806953" y="1432560"/>
                </a:lnTo>
                <a:lnTo>
                  <a:pt x="2760916" y="1432079"/>
                </a:lnTo>
                <a:lnTo>
                  <a:pt x="2711038" y="1431565"/>
                </a:lnTo>
                <a:lnTo>
                  <a:pt x="2658437" y="1431062"/>
                </a:lnTo>
                <a:lnTo>
                  <a:pt x="2604229" y="1430612"/>
                </a:lnTo>
                <a:lnTo>
                  <a:pt x="2549531" y="1430258"/>
                </a:lnTo>
                <a:lnTo>
                  <a:pt x="2495458" y="1430043"/>
                </a:lnTo>
                <a:lnTo>
                  <a:pt x="2443127" y="1430011"/>
                </a:lnTo>
                <a:lnTo>
                  <a:pt x="2393655" y="1430203"/>
                </a:lnTo>
                <a:lnTo>
                  <a:pt x="2348158" y="1430663"/>
                </a:lnTo>
                <a:lnTo>
                  <a:pt x="2307752" y="1431435"/>
                </a:lnTo>
                <a:lnTo>
                  <a:pt x="2236883" y="1435507"/>
                </a:lnTo>
                <a:lnTo>
                  <a:pt x="2205952" y="1449713"/>
                </a:lnTo>
                <a:lnTo>
                  <a:pt x="2196639" y="1454074"/>
                </a:lnTo>
                <a:lnTo>
                  <a:pt x="2175142" y="1457166"/>
                </a:lnTo>
                <a:lnTo>
                  <a:pt x="2133853" y="1458341"/>
                </a:lnTo>
                <a:lnTo>
                  <a:pt x="2098743" y="1457925"/>
                </a:lnTo>
                <a:lnTo>
                  <a:pt x="2056921" y="1456766"/>
                </a:lnTo>
                <a:lnTo>
                  <a:pt x="2009546" y="1454991"/>
                </a:lnTo>
                <a:lnTo>
                  <a:pt x="1957775" y="1452729"/>
                </a:lnTo>
                <a:lnTo>
                  <a:pt x="1902765" y="1450109"/>
                </a:lnTo>
                <a:lnTo>
                  <a:pt x="1845674" y="1447260"/>
                </a:lnTo>
                <a:lnTo>
                  <a:pt x="1787660" y="1444310"/>
                </a:lnTo>
                <a:lnTo>
                  <a:pt x="1729880" y="1441388"/>
                </a:lnTo>
                <a:lnTo>
                  <a:pt x="1673492" y="1438624"/>
                </a:lnTo>
                <a:lnTo>
                  <a:pt x="1619653" y="1436145"/>
                </a:lnTo>
                <a:lnTo>
                  <a:pt x="1569521" y="1434081"/>
                </a:lnTo>
                <a:lnTo>
                  <a:pt x="1524253" y="1432560"/>
                </a:lnTo>
                <a:lnTo>
                  <a:pt x="1464186" y="1431106"/>
                </a:lnTo>
                <a:lnTo>
                  <a:pt x="1410265" y="1430291"/>
                </a:lnTo>
                <a:lnTo>
                  <a:pt x="1360740" y="1430003"/>
                </a:lnTo>
                <a:lnTo>
                  <a:pt x="1313862" y="1430131"/>
                </a:lnTo>
                <a:lnTo>
                  <a:pt x="1267883" y="1430561"/>
                </a:lnTo>
                <a:lnTo>
                  <a:pt x="1221055" y="1431184"/>
                </a:lnTo>
                <a:lnTo>
                  <a:pt x="1171628" y="1431888"/>
                </a:lnTo>
                <a:lnTo>
                  <a:pt x="1117853" y="1432560"/>
                </a:lnTo>
                <a:lnTo>
                  <a:pt x="1070964" y="1433149"/>
                </a:lnTo>
                <a:lnTo>
                  <a:pt x="1021354" y="1433919"/>
                </a:lnTo>
                <a:lnTo>
                  <a:pt x="969823" y="1434862"/>
                </a:lnTo>
                <a:lnTo>
                  <a:pt x="917173" y="1435967"/>
                </a:lnTo>
                <a:lnTo>
                  <a:pt x="864203" y="1437227"/>
                </a:lnTo>
                <a:lnTo>
                  <a:pt x="811712" y="1438631"/>
                </a:lnTo>
                <a:lnTo>
                  <a:pt x="760502" y="1440171"/>
                </a:lnTo>
                <a:lnTo>
                  <a:pt x="711372" y="1441838"/>
                </a:lnTo>
                <a:lnTo>
                  <a:pt x="665122" y="1443621"/>
                </a:lnTo>
                <a:lnTo>
                  <a:pt x="622553" y="1445514"/>
                </a:lnTo>
                <a:lnTo>
                  <a:pt x="559321" y="1448887"/>
                </a:lnTo>
                <a:lnTo>
                  <a:pt x="503154" y="1452564"/>
                </a:lnTo>
                <a:lnTo>
                  <a:pt x="451849" y="1456594"/>
                </a:lnTo>
                <a:lnTo>
                  <a:pt x="403201" y="1461026"/>
                </a:lnTo>
                <a:lnTo>
                  <a:pt x="355004" y="1465910"/>
                </a:lnTo>
                <a:lnTo>
                  <a:pt x="305053" y="1471295"/>
                </a:lnTo>
                <a:lnTo>
                  <a:pt x="261010" y="1478861"/>
                </a:lnTo>
                <a:lnTo>
                  <a:pt x="209404" y="1491226"/>
                </a:lnTo>
                <a:lnTo>
                  <a:pt x="154867" y="1505602"/>
                </a:lnTo>
                <a:lnTo>
                  <a:pt x="102028" y="1519205"/>
                </a:lnTo>
                <a:lnTo>
                  <a:pt x="55517" y="1529248"/>
                </a:lnTo>
                <a:lnTo>
                  <a:pt x="19964" y="1532945"/>
                </a:lnTo>
                <a:lnTo>
                  <a:pt x="0" y="1527510"/>
                </a:lnTo>
                <a:lnTo>
                  <a:pt x="36104" y="1467425"/>
                </a:lnTo>
                <a:lnTo>
                  <a:pt x="67527" y="1437897"/>
                </a:lnTo>
                <a:lnTo>
                  <a:pt x="105818" y="1404270"/>
                </a:lnTo>
                <a:lnTo>
                  <a:pt x="149376" y="1367551"/>
                </a:lnTo>
                <a:lnTo>
                  <a:pt x="196602" y="1328747"/>
                </a:lnTo>
                <a:lnTo>
                  <a:pt x="245896" y="1288864"/>
                </a:lnTo>
                <a:lnTo>
                  <a:pt x="295661" y="1248910"/>
                </a:lnTo>
                <a:lnTo>
                  <a:pt x="344296" y="1209892"/>
                </a:lnTo>
                <a:lnTo>
                  <a:pt x="390202" y="1172816"/>
                </a:lnTo>
                <a:lnTo>
                  <a:pt x="431779" y="1138689"/>
                </a:lnTo>
                <a:lnTo>
                  <a:pt x="467430" y="1108518"/>
                </a:lnTo>
                <a:lnTo>
                  <a:pt x="544094" y="1035080"/>
                </a:lnTo>
                <a:lnTo>
                  <a:pt x="572005" y="1002182"/>
                </a:lnTo>
                <a:lnTo>
                  <a:pt x="602176" y="955436"/>
                </a:lnTo>
                <a:lnTo>
                  <a:pt x="622553" y="928116"/>
                </a:lnTo>
                <a:lnTo>
                  <a:pt x="651293" y="890948"/>
                </a:lnTo>
                <a:lnTo>
                  <a:pt x="677497" y="854995"/>
                </a:lnTo>
                <a:lnTo>
                  <a:pt x="711154" y="813565"/>
                </a:lnTo>
                <a:lnTo>
                  <a:pt x="762253" y="759968"/>
                </a:lnTo>
                <a:lnTo>
                  <a:pt x="790379" y="733550"/>
                </a:lnTo>
                <a:lnTo>
                  <a:pt x="823538" y="704164"/>
                </a:lnTo>
                <a:lnTo>
                  <a:pt x="860568" y="672431"/>
                </a:lnTo>
                <a:lnTo>
                  <a:pt x="900307" y="638972"/>
                </a:lnTo>
                <a:lnTo>
                  <a:pt x="941593" y="604408"/>
                </a:lnTo>
                <a:lnTo>
                  <a:pt x="983264" y="569361"/>
                </a:lnTo>
                <a:lnTo>
                  <a:pt x="1024157" y="534450"/>
                </a:lnTo>
                <a:lnTo>
                  <a:pt x="1063111" y="500298"/>
                </a:lnTo>
                <a:lnTo>
                  <a:pt x="1098964" y="467525"/>
                </a:lnTo>
                <a:lnTo>
                  <a:pt x="1130553" y="436752"/>
                </a:lnTo>
                <a:lnTo>
                  <a:pt x="1169818" y="395132"/>
                </a:lnTo>
                <a:lnTo>
                  <a:pt x="1205124" y="354739"/>
                </a:lnTo>
                <a:lnTo>
                  <a:pt x="1237162" y="315398"/>
                </a:lnTo>
                <a:lnTo>
                  <a:pt x="1266623" y="276937"/>
                </a:lnTo>
                <a:lnTo>
                  <a:pt x="1294198" y="239182"/>
                </a:lnTo>
                <a:lnTo>
                  <a:pt x="1320578" y="201961"/>
                </a:lnTo>
                <a:lnTo>
                  <a:pt x="1346453" y="165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080375" y="1993900"/>
            <a:ext cx="644525" cy="1460500"/>
          </a:xfrm>
          <a:custGeom>
            <a:avLst/>
            <a:gdLst/>
            <a:ahLst/>
            <a:cxnLst/>
            <a:rect l="l" t="t" r="r" b="b"/>
            <a:pathLst>
              <a:path w="644525" h="1460500">
                <a:moveTo>
                  <a:pt x="644525" y="0"/>
                </a:moveTo>
                <a:lnTo>
                  <a:pt x="0" y="644525"/>
                </a:lnTo>
                <a:lnTo>
                  <a:pt x="0" y="1460500"/>
                </a:lnTo>
                <a:lnTo>
                  <a:pt x="644525" y="815975"/>
                </a:lnTo>
                <a:lnTo>
                  <a:pt x="6445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686300" y="1993900"/>
            <a:ext cx="4038600" cy="644525"/>
          </a:xfrm>
          <a:custGeom>
            <a:avLst/>
            <a:gdLst/>
            <a:ahLst/>
            <a:cxnLst/>
            <a:rect l="l" t="t" r="r" b="b"/>
            <a:pathLst>
              <a:path w="4038600" h="644525">
                <a:moveTo>
                  <a:pt x="4038600" y="0"/>
                </a:moveTo>
                <a:lnTo>
                  <a:pt x="644525" y="0"/>
                </a:lnTo>
                <a:lnTo>
                  <a:pt x="0" y="644525"/>
                </a:lnTo>
                <a:lnTo>
                  <a:pt x="3394075" y="644525"/>
                </a:lnTo>
                <a:lnTo>
                  <a:pt x="403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686300" y="1993900"/>
            <a:ext cx="4038600" cy="1460500"/>
          </a:xfrm>
          <a:custGeom>
            <a:avLst/>
            <a:gdLst/>
            <a:ahLst/>
            <a:cxnLst/>
            <a:rect l="l" t="t" r="r" b="b"/>
            <a:pathLst>
              <a:path w="4038600" h="1460500">
                <a:moveTo>
                  <a:pt x="0" y="644525"/>
                </a:moveTo>
                <a:lnTo>
                  <a:pt x="644525" y="0"/>
                </a:lnTo>
                <a:lnTo>
                  <a:pt x="4038600" y="0"/>
                </a:lnTo>
                <a:lnTo>
                  <a:pt x="4038600" y="815975"/>
                </a:lnTo>
                <a:lnTo>
                  <a:pt x="3394075" y="1460500"/>
                </a:lnTo>
                <a:lnTo>
                  <a:pt x="0" y="1460500"/>
                </a:lnTo>
                <a:lnTo>
                  <a:pt x="0" y="644525"/>
                </a:lnTo>
                <a:close/>
              </a:path>
              <a:path w="4038600" h="1460500">
                <a:moveTo>
                  <a:pt x="0" y="644525"/>
                </a:moveTo>
                <a:lnTo>
                  <a:pt x="3394075" y="644525"/>
                </a:lnTo>
                <a:lnTo>
                  <a:pt x="4038600" y="0"/>
                </a:lnTo>
              </a:path>
              <a:path w="4038600" h="1460500">
                <a:moveTo>
                  <a:pt x="3394075" y="644525"/>
                </a:moveTo>
                <a:lnTo>
                  <a:pt x="3394075" y="1460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673600" y="2628900"/>
            <a:ext cx="3403600" cy="103505"/>
          </a:xfrm>
          <a:custGeom>
            <a:avLst/>
            <a:gdLst/>
            <a:ahLst/>
            <a:cxnLst/>
            <a:rect l="l" t="t" r="r" b="b"/>
            <a:pathLst>
              <a:path w="3403600" h="103505">
                <a:moveTo>
                  <a:pt x="3403600" y="0"/>
                </a:moveTo>
                <a:lnTo>
                  <a:pt x="0" y="0"/>
                </a:lnTo>
                <a:lnTo>
                  <a:pt x="103250" y="103250"/>
                </a:lnTo>
                <a:lnTo>
                  <a:pt x="3300476" y="103250"/>
                </a:lnTo>
                <a:lnTo>
                  <a:pt x="340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73600" y="3351275"/>
            <a:ext cx="3403600" cy="103505"/>
          </a:xfrm>
          <a:custGeom>
            <a:avLst/>
            <a:gdLst/>
            <a:ahLst/>
            <a:cxnLst/>
            <a:rect l="l" t="t" r="r" b="b"/>
            <a:pathLst>
              <a:path w="3403600" h="103504">
                <a:moveTo>
                  <a:pt x="3300476" y="0"/>
                </a:moveTo>
                <a:lnTo>
                  <a:pt x="103250" y="0"/>
                </a:lnTo>
                <a:lnTo>
                  <a:pt x="0" y="103124"/>
                </a:lnTo>
                <a:lnTo>
                  <a:pt x="3403600" y="103124"/>
                </a:lnTo>
                <a:lnTo>
                  <a:pt x="330047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673600" y="2628900"/>
            <a:ext cx="103505" cy="825500"/>
          </a:xfrm>
          <a:custGeom>
            <a:avLst/>
            <a:gdLst/>
            <a:ahLst/>
            <a:cxnLst/>
            <a:rect l="l" t="t" r="r" b="b"/>
            <a:pathLst>
              <a:path w="103504" h="825500">
                <a:moveTo>
                  <a:pt x="0" y="0"/>
                </a:moveTo>
                <a:lnTo>
                  <a:pt x="0" y="825500"/>
                </a:lnTo>
                <a:lnTo>
                  <a:pt x="103250" y="722376"/>
                </a:lnTo>
                <a:lnTo>
                  <a:pt x="103250" y="103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974076" y="2628900"/>
            <a:ext cx="103505" cy="825500"/>
          </a:xfrm>
          <a:custGeom>
            <a:avLst/>
            <a:gdLst/>
            <a:ahLst/>
            <a:cxnLst/>
            <a:rect l="l" t="t" r="r" b="b"/>
            <a:pathLst>
              <a:path w="103504" h="825500">
                <a:moveTo>
                  <a:pt x="103124" y="0"/>
                </a:moveTo>
                <a:lnTo>
                  <a:pt x="0" y="103250"/>
                </a:lnTo>
                <a:lnTo>
                  <a:pt x="0" y="722376"/>
                </a:lnTo>
                <a:lnTo>
                  <a:pt x="103124" y="825500"/>
                </a:lnTo>
                <a:lnTo>
                  <a:pt x="103124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73600" y="2628900"/>
            <a:ext cx="3403600" cy="825500"/>
          </a:xfrm>
          <a:custGeom>
            <a:avLst/>
            <a:gdLst/>
            <a:ahLst/>
            <a:cxnLst/>
            <a:rect l="l" t="t" r="r" b="b"/>
            <a:pathLst>
              <a:path w="3403600" h="825500">
                <a:moveTo>
                  <a:pt x="0" y="0"/>
                </a:moveTo>
                <a:lnTo>
                  <a:pt x="3403600" y="0"/>
                </a:lnTo>
                <a:lnTo>
                  <a:pt x="3403600" y="825500"/>
                </a:lnTo>
                <a:lnTo>
                  <a:pt x="0" y="825500"/>
                </a:lnTo>
                <a:lnTo>
                  <a:pt x="0" y="0"/>
                </a:lnTo>
                <a:close/>
              </a:path>
              <a:path w="3403600" h="825500">
                <a:moveTo>
                  <a:pt x="103250" y="103250"/>
                </a:moveTo>
                <a:lnTo>
                  <a:pt x="3300476" y="103250"/>
                </a:lnTo>
                <a:lnTo>
                  <a:pt x="3300476" y="722376"/>
                </a:lnTo>
                <a:lnTo>
                  <a:pt x="103250" y="722376"/>
                </a:lnTo>
                <a:lnTo>
                  <a:pt x="103250" y="103250"/>
                </a:lnTo>
                <a:close/>
              </a:path>
              <a:path w="3403600" h="825500">
                <a:moveTo>
                  <a:pt x="0" y="0"/>
                </a:moveTo>
                <a:lnTo>
                  <a:pt x="103250" y="103250"/>
                </a:lnTo>
              </a:path>
              <a:path w="3403600" h="825500">
                <a:moveTo>
                  <a:pt x="0" y="825500"/>
                </a:moveTo>
                <a:lnTo>
                  <a:pt x="103250" y="722376"/>
                </a:lnTo>
              </a:path>
              <a:path w="3403600" h="825500">
                <a:moveTo>
                  <a:pt x="3403600" y="0"/>
                </a:moveTo>
                <a:lnTo>
                  <a:pt x="3300476" y="103250"/>
                </a:lnTo>
              </a:path>
              <a:path w="3403600" h="825500">
                <a:moveTo>
                  <a:pt x="3403600" y="825500"/>
                </a:moveTo>
                <a:lnTo>
                  <a:pt x="3300476" y="722376"/>
                </a:lnTo>
              </a:path>
              <a:path w="3403600" h="825500">
                <a:moveTo>
                  <a:pt x="1965325" y="465200"/>
                </a:moveTo>
                <a:lnTo>
                  <a:pt x="2460625" y="465200"/>
                </a:lnTo>
                <a:lnTo>
                  <a:pt x="2460625" y="211200"/>
                </a:lnTo>
                <a:lnTo>
                  <a:pt x="1965325" y="211200"/>
                </a:lnTo>
                <a:lnTo>
                  <a:pt x="1965325" y="465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93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it.wikipedia.org/wiki/Taq_polimerasi" TargetMode="External"/><Relationship Id="rId3" Type="http://schemas.openxmlformats.org/officeDocument/2006/relationships/hyperlink" Target="http://it.wikipedia.org/wiki/Biologia_molecolare" TargetMode="External"/><Relationship Id="rId7" Type="http://schemas.openxmlformats.org/officeDocument/2006/relationships/hyperlink" Target="http://it.wikipedia.org/wiki/DNA_polimerasi" TargetMode="External"/><Relationship Id="rId2" Type="http://schemas.openxmlformats.org/officeDocument/2006/relationships/hyperlink" Target="http://it.wikipedia.org/wiki/Parco_nazionale_di_Yellowst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.wikipedia.org/wiki/Premio_Nobel" TargetMode="External"/><Relationship Id="rId5" Type="http://schemas.openxmlformats.org/officeDocument/2006/relationships/hyperlink" Target="http://it.wikipedia.org/wiki/Reazione_a_catena_della_polimerasi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://it.wikipedia.org/wiki/Kary_Mullis" TargetMode="External"/><Relationship Id="rId9" Type="http://schemas.openxmlformats.org/officeDocument/2006/relationships/hyperlink" Target="http://it.wikipedia.org/wiki/DN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989" y="970232"/>
            <a:ext cx="8086725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La reazione a catena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della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polimerasi (in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inglese: Polymerase 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Chain Reaction), comunemente nota con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l'acronimo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PCR, è una 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tecnica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di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biologia molecolare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che consente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la moltiplicazione  (amplificazione)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di sequenze di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acidi nucleici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dei quali si  conoscano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le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sequenze nucleotidiche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iniziali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e</a:t>
            </a:r>
            <a:r>
              <a:rPr sz="2000" b="1" spc="-1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terminali.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L'amplificazione mediante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PCR consente di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ottenere in vitro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molto  rapidamente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la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quantità di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materiale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genetico necessaria per </a:t>
            </a:r>
            <a:r>
              <a:rPr sz="2000" b="1" spc="-5" dirty="0">
                <a:solidFill>
                  <a:srgbClr val="0D0D0D"/>
                </a:solidFill>
                <a:latin typeface="Arial"/>
                <a:cs typeface="Arial"/>
              </a:rPr>
              <a:t>le 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successive</a:t>
            </a:r>
            <a:r>
              <a:rPr sz="2000" b="1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D0D0D"/>
                </a:solidFill>
                <a:latin typeface="Arial"/>
                <a:cs typeface="Arial"/>
              </a:rPr>
              <a:t>applicazioni.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5128" y="303657"/>
            <a:ext cx="1206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PCR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>
                <a:latin typeface="Caladea"/>
                <a:cs typeface="Caladea"/>
              </a:rPr>
              <a:t>Possibili </a:t>
            </a:r>
            <a:r>
              <a:rPr lang="it-IT" spc="-5" dirty="0" smtClean="0">
                <a:latin typeface="Caladea"/>
                <a:cs typeface="Caladea"/>
              </a:rPr>
              <a:t>applicazioni </a:t>
            </a:r>
            <a:r>
              <a:rPr lang="it-IT" dirty="0" smtClean="0">
                <a:latin typeface="Caladea"/>
                <a:cs typeface="Caladea"/>
              </a:rPr>
              <a:t>della </a:t>
            </a:r>
            <a:r>
              <a:rPr lang="it-IT" spc="-5" dirty="0" smtClean="0">
                <a:latin typeface="Caladea"/>
                <a:cs typeface="Caladea"/>
              </a:rPr>
              <a:t>PCR: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48650" cy="4739759"/>
          </a:xfrm>
        </p:spPr>
        <p:txBody>
          <a:bodyPr/>
          <a:lstStyle/>
          <a:p>
            <a:r>
              <a:rPr lang="it-IT" dirty="0" smtClean="0">
                <a:latin typeface="Caladea"/>
                <a:cs typeface="Caladea"/>
              </a:rPr>
              <a:t>Il bersaglio da amplificare </a:t>
            </a:r>
            <a:r>
              <a:rPr lang="it-IT" spc="-5" dirty="0" smtClean="0">
                <a:latin typeface="Caladea"/>
                <a:cs typeface="Caladea"/>
              </a:rPr>
              <a:t>può </a:t>
            </a:r>
            <a:r>
              <a:rPr lang="it-IT" dirty="0" smtClean="0">
                <a:latin typeface="Caladea"/>
                <a:cs typeface="Caladea"/>
              </a:rPr>
              <a:t>anche </a:t>
            </a:r>
            <a:r>
              <a:rPr lang="it-IT" spc="-5" dirty="0" smtClean="0">
                <a:latin typeface="Caladea"/>
                <a:cs typeface="Caladea"/>
              </a:rPr>
              <a:t>essere una molecola di RNA (come, </a:t>
            </a:r>
            <a:r>
              <a:rPr lang="it-IT" dirty="0" smtClean="0">
                <a:latin typeface="Caladea"/>
                <a:cs typeface="Caladea"/>
              </a:rPr>
              <a:t>ad </a:t>
            </a:r>
            <a:r>
              <a:rPr lang="it-IT" spc="-5" dirty="0" smtClean="0">
                <a:latin typeface="Caladea"/>
                <a:cs typeface="Caladea"/>
              </a:rPr>
              <a:t>esempio, </a:t>
            </a:r>
            <a:r>
              <a:rPr lang="it-IT" dirty="0" smtClean="0">
                <a:latin typeface="Caladea"/>
                <a:cs typeface="Caladea"/>
              </a:rPr>
              <a:t>nel </a:t>
            </a:r>
            <a:r>
              <a:rPr lang="it-IT" spc="-5" dirty="0" smtClean="0">
                <a:latin typeface="Caladea"/>
                <a:cs typeface="Caladea"/>
              </a:rPr>
              <a:t>caso </a:t>
            </a:r>
            <a:r>
              <a:rPr lang="it-IT" spc="-185" dirty="0" smtClean="0">
                <a:latin typeface="Caladea"/>
                <a:cs typeface="Caladea"/>
              </a:rPr>
              <a:t>di  </a:t>
            </a:r>
            <a:r>
              <a:rPr lang="it-IT" dirty="0" smtClean="0">
                <a:latin typeface="Caladea"/>
                <a:cs typeface="Caladea"/>
              </a:rPr>
              <a:t>alcuni </a:t>
            </a:r>
            <a:r>
              <a:rPr lang="it-IT" spc="-5" dirty="0" smtClean="0">
                <a:latin typeface="Caladea"/>
                <a:cs typeface="Caladea"/>
              </a:rPr>
              <a:t>virus o di </a:t>
            </a:r>
            <a:r>
              <a:rPr lang="it-IT" dirty="0" smtClean="0">
                <a:latin typeface="Caladea"/>
                <a:cs typeface="Caladea"/>
              </a:rPr>
              <a:t>trascritti </a:t>
            </a:r>
            <a:r>
              <a:rPr lang="it-IT" spc="-5" dirty="0" smtClean="0">
                <a:latin typeface="Caladea"/>
                <a:cs typeface="Caladea"/>
              </a:rPr>
              <a:t>genici) </a:t>
            </a:r>
            <a:r>
              <a:rPr lang="it-IT" dirty="0" smtClean="0">
                <a:latin typeface="Caladea"/>
                <a:cs typeface="Caladea"/>
              </a:rPr>
              <a:t>la </a:t>
            </a:r>
            <a:r>
              <a:rPr lang="it-IT" spc="-5" dirty="0" smtClean="0">
                <a:latin typeface="Caladea"/>
                <a:cs typeface="Caladea"/>
              </a:rPr>
              <a:t>quale deve essere, come primo passo, </a:t>
            </a:r>
            <a:r>
              <a:rPr lang="it-IT" dirty="0" smtClean="0">
                <a:latin typeface="Caladea"/>
                <a:cs typeface="Caladea"/>
              </a:rPr>
              <a:t>sottoposta ad </a:t>
            </a:r>
            <a:r>
              <a:rPr lang="it-IT" spc="-5" dirty="0" smtClean="0">
                <a:latin typeface="Caladea"/>
                <a:cs typeface="Caladea"/>
              </a:rPr>
              <a:t>una  reazione di </a:t>
            </a:r>
            <a:r>
              <a:rPr lang="it-IT" spc="-5" dirty="0" err="1" smtClean="0">
                <a:latin typeface="Caladea"/>
                <a:cs typeface="Caladea"/>
              </a:rPr>
              <a:t>retrotrascrizione</a:t>
            </a:r>
            <a:r>
              <a:rPr lang="it-IT" spc="-5" dirty="0" smtClean="0">
                <a:latin typeface="Caladea"/>
                <a:cs typeface="Caladea"/>
              </a:rPr>
              <a:t> </a:t>
            </a:r>
            <a:r>
              <a:rPr lang="it-IT" dirty="0" smtClean="0">
                <a:latin typeface="Caladea"/>
                <a:cs typeface="Caladea"/>
              </a:rPr>
              <a:t>in </a:t>
            </a:r>
            <a:r>
              <a:rPr lang="it-IT" spc="-5" dirty="0" smtClean="0">
                <a:latin typeface="Caladea"/>
                <a:cs typeface="Caladea"/>
              </a:rPr>
              <a:t>cui </a:t>
            </a:r>
            <a:r>
              <a:rPr lang="it-IT" dirty="0" smtClean="0">
                <a:latin typeface="Caladea"/>
                <a:cs typeface="Caladea"/>
              </a:rPr>
              <a:t>a </a:t>
            </a:r>
            <a:r>
              <a:rPr lang="it-IT" spc="-5" dirty="0" smtClean="0">
                <a:latin typeface="Caladea"/>
                <a:cs typeface="Caladea"/>
              </a:rPr>
              <a:t>partire </a:t>
            </a:r>
            <a:r>
              <a:rPr lang="it-IT" dirty="0" smtClean="0">
                <a:latin typeface="Caladea"/>
                <a:cs typeface="Caladea"/>
              </a:rPr>
              <a:t>da </a:t>
            </a:r>
            <a:r>
              <a:rPr lang="it-IT" spc="-5" dirty="0" smtClean="0">
                <a:latin typeface="Caladea"/>
                <a:cs typeface="Caladea"/>
              </a:rPr>
              <a:t>molecole di RNA si possono ottenere molecole di  </a:t>
            </a:r>
            <a:r>
              <a:rPr lang="it-IT" spc="-5" dirty="0" err="1" smtClean="0">
                <a:latin typeface="Caladea"/>
                <a:cs typeface="Caladea"/>
              </a:rPr>
              <a:t>cDNA</a:t>
            </a:r>
            <a:r>
              <a:rPr lang="it-IT" spc="-5" dirty="0" smtClean="0">
                <a:latin typeface="Caladea"/>
                <a:cs typeface="Caladea"/>
              </a:rPr>
              <a:t> che possono essere </a:t>
            </a:r>
            <a:r>
              <a:rPr lang="it-IT" dirty="0" smtClean="0">
                <a:latin typeface="Caladea"/>
                <a:cs typeface="Caladea"/>
              </a:rPr>
              <a:t>amplificate </a:t>
            </a:r>
            <a:r>
              <a:rPr lang="it-IT" spc="-5" dirty="0" smtClean="0">
                <a:latin typeface="Caladea"/>
                <a:cs typeface="Caladea"/>
              </a:rPr>
              <a:t>tramite </a:t>
            </a:r>
            <a:r>
              <a:rPr lang="it-IT" dirty="0" smtClean="0">
                <a:latin typeface="Caladea"/>
                <a:cs typeface="Caladea"/>
              </a:rPr>
              <a:t>la PCR </a:t>
            </a:r>
            <a:r>
              <a:rPr lang="it-IT" spc="-114" dirty="0" smtClean="0">
                <a:latin typeface="Caladea"/>
                <a:cs typeface="Caladea"/>
              </a:rPr>
              <a:t>(RT-­‐PCR); </a:t>
            </a:r>
            <a:r>
              <a:rPr lang="it-IT" spc="-5" dirty="0" smtClean="0">
                <a:latin typeface="Caladea"/>
                <a:cs typeface="Caladea"/>
              </a:rPr>
              <a:t>ciò consente di </a:t>
            </a:r>
            <a:r>
              <a:rPr lang="it-IT" dirty="0" smtClean="0">
                <a:latin typeface="Caladea"/>
                <a:cs typeface="Caladea"/>
              </a:rPr>
              <a:t>stabilire </a:t>
            </a:r>
            <a:r>
              <a:rPr lang="it-IT" spc="-5" dirty="0" smtClean="0">
                <a:latin typeface="Caladea"/>
                <a:cs typeface="Caladea"/>
              </a:rPr>
              <a:t>se </a:t>
            </a:r>
            <a:r>
              <a:rPr lang="it-IT" spc="-150" dirty="0" smtClean="0">
                <a:latin typeface="Caladea"/>
                <a:cs typeface="Caladea"/>
              </a:rPr>
              <a:t>un  </a:t>
            </a:r>
            <a:r>
              <a:rPr lang="it-IT" spc="-5" dirty="0" smtClean="0">
                <a:latin typeface="Caladea"/>
                <a:cs typeface="Caladea"/>
              </a:rPr>
              <a:t>determinato </a:t>
            </a:r>
            <a:r>
              <a:rPr lang="it-IT" dirty="0" smtClean="0">
                <a:latin typeface="Caladea"/>
                <a:cs typeface="Caladea"/>
              </a:rPr>
              <a:t>gene </a:t>
            </a:r>
            <a:r>
              <a:rPr lang="it-IT" spc="-5" dirty="0" smtClean="0">
                <a:latin typeface="Caladea"/>
                <a:cs typeface="Caladea"/>
              </a:rPr>
              <a:t>è </a:t>
            </a:r>
            <a:r>
              <a:rPr lang="it-IT" dirty="0" smtClean="0">
                <a:latin typeface="Caladea"/>
                <a:cs typeface="Caladea"/>
              </a:rPr>
              <a:t>trascritto, </a:t>
            </a:r>
            <a:r>
              <a:rPr lang="it-IT" spc="-5" dirty="0" smtClean="0">
                <a:latin typeface="Caladea"/>
                <a:cs typeface="Caladea"/>
              </a:rPr>
              <a:t>ovvero è espresso, e </a:t>
            </a:r>
            <a:r>
              <a:rPr lang="it-IT" dirty="0" smtClean="0">
                <a:latin typeface="Caladea"/>
                <a:cs typeface="Caladea"/>
              </a:rPr>
              <a:t>in </a:t>
            </a:r>
            <a:r>
              <a:rPr lang="it-IT" spc="-5" dirty="0" smtClean="0">
                <a:latin typeface="Caladea"/>
                <a:cs typeface="Caladea"/>
              </a:rPr>
              <a:t>che misura, nonché di conoscerne </a:t>
            </a:r>
            <a:r>
              <a:rPr lang="it-IT" dirty="0" smtClean="0">
                <a:latin typeface="Caladea"/>
                <a:cs typeface="Caladea"/>
              </a:rPr>
              <a:t>la  </a:t>
            </a:r>
            <a:r>
              <a:rPr lang="it-IT" spc="-5" dirty="0" smtClean="0">
                <a:latin typeface="Caladea"/>
                <a:cs typeface="Caladea"/>
              </a:rPr>
              <a:t>sequenza codificante.</a:t>
            </a:r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22007" cy="1477328"/>
          </a:xfrm>
        </p:spPr>
        <p:txBody>
          <a:bodyPr/>
          <a:lstStyle/>
          <a:p>
            <a:r>
              <a:rPr lang="it-IT" dirty="0" smtClean="0">
                <a:latin typeface="Caladea"/>
                <a:cs typeface="Caladea"/>
              </a:rPr>
              <a:t>ESEMPIO </a:t>
            </a:r>
            <a:r>
              <a:rPr lang="it-IT" spc="-5" dirty="0" err="1" smtClean="0">
                <a:latin typeface="Caladea"/>
                <a:cs typeface="Caladea"/>
              </a:rPr>
              <a:t>DI</a:t>
            </a:r>
            <a:r>
              <a:rPr lang="it-IT" spc="-5" dirty="0" smtClean="0">
                <a:latin typeface="Caladea"/>
                <a:cs typeface="Caladea"/>
              </a:rPr>
              <a:t> PROGRAMMAZIONE</a:t>
            </a:r>
            <a:r>
              <a:rPr lang="it-IT" dirty="0" smtClean="0">
                <a:latin typeface="Caladea"/>
                <a:cs typeface="Caladea"/>
              </a:rPr>
              <a:t> PCR</a:t>
            </a:r>
            <a:br>
              <a:rPr lang="it-IT" dirty="0" smtClean="0">
                <a:latin typeface="Caladea"/>
                <a:cs typeface="Caladea"/>
              </a:rPr>
            </a:b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248650" cy="437042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it-IT" spc="-80" dirty="0" err="1" smtClean="0">
                <a:latin typeface="Caladea"/>
                <a:cs typeface="Caladea"/>
              </a:rPr>
              <a:t>-­‐</a:t>
            </a:r>
            <a:r>
              <a:rPr lang="it-IT" spc="-80" dirty="0" err="1" smtClean="0">
                <a:latin typeface="Caladea"/>
                <a:cs typeface="Caladea"/>
              </a:rPr>
              <a:t>Denaturazione</a:t>
            </a:r>
            <a:r>
              <a:rPr lang="it-IT" spc="-80" dirty="0" smtClean="0">
                <a:latin typeface="Caladea"/>
                <a:cs typeface="Caladea"/>
              </a:rPr>
              <a:t> </a:t>
            </a:r>
            <a:r>
              <a:rPr lang="it-IT" spc="-5" dirty="0" smtClean="0">
                <a:latin typeface="Caladea"/>
                <a:cs typeface="Caladea"/>
              </a:rPr>
              <a:t>iniziale: 5 min </a:t>
            </a:r>
            <a:r>
              <a:rPr lang="it-IT" dirty="0" smtClean="0">
                <a:latin typeface="Caladea"/>
                <a:cs typeface="Caladea"/>
              </a:rPr>
              <a:t>a 94°C </a:t>
            </a:r>
            <a:r>
              <a:rPr lang="it-IT" spc="-5" dirty="0" smtClean="0">
                <a:latin typeface="Caladea"/>
                <a:cs typeface="Caladea"/>
              </a:rPr>
              <a:t>(serve per denaturare completamente </a:t>
            </a:r>
            <a:r>
              <a:rPr lang="it-IT" dirty="0" smtClean="0">
                <a:latin typeface="Caladea"/>
                <a:cs typeface="Caladea"/>
              </a:rPr>
              <a:t>il </a:t>
            </a:r>
            <a:r>
              <a:rPr lang="it-IT" spc="-5" dirty="0" smtClean="0">
                <a:latin typeface="Caladea"/>
                <a:cs typeface="Caladea"/>
              </a:rPr>
              <a:t>DNA</a:t>
            </a:r>
            <a:r>
              <a:rPr lang="it-IT" spc="45" dirty="0" smtClean="0">
                <a:latin typeface="Caladea"/>
                <a:cs typeface="Caladea"/>
              </a:rPr>
              <a:t> </a:t>
            </a:r>
            <a:r>
              <a:rPr lang="it-IT" spc="-5" dirty="0" smtClean="0">
                <a:latin typeface="Caladea"/>
                <a:cs typeface="Caladea"/>
              </a:rPr>
              <a:t>genomico)</a:t>
            </a:r>
            <a:endParaRPr lang="it-IT" dirty="0" smtClean="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it-IT" spc="-250" dirty="0" smtClean="0">
                <a:latin typeface="Caladea"/>
                <a:cs typeface="Caladea"/>
              </a:rPr>
              <a:t>-­‐30</a:t>
            </a:r>
            <a:r>
              <a:rPr lang="it-IT" spc="-240" dirty="0" smtClean="0">
                <a:latin typeface="Caladea"/>
                <a:cs typeface="Caladea"/>
              </a:rPr>
              <a:t> </a:t>
            </a:r>
            <a:r>
              <a:rPr lang="it-IT" spc="-5" dirty="0" smtClean="0">
                <a:latin typeface="Caladea"/>
                <a:cs typeface="Caladea"/>
              </a:rPr>
              <a:t>cicli:</a:t>
            </a:r>
            <a:endParaRPr lang="it-IT" dirty="0" smtClean="0">
              <a:latin typeface="Caladea"/>
              <a:cs typeface="Caladea"/>
            </a:endParaRPr>
          </a:p>
          <a:p>
            <a:pPr marL="638175" indent="-177165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638810" algn="l"/>
              </a:tabLst>
            </a:pPr>
            <a:r>
              <a:rPr lang="it-IT" dirty="0" smtClean="0">
                <a:latin typeface="Caladea"/>
                <a:cs typeface="Caladea"/>
              </a:rPr>
              <a:t>Denaturazione a 94°C </a:t>
            </a:r>
            <a:r>
              <a:rPr lang="it-IT" spc="-5" dirty="0" smtClean="0">
                <a:latin typeface="Caladea"/>
                <a:cs typeface="Caladea"/>
              </a:rPr>
              <a:t>30 sec.</a:t>
            </a:r>
            <a:endParaRPr lang="it-IT" dirty="0" smtClean="0">
              <a:latin typeface="Caladea"/>
              <a:cs typeface="Caladea"/>
            </a:endParaRPr>
          </a:p>
          <a:p>
            <a:pPr marL="638175" indent="-177165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638810" algn="l"/>
              </a:tabLst>
            </a:pPr>
            <a:r>
              <a:rPr lang="it-IT" spc="-5" dirty="0" smtClean="0">
                <a:latin typeface="Caladea"/>
                <a:cs typeface="Caladea"/>
              </a:rPr>
              <a:t>Appaiamento </a:t>
            </a:r>
            <a:r>
              <a:rPr lang="it-IT" spc="-5" dirty="0" err="1" smtClean="0">
                <a:latin typeface="Caladea"/>
                <a:cs typeface="Caladea"/>
              </a:rPr>
              <a:t>primers</a:t>
            </a:r>
            <a:r>
              <a:rPr lang="it-IT" spc="-5" dirty="0" smtClean="0">
                <a:latin typeface="Caladea"/>
                <a:cs typeface="Caladea"/>
              </a:rPr>
              <a:t> </a:t>
            </a:r>
            <a:r>
              <a:rPr lang="it-IT" dirty="0" smtClean="0">
                <a:latin typeface="Caladea"/>
                <a:cs typeface="Caladea"/>
              </a:rPr>
              <a:t>a </a:t>
            </a:r>
            <a:r>
              <a:rPr lang="it-IT" spc="-5" dirty="0" smtClean="0">
                <a:latin typeface="Caladea"/>
                <a:cs typeface="Caladea"/>
              </a:rPr>
              <a:t>55°C per 30</a:t>
            </a:r>
            <a:r>
              <a:rPr lang="it-IT" spc="15" dirty="0" smtClean="0">
                <a:latin typeface="Caladea"/>
                <a:cs typeface="Caladea"/>
              </a:rPr>
              <a:t> </a:t>
            </a:r>
            <a:r>
              <a:rPr lang="it-IT" spc="-5" dirty="0" smtClean="0">
                <a:latin typeface="Caladea"/>
                <a:cs typeface="Caladea"/>
              </a:rPr>
              <a:t>sec.</a:t>
            </a:r>
            <a:endParaRPr lang="it-IT" dirty="0" smtClean="0">
              <a:latin typeface="Caladea"/>
              <a:cs typeface="Caladea"/>
            </a:endParaRPr>
          </a:p>
          <a:p>
            <a:pPr marL="638175" indent="-177165">
              <a:lnSpc>
                <a:spcPct val="100000"/>
              </a:lnSpc>
              <a:spcBef>
                <a:spcPts val="670"/>
              </a:spcBef>
              <a:buAutoNum type="arabicParenR"/>
              <a:tabLst>
                <a:tab pos="638810" algn="l"/>
              </a:tabLst>
            </a:pPr>
            <a:r>
              <a:rPr lang="it-IT" spc="-5" dirty="0" smtClean="0">
                <a:latin typeface="Caladea"/>
                <a:cs typeface="Caladea"/>
              </a:rPr>
              <a:t>Polimerizzazione </a:t>
            </a:r>
            <a:r>
              <a:rPr lang="it-IT" dirty="0" smtClean="0">
                <a:latin typeface="Caladea"/>
                <a:cs typeface="Caladea"/>
              </a:rPr>
              <a:t>a 72°C </a:t>
            </a:r>
            <a:r>
              <a:rPr lang="it-IT" spc="-5" dirty="0" smtClean="0">
                <a:latin typeface="Caladea"/>
                <a:cs typeface="Caladea"/>
              </a:rPr>
              <a:t>per 60 sec. (60 sec. </a:t>
            </a:r>
            <a:r>
              <a:rPr lang="it-IT" dirty="0" smtClean="0">
                <a:latin typeface="Caladea"/>
                <a:cs typeface="Caladea"/>
              </a:rPr>
              <a:t>ogni </a:t>
            </a:r>
            <a:r>
              <a:rPr lang="it-IT" spc="-5" dirty="0" smtClean="0">
                <a:latin typeface="Caladea"/>
                <a:cs typeface="Caladea"/>
              </a:rPr>
              <a:t>1000</a:t>
            </a:r>
            <a:r>
              <a:rPr lang="it-IT" spc="35" dirty="0" smtClean="0">
                <a:latin typeface="Caladea"/>
                <a:cs typeface="Caladea"/>
              </a:rPr>
              <a:t> </a:t>
            </a:r>
            <a:r>
              <a:rPr lang="it-IT" dirty="0" err="1" smtClean="0">
                <a:latin typeface="Caladea"/>
                <a:cs typeface="Caladea"/>
              </a:rPr>
              <a:t>bp</a:t>
            </a:r>
            <a:r>
              <a:rPr lang="it-IT" dirty="0" smtClean="0">
                <a:latin typeface="Caladea"/>
                <a:cs typeface="Caladea"/>
              </a:rPr>
              <a:t>)</a:t>
            </a:r>
          </a:p>
          <a:p>
            <a:pPr marL="12700" marR="5080">
              <a:lnSpc>
                <a:spcPts val="2110"/>
              </a:lnSpc>
              <a:spcBef>
                <a:spcPts val="160"/>
              </a:spcBef>
            </a:pPr>
            <a:r>
              <a:rPr lang="it-IT" spc="-70" dirty="0" err="1" smtClean="0">
                <a:latin typeface="Caladea"/>
                <a:cs typeface="Caladea"/>
              </a:rPr>
              <a:t>-­‐Polimerizzazione</a:t>
            </a:r>
            <a:r>
              <a:rPr lang="it-IT" spc="-70" dirty="0" smtClean="0">
                <a:latin typeface="Caladea"/>
                <a:cs typeface="Caladea"/>
              </a:rPr>
              <a:t> </a:t>
            </a:r>
            <a:r>
              <a:rPr lang="it-IT" dirty="0" smtClean="0">
                <a:latin typeface="Caladea"/>
                <a:cs typeface="Caladea"/>
              </a:rPr>
              <a:t>finale a 72°C </a:t>
            </a:r>
            <a:r>
              <a:rPr lang="it-IT" spc="-5" dirty="0" smtClean="0">
                <a:latin typeface="Caladea"/>
                <a:cs typeface="Caladea"/>
              </a:rPr>
              <a:t>per 7 min. (per consentire di ultimare tutti i </a:t>
            </a:r>
            <a:r>
              <a:rPr lang="it-IT" spc="-40" dirty="0" smtClean="0">
                <a:latin typeface="Caladea"/>
                <a:cs typeface="Caladea"/>
              </a:rPr>
              <a:t>frammenti  </a:t>
            </a:r>
            <a:r>
              <a:rPr lang="it-IT" spc="-5" dirty="0" smtClean="0">
                <a:latin typeface="Caladea"/>
                <a:cs typeface="Caladea"/>
              </a:rPr>
              <a:t>amplificati).</a:t>
            </a:r>
            <a:endParaRPr lang="it-IT" dirty="0" smtClean="0">
              <a:latin typeface="Caladea"/>
              <a:cs typeface="Caladea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1477328"/>
          </a:xfrm>
        </p:spPr>
        <p:txBody>
          <a:bodyPr/>
          <a:lstStyle/>
          <a:p>
            <a:r>
              <a:rPr lang="it-IT" spc="20" dirty="0" smtClean="0">
                <a:latin typeface="Courier New"/>
                <a:cs typeface="Courier New"/>
              </a:rPr>
              <a:t>COME VENGONO DISEGNATI I PRIMERS PER LA</a:t>
            </a:r>
            <a:r>
              <a:rPr lang="it-IT" spc="165" dirty="0" smtClean="0">
                <a:latin typeface="Courier New"/>
                <a:cs typeface="Courier New"/>
              </a:rPr>
              <a:t> </a:t>
            </a:r>
            <a:r>
              <a:rPr lang="it-IT" spc="25" dirty="0" smtClean="0">
                <a:latin typeface="Courier New"/>
                <a:cs typeface="Courier New"/>
              </a:rPr>
              <a:t>PCR?</a:t>
            </a:r>
            <a:r>
              <a:rPr lang="it-IT" dirty="0" smtClean="0">
                <a:latin typeface="Courier New"/>
                <a:cs typeface="Courier New"/>
              </a:rPr>
              <a:t/>
            </a:r>
            <a:br>
              <a:rPr lang="it-IT" dirty="0" smtClean="0">
                <a:latin typeface="Courier New"/>
                <a:cs typeface="Courier New"/>
              </a:rPr>
            </a:b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1267014"/>
          </a:xfrm>
        </p:spPr>
        <p:txBody>
          <a:bodyPr/>
          <a:lstStyle/>
          <a:p>
            <a:pPr marL="122555" algn="ctr">
              <a:lnSpc>
                <a:spcPct val="100000"/>
              </a:lnSpc>
              <a:spcBef>
                <a:spcPts val="390"/>
              </a:spcBef>
              <a:tabLst>
                <a:tab pos="3828415" algn="l"/>
              </a:tabLst>
            </a:pPr>
            <a:r>
              <a:rPr lang="it-IT" sz="1600" spc="-5" dirty="0" smtClean="0">
                <a:latin typeface="Caladea"/>
                <a:cs typeface="Caladea"/>
              </a:rPr>
              <a:t>ZONA</a:t>
            </a:r>
            <a:r>
              <a:rPr lang="it-IT" sz="1600" dirty="0" smtClean="0">
                <a:latin typeface="Caladea"/>
                <a:cs typeface="Caladea"/>
              </a:rPr>
              <a:t> A	</a:t>
            </a:r>
            <a:r>
              <a:rPr lang="it-IT" sz="1600" spc="-7" baseline="2314" dirty="0" smtClean="0">
                <a:latin typeface="Caladea"/>
                <a:cs typeface="Caladea"/>
              </a:rPr>
              <a:t>ZONA</a:t>
            </a:r>
            <a:r>
              <a:rPr lang="it-IT" sz="1600" spc="-15" baseline="2314" dirty="0" smtClean="0">
                <a:latin typeface="Caladea"/>
                <a:cs typeface="Caladea"/>
              </a:rPr>
              <a:t> </a:t>
            </a:r>
            <a:r>
              <a:rPr lang="it-IT" sz="1600" baseline="2314" dirty="0" smtClean="0">
                <a:latin typeface="Caladea"/>
                <a:cs typeface="Caladea"/>
              </a:rPr>
              <a:t>B</a:t>
            </a:r>
          </a:p>
          <a:p>
            <a:pPr marL="12700">
              <a:lnSpc>
                <a:spcPts val="1405"/>
              </a:lnSpc>
              <a:spcBef>
                <a:spcPts val="295"/>
              </a:spcBef>
            </a:pPr>
            <a:r>
              <a:rPr lang="it-IT" sz="1600" spc="-5" dirty="0" smtClean="0">
                <a:latin typeface="Courier New"/>
                <a:cs typeface="Courier New"/>
              </a:rPr>
              <a:t>5’---C</a:t>
            </a:r>
            <a:r>
              <a:rPr lang="it-IT" sz="1600" b="1" spc="-5" dirty="0" smtClean="0">
                <a:latin typeface="Courier New"/>
                <a:cs typeface="Courier New"/>
              </a:rPr>
              <a:t>AATGCAAGTTAGATG</a:t>
            </a:r>
            <a:r>
              <a:rPr lang="it-IT" sz="1600" spc="-5" dirty="0" smtClean="0">
                <a:latin typeface="Courier New"/>
                <a:cs typeface="Courier New"/>
              </a:rPr>
              <a:t>GTTACCATTCGGAATCCATCGATT</a:t>
            </a:r>
            <a:r>
              <a:rPr lang="it-IT" sz="1600" b="1" spc="-5" dirty="0" smtClean="0">
                <a:latin typeface="Courier New"/>
                <a:cs typeface="Courier New"/>
              </a:rPr>
              <a:t>GCATTTAAGCCATGC</a:t>
            </a:r>
            <a:r>
              <a:rPr lang="it-IT" sz="1600" spc="-5" dirty="0" smtClean="0">
                <a:latin typeface="Courier New"/>
                <a:cs typeface="Courier New"/>
              </a:rPr>
              <a:t>A---3’</a:t>
            </a:r>
            <a:endParaRPr lang="it-IT" sz="1600" dirty="0" smtClean="0">
              <a:latin typeface="Courier New"/>
              <a:cs typeface="Courier New"/>
            </a:endParaRPr>
          </a:p>
          <a:p>
            <a:pPr marL="12700" marR="5080" indent="182880">
              <a:lnSpc>
                <a:spcPts val="1370"/>
              </a:lnSpc>
              <a:spcBef>
                <a:spcPts val="70"/>
              </a:spcBef>
            </a:pPr>
            <a:r>
              <a:rPr lang="it-IT" sz="1600" dirty="0" smtClean="0">
                <a:latin typeface="Courier New"/>
                <a:cs typeface="Courier New"/>
              </a:rPr>
              <a:t>||||||||||||||||||||||||||||||||||||||||||||||||||||||||||||||  </a:t>
            </a:r>
            <a:r>
              <a:rPr lang="it-IT" sz="1600" spc="-5" dirty="0" smtClean="0">
                <a:latin typeface="Courier New"/>
                <a:cs typeface="Courier New"/>
              </a:rPr>
              <a:t>3’---G</a:t>
            </a:r>
            <a:r>
              <a:rPr lang="it-IT" sz="1600" b="1" spc="-5" dirty="0" smtClean="0">
                <a:latin typeface="Courier New"/>
                <a:cs typeface="Courier New"/>
              </a:rPr>
              <a:t>TTACGTTCAATCTAC</a:t>
            </a:r>
            <a:r>
              <a:rPr lang="it-IT" sz="1600" spc="-5" dirty="0" smtClean="0">
                <a:latin typeface="Courier New"/>
                <a:cs typeface="Courier New"/>
              </a:rPr>
              <a:t>GAATGGTAAGCCTTAGGTAGCTAA</a:t>
            </a:r>
            <a:r>
              <a:rPr lang="it-IT" sz="1600" b="1" spc="-5" dirty="0" smtClean="0">
                <a:latin typeface="Courier New"/>
                <a:cs typeface="Courier New"/>
              </a:rPr>
              <a:t>CGTAAATTCGGTACG</a:t>
            </a:r>
            <a:r>
              <a:rPr lang="it-IT" sz="1600" spc="-5" dirty="0" smtClean="0">
                <a:latin typeface="Courier New"/>
                <a:cs typeface="Courier New"/>
              </a:rPr>
              <a:t>T---5’</a:t>
            </a:r>
            <a:endParaRPr lang="it-IT" sz="1600" dirty="0" smtClean="0">
              <a:latin typeface="Courier New"/>
              <a:cs typeface="Courier New"/>
            </a:endParaRP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2400" y="3048000"/>
            <a:ext cx="4191000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7" baseline="2314" dirty="0" smtClean="0">
                <a:latin typeface="Courier New"/>
                <a:cs typeface="Courier New"/>
              </a:rPr>
              <a:t>OLIGO </a:t>
            </a:r>
            <a:r>
              <a:rPr lang="it-IT" sz="2800" baseline="2314" dirty="0" smtClean="0">
                <a:latin typeface="Courier New"/>
                <a:cs typeface="Courier New"/>
              </a:rPr>
              <a:t>A: </a:t>
            </a:r>
            <a:r>
              <a:rPr lang="it-IT" spc="-250" dirty="0" smtClean="0">
                <a:latin typeface="Caladea"/>
                <a:cs typeface="Caladea"/>
              </a:rPr>
              <a:t>5’</a:t>
            </a:r>
            <a:r>
              <a:rPr lang="it-IT" spc="-250" dirty="0" err="1" smtClean="0">
                <a:latin typeface="Caladea"/>
                <a:cs typeface="Caladea"/>
              </a:rPr>
              <a:t>-­‐</a:t>
            </a:r>
            <a:r>
              <a:rPr lang="it-IT" spc="-250" dirty="0" smtClean="0">
                <a:latin typeface="Caladea"/>
                <a:cs typeface="Caladea"/>
              </a:rPr>
              <a:t> </a:t>
            </a:r>
            <a:r>
              <a:rPr lang="it-IT" b="1" spc="-5" dirty="0" smtClean="0">
                <a:latin typeface="Courier New"/>
                <a:cs typeface="Courier New"/>
              </a:rPr>
              <a:t>AATGCAAGTTAGATG</a:t>
            </a:r>
            <a:r>
              <a:rPr lang="it-IT" b="1" spc="280" dirty="0" smtClean="0">
                <a:latin typeface="Courier New"/>
                <a:cs typeface="Courier New"/>
              </a:rPr>
              <a:t> </a:t>
            </a:r>
            <a:r>
              <a:rPr lang="it-IT" spc="-360" dirty="0" smtClean="0">
                <a:latin typeface="Caladea"/>
                <a:cs typeface="Caladea"/>
              </a:rPr>
              <a:t>-­‐3’</a:t>
            </a:r>
            <a:endParaRPr lang="it-IT" dirty="0" smtClean="0">
              <a:latin typeface="Caladea"/>
              <a:cs typeface="Caladea"/>
            </a:endParaRPr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29650" y="3048000"/>
            <a:ext cx="41543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spc="-5" dirty="0" smtClean="0">
                <a:latin typeface="Courier New"/>
                <a:cs typeface="Courier New"/>
              </a:rPr>
              <a:t>E’ UN OLIGO FORWARD </a:t>
            </a:r>
            <a:endParaRPr lang="it-IT" sz="1200" spc="-5" dirty="0" smtClean="0">
              <a:latin typeface="Courier New"/>
              <a:cs typeface="Courier New"/>
            </a:endParaRPr>
          </a:p>
          <a:p>
            <a:r>
              <a:rPr lang="it-IT" sz="1200" spc="-5" dirty="0" smtClean="0">
                <a:latin typeface="Courier New"/>
                <a:cs typeface="Courier New"/>
              </a:rPr>
              <a:t>(</a:t>
            </a:r>
            <a:r>
              <a:rPr lang="it-IT" sz="1200" spc="-5" dirty="0" smtClean="0">
                <a:latin typeface="Courier New"/>
                <a:cs typeface="Courier New"/>
              </a:rPr>
              <a:t>SI </a:t>
            </a:r>
            <a:r>
              <a:rPr lang="it-IT" sz="1200" dirty="0" smtClean="0">
                <a:latin typeface="Courier New"/>
                <a:cs typeface="Courier New"/>
              </a:rPr>
              <a:t>DISEGNA  </a:t>
            </a:r>
            <a:r>
              <a:rPr lang="it-IT" sz="1200" spc="-5" dirty="0" smtClean="0">
                <a:latin typeface="Courier New"/>
                <a:cs typeface="Courier New"/>
              </a:rPr>
              <a:t>COME IL FILAMENTO SENSO</a:t>
            </a:r>
            <a:r>
              <a:rPr lang="it-IT" sz="1200" spc="-85" dirty="0" smtClean="0">
                <a:latin typeface="Courier New"/>
                <a:cs typeface="Courier New"/>
              </a:rPr>
              <a:t> </a:t>
            </a:r>
            <a:r>
              <a:rPr lang="it-IT" sz="1200" dirty="0" smtClean="0">
                <a:latin typeface="Courier New"/>
                <a:cs typeface="Courier New"/>
              </a:rPr>
              <a:t>5’-3’)</a:t>
            </a:r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57200" y="4038600"/>
            <a:ext cx="338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pc="-7" baseline="4629" dirty="0" smtClean="0">
                <a:latin typeface="Courier New"/>
                <a:cs typeface="Courier New"/>
              </a:rPr>
              <a:t>OLIGO </a:t>
            </a:r>
            <a:r>
              <a:rPr lang="it-IT" baseline="4629" dirty="0" smtClean="0">
                <a:latin typeface="Courier New"/>
                <a:cs typeface="Courier New"/>
              </a:rPr>
              <a:t>B: </a:t>
            </a:r>
            <a:r>
              <a:rPr lang="it-IT" spc="-375" baseline="2314" dirty="0" smtClean="0">
                <a:latin typeface="Caladea"/>
                <a:cs typeface="Caladea"/>
              </a:rPr>
              <a:t>5’</a:t>
            </a:r>
            <a:r>
              <a:rPr lang="it-IT" spc="-375" baseline="2314" dirty="0" err="1" smtClean="0">
                <a:latin typeface="Caladea"/>
                <a:cs typeface="Caladea"/>
              </a:rPr>
              <a:t>-­‐</a:t>
            </a:r>
            <a:r>
              <a:rPr lang="it-IT" spc="-375" baseline="2314" dirty="0" smtClean="0">
                <a:latin typeface="Caladea"/>
                <a:cs typeface="Caladea"/>
              </a:rPr>
              <a:t> </a:t>
            </a:r>
            <a:r>
              <a:rPr lang="it-IT" b="1" spc="-5" dirty="0" smtClean="0">
                <a:latin typeface="Courier New"/>
                <a:cs typeface="Courier New"/>
              </a:rPr>
              <a:t>GCATGGCTTAAATGC</a:t>
            </a:r>
            <a:r>
              <a:rPr lang="it-IT" b="1" spc="-75" dirty="0" smtClean="0">
                <a:latin typeface="Courier New"/>
                <a:cs typeface="Courier New"/>
              </a:rPr>
              <a:t> </a:t>
            </a:r>
            <a:r>
              <a:rPr lang="it-IT" spc="-540" baseline="2314" dirty="0" smtClean="0">
                <a:latin typeface="Caladea"/>
                <a:cs typeface="Caladea"/>
              </a:rPr>
              <a:t>-­‐3’</a:t>
            </a:r>
            <a:endParaRPr lang="it-IT" baseline="2314" dirty="0" smtClean="0">
              <a:latin typeface="Caladea"/>
              <a:cs typeface="Caladea"/>
            </a:endParaRP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114800" y="4114800"/>
            <a:ext cx="464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spc="-5" dirty="0" smtClean="0">
                <a:latin typeface="Courier New"/>
                <a:cs typeface="Courier New"/>
              </a:rPr>
              <a:t>E</a:t>
            </a:r>
            <a:r>
              <a:rPr lang="it-IT" spc="-5" dirty="0" smtClean="0">
                <a:latin typeface="Courier New"/>
                <a:cs typeface="Courier New"/>
              </a:rPr>
              <a:t>’ </a:t>
            </a:r>
            <a:r>
              <a:rPr lang="it-IT" sz="1200" spc="-5" dirty="0" smtClean="0">
                <a:latin typeface="Courier New"/>
                <a:cs typeface="Courier New"/>
              </a:rPr>
              <a:t>UN OLIGO REVERSE (SI </a:t>
            </a:r>
            <a:r>
              <a:rPr lang="it-IT" sz="1200" dirty="0" smtClean="0">
                <a:latin typeface="Courier New"/>
                <a:cs typeface="Courier New"/>
              </a:rPr>
              <a:t>DISEGNA  </a:t>
            </a:r>
            <a:r>
              <a:rPr lang="it-IT" sz="1200" spc="-5" dirty="0" smtClean="0">
                <a:latin typeface="Courier New"/>
                <a:cs typeface="Courier New"/>
              </a:rPr>
              <a:t>REVERSE COMPLEMENT RISPETTO  AL FILAMENTO SENSO</a:t>
            </a:r>
            <a:r>
              <a:rPr lang="it-IT" sz="1200" spc="-50" dirty="0" smtClean="0">
                <a:latin typeface="Courier New"/>
                <a:cs typeface="Courier New"/>
              </a:rPr>
              <a:t> </a:t>
            </a:r>
            <a:r>
              <a:rPr lang="it-IT" sz="1200" dirty="0" smtClean="0">
                <a:latin typeface="Courier New"/>
                <a:cs typeface="Courier New"/>
              </a:rPr>
              <a:t>5’-3’)</a:t>
            </a:r>
            <a:endParaRPr lang="it-IT" sz="12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4800600"/>
            <a:ext cx="6437660" cy="1610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5"/>
              </a:lnSpc>
              <a:spcBef>
                <a:spcPts val="100"/>
              </a:spcBef>
            </a:pPr>
            <a:r>
              <a:rPr lang="it-IT" sz="1200" spc="-5" dirty="0" smtClean="0">
                <a:latin typeface="Courier New"/>
                <a:cs typeface="Courier New"/>
              </a:rPr>
              <a:t>5’---</a:t>
            </a:r>
            <a:r>
              <a:rPr lang="it-IT" sz="1200" spc="-5" dirty="0" smtClean="0">
                <a:latin typeface="Courier New"/>
                <a:cs typeface="Courier New"/>
              </a:rPr>
              <a:t>CAATGCAAGTTAGATGGTTACCATTCGGAATCCATCGATTGCATTTAAGCCATGCA-</a:t>
            </a:r>
            <a:r>
              <a:rPr lang="it-IT" sz="1200" spc="-5" dirty="0" smtClean="0">
                <a:latin typeface="Courier New"/>
                <a:cs typeface="Courier New"/>
              </a:rPr>
              <a:t>--3’</a:t>
            </a:r>
            <a:endParaRPr lang="it-IT" sz="1200" dirty="0" smtClean="0">
              <a:latin typeface="Courier New"/>
              <a:cs typeface="Courier New"/>
            </a:endParaRPr>
          </a:p>
          <a:p>
            <a:pPr algn="ctr">
              <a:lnSpc>
                <a:spcPts val="1405"/>
              </a:lnSpc>
            </a:pPr>
            <a:r>
              <a:rPr lang="it-IT" sz="1200" dirty="0" smtClean="0">
                <a:latin typeface="Courier New"/>
                <a:cs typeface="Courier New"/>
              </a:rPr>
              <a:t>||||||||||||||||||||||||||||||||||||||||||||||||||||||</a:t>
            </a:r>
            <a:endParaRPr lang="it-IT" sz="1200" dirty="0" smtClean="0">
              <a:latin typeface="Courier New"/>
              <a:cs typeface="Courier New"/>
            </a:endParaRPr>
          </a:p>
          <a:p>
            <a:pPr marL="3934460">
              <a:lnSpc>
                <a:spcPct val="100000"/>
              </a:lnSpc>
              <a:spcBef>
                <a:spcPts val="45"/>
              </a:spcBef>
            </a:pPr>
            <a:r>
              <a:rPr lang="it-IT" sz="1200" spc="-5" dirty="0" smtClean="0">
                <a:latin typeface="Caladea"/>
                <a:cs typeface="Caladea"/>
              </a:rPr>
              <a:t>     </a:t>
            </a:r>
            <a:r>
              <a:rPr lang="it-IT" sz="1200" spc="-375" baseline="6944" dirty="0" smtClean="0">
                <a:latin typeface="Caladea"/>
                <a:cs typeface="Caladea"/>
              </a:rPr>
              <a:t> </a:t>
            </a:r>
            <a:r>
              <a:rPr lang="it-IT" sz="1200" spc="-375" baseline="6944" dirty="0" smtClean="0">
                <a:latin typeface="Caladea"/>
                <a:cs typeface="Caladea"/>
              </a:rPr>
              <a:t>3’</a:t>
            </a:r>
            <a:r>
              <a:rPr lang="it-IT" sz="1200" spc="-375" baseline="6944" dirty="0" err="1" smtClean="0">
                <a:latin typeface="Caladea"/>
                <a:cs typeface="Caladea"/>
              </a:rPr>
              <a:t>-­‐</a:t>
            </a:r>
            <a:r>
              <a:rPr lang="it-IT" sz="1200" spc="-375" baseline="6944" dirty="0" smtClean="0">
                <a:latin typeface="Caladea"/>
                <a:cs typeface="Caladea"/>
              </a:rPr>
              <a:t>   </a:t>
            </a:r>
            <a:r>
              <a:rPr lang="it-IT" sz="1200" spc="-5" dirty="0" smtClean="0">
                <a:latin typeface="Caladea"/>
                <a:cs typeface="Caladea"/>
              </a:rPr>
              <a:t>CGTAAATTCGGTACG</a:t>
            </a:r>
            <a:r>
              <a:rPr lang="it-IT" sz="1200" spc="190" dirty="0" smtClean="0">
                <a:latin typeface="Caladea"/>
                <a:cs typeface="Caladea"/>
              </a:rPr>
              <a:t> </a:t>
            </a:r>
            <a:r>
              <a:rPr lang="it-IT" sz="1200" spc="-375" baseline="6944" dirty="0" smtClean="0">
                <a:latin typeface="Caladea"/>
                <a:cs typeface="Caladea"/>
              </a:rPr>
              <a:t>-­‐5’</a:t>
            </a:r>
            <a:endParaRPr lang="it-IT" sz="1200" baseline="6944" dirty="0" smtClean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it-IT" sz="1200" dirty="0" smtClean="0">
              <a:latin typeface="Caladea"/>
              <a:cs typeface="Caladea"/>
            </a:endParaRPr>
          </a:p>
          <a:p>
            <a:pPr marL="448309">
              <a:lnSpc>
                <a:spcPts val="1270"/>
              </a:lnSpc>
              <a:tabLst>
                <a:tab pos="2164080" algn="l"/>
              </a:tabLst>
            </a:pPr>
            <a:r>
              <a:rPr lang="it-IT" sz="1200" spc="-375" baseline="2314" dirty="0" smtClean="0">
                <a:latin typeface="Caladea"/>
                <a:cs typeface="Caladea"/>
              </a:rPr>
              <a:t>          5</a:t>
            </a:r>
            <a:r>
              <a:rPr lang="it-IT" sz="1200" spc="-375" baseline="2314" dirty="0" smtClean="0">
                <a:latin typeface="Caladea"/>
                <a:cs typeface="Caladea"/>
              </a:rPr>
              <a:t>’</a:t>
            </a:r>
            <a:r>
              <a:rPr lang="it-IT" sz="1200" spc="-375" baseline="2314" dirty="0" err="1" smtClean="0">
                <a:latin typeface="Caladea"/>
                <a:cs typeface="Caladea"/>
              </a:rPr>
              <a:t>-­‐</a:t>
            </a:r>
            <a:r>
              <a:rPr lang="it-IT" sz="1200" spc="-375" baseline="2314" dirty="0" smtClean="0">
                <a:latin typeface="Caladea"/>
                <a:cs typeface="Caladea"/>
              </a:rPr>
              <a:t> </a:t>
            </a:r>
            <a:r>
              <a:rPr lang="it-IT" sz="1200" spc="-375" baseline="2314" dirty="0" smtClean="0">
                <a:latin typeface="Caladea"/>
                <a:cs typeface="Caladea"/>
              </a:rPr>
              <a:t> </a:t>
            </a:r>
            <a:r>
              <a:rPr lang="it-IT" sz="1400" b="1" spc="-5" dirty="0" smtClean="0">
                <a:latin typeface="Courier New"/>
                <a:cs typeface="Courier New"/>
              </a:rPr>
              <a:t>AATGCAAGTTAGAT</a:t>
            </a:r>
            <a:r>
              <a:rPr lang="it-IT" sz="1400" spc="-375" baseline="2314" dirty="0" smtClean="0">
                <a:latin typeface="Caladea"/>
                <a:cs typeface="Caladea"/>
              </a:rPr>
              <a:t>3</a:t>
            </a:r>
            <a:r>
              <a:rPr lang="it-IT" sz="1400" spc="-375" baseline="2314" dirty="0" smtClean="0">
                <a:latin typeface="Caladea"/>
                <a:cs typeface="Caladea"/>
              </a:rPr>
              <a:t>’ </a:t>
            </a:r>
            <a:r>
              <a:rPr lang="it-IT" sz="1200" b="1" spc="-5" dirty="0" smtClean="0">
                <a:latin typeface="Courier New"/>
                <a:cs typeface="Courier New"/>
              </a:rPr>
              <a:t>	</a:t>
            </a:r>
            <a:r>
              <a:rPr lang="it-IT" sz="1200" spc="-375" baseline="2314" dirty="0" err="1" smtClean="0">
                <a:latin typeface="Caladea"/>
                <a:cs typeface="Caladea"/>
              </a:rPr>
              <a:t>-­</a:t>
            </a:r>
            <a:endParaRPr lang="it-IT" sz="1200" spc="-375" baseline="2314" dirty="0" smtClean="0">
              <a:latin typeface="Caladea"/>
              <a:cs typeface="Caladea"/>
            </a:endParaRPr>
          </a:p>
          <a:p>
            <a:pPr marL="448309">
              <a:lnSpc>
                <a:spcPts val="1270"/>
              </a:lnSpc>
              <a:tabLst>
                <a:tab pos="2164080" algn="l"/>
              </a:tabLst>
            </a:pPr>
            <a:r>
              <a:rPr lang="it-IT" sz="1200" dirty="0" smtClean="0">
                <a:latin typeface="Courier New"/>
                <a:cs typeface="Courier New"/>
              </a:rPr>
              <a:t> ||||||||||||||</a:t>
            </a:r>
            <a:endParaRPr lang="it-IT" sz="1200" dirty="0" smtClean="0">
              <a:latin typeface="Courier New"/>
              <a:cs typeface="Courier New"/>
            </a:endParaRPr>
          </a:p>
          <a:p>
            <a:pPr algn="ctr">
              <a:lnSpc>
                <a:spcPts val="1405"/>
              </a:lnSpc>
            </a:pPr>
            <a:r>
              <a:rPr lang="it-IT" sz="1200" spc="-5" dirty="0" smtClean="0">
                <a:latin typeface="Courier New"/>
                <a:cs typeface="Courier New"/>
              </a:rPr>
              <a:t>3’GTTACGTTCAATCTACGAATGGTAAGCCTTAGGTAGCTAACGTAAATTCGGTACGT-</a:t>
            </a:r>
            <a:r>
              <a:rPr lang="it-IT" sz="1200" spc="-5" dirty="0" smtClean="0">
                <a:latin typeface="Courier New"/>
                <a:cs typeface="Courier New"/>
              </a:rPr>
              <a:t>--5’</a:t>
            </a:r>
            <a:endParaRPr lang="it-IT" sz="1200" dirty="0" smtClean="0">
              <a:latin typeface="Courier New"/>
              <a:cs typeface="Courier New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/>
              <a:t>                               PCR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1292662"/>
          </a:xfrm>
        </p:spPr>
        <p:txBody>
          <a:bodyPr/>
          <a:lstStyle/>
          <a:p>
            <a:r>
              <a:rPr lang="it-IT" spc="-5" dirty="0" smtClean="0">
                <a:latin typeface="Caladea"/>
                <a:cs typeface="Caladea"/>
              </a:rPr>
              <a:t>In questo sito è possibile visualizzare un'animazione </a:t>
            </a:r>
            <a:r>
              <a:rPr lang="it-IT" dirty="0" smtClean="0">
                <a:latin typeface="Caladea"/>
                <a:cs typeface="Caladea"/>
              </a:rPr>
              <a:t>della PCR </a:t>
            </a:r>
            <a:r>
              <a:rPr lang="it-IT" dirty="0" smtClean="0"/>
              <a:t>https</a:t>
            </a:r>
            <a:r>
              <a:rPr lang="it-IT" dirty="0" smtClean="0"/>
              <a:t>://www.youtube.com/watch?v=mb5_MgCgoA4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/>
              <a:t>Fasi della PCR</a:t>
            </a:r>
            <a:endParaRPr lang="it-IT" dirty="0"/>
          </a:p>
        </p:txBody>
      </p:sp>
      <p:sp>
        <p:nvSpPr>
          <p:cNvPr id="4" name="object 10"/>
          <p:cNvSpPr>
            <a:spLocks noGrp="1"/>
          </p:cNvSpPr>
          <p:nvPr>
            <p:ph type="body" idx="1"/>
          </p:nvPr>
        </p:nvSpPr>
        <p:spPr>
          <a:xfrm>
            <a:off x="5486400" y="304800"/>
            <a:ext cx="30480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dirty="0"/>
          </a:p>
        </p:txBody>
      </p:sp>
      <p:sp>
        <p:nvSpPr>
          <p:cNvPr id="11" name="object 4"/>
          <p:cNvSpPr/>
          <p:nvPr/>
        </p:nvSpPr>
        <p:spPr>
          <a:xfrm>
            <a:off x="152400" y="1905000"/>
            <a:ext cx="4953000" cy="3093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5578" y="541985"/>
            <a:ext cx="715390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3150" marR="5080" indent="-2331085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252525"/>
                </a:solidFill>
                <a:latin typeface="Times New Roman"/>
                <a:cs typeface="Times New Roman"/>
              </a:rPr>
              <a:t>Com’era </a:t>
            </a:r>
            <a:r>
              <a:rPr sz="4000" dirty="0">
                <a:solidFill>
                  <a:srgbClr val="252525"/>
                </a:solidFill>
                <a:latin typeface="Times New Roman"/>
                <a:cs typeface="Times New Roman"/>
              </a:rPr>
              <a:t>l’analisi </a:t>
            </a:r>
            <a:r>
              <a:rPr sz="4000" spc="-5" dirty="0">
                <a:solidFill>
                  <a:srgbClr val="252525"/>
                </a:solidFill>
                <a:latin typeface="Times New Roman"/>
                <a:cs typeface="Times New Roman"/>
              </a:rPr>
              <a:t>genetica prima  della</a:t>
            </a:r>
            <a:r>
              <a:rPr sz="4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spc="-15" dirty="0">
                <a:solidFill>
                  <a:srgbClr val="252525"/>
                </a:solidFill>
                <a:latin typeface="Times New Roman"/>
                <a:cs typeface="Times New Roman"/>
              </a:rPr>
              <a:t>PCR?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7674" y="1959991"/>
            <a:ext cx="8248650" cy="428476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72465" marR="586105" indent="-343535">
              <a:lnSpc>
                <a:spcPts val="3020"/>
              </a:lnSpc>
              <a:spcBef>
                <a:spcPts val="480"/>
              </a:spcBef>
              <a:buChar char="•"/>
              <a:tabLst>
                <a:tab pos="672465" algn="l"/>
                <a:tab pos="673100" algn="l"/>
              </a:tabLst>
            </a:pPr>
            <a:r>
              <a:rPr spc="-5" dirty="0"/>
              <a:t>Il </a:t>
            </a:r>
            <a:r>
              <a:rPr dirty="0"/>
              <a:t>Southern blotting (1975) </a:t>
            </a:r>
            <a:r>
              <a:rPr spc="-5" dirty="0"/>
              <a:t>permetteva</a:t>
            </a:r>
            <a:r>
              <a:rPr spc="-85" dirty="0"/>
              <a:t> </a:t>
            </a:r>
            <a:r>
              <a:rPr dirty="0"/>
              <a:t>un’analisi  </a:t>
            </a:r>
            <a:r>
              <a:rPr spc="-5" dirty="0"/>
              <a:t>approssimativa </a:t>
            </a:r>
            <a:r>
              <a:rPr dirty="0"/>
              <a:t>dei </a:t>
            </a:r>
            <a:r>
              <a:rPr spc="-5"/>
              <a:t>geni </a:t>
            </a:r>
            <a:endParaRPr spc="-5" dirty="0"/>
          </a:p>
          <a:p>
            <a:pPr marL="316865">
              <a:lnSpc>
                <a:spcPct val="100000"/>
              </a:lnSpc>
              <a:spcBef>
                <a:spcPts val="15"/>
              </a:spcBef>
              <a:buClr>
                <a:srgbClr val="252525"/>
              </a:buClr>
              <a:buFont typeface="Times New Roman"/>
              <a:buChar char="•"/>
            </a:pPr>
            <a:endParaRPr sz="3750"/>
          </a:p>
          <a:p>
            <a:pPr marL="672465" marR="218440" indent="-343535">
              <a:lnSpc>
                <a:spcPct val="90200"/>
              </a:lnSpc>
              <a:buChar char="•"/>
              <a:tabLst>
                <a:tab pos="672465" algn="l"/>
                <a:tab pos="673100" algn="l"/>
                <a:tab pos="3179445" algn="l"/>
              </a:tabLst>
            </a:pPr>
            <a:r>
              <a:rPr spc="-5" dirty="0"/>
              <a:t>Il sequenziamento </a:t>
            </a:r>
            <a:r>
              <a:rPr dirty="0"/>
              <a:t>del </a:t>
            </a:r>
            <a:r>
              <a:rPr spc="-5" dirty="0"/>
              <a:t>DNA (1978) richiedeva che i  </a:t>
            </a:r>
            <a:r>
              <a:rPr dirty="0"/>
              <a:t>geni venissero </a:t>
            </a:r>
            <a:r>
              <a:rPr spc="-5" dirty="0"/>
              <a:t>prima </a:t>
            </a:r>
            <a:r>
              <a:rPr dirty="0"/>
              <a:t>clonati </a:t>
            </a:r>
            <a:r>
              <a:rPr spc="-5" dirty="0"/>
              <a:t>in </a:t>
            </a:r>
            <a:r>
              <a:rPr dirty="0"/>
              <a:t>appositi vettori  </a:t>
            </a:r>
            <a:r>
              <a:rPr spc="-5" dirty="0"/>
              <a:t>(plasmidi</a:t>
            </a:r>
            <a:r>
              <a:rPr spc="5" dirty="0"/>
              <a:t> </a:t>
            </a:r>
            <a:r>
              <a:rPr spc="-5" dirty="0"/>
              <a:t>o</a:t>
            </a:r>
            <a:r>
              <a:rPr spc="20" dirty="0"/>
              <a:t> </a:t>
            </a:r>
            <a:r>
              <a:rPr dirty="0"/>
              <a:t>fago	</a:t>
            </a:r>
            <a:r>
              <a:rPr spc="-5" dirty="0">
                <a:latin typeface="Symbol"/>
                <a:cs typeface="Symbol"/>
              </a:rPr>
              <a:t></a:t>
            </a:r>
          </a:p>
          <a:p>
            <a:pPr marL="316865">
              <a:lnSpc>
                <a:spcPct val="100000"/>
              </a:lnSpc>
              <a:spcBef>
                <a:spcPts val="55"/>
              </a:spcBef>
              <a:buClr>
                <a:srgbClr val="252525"/>
              </a:buClr>
              <a:buFont typeface="Times New Roman"/>
              <a:buChar char="•"/>
            </a:pPr>
            <a:endParaRPr sz="3550">
              <a:latin typeface="Symbol"/>
              <a:cs typeface="Symbol"/>
            </a:endParaRPr>
          </a:p>
          <a:p>
            <a:pPr marL="672465" marR="5080" indent="-343535">
              <a:lnSpc>
                <a:spcPts val="3020"/>
              </a:lnSpc>
              <a:buChar char="•"/>
              <a:tabLst>
                <a:tab pos="672465" algn="l"/>
                <a:tab pos="673100" algn="l"/>
              </a:tabLst>
            </a:pPr>
            <a:r>
              <a:rPr spc="-5" dirty="0"/>
              <a:t>La </a:t>
            </a:r>
            <a:r>
              <a:rPr dirty="0"/>
              <a:t>costruzione di genoteche </a:t>
            </a:r>
            <a:r>
              <a:rPr spc="-5" dirty="0"/>
              <a:t>e lo screening </a:t>
            </a:r>
            <a:r>
              <a:rPr dirty="0"/>
              <a:t>potevano  </a:t>
            </a:r>
            <a:r>
              <a:rPr spc="-5" dirty="0"/>
              <a:t>richiedere molti </a:t>
            </a:r>
            <a:r>
              <a:rPr spc="-10" dirty="0"/>
              <a:t>mesi </a:t>
            </a:r>
            <a:r>
              <a:rPr spc="-5" dirty="0"/>
              <a:t>e le genoteche </a:t>
            </a:r>
            <a:r>
              <a:rPr dirty="0"/>
              <a:t>dovevano </a:t>
            </a:r>
            <a:r>
              <a:rPr spc="-5" dirty="0"/>
              <a:t>essere  </a:t>
            </a:r>
            <a:r>
              <a:rPr dirty="0"/>
              <a:t>preparate per </a:t>
            </a:r>
            <a:r>
              <a:rPr spc="-5" dirty="0"/>
              <a:t>ciascun </a:t>
            </a:r>
            <a:r>
              <a:rPr dirty="0"/>
              <a:t>individuo</a:t>
            </a:r>
            <a:r>
              <a:rPr spc="-50" dirty="0"/>
              <a:t> </a:t>
            </a:r>
            <a:r>
              <a:rPr spc="-5" dirty="0"/>
              <a:t>analizzato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95" y="239725"/>
            <a:ext cx="22847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DNA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polimerasi  </a:t>
            </a:r>
            <a:r>
              <a:rPr sz="2400" dirty="0">
                <a:latin typeface="Arial"/>
                <a:cs typeface="Arial"/>
              </a:rPr>
              <a:t>di </a:t>
            </a:r>
            <a:r>
              <a:rPr sz="2400" i="1" spc="-5" dirty="0">
                <a:latin typeface="Arial"/>
                <a:cs typeface="Arial"/>
              </a:rPr>
              <a:t>Thermus  aquaticus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217" y="2067255"/>
            <a:ext cx="85502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252525"/>
                </a:solidFill>
                <a:latin typeface="Arial"/>
                <a:cs typeface="Arial"/>
              </a:rPr>
              <a:t>Thermus aquaticus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è un </a:t>
            </a:r>
            <a:r>
              <a:rPr sz="1800" b="1" spc="-5">
                <a:solidFill>
                  <a:srgbClr val="252525"/>
                </a:solidFill>
                <a:latin typeface="Arial"/>
                <a:cs typeface="Arial"/>
              </a:rPr>
              <a:t>batterio </a:t>
            </a:r>
            <a:r>
              <a:rPr sz="1800" b="1" u="heavy" spc="-5" smtClean="0">
                <a:solidFill>
                  <a:srgbClr val="FF0000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</a:rPr>
              <a:t>termofil</a:t>
            </a:r>
            <a:r>
              <a:rPr lang="it-IT" sz="1800" b="1" u="heavy" spc="-5" dirty="0" smtClean="0">
                <a:solidFill>
                  <a:srgbClr val="FF0000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</a:rPr>
              <a:t>o</a:t>
            </a:r>
            <a:r>
              <a:rPr sz="1800" b="1" spc="-5" smtClean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isolato per la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prima volta</a:t>
            </a:r>
            <a:r>
              <a:rPr sz="1800" b="1" spc="-1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nelle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pozze di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acqua calda del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parco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nazionale di </a:t>
            </a:r>
            <a:r>
              <a:rPr sz="1800" b="1" u="heavy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2"/>
              </a:rPr>
              <a:t>Yellowstone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negli (Stati Uniti</a:t>
            </a:r>
            <a:r>
              <a:rPr sz="1800" b="1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È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divenuto famoso nel campo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della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3"/>
              </a:rPr>
              <a:t>biologia molecolare</a:t>
            </a:r>
            <a:r>
              <a:rPr sz="1800" b="1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dopo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la sensazionale  invenzione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Kary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4"/>
              </a:rPr>
              <a:t>Mullis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la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5"/>
              </a:rPr>
              <a:t>reazione a catena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5"/>
              </a:rPr>
              <a:t>della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5"/>
              </a:rPr>
              <a:t>polimerasi</a:t>
            </a:r>
            <a:r>
              <a:rPr sz="1800" b="1" spc="-5" dirty="0">
                <a:solidFill>
                  <a:srgbClr val="CCCCFF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(PCR), che ha  rivoluzionato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il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modo di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fare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ricerca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questo ed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in molti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altri settori e che 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portò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l'eccentrico scienziato al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6"/>
              </a:rPr>
              <a:t>premio Nobel</a:t>
            </a:r>
            <a:r>
              <a:rPr sz="1800" b="1" spc="-5" dirty="0">
                <a:solidFill>
                  <a:srgbClr val="CCCCFF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per la chimica nel 1993; la sua 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notorietà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è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dovuta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alle caratteristiche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estrema termostabilità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un suo 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enzima, la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7"/>
              </a:rPr>
              <a:t>DNA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7"/>
              </a:rPr>
              <a:t>polimerasi</a:t>
            </a:r>
            <a:r>
              <a:rPr sz="1800" b="1" spc="-5" dirty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(commercialmente detta </a:t>
            </a:r>
            <a:r>
              <a:rPr sz="1800" b="1" i="1" u="heavy" spc="-2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8"/>
              </a:rPr>
              <a:t>Taq</a:t>
            </a:r>
            <a:r>
              <a:rPr sz="1800" b="1" i="1" u="heavy" spc="-2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8"/>
              </a:rPr>
              <a:t>polimerasi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), 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componente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fondamentale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della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miscela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reazione nell'amplificazione del 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9"/>
              </a:rPr>
              <a:t>DNA</a:t>
            </a:r>
            <a:r>
              <a:rPr sz="1800" b="1" dirty="0">
                <a:solidFill>
                  <a:srgbClr val="CCCCFF"/>
                </a:solidFill>
                <a:latin typeface="Arial"/>
                <a:cs typeface="Arial"/>
                <a:hlinkClick r:id="rId9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per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mezzo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della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PCR (che richiede numerosi cicli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riscaldamento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per 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favorire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la denaturazione del</a:t>
            </a:r>
            <a:r>
              <a:rPr sz="1800" b="1" spc="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u="heavy" spc="-1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9"/>
              </a:rPr>
              <a:t>DNA</a:t>
            </a:r>
            <a:r>
              <a:rPr sz="1800" b="1" spc="-15" dirty="0">
                <a:solidFill>
                  <a:srgbClr val="252525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5080" indent="6350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Prima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della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sua scoperta, per effettuare l'amplificazione del </a:t>
            </a:r>
            <a:r>
              <a:rPr sz="1800" b="1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"/>
                <a:cs typeface="Arial"/>
                <a:hlinkClick r:id="rId9"/>
              </a:rPr>
              <a:t>DNA</a:t>
            </a:r>
            <a:r>
              <a:rPr sz="1800" b="1" dirty="0">
                <a:solidFill>
                  <a:srgbClr val="CCCCFF"/>
                </a:solidFill>
                <a:latin typeface="Arial"/>
                <a:cs typeface="Arial"/>
                <a:hlinkClick r:id="rId9"/>
              </a:rPr>
              <a:t>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con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tecniche 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di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laboratorio, era necessario aggiungere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nuovo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enzima dopo ciascun ciclo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di 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riscaldamento, favorendo </a:t>
            </a:r>
            <a:r>
              <a:rPr sz="1800" b="1" spc="-10" dirty="0">
                <a:solidFill>
                  <a:srgbClr val="252525"/>
                </a:solidFill>
                <a:latin typeface="Arial"/>
                <a:cs typeface="Arial"/>
              </a:rPr>
              <a:t>così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la possibilità di inquinamento del campione e 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non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permettendo la completa 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automazione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del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processo.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5001" y="0"/>
            <a:ext cx="2114550" cy="19287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19212"/>
            <a:ext cx="91440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223" y="363728"/>
            <a:ext cx="4469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400" b="1" spc="-5" dirty="0">
                <a:solidFill>
                  <a:srgbClr val="F40000"/>
                </a:solidFill>
                <a:latin typeface="Arial"/>
                <a:cs typeface="Arial"/>
              </a:rPr>
              <a:t>fase</a:t>
            </a:r>
            <a:r>
              <a:rPr sz="2400" b="1" spc="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40000"/>
                </a:solidFill>
                <a:latin typeface="Arial"/>
                <a:cs typeface="Arial"/>
              </a:rPr>
              <a:t>1:	</a:t>
            </a:r>
            <a:r>
              <a:rPr sz="2400" b="1" spc="-20" dirty="0">
                <a:solidFill>
                  <a:srgbClr val="F40000"/>
                </a:solidFill>
                <a:latin typeface="Arial"/>
                <a:cs typeface="Arial"/>
              </a:rPr>
              <a:t>DENATURAZIONE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223" y="828547"/>
            <a:ext cx="5882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40000"/>
                </a:solidFill>
                <a:latin typeface="Arial"/>
                <a:cs typeface="Arial"/>
              </a:rPr>
              <a:t>La doppia </a:t>
            </a:r>
            <a:r>
              <a:rPr sz="2000" b="1" spc="-5" dirty="0">
                <a:solidFill>
                  <a:srgbClr val="F40000"/>
                </a:solidFill>
                <a:latin typeface="Arial"/>
                <a:cs typeface="Arial"/>
              </a:rPr>
              <a:t>elica </a:t>
            </a:r>
            <a:r>
              <a:rPr sz="2000" b="1" dirty="0">
                <a:solidFill>
                  <a:srgbClr val="F40000"/>
                </a:solidFill>
                <a:latin typeface="Arial"/>
                <a:cs typeface="Arial"/>
              </a:rPr>
              <a:t>di DNA stampo è aperta al</a:t>
            </a:r>
            <a:r>
              <a:rPr sz="2000" b="1" spc="-215" dirty="0">
                <a:solidFill>
                  <a:srgbClr val="F4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40000"/>
                </a:solidFill>
                <a:latin typeface="Arial"/>
                <a:cs typeface="Arial"/>
              </a:rPr>
              <a:t>calore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812" y="571563"/>
            <a:ext cx="8194675" cy="6080125"/>
            <a:chOff x="531812" y="571563"/>
            <a:chExt cx="8194675" cy="6080125"/>
          </a:xfrm>
        </p:grpSpPr>
        <p:sp>
          <p:nvSpPr>
            <p:cNvPr id="3" name="object 3"/>
            <p:cNvSpPr/>
            <p:nvPr/>
          </p:nvSpPr>
          <p:spPr>
            <a:xfrm>
              <a:off x="531812" y="1547876"/>
              <a:ext cx="7914132" cy="51037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317" y="571563"/>
              <a:ext cx="8041640" cy="1138555"/>
            </a:xfrm>
            <a:custGeom>
              <a:avLst/>
              <a:gdLst/>
              <a:ahLst/>
              <a:cxnLst/>
              <a:rect l="l" t="t" r="r" b="b"/>
              <a:pathLst>
                <a:path w="8041640" h="1138555">
                  <a:moveTo>
                    <a:pt x="8041132" y="0"/>
                  </a:moveTo>
                  <a:lnTo>
                    <a:pt x="0" y="0"/>
                  </a:lnTo>
                  <a:lnTo>
                    <a:pt x="0" y="1138237"/>
                  </a:lnTo>
                  <a:lnTo>
                    <a:pt x="8041132" y="1138237"/>
                  </a:lnTo>
                  <a:lnTo>
                    <a:pt x="8041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235" y="597153"/>
            <a:ext cx="4577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400" spc="-5" dirty="0">
                <a:solidFill>
                  <a:srgbClr val="0066FF"/>
                </a:solidFill>
                <a:latin typeface="Arial"/>
                <a:cs typeface="Arial"/>
              </a:rPr>
              <a:t>fase 2:	A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6FF"/>
                </a:solidFill>
                <a:latin typeface="Arial"/>
                <a:cs typeface="Arial"/>
              </a:rPr>
              <a:t>ALI</a:t>
            </a:r>
            <a:r>
              <a:rPr sz="2400" spc="-15" dirty="0">
                <a:solidFill>
                  <a:srgbClr val="0066FF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35" y="913231"/>
            <a:ext cx="7215505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I primers si appaiano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alle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sequenze complementari sul</a:t>
            </a:r>
            <a:r>
              <a:rPr sz="2000" b="1" spc="-17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Arial"/>
                <a:cs typeface="Arial"/>
              </a:rPr>
              <a:t>DNA  stampo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8941" y="3382962"/>
            <a:ext cx="1035050" cy="370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0066FF"/>
                </a:solidFill>
                <a:latin typeface="Arial"/>
                <a:cs typeface="Arial"/>
              </a:rPr>
              <a:t>55-60°C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3400" y="3967098"/>
            <a:ext cx="762000" cy="142875"/>
          </a:xfrm>
          <a:custGeom>
            <a:avLst/>
            <a:gdLst/>
            <a:ahLst/>
            <a:cxnLst/>
            <a:rect l="l" t="t" r="r" b="b"/>
            <a:pathLst>
              <a:path w="762000" h="142875">
                <a:moveTo>
                  <a:pt x="619125" y="71500"/>
                </a:moveTo>
                <a:lnTo>
                  <a:pt x="523875" y="142875"/>
                </a:lnTo>
                <a:lnTo>
                  <a:pt x="682766" y="95250"/>
                </a:lnTo>
                <a:lnTo>
                  <a:pt x="619125" y="95250"/>
                </a:lnTo>
                <a:lnTo>
                  <a:pt x="619125" y="71500"/>
                </a:lnTo>
                <a:close/>
              </a:path>
              <a:path w="762000" h="142875">
                <a:moveTo>
                  <a:pt x="587318" y="47625"/>
                </a:moveTo>
                <a:lnTo>
                  <a:pt x="0" y="47625"/>
                </a:lnTo>
                <a:lnTo>
                  <a:pt x="0" y="95250"/>
                </a:lnTo>
                <a:lnTo>
                  <a:pt x="587431" y="95250"/>
                </a:lnTo>
                <a:lnTo>
                  <a:pt x="619125" y="71500"/>
                </a:lnTo>
                <a:lnTo>
                  <a:pt x="587318" y="47625"/>
                </a:lnTo>
                <a:close/>
              </a:path>
              <a:path w="762000" h="142875">
                <a:moveTo>
                  <a:pt x="682484" y="47625"/>
                </a:moveTo>
                <a:lnTo>
                  <a:pt x="619125" y="47625"/>
                </a:lnTo>
                <a:lnTo>
                  <a:pt x="619125" y="95250"/>
                </a:lnTo>
                <a:lnTo>
                  <a:pt x="682766" y="95250"/>
                </a:lnTo>
                <a:lnTo>
                  <a:pt x="762000" y="71500"/>
                </a:lnTo>
                <a:lnTo>
                  <a:pt x="682484" y="47625"/>
                </a:lnTo>
                <a:close/>
              </a:path>
              <a:path w="762000" h="142875">
                <a:moveTo>
                  <a:pt x="523875" y="0"/>
                </a:moveTo>
                <a:lnTo>
                  <a:pt x="619125" y="71500"/>
                </a:lnTo>
                <a:lnTo>
                  <a:pt x="619125" y="47625"/>
                </a:lnTo>
                <a:lnTo>
                  <a:pt x="682484" y="47625"/>
                </a:lnTo>
                <a:lnTo>
                  <a:pt x="523875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9600" y="3657918"/>
            <a:ext cx="34480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000066"/>
                </a:solidFill>
                <a:latin typeface="Arial"/>
                <a:cs typeface="Arial"/>
              </a:rPr>
              <a:t>72</a:t>
            </a:r>
            <a:r>
              <a:rPr sz="1800" b="1" dirty="0">
                <a:solidFill>
                  <a:srgbClr val="000066"/>
                </a:solidFill>
                <a:latin typeface="Arial"/>
                <a:cs typeface="Arial"/>
              </a:rPr>
              <a:t>°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4278" y="3657918"/>
            <a:ext cx="1651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000066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6051" y="1790700"/>
            <a:ext cx="7912100" cy="4114800"/>
            <a:chOff x="616051" y="1790700"/>
            <a:chExt cx="7912100" cy="4114800"/>
          </a:xfrm>
        </p:grpSpPr>
        <p:sp>
          <p:nvSpPr>
            <p:cNvPr id="6" name="object 6"/>
            <p:cNvSpPr/>
            <p:nvPr/>
          </p:nvSpPr>
          <p:spPr>
            <a:xfrm>
              <a:off x="616051" y="1790700"/>
              <a:ext cx="4214749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9677" y="2143366"/>
              <a:ext cx="3329940" cy="764540"/>
            </a:xfrm>
            <a:custGeom>
              <a:avLst/>
              <a:gdLst/>
              <a:ahLst/>
              <a:cxnLst/>
              <a:rect l="l" t="t" r="r" b="b"/>
              <a:pathLst>
                <a:path w="3329940" h="764539">
                  <a:moveTo>
                    <a:pt x="3329686" y="0"/>
                  </a:moveTo>
                  <a:lnTo>
                    <a:pt x="0" y="0"/>
                  </a:lnTo>
                  <a:lnTo>
                    <a:pt x="0" y="764171"/>
                  </a:lnTo>
                  <a:lnTo>
                    <a:pt x="3329686" y="764171"/>
                  </a:lnTo>
                  <a:lnTo>
                    <a:pt x="3329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6912" y="1790700"/>
              <a:ext cx="3771138" cy="411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3395" y="1909940"/>
              <a:ext cx="2254885" cy="2326005"/>
            </a:xfrm>
            <a:custGeom>
              <a:avLst/>
              <a:gdLst/>
              <a:ahLst/>
              <a:cxnLst/>
              <a:rect l="l" t="t" r="r" b="b"/>
              <a:pathLst>
                <a:path w="2254884" h="2326004">
                  <a:moveTo>
                    <a:pt x="1244028" y="1789049"/>
                  </a:moveTo>
                  <a:lnTo>
                    <a:pt x="777494" y="1789049"/>
                  </a:lnTo>
                  <a:lnTo>
                    <a:pt x="777494" y="2325763"/>
                  </a:lnTo>
                  <a:lnTo>
                    <a:pt x="1244028" y="2325763"/>
                  </a:lnTo>
                  <a:lnTo>
                    <a:pt x="1244028" y="1789049"/>
                  </a:lnTo>
                  <a:close/>
                </a:path>
                <a:path w="2254884" h="2326004">
                  <a:moveTo>
                    <a:pt x="2254885" y="0"/>
                  </a:moveTo>
                  <a:lnTo>
                    <a:pt x="0" y="0"/>
                  </a:lnTo>
                  <a:lnTo>
                    <a:pt x="0" y="655967"/>
                  </a:lnTo>
                  <a:lnTo>
                    <a:pt x="2254885" y="655967"/>
                  </a:lnTo>
                  <a:lnTo>
                    <a:pt x="22548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</a:tabLst>
            </a:pPr>
            <a:r>
              <a:rPr spc="-5" dirty="0"/>
              <a:t>fase </a:t>
            </a:r>
            <a:r>
              <a:rPr spc="-10" dirty="0"/>
              <a:t>3</a:t>
            </a:r>
            <a:r>
              <a:rPr dirty="0"/>
              <a:t>:	E</a:t>
            </a:r>
            <a:r>
              <a:rPr spc="-10" dirty="0"/>
              <a:t>S</a:t>
            </a:r>
            <a:r>
              <a:rPr dirty="0"/>
              <a:t>T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-15" dirty="0"/>
              <a:t>S</a:t>
            </a:r>
            <a:r>
              <a:rPr dirty="0"/>
              <a:t>I</a:t>
            </a:r>
            <a:r>
              <a:rPr spc="5" dirty="0"/>
              <a:t>O</a:t>
            </a:r>
            <a:r>
              <a:rPr spc="-5" dirty="0"/>
              <a:t>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3642" y="703538"/>
            <a:ext cx="4909820" cy="736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Arial"/>
                <a:cs typeface="Arial"/>
              </a:rPr>
              <a:t>La DNA polimerasi allunga gli inneschi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78105" algn="ctr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Arial"/>
                <a:cs typeface="Arial"/>
              </a:rPr>
              <a:t>produce 2 </a:t>
            </a:r>
            <a:r>
              <a:rPr sz="2000" b="1" spc="-5" dirty="0">
                <a:latin typeface="Arial"/>
                <a:cs typeface="Arial"/>
              </a:rPr>
              <a:t>nuove </a:t>
            </a:r>
            <a:r>
              <a:rPr sz="1800" b="1" spc="-5" dirty="0">
                <a:latin typeface="Arial"/>
                <a:cs typeface="Arial"/>
              </a:rPr>
              <a:t>catene </a:t>
            </a:r>
            <a:r>
              <a:rPr sz="1800" b="1" dirty="0">
                <a:latin typeface="Arial"/>
                <a:cs typeface="Arial"/>
              </a:rPr>
              <a:t>di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DNA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>
                <a:latin typeface="Arial"/>
                <a:cs typeface="Arial"/>
              </a:rPr>
              <a:t>                          PCR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3200876"/>
          </a:xfrm>
        </p:spPr>
        <p:txBody>
          <a:bodyPr/>
          <a:lstStyle/>
          <a:p>
            <a:pPr algn="just"/>
            <a:r>
              <a:rPr lang="it-IT" sz="1800" spc="-5" dirty="0" smtClean="0">
                <a:latin typeface="Caladea"/>
                <a:cs typeface="Caladea"/>
              </a:rPr>
              <a:t>La PCR è una </a:t>
            </a:r>
            <a:r>
              <a:rPr lang="it-IT" sz="1800" dirty="0" smtClean="0">
                <a:latin typeface="Caladea"/>
                <a:cs typeface="Caladea"/>
              </a:rPr>
              <a:t>tecnica </a:t>
            </a:r>
            <a:r>
              <a:rPr lang="it-IT" sz="1800" spc="-5" dirty="0" smtClean="0">
                <a:latin typeface="Caladea"/>
                <a:cs typeface="Caladea"/>
              </a:rPr>
              <a:t>di </a:t>
            </a:r>
            <a:r>
              <a:rPr lang="it-IT" sz="1800" dirty="0" smtClean="0">
                <a:latin typeface="Caladea"/>
                <a:cs typeface="Caladea"/>
              </a:rPr>
              <a:t>biologia </a:t>
            </a:r>
            <a:r>
              <a:rPr lang="it-IT" sz="1800" spc="-5" dirty="0" smtClean="0">
                <a:latin typeface="Caladea"/>
                <a:cs typeface="Caladea"/>
              </a:rPr>
              <a:t>molecolare per replicare ripetutamente </a:t>
            </a:r>
            <a:r>
              <a:rPr lang="it-IT" sz="1800" dirty="0" smtClean="0">
                <a:latin typeface="Caladea"/>
                <a:cs typeface="Caladea"/>
              </a:rPr>
              <a:t>(amplificare), in </a:t>
            </a:r>
            <a:r>
              <a:rPr lang="it-IT" sz="1800" spc="-5" dirty="0" smtClean="0">
                <a:latin typeface="Caladea"/>
                <a:cs typeface="Caladea"/>
              </a:rPr>
              <a:t>modo  estremamente </a:t>
            </a:r>
            <a:r>
              <a:rPr lang="it-IT" sz="1800" dirty="0" smtClean="0">
                <a:latin typeface="Caladea"/>
                <a:cs typeface="Caladea"/>
              </a:rPr>
              <a:t>selettivo, </a:t>
            </a:r>
            <a:r>
              <a:rPr lang="it-IT" sz="1800" spc="-5" dirty="0" smtClean="0">
                <a:latin typeface="Caladea"/>
                <a:cs typeface="Caladea"/>
              </a:rPr>
              <a:t>un </a:t>
            </a:r>
            <a:r>
              <a:rPr lang="it-IT" sz="1800" dirty="0" smtClean="0">
                <a:latin typeface="Caladea"/>
                <a:cs typeface="Caladea"/>
              </a:rPr>
              <a:t>tratto </a:t>
            </a:r>
            <a:r>
              <a:rPr lang="it-IT" sz="1800" spc="-5" dirty="0" smtClean="0">
                <a:latin typeface="Caladea"/>
                <a:cs typeface="Caladea"/>
              </a:rPr>
              <a:t>definito di DNA del quale si conoscano </a:t>
            </a:r>
            <a:r>
              <a:rPr lang="it-IT" sz="1800" dirty="0" smtClean="0">
                <a:latin typeface="Caladea"/>
                <a:cs typeface="Caladea"/>
              </a:rPr>
              <a:t>le  </a:t>
            </a:r>
            <a:r>
              <a:rPr lang="it-IT" sz="1800" spc="-5" dirty="0" smtClean="0">
                <a:latin typeface="Caladea"/>
                <a:cs typeface="Caladea"/>
              </a:rPr>
              <a:t>sequenze </a:t>
            </a:r>
            <a:r>
              <a:rPr lang="it-IT" sz="1800" dirty="0" smtClean="0">
                <a:latin typeface="Caladea"/>
                <a:cs typeface="Caladea"/>
              </a:rPr>
              <a:t>nucleotidiche iniziali </a:t>
            </a:r>
            <a:r>
              <a:rPr lang="it-IT" sz="1800" spc="-5" dirty="0" smtClean="0">
                <a:latin typeface="Caladea"/>
                <a:cs typeface="Caladea"/>
              </a:rPr>
              <a:t>e terminali,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partendo da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una soluzione di DNA (nucleare,  </a:t>
            </a:r>
            <a:r>
              <a:rPr lang="it-IT" sz="1800" dirty="0" err="1" smtClean="0">
                <a:solidFill>
                  <a:srgbClr val="FF0000"/>
                </a:solidFill>
                <a:latin typeface="Caladea"/>
                <a:cs typeface="Caladea"/>
              </a:rPr>
              <a:t>organellare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, </a:t>
            </a:r>
            <a:r>
              <a:rPr lang="it-IT" sz="1800" spc="-5" dirty="0" err="1" smtClean="0">
                <a:solidFill>
                  <a:srgbClr val="FF0000"/>
                </a:solidFill>
                <a:latin typeface="Caladea"/>
                <a:cs typeface="Caladea"/>
              </a:rPr>
              <a:t>plasmidico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,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virale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ecc.)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in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cui questo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tratto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di DNA è presente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in singola copia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o </a:t>
            </a:r>
            <a:r>
              <a:rPr lang="it-IT" sz="1800" dirty="0" smtClean="0">
                <a:solidFill>
                  <a:srgbClr val="FF0000"/>
                </a:solidFill>
                <a:latin typeface="Caladea"/>
                <a:cs typeface="Caladea"/>
              </a:rPr>
              <a:t>in </a:t>
            </a:r>
            <a:r>
              <a:rPr lang="it-IT" sz="1800" spc="-5" dirty="0" smtClean="0">
                <a:solidFill>
                  <a:srgbClr val="FF0000"/>
                </a:solidFill>
                <a:latin typeface="Caladea"/>
                <a:cs typeface="Caladea"/>
              </a:rPr>
              <a:t>un  numero esiguo di copie.</a:t>
            </a:r>
            <a:r>
              <a:rPr lang="it-IT" sz="1800" spc="-5" dirty="0" smtClean="0">
                <a:latin typeface="Caladea"/>
                <a:cs typeface="Caladea"/>
              </a:rPr>
              <a:t>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questo modo è possibile isolare e studiare un qualsiasi </a:t>
            </a:r>
            <a:r>
              <a:rPr lang="it-IT" sz="1800" dirty="0" smtClean="0">
                <a:latin typeface="Caladea"/>
                <a:cs typeface="Caladea"/>
              </a:rPr>
              <a:t>tratto </a:t>
            </a:r>
            <a:r>
              <a:rPr lang="it-IT" sz="1800" spc="-5" dirty="0" smtClean="0">
                <a:latin typeface="Caladea"/>
                <a:cs typeface="Caladea"/>
              </a:rPr>
              <a:t>di DNA </a:t>
            </a:r>
            <a:r>
              <a:rPr lang="it-IT" sz="1800" dirty="0" smtClean="0">
                <a:latin typeface="Caladea"/>
                <a:cs typeface="Caladea"/>
              </a:rPr>
              <a:t>a  </a:t>
            </a:r>
            <a:r>
              <a:rPr lang="it-IT" sz="1800" spc="-5" dirty="0" smtClean="0">
                <a:latin typeface="Caladea"/>
                <a:cs typeface="Caladea"/>
              </a:rPr>
              <a:t>partire </a:t>
            </a:r>
            <a:r>
              <a:rPr lang="it-IT" sz="1800" dirty="0" smtClean="0">
                <a:latin typeface="Caladea"/>
                <a:cs typeface="Caladea"/>
              </a:rPr>
              <a:t>da </a:t>
            </a:r>
            <a:r>
              <a:rPr lang="it-IT" sz="1800" spc="-5" dirty="0" smtClean="0">
                <a:latin typeface="Caladea"/>
                <a:cs typeface="Caladea"/>
              </a:rPr>
              <a:t>un </a:t>
            </a:r>
            <a:r>
              <a:rPr lang="it-IT" sz="1800" dirty="0" smtClean="0">
                <a:latin typeface="Caladea"/>
                <a:cs typeface="Caladea"/>
              </a:rPr>
              <a:t>campione biologico da </a:t>
            </a:r>
            <a:r>
              <a:rPr lang="it-IT" sz="1800" spc="-5" dirty="0" smtClean="0">
                <a:latin typeface="Caladea"/>
                <a:cs typeface="Caladea"/>
              </a:rPr>
              <a:t>cui è possibile recuperare </a:t>
            </a:r>
            <a:r>
              <a:rPr lang="it-IT" sz="1800" dirty="0" smtClean="0">
                <a:latin typeface="Caladea"/>
                <a:cs typeface="Caladea"/>
              </a:rPr>
              <a:t>tracce </a:t>
            </a:r>
            <a:r>
              <a:rPr lang="it-IT" sz="1800" spc="-5" dirty="0" smtClean="0">
                <a:latin typeface="Caladea"/>
                <a:cs typeface="Caladea"/>
              </a:rPr>
              <a:t>di DNA. Attraverso questa  reazione, </a:t>
            </a:r>
            <a:r>
              <a:rPr lang="it-IT" sz="1800" dirty="0" smtClean="0">
                <a:latin typeface="Caladea"/>
                <a:cs typeface="Caladea"/>
              </a:rPr>
              <a:t>a </a:t>
            </a:r>
            <a:r>
              <a:rPr lang="it-IT" sz="1800" spc="-5" dirty="0" smtClean="0">
                <a:latin typeface="Caladea"/>
                <a:cs typeface="Caladea"/>
              </a:rPr>
              <a:t>partire </a:t>
            </a:r>
            <a:r>
              <a:rPr lang="it-IT" sz="1800" dirty="0" smtClean="0">
                <a:latin typeface="Caladea"/>
                <a:cs typeface="Caladea"/>
              </a:rPr>
              <a:t>da </a:t>
            </a:r>
            <a:r>
              <a:rPr lang="it-IT" sz="1800" spc="-5" dirty="0" smtClean="0">
                <a:latin typeface="Caladea"/>
                <a:cs typeface="Caladea"/>
              </a:rPr>
              <a:t>una </a:t>
            </a:r>
            <a:r>
              <a:rPr lang="it-IT" sz="1800" dirty="0" smtClean="0">
                <a:latin typeface="Caladea"/>
                <a:cs typeface="Caladea"/>
              </a:rPr>
              <a:t>singola </a:t>
            </a:r>
            <a:r>
              <a:rPr lang="it-IT" sz="1800" spc="-5" dirty="0" smtClean="0">
                <a:latin typeface="Caladea"/>
                <a:cs typeface="Caladea"/>
              </a:rPr>
              <a:t>molecola di DNA che </a:t>
            </a:r>
            <a:r>
              <a:rPr lang="it-IT" sz="1800" dirty="0" smtClean="0">
                <a:latin typeface="Caladea"/>
                <a:cs typeface="Caladea"/>
              </a:rPr>
              <a:t>fa da stampo, </a:t>
            </a:r>
            <a:r>
              <a:rPr lang="it-IT" sz="1800" spc="-5" dirty="0" smtClean="0">
                <a:latin typeface="Caladea"/>
                <a:cs typeface="Caladea"/>
              </a:rPr>
              <a:t>si possono generare miliardi  di frammenti identici di uno stesso </a:t>
            </a:r>
            <a:r>
              <a:rPr lang="it-IT" sz="1800" dirty="0" smtClean="0">
                <a:latin typeface="Caladea"/>
                <a:cs typeface="Caladea"/>
              </a:rPr>
              <a:t>tratto </a:t>
            </a:r>
            <a:r>
              <a:rPr lang="it-IT" sz="1800" spc="-5" dirty="0" smtClean="0">
                <a:latin typeface="Caladea"/>
                <a:cs typeface="Caladea"/>
              </a:rPr>
              <a:t>di DNA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poco </a:t>
            </a:r>
            <a:r>
              <a:rPr lang="it-IT" sz="1800" dirty="0" smtClean="0">
                <a:latin typeface="Caladea"/>
                <a:cs typeface="Caladea"/>
              </a:rPr>
              <a:t>più </a:t>
            </a:r>
            <a:r>
              <a:rPr lang="it-IT" sz="1800" spc="-5" dirty="0" smtClean="0">
                <a:latin typeface="Caladea"/>
                <a:cs typeface="Caladea"/>
              </a:rPr>
              <a:t>di</a:t>
            </a:r>
            <a:r>
              <a:rPr lang="it-IT" sz="1800" spc="65" dirty="0" smtClean="0">
                <a:latin typeface="Caladea"/>
                <a:cs typeface="Caladea"/>
              </a:rPr>
              <a:t> </a:t>
            </a:r>
            <a:r>
              <a:rPr lang="it-IT" sz="1800" spc="-5" dirty="0" smtClean="0">
                <a:latin typeface="Caladea"/>
                <a:cs typeface="Caladea"/>
              </a:rPr>
              <a:t>un'ora!</a:t>
            </a:r>
            <a:endParaRPr lang="it-IT" sz="1800" dirty="0" smtClean="0">
              <a:latin typeface="Caladea"/>
              <a:cs typeface="Caladea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1694" y="273050"/>
            <a:ext cx="6622415" cy="5594350"/>
            <a:chOff x="1261694" y="273050"/>
            <a:chExt cx="6622415" cy="5594350"/>
          </a:xfrm>
        </p:grpSpPr>
        <p:sp>
          <p:nvSpPr>
            <p:cNvPr id="3" name="object 3"/>
            <p:cNvSpPr/>
            <p:nvPr/>
          </p:nvSpPr>
          <p:spPr>
            <a:xfrm>
              <a:off x="1261694" y="992631"/>
              <a:ext cx="6622033" cy="4874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02256" y="285750"/>
              <a:ext cx="5707380" cy="830580"/>
            </a:xfrm>
            <a:custGeom>
              <a:avLst/>
              <a:gdLst/>
              <a:ahLst/>
              <a:cxnLst/>
              <a:rect l="l" t="t" r="r" b="b"/>
              <a:pathLst>
                <a:path w="5707380" h="830580">
                  <a:moveTo>
                    <a:pt x="5706872" y="0"/>
                  </a:moveTo>
                  <a:lnTo>
                    <a:pt x="0" y="0"/>
                  </a:lnTo>
                  <a:lnTo>
                    <a:pt x="0" y="830326"/>
                  </a:lnTo>
                  <a:lnTo>
                    <a:pt x="5706872" y="830326"/>
                  </a:lnTo>
                  <a:lnTo>
                    <a:pt x="5706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2256" y="285750"/>
              <a:ext cx="5707380" cy="830580"/>
            </a:xfrm>
            <a:custGeom>
              <a:avLst/>
              <a:gdLst/>
              <a:ahLst/>
              <a:cxnLst/>
              <a:rect l="l" t="t" r="r" b="b"/>
              <a:pathLst>
                <a:path w="5707380" h="830580">
                  <a:moveTo>
                    <a:pt x="0" y="830326"/>
                  </a:moveTo>
                  <a:lnTo>
                    <a:pt x="5706872" y="830326"/>
                  </a:lnTo>
                  <a:lnTo>
                    <a:pt x="5706872" y="0"/>
                  </a:lnTo>
                  <a:lnTo>
                    <a:pt x="0" y="0"/>
                  </a:lnTo>
                  <a:lnTo>
                    <a:pt x="0" y="8303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3529" y="308228"/>
            <a:ext cx="36245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Times New Roman"/>
                <a:cs typeface="Times New Roman"/>
              </a:rPr>
              <a:t>IL PROCESSO SI</a:t>
            </a:r>
            <a:r>
              <a:rPr sz="2400" spc="-15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Times New Roman"/>
                <a:cs typeface="Times New Roman"/>
              </a:rPr>
              <a:t>RIPETE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437" y="480057"/>
            <a:ext cx="8263255" cy="5585460"/>
            <a:chOff x="440437" y="480057"/>
            <a:chExt cx="8263255" cy="5585460"/>
          </a:xfrm>
        </p:grpSpPr>
        <p:sp>
          <p:nvSpPr>
            <p:cNvPr id="3" name="object 3"/>
            <p:cNvSpPr/>
            <p:nvPr/>
          </p:nvSpPr>
          <p:spPr>
            <a:xfrm>
              <a:off x="440437" y="480057"/>
              <a:ext cx="8263124" cy="55854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4187" y="500062"/>
              <a:ext cx="8175625" cy="5499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425" y="495300"/>
              <a:ext cx="8185150" cy="5508625"/>
            </a:xfrm>
            <a:custGeom>
              <a:avLst/>
              <a:gdLst/>
              <a:ahLst/>
              <a:cxnLst/>
              <a:rect l="l" t="t" r="r" b="b"/>
              <a:pathLst>
                <a:path w="8185150" h="5508625">
                  <a:moveTo>
                    <a:pt x="0" y="5508625"/>
                  </a:moveTo>
                  <a:lnTo>
                    <a:pt x="8185150" y="5508625"/>
                  </a:lnTo>
                  <a:lnTo>
                    <a:pt x="8185150" y="0"/>
                  </a:lnTo>
                  <a:lnTo>
                    <a:pt x="0" y="0"/>
                  </a:lnTo>
                  <a:lnTo>
                    <a:pt x="0" y="5508625"/>
                  </a:lnTo>
                  <a:close/>
                </a:path>
              </a:pathLst>
            </a:custGeom>
            <a:ln w="9525">
              <a:solidFill>
                <a:srgbClr val="2D2D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2730" y="797049"/>
            <a:ext cx="6553195" cy="5302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5400" y="820800"/>
            <a:ext cx="6515100" cy="5215255"/>
            <a:chOff x="1295400" y="820800"/>
            <a:chExt cx="6515100" cy="5215255"/>
          </a:xfrm>
        </p:grpSpPr>
        <p:sp>
          <p:nvSpPr>
            <p:cNvPr id="4" name="object 4"/>
            <p:cNvSpPr/>
            <p:nvPr/>
          </p:nvSpPr>
          <p:spPr>
            <a:xfrm>
              <a:off x="1295400" y="820800"/>
              <a:ext cx="6467475" cy="5214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0455" y="2212847"/>
              <a:ext cx="3400044" cy="1071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7573" y="2240229"/>
              <a:ext cx="3305302" cy="9768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7696" y="972311"/>
              <a:ext cx="1988820" cy="4312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1788" y="961643"/>
              <a:ext cx="1720595" cy="5120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5575" y="1000124"/>
              <a:ext cx="1893951" cy="3365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5575" y="1000124"/>
              <a:ext cx="1894205" cy="336550"/>
            </a:xfrm>
            <a:custGeom>
              <a:avLst/>
              <a:gdLst/>
              <a:ahLst/>
              <a:cxnLst/>
              <a:rect l="l" t="t" r="r" b="b"/>
              <a:pathLst>
                <a:path w="1894204" h="336550">
                  <a:moveTo>
                    <a:pt x="0" y="336550"/>
                  </a:moveTo>
                  <a:lnTo>
                    <a:pt x="1893951" y="336550"/>
                  </a:lnTo>
                  <a:lnTo>
                    <a:pt x="1893951" y="0"/>
                  </a:lnTo>
                  <a:lnTo>
                    <a:pt x="0" y="0"/>
                  </a:lnTo>
                  <a:lnTo>
                    <a:pt x="0" y="336550"/>
                  </a:lnTo>
                  <a:close/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1180" y="4329684"/>
              <a:ext cx="2951988" cy="4648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0031" y="4311396"/>
              <a:ext cx="3066288" cy="5654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8551" y="4357687"/>
              <a:ext cx="2857500" cy="3698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8551" y="4357687"/>
              <a:ext cx="2857500" cy="370205"/>
            </a:xfrm>
            <a:custGeom>
              <a:avLst/>
              <a:gdLst/>
              <a:ahLst/>
              <a:cxnLst/>
              <a:rect l="l" t="t" r="r" b="b"/>
              <a:pathLst>
                <a:path w="2857500" h="370204">
                  <a:moveTo>
                    <a:pt x="0" y="369887"/>
                  </a:moveTo>
                  <a:lnTo>
                    <a:pt x="2857500" y="369887"/>
                  </a:lnTo>
                  <a:lnTo>
                    <a:pt x="2857500" y="0"/>
                  </a:lnTo>
                  <a:lnTo>
                    <a:pt x="0" y="0"/>
                  </a:lnTo>
                  <a:lnTo>
                    <a:pt x="0" y="369887"/>
                  </a:lnTo>
                  <a:close/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1555" y="1551431"/>
              <a:ext cx="1286255" cy="43433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65647" y="1542287"/>
              <a:ext cx="1374648" cy="5120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8800" y="1579562"/>
              <a:ext cx="1192212" cy="3381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8800" y="1579562"/>
              <a:ext cx="1192530" cy="338455"/>
            </a:xfrm>
            <a:custGeom>
              <a:avLst/>
              <a:gdLst/>
              <a:ahLst/>
              <a:cxnLst/>
              <a:rect l="l" t="t" r="r" b="b"/>
              <a:pathLst>
                <a:path w="1192529" h="338455">
                  <a:moveTo>
                    <a:pt x="0" y="338137"/>
                  </a:moveTo>
                  <a:lnTo>
                    <a:pt x="1192212" y="338137"/>
                  </a:lnTo>
                  <a:lnTo>
                    <a:pt x="1192212" y="0"/>
                  </a:lnTo>
                  <a:lnTo>
                    <a:pt x="0" y="0"/>
                  </a:lnTo>
                  <a:lnTo>
                    <a:pt x="0" y="338137"/>
                  </a:lnTo>
                  <a:close/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42332" y="2458211"/>
              <a:ext cx="2764536" cy="43281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3" y="2447543"/>
              <a:ext cx="2834639" cy="5120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89576" y="2485961"/>
              <a:ext cx="2670175" cy="3381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89576" y="2485961"/>
              <a:ext cx="2670175" cy="338455"/>
            </a:xfrm>
            <a:custGeom>
              <a:avLst/>
              <a:gdLst/>
              <a:ahLst/>
              <a:cxnLst/>
              <a:rect l="l" t="t" r="r" b="b"/>
              <a:pathLst>
                <a:path w="2670175" h="338455">
                  <a:moveTo>
                    <a:pt x="0" y="338137"/>
                  </a:moveTo>
                  <a:lnTo>
                    <a:pt x="2670175" y="338137"/>
                  </a:lnTo>
                  <a:lnTo>
                    <a:pt x="2670175" y="0"/>
                  </a:lnTo>
                  <a:lnTo>
                    <a:pt x="0" y="0"/>
                  </a:lnTo>
                  <a:lnTo>
                    <a:pt x="0" y="338137"/>
                  </a:lnTo>
                  <a:close/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85811" y="811276"/>
          <a:ext cx="6476365" cy="5224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6745"/>
                <a:gridCol w="3309620"/>
              </a:tblGrid>
              <a:tr h="14241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03732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Siti dei</a:t>
                      </a:r>
                      <a:r>
                        <a:rPr sz="1600" b="1" spc="2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primers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1033144"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DNA</a:t>
                      </a:r>
                      <a:r>
                        <a:rPr sz="1600" b="1" spc="-17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target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76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2420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Lunghezza DNA</a:t>
                      </a:r>
                      <a:r>
                        <a:rPr sz="1600" b="1" spc="-90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amplificato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19050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</a:tr>
              <a:tr h="2823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69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DNA </a:t>
                      </a:r>
                      <a:r>
                        <a:rPr sz="1800" b="1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estratto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dal</a:t>
                      </a:r>
                      <a:r>
                        <a:rPr sz="1800" b="1" spc="-114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66"/>
                          </a:solidFill>
                          <a:latin typeface="Times New Roman"/>
                          <a:cs typeface="Times New Roman"/>
                        </a:rPr>
                        <a:t>campione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5198364" y="2189988"/>
            <a:ext cx="2109470" cy="370840"/>
            <a:chOff x="5198364" y="2189988"/>
            <a:chExt cx="2109470" cy="370840"/>
          </a:xfrm>
        </p:grpSpPr>
        <p:sp>
          <p:nvSpPr>
            <p:cNvPr id="25" name="object 25"/>
            <p:cNvSpPr/>
            <p:nvPr/>
          </p:nvSpPr>
          <p:spPr>
            <a:xfrm>
              <a:off x="5269992" y="2464308"/>
              <a:ext cx="1965960" cy="960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3426" y="2492375"/>
              <a:ext cx="1879600" cy="0"/>
            </a:xfrm>
            <a:custGeom>
              <a:avLst/>
              <a:gdLst/>
              <a:ahLst/>
              <a:cxnLst/>
              <a:rect l="l" t="t" r="r" b="b"/>
              <a:pathLst>
                <a:path w="1879600">
                  <a:moveTo>
                    <a:pt x="0" y="0"/>
                  </a:moveTo>
                  <a:lnTo>
                    <a:pt x="1879600" y="0"/>
                  </a:lnTo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77456" y="2189988"/>
              <a:ext cx="230124" cy="3657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67499" y="2284349"/>
              <a:ext cx="51435" cy="208279"/>
            </a:xfrm>
            <a:custGeom>
              <a:avLst/>
              <a:gdLst/>
              <a:ahLst/>
              <a:cxnLst/>
              <a:rect l="l" t="t" r="r" b="b"/>
              <a:pathLst>
                <a:path w="51434" h="208280">
                  <a:moveTo>
                    <a:pt x="30225" y="63500"/>
                  </a:moveTo>
                  <a:lnTo>
                    <a:pt x="20700" y="63500"/>
                  </a:lnTo>
                  <a:lnTo>
                    <a:pt x="20700" y="208025"/>
                  </a:lnTo>
                  <a:lnTo>
                    <a:pt x="30225" y="208025"/>
                  </a:lnTo>
                  <a:lnTo>
                    <a:pt x="30225" y="63500"/>
                  </a:lnTo>
                  <a:close/>
                </a:path>
                <a:path w="51434" h="208280">
                  <a:moveTo>
                    <a:pt x="25526" y="0"/>
                  </a:moveTo>
                  <a:lnTo>
                    <a:pt x="0" y="76200"/>
                  </a:lnTo>
                  <a:lnTo>
                    <a:pt x="20700" y="76200"/>
                  </a:lnTo>
                  <a:lnTo>
                    <a:pt x="20700" y="63500"/>
                  </a:lnTo>
                  <a:lnTo>
                    <a:pt x="46693" y="63500"/>
                  </a:lnTo>
                  <a:lnTo>
                    <a:pt x="25526" y="0"/>
                  </a:lnTo>
                  <a:close/>
                </a:path>
                <a:path w="51434" h="208280">
                  <a:moveTo>
                    <a:pt x="46693" y="63500"/>
                  </a:moveTo>
                  <a:lnTo>
                    <a:pt x="30225" y="63500"/>
                  </a:lnTo>
                  <a:lnTo>
                    <a:pt x="30225" y="76200"/>
                  </a:lnTo>
                  <a:lnTo>
                    <a:pt x="50926" y="76200"/>
                  </a:lnTo>
                  <a:lnTo>
                    <a:pt x="46693" y="63500"/>
                  </a:lnTo>
                  <a:close/>
                </a:path>
              </a:pathLst>
            </a:custGeom>
            <a:solidFill>
              <a:srgbClr val="00C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98364" y="2189988"/>
              <a:ext cx="230124" cy="3657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8026" y="2284349"/>
              <a:ext cx="50800" cy="208279"/>
            </a:xfrm>
            <a:custGeom>
              <a:avLst/>
              <a:gdLst/>
              <a:ahLst/>
              <a:cxnLst/>
              <a:rect l="l" t="t" r="r" b="b"/>
              <a:pathLst>
                <a:path w="50800" h="208280">
                  <a:moveTo>
                    <a:pt x="30099" y="63500"/>
                  </a:moveTo>
                  <a:lnTo>
                    <a:pt x="20574" y="63500"/>
                  </a:lnTo>
                  <a:lnTo>
                    <a:pt x="20574" y="208025"/>
                  </a:lnTo>
                  <a:lnTo>
                    <a:pt x="30099" y="208025"/>
                  </a:lnTo>
                  <a:lnTo>
                    <a:pt x="30099" y="63500"/>
                  </a:lnTo>
                  <a:close/>
                </a:path>
                <a:path w="50800" h="208280">
                  <a:moveTo>
                    <a:pt x="25400" y="0"/>
                  </a:moveTo>
                  <a:lnTo>
                    <a:pt x="0" y="76200"/>
                  </a:lnTo>
                  <a:lnTo>
                    <a:pt x="20574" y="76200"/>
                  </a:lnTo>
                  <a:lnTo>
                    <a:pt x="20574" y="63500"/>
                  </a:lnTo>
                  <a:lnTo>
                    <a:pt x="46566" y="63500"/>
                  </a:lnTo>
                  <a:lnTo>
                    <a:pt x="25400" y="0"/>
                  </a:lnTo>
                  <a:close/>
                </a:path>
                <a:path w="50800" h="208280">
                  <a:moveTo>
                    <a:pt x="46566" y="63500"/>
                  </a:moveTo>
                  <a:lnTo>
                    <a:pt x="30099" y="63500"/>
                  </a:lnTo>
                  <a:lnTo>
                    <a:pt x="30099" y="76200"/>
                  </a:lnTo>
                  <a:lnTo>
                    <a:pt x="50800" y="76200"/>
                  </a:lnTo>
                  <a:lnTo>
                    <a:pt x="46566" y="63500"/>
                  </a:lnTo>
                  <a:close/>
                </a:path>
              </a:pathLst>
            </a:custGeom>
            <a:solidFill>
              <a:srgbClr val="00C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615693"/>
            <a:ext cx="8659495" cy="5448300"/>
            <a:chOff x="242315" y="615693"/>
            <a:chExt cx="8659495" cy="5448300"/>
          </a:xfrm>
        </p:grpSpPr>
        <p:sp>
          <p:nvSpPr>
            <p:cNvPr id="3" name="object 3"/>
            <p:cNvSpPr/>
            <p:nvPr/>
          </p:nvSpPr>
          <p:spPr>
            <a:xfrm>
              <a:off x="242315" y="615693"/>
              <a:ext cx="8659367" cy="54483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5750" y="638175"/>
              <a:ext cx="8572500" cy="5362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0987" y="633412"/>
              <a:ext cx="8582025" cy="5372100"/>
            </a:xfrm>
            <a:custGeom>
              <a:avLst/>
              <a:gdLst/>
              <a:ahLst/>
              <a:cxnLst/>
              <a:rect l="l" t="t" r="r" b="b"/>
              <a:pathLst>
                <a:path w="8582025" h="5372100">
                  <a:moveTo>
                    <a:pt x="0" y="5372100"/>
                  </a:moveTo>
                  <a:lnTo>
                    <a:pt x="8582025" y="5372100"/>
                  </a:lnTo>
                  <a:lnTo>
                    <a:pt x="8582025" y="0"/>
                  </a:lnTo>
                  <a:lnTo>
                    <a:pt x="0" y="0"/>
                  </a:lnTo>
                  <a:lnTo>
                    <a:pt x="0" y="5372100"/>
                  </a:lnTo>
                  <a:close/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890" y="716356"/>
              <a:ext cx="7674609" cy="831850"/>
            </a:xfrm>
            <a:custGeom>
              <a:avLst/>
              <a:gdLst/>
              <a:ahLst/>
              <a:cxnLst/>
              <a:rect l="l" t="t" r="r" b="b"/>
              <a:pathLst>
                <a:path w="7674609" h="831850">
                  <a:moveTo>
                    <a:pt x="7674356" y="0"/>
                  </a:moveTo>
                  <a:lnTo>
                    <a:pt x="0" y="0"/>
                  </a:lnTo>
                  <a:lnTo>
                    <a:pt x="0" y="831519"/>
                  </a:lnTo>
                  <a:lnTo>
                    <a:pt x="7674356" y="831519"/>
                  </a:lnTo>
                  <a:lnTo>
                    <a:pt x="7674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0694" y="741934"/>
            <a:ext cx="6245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Ad ogni ciclo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il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numero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di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molecole di</a:t>
            </a:r>
            <a:r>
              <a:rPr sz="2400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DNA  “copiato” raddoppia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970" y="556586"/>
            <a:ext cx="8125164" cy="6013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59073" y="19303"/>
            <a:ext cx="1137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PCR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1000188"/>
            <a:ext cx="6286500" cy="492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075" y="230250"/>
            <a:ext cx="6736080" cy="574675"/>
          </a:xfrm>
          <a:prstGeom prst="rect">
            <a:avLst/>
          </a:prstGeom>
          <a:solidFill>
            <a:srgbClr val="FF99FF"/>
          </a:solidFill>
        </p:spPr>
        <p:txBody>
          <a:bodyPr vert="horz" wrap="square" lIns="0" tIns="0" rIns="0" bIns="0" rtlCol="0">
            <a:spAutoFit/>
          </a:bodyPr>
          <a:lstStyle/>
          <a:p>
            <a:pPr marL="387350">
              <a:lnSpc>
                <a:spcPts val="4525"/>
              </a:lnSpc>
            </a:pPr>
            <a:r>
              <a:rPr sz="4400" b="0" dirty="0">
                <a:solidFill>
                  <a:srgbClr val="252525"/>
                </a:solidFill>
                <a:latin typeface="Times New Roman"/>
                <a:cs typeface="Times New Roman"/>
              </a:rPr>
              <a:t>Quanto è potente </a:t>
            </a:r>
            <a:r>
              <a:rPr sz="4400" dirty="0">
                <a:solidFill>
                  <a:srgbClr val="252525"/>
                </a:solidFill>
                <a:latin typeface="Times New Roman"/>
                <a:cs typeface="Times New Roman"/>
              </a:rPr>
              <a:t>la</a:t>
            </a:r>
            <a:r>
              <a:rPr sz="4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252525"/>
                </a:solidFill>
                <a:latin typeface="Times New Roman"/>
                <a:cs typeface="Times New Roman"/>
              </a:rPr>
              <a:t>PCR?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190625"/>
            <a:ext cx="7949565" cy="509905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6350" indent="-342900" algn="just">
              <a:lnSpc>
                <a:spcPts val="3070"/>
              </a:lnSpc>
              <a:spcBef>
                <a:spcPts val="844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La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PCR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può amplificare fino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ad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ottenere  una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quantità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utilizzabile di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DNA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(visibile 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su gel)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in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meno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sz="32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ore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8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Lo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stampo di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DNA non necessita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di 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particolari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purificazione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se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il frammento </a:t>
            </a:r>
            <a:r>
              <a:rPr sz="32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da 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amplificare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è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 dimensioni ridotte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(fino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a  1000bp)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70"/>
              </a:lnSpc>
              <a:spcBef>
                <a:spcPts val="74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Il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prodotto della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PCR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può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essere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digerito 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con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enzimi di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restrizione,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sequenziato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o  clonato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070"/>
              </a:lnSpc>
              <a:spcBef>
                <a:spcPts val="78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La PCR </a:t>
            </a:r>
            <a:r>
              <a:rPr sz="32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può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amplificare una singola 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molecola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DNA (es. </a:t>
            </a:r>
            <a:r>
              <a:rPr sz="32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uno</a:t>
            </a:r>
            <a:r>
              <a:rPr sz="3200" b="1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252525"/>
                </a:solidFill>
                <a:latin typeface="Times New Roman"/>
                <a:cs typeface="Times New Roman"/>
              </a:rPr>
              <a:t>spermatozoo)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651" y="163512"/>
            <a:ext cx="5099050" cy="941705"/>
          </a:xfrm>
          <a:prstGeom prst="rect">
            <a:avLst/>
          </a:prstGeom>
          <a:solidFill>
            <a:srgbClr val="5FC89C"/>
          </a:solidFill>
          <a:ln w="9525">
            <a:solidFill>
              <a:srgbClr val="252525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15"/>
              </a:spcBef>
            </a:pPr>
            <a:r>
              <a:rPr sz="4400" b="0" dirty="0">
                <a:solidFill>
                  <a:srgbClr val="000000"/>
                </a:solidFill>
                <a:latin typeface="Times New Roman"/>
                <a:cs typeface="Times New Roman"/>
              </a:rPr>
              <a:t>I cicli della</a:t>
            </a:r>
            <a:r>
              <a:rPr sz="44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000000"/>
                </a:solidFill>
                <a:latin typeface="Times New Roman"/>
                <a:cs typeface="Times New Roman"/>
              </a:rPr>
              <a:t>PCR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05458"/>
            <a:ext cx="3657600" cy="4392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13690" indent="-3429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252525"/>
                </a:solidFill>
                <a:latin typeface="Times New Roman"/>
                <a:cs typeface="Times New Roman"/>
              </a:rPr>
              <a:t>30–35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cicli</a:t>
            </a:r>
            <a:r>
              <a:rPr sz="2800" b="1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ciascuno  comprendente:</a:t>
            </a:r>
            <a:endParaRPr sz="2800">
              <a:latin typeface="Times New Roman"/>
              <a:cs typeface="Times New Roman"/>
            </a:endParaRPr>
          </a:p>
          <a:p>
            <a:pPr marL="756285" marR="27940" lvl="1" indent="-287020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denaturazione (95°C), 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10-40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 sec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annealing</a:t>
            </a:r>
            <a:r>
              <a:rPr sz="24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(50–65°C),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30-120</a:t>
            </a:r>
            <a:r>
              <a:rPr sz="2400" b="1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sec</a:t>
            </a:r>
            <a:endParaRPr sz="2400">
              <a:latin typeface="Times New Roman"/>
              <a:cs typeface="Times New Roman"/>
            </a:endParaRPr>
          </a:p>
          <a:p>
            <a:pPr marL="756285" marR="698500" indent="-28702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–	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polimer</a:t>
            </a:r>
            <a:r>
              <a:rPr sz="2400" b="1" spc="5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zz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b="1" spc="-25" dirty="0">
                <a:solidFill>
                  <a:srgbClr val="252525"/>
                </a:solidFill>
                <a:latin typeface="Times New Roman"/>
                <a:cs typeface="Times New Roman"/>
              </a:rPr>
              <a:t>z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ione 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(68-72°C),</a:t>
            </a:r>
            <a:endParaRPr sz="2400">
              <a:latin typeface="Times New Roman"/>
              <a:cs typeface="Times New Roman"/>
            </a:endParaRPr>
          </a:p>
          <a:p>
            <a:pPr marL="756285" marR="5080">
              <a:lnSpc>
                <a:spcPct val="100000"/>
              </a:lnSpc>
            </a:pP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il tempo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dipende</a:t>
            </a:r>
            <a:r>
              <a:rPr sz="2400" b="1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dalla  </a:t>
            </a:r>
            <a:r>
              <a:rPr sz="24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lunghezza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del 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frammento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4716" y="2253724"/>
            <a:ext cx="4364252" cy="3263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92" y="863723"/>
            <a:ext cx="4385183" cy="3487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3670" y="3608163"/>
            <a:ext cx="4069858" cy="3067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0" y="430212"/>
            <a:ext cx="2621280" cy="586105"/>
          </a:xfrm>
          <a:prstGeom prst="rect">
            <a:avLst/>
          </a:prstGeom>
          <a:solidFill>
            <a:srgbClr val="3333CC"/>
          </a:solidFill>
          <a:ln w="25400">
            <a:solidFill>
              <a:srgbClr val="22229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b="0" spc="-15" dirty="0">
                <a:solidFill>
                  <a:srgbClr val="FFFFFF"/>
                </a:solidFill>
                <a:latin typeface="Times New Roman"/>
                <a:cs typeface="Times New Roman"/>
              </a:rPr>
              <a:t>Termociclatori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542" y="565149"/>
            <a:ext cx="2857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52525"/>
                </a:solidFill>
                <a:latin typeface="Arial"/>
                <a:cs typeface="Arial"/>
              </a:rPr>
              <a:t>PCR</a:t>
            </a:r>
            <a:r>
              <a:rPr sz="2800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52525"/>
                </a:solidFill>
                <a:latin typeface="Arial"/>
                <a:cs typeface="Arial"/>
              </a:rPr>
              <a:t>MULTIPLEX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113" y="1371600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8954" y="0"/>
                </a:lnTo>
              </a:path>
            </a:pathLst>
          </a:custGeom>
          <a:ln w="12700">
            <a:solidFill>
              <a:srgbClr val="00DF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6257" y="3030429"/>
            <a:ext cx="4904014" cy="314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968" y="1714880"/>
            <a:ext cx="784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permette l’analisi di più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target contemporaneamente</a:t>
            </a:r>
            <a:endParaRPr sz="2400">
              <a:latin typeface="Arial"/>
              <a:cs typeface="Arial"/>
            </a:endParaRPr>
          </a:p>
          <a:p>
            <a:pPr marL="508000" indent="-495300">
              <a:lnSpc>
                <a:spcPct val="100000"/>
              </a:lnSpc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vengono usati miscele </a:t>
            </a:r>
            <a:r>
              <a:rPr sz="2400" dirty="0">
                <a:solidFill>
                  <a:srgbClr val="252525"/>
                </a:solidFill>
                <a:latin typeface="Arial"/>
                <a:cs typeface="Arial"/>
              </a:rPr>
              <a:t>di primers o primers</a:t>
            </a:r>
            <a:r>
              <a:rPr sz="2400" spc="5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Arial"/>
                <a:cs typeface="Arial"/>
              </a:rPr>
              <a:t>degenerati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089" y="476834"/>
            <a:ext cx="5427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404040"/>
                </a:solidFill>
                <a:latin typeface="Times New Roman"/>
                <a:cs typeface="Times New Roman"/>
              </a:rPr>
              <a:t>L’invenzione della</a:t>
            </a:r>
            <a:r>
              <a:rPr sz="4400" b="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400" b="0" dirty="0">
                <a:solidFill>
                  <a:srgbClr val="404040"/>
                </a:solidFill>
                <a:latin typeface="Times New Roman"/>
                <a:cs typeface="Times New Roman"/>
              </a:rPr>
              <a:t>PCR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1743913"/>
            <a:ext cx="3653154" cy="44170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10565" indent="-342900">
              <a:lnSpc>
                <a:spcPts val="346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Ideata da Kary  Mullis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nel</a:t>
            </a:r>
            <a:r>
              <a:rPr sz="3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1983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Times New Roman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55600" marR="528955" indent="-342900">
              <a:lnSpc>
                <a:spcPts val="346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La prima  pubblicazione è  apparsa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nel</a:t>
            </a:r>
            <a:r>
              <a:rPr sz="32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Times New Roman"/>
                <a:cs typeface="Times New Roman"/>
              </a:rPr>
              <a:t>1985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Times New Roman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Premio Nobel per</a:t>
            </a:r>
            <a:r>
              <a:rPr sz="3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252525"/>
                </a:solidFill>
                <a:latin typeface="Times New Roman"/>
                <a:cs typeface="Times New Roman"/>
              </a:rPr>
              <a:t>la 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chimica nel</a:t>
            </a:r>
            <a:r>
              <a:rPr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52525"/>
                </a:solidFill>
                <a:latin typeface="Times New Roman"/>
                <a:cs typeface="Times New Roman"/>
              </a:rPr>
              <a:t>1993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601" y="1700276"/>
            <a:ext cx="4267200" cy="328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90600" y="1676400"/>
            <a:ext cx="7315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spc="-5" dirty="0" smtClean="0">
                <a:latin typeface="Caladea"/>
                <a:cs typeface="Caladea"/>
              </a:rPr>
              <a:t>In questo sito è possibile visualizzare un'animazione </a:t>
            </a:r>
            <a:r>
              <a:rPr lang="it-IT" sz="2400" dirty="0" smtClean="0">
                <a:latin typeface="Caladea"/>
                <a:cs typeface="Caladea"/>
              </a:rPr>
              <a:t>della PCR </a:t>
            </a:r>
            <a:r>
              <a:rPr lang="it-IT" sz="2400" dirty="0" smtClean="0"/>
              <a:t>https://www.youtube.com/watch?v=mb5_MgCgoA4</a:t>
            </a:r>
          </a:p>
          <a:p>
            <a:endParaRPr lang="it-IT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/>
              <a:t>                             PCR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4124206"/>
          </a:xfrm>
        </p:spPr>
        <p:txBody>
          <a:bodyPr/>
          <a:lstStyle/>
          <a:p>
            <a:pPr algn="just"/>
            <a:r>
              <a:rPr lang="it-IT" sz="2400" spc="-5" dirty="0" smtClean="0">
                <a:latin typeface="Caladea"/>
                <a:cs typeface="Caladea"/>
              </a:rPr>
              <a:t>La reazione è </a:t>
            </a:r>
            <a:r>
              <a:rPr lang="it-IT" sz="2400" dirty="0" smtClean="0">
                <a:latin typeface="Caladea"/>
                <a:cs typeface="Caladea"/>
              </a:rPr>
              <a:t>catalizzata dall'enzima </a:t>
            </a:r>
            <a:r>
              <a:rPr lang="it-IT" sz="2400" b="1" spc="-5" dirty="0" smtClean="0">
                <a:latin typeface="Caladea"/>
                <a:cs typeface="Caladea"/>
              </a:rPr>
              <a:t>DNA </a:t>
            </a:r>
            <a:r>
              <a:rPr lang="it-IT" sz="2400" b="1" dirty="0" smtClean="0">
                <a:latin typeface="Caladea"/>
                <a:cs typeface="Caladea"/>
              </a:rPr>
              <a:t>polimerasi </a:t>
            </a:r>
            <a:r>
              <a:rPr lang="it-IT" sz="2400" spc="-5" dirty="0" smtClean="0">
                <a:latin typeface="Caladea"/>
                <a:cs typeface="Caladea"/>
              </a:rPr>
              <a:t>che, </a:t>
            </a:r>
            <a:r>
              <a:rPr lang="it-IT" sz="2400" i="1" dirty="0" smtClean="0">
                <a:latin typeface="Caladea"/>
                <a:cs typeface="Caladea"/>
              </a:rPr>
              <a:t>in </a:t>
            </a:r>
            <a:r>
              <a:rPr lang="it-IT" sz="2400" i="1" spc="-5" dirty="0" smtClean="0">
                <a:latin typeface="Caladea"/>
                <a:cs typeface="Caladea"/>
              </a:rPr>
              <a:t>vivo</a:t>
            </a:r>
            <a:r>
              <a:rPr lang="it-IT" sz="2400" spc="-5" dirty="0" smtClean="0">
                <a:latin typeface="Caladea"/>
                <a:cs typeface="Caladea"/>
              </a:rPr>
              <a:t>, è responsabile </a:t>
            </a:r>
            <a:r>
              <a:rPr lang="it-IT" sz="2400" dirty="0" smtClean="0">
                <a:latin typeface="Caladea"/>
                <a:cs typeface="Caladea"/>
              </a:rPr>
              <a:t>della  </a:t>
            </a:r>
            <a:r>
              <a:rPr lang="it-IT" sz="2400" spc="-5" dirty="0" smtClean="0">
                <a:latin typeface="Caladea"/>
                <a:cs typeface="Caladea"/>
              </a:rPr>
              <a:t>replicazione </a:t>
            </a:r>
            <a:r>
              <a:rPr lang="it-IT" sz="2400" dirty="0" smtClean="0">
                <a:latin typeface="Caladea"/>
                <a:cs typeface="Caladea"/>
              </a:rPr>
              <a:t>del </a:t>
            </a:r>
            <a:r>
              <a:rPr lang="it-IT" sz="2400" spc="-5" dirty="0" smtClean="0">
                <a:latin typeface="Caladea"/>
                <a:cs typeface="Caladea"/>
              </a:rPr>
              <a:t>DNA che avviene durante </a:t>
            </a:r>
            <a:r>
              <a:rPr lang="it-IT" sz="2400" dirty="0" smtClean="0">
                <a:latin typeface="Caladea"/>
                <a:cs typeface="Caladea"/>
              </a:rPr>
              <a:t>la </a:t>
            </a:r>
            <a:r>
              <a:rPr lang="it-IT" sz="2400" spc="-5" dirty="0" smtClean="0">
                <a:latin typeface="Caladea"/>
                <a:cs typeface="Caladea"/>
              </a:rPr>
              <a:t>mitosi. </a:t>
            </a:r>
            <a:r>
              <a:rPr lang="it-IT" sz="2400" dirty="0" smtClean="0">
                <a:latin typeface="Caladea"/>
                <a:cs typeface="Caladea"/>
              </a:rPr>
              <a:t>La </a:t>
            </a:r>
            <a:r>
              <a:rPr lang="it-IT" sz="2400" spc="-5" dirty="0" smtClean="0">
                <a:latin typeface="Caladea"/>
                <a:cs typeface="Caladea"/>
              </a:rPr>
              <a:t>PCR ricostruisce </a:t>
            </a:r>
            <a:r>
              <a:rPr lang="it-IT" sz="2400" i="1" dirty="0" smtClean="0">
                <a:latin typeface="Caladea"/>
                <a:cs typeface="Caladea"/>
              </a:rPr>
              <a:t>in vitro </a:t>
            </a:r>
            <a:r>
              <a:rPr lang="it-IT" sz="2400" spc="-5" dirty="0" smtClean="0">
                <a:latin typeface="Caladea"/>
                <a:cs typeface="Caladea"/>
              </a:rPr>
              <a:t>uno specifico  passaggio della duplicazione cellulare: </a:t>
            </a:r>
            <a:r>
              <a:rPr lang="it-IT" sz="2400" dirty="0" smtClean="0">
                <a:latin typeface="Caladea"/>
                <a:cs typeface="Caladea"/>
              </a:rPr>
              <a:t>la </a:t>
            </a:r>
            <a:r>
              <a:rPr lang="it-IT" sz="2400" spc="-5" dirty="0" smtClean="0">
                <a:latin typeface="Caladea"/>
                <a:cs typeface="Caladea"/>
              </a:rPr>
              <a:t>ricostituzione (sintesi) di un segmento di DNA  </a:t>
            </a:r>
            <a:r>
              <a:rPr lang="it-IT" sz="2400" dirty="0" smtClean="0">
                <a:latin typeface="Caladea"/>
                <a:cs typeface="Caladea"/>
              </a:rPr>
              <a:t>"completo" (a doppia elica) a </a:t>
            </a:r>
            <a:r>
              <a:rPr lang="it-IT" sz="2400" spc="-5" dirty="0" smtClean="0">
                <a:latin typeface="Caladea"/>
                <a:cs typeface="Caladea"/>
              </a:rPr>
              <a:t>partire </a:t>
            </a:r>
            <a:r>
              <a:rPr lang="it-IT" sz="2400" dirty="0" smtClean="0">
                <a:latin typeface="Caladea"/>
                <a:cs typeface="Caladea"/>
              </a:rPr>
              <a:t>da </a:t>
            </a:r>
            <a:r>
              <a:rPr lang="it-IT" sz="2400" spc="-5" dirty="0" smtClean="0">
                <a:latin typeface="Caladea"/>
                <a:cs typeface="Caladea"/>
              </a:rPr>
              <a:t>un filamento </a:t>
            </a:r>
            <a:r>
              <a:rPr lang="it-IT" sz="2400" dirty="0" smtClean="0">
                <a:latin typeface="Caladea"/>
                <a:cs typeface="Caladea"/>
              </a:rPr>
              <a:t>a singola elica. Il </a:t>
            </a:r>
            <a:r>
              <a:rPr lang="it-IT" sz="2400" spc="-5" dirty="0" smtClean="0">
                <a:latin typeface="Caladea"/>
                <a:cs typeface="Caladea"/>
              </a:rPr>
              <a:t>filamento </a:t>
            </a:r>
            <a:r>
              <a:rPr lang="it-IT" sz="2400" dirty="0" smtClean="0">
                <a:latin typeface="Caladea"/>
                <a:cs typeface="Caladea"/>
              </a:rPr>
              <a:t>mancante </a:t>
            </a:r>
            <a:r>
              <a:rPr lang="it-IT" sz="2400" spc="-5" dirty="0" smtClean="0">
                <a:latin typeface="Caladea"/>
                <a:cs typeface="Caladea"/>
              </a:rPr>
              <a:t>viene  ricostruito </a:t>
            </a:r>
            <a:r>
              <a:rPr lang="it-IT" sz="2400" dirty="0" smtClean="0">
                <a:latin typeface="Caladea"/>
                <a:cs typeface="Caladea"/>
              </a:rPr>
              <a:t>a </a:t>
            </a:r>
            <a:r>
              <a:rPr lang="it-IT" sz="2400" spc="-5" dirty="0" smtClean="0">
                <a:latin typeface="Caladea"/>
                <a:cs typeface="Caladea"/>
              </a:rPr>
              <a:t>partire da </a:t>
            </a:r>
            <a:r>
              <a:rPr lang="it-IT" sz="2400" dirty="0" smtClean="0">
                <a:latin typeface="Caladea"/>
                <a:cs typeface="Caladea"/>
              </a:rPr>
              <a:t>una </a:t>
            </a:r>
            <a:r>
              <a:rPr lang="it-IT" sz="2400" spc="-5" dirty="0" smtClean="0">
                <a:latin typeface="Caladea"/>
                <a:cs typeface="Caladea"/>
              </a:rPr>
              <a:t>serie di </a:t>
            </a:r>
            <a:r>
              <a:rPr lang="it-IT" sz="2400" dirty="0" smtClean="0">
                <a:latin typeface="Caladea"/>
                <a:cs typeface="Caladea"/>
              </a:rPr>
              <a:t>nucleotidi </a:t>
            </a:r>
            <a:r>
              <a:rPr lang="it-IT" sz="2400" spc="-5" dirty="0" smtClean="0">
                <a:latin typeface="Caladea"/>
                <a:cs typeface="Caladea"/>
              </a:rPr>
              <a:t>(i </a:t>
            </a:r>
            <a:r>
              <a:rPr lang="it-IT" sz="2400" dirty="0" smtClean="0">
                <a:latin typeface="Caladea"/>
                <a:cs typeface="Caladea"/>
              </a:rPr>
              <a:t>"mattoni" </a:t>
            </a:r>
            <a:r>
              <a:rPr lang="it-IT" sz="2400" spc="-5" dirty="0" smtClean="0">
                <a:latin typeface="Caladea"/>
                <a:cs typeface="Caladea"/>
              </a:rPr>
              <a:t>elementari che costituiscono </a:t>
            </a:r>
            <a:r>
              <a:rPr lang="it-IT" sz="2400" dirty="0" smtClean="0">
                <a:latin typeface="Caladea"/>
                <a:cs typeface="Caladea"/>
              </a:rPr>
              <a:t>gli </a:t>
            </a:r>
            <a:r>
              <a:rPr lang="it-IT" sz="2400" spc="-5" dirty="0" smtClean="0">
                <a:latin typeface="Caladea"/>
                <a:cs typeface="Caladea"/>
              </a:rPr>
              <a:t>acidi  nucleici) che vengono disposti nella corretta sequenza, complementare </a:t>
            </a:r>
            <a:r>
              <a:rPr lang="it-IT" sz="2400" dirty="0" smtClean="0">
                <a:latin typeface="Caladea"/>
                <a:cs typeface="Caladea"/>
              </a:rPr>
              <a:t>a </a:t>
            </a:r>
            <a:r>
              <a:rPr lang="it-IT" sz="2400" spc="-5" dirty="0" smtClean="0">
                <a:latin typeface="Caladea"/>
                <a:cs typeface="Caladea"/>
              </a:rPr>
              <a:t>quella </a:t>
            </a:r>
            <a:r>
              <a:rPr lang="it-IT" sz="2400" dirty="0" smtClean="0">
                <a:latin typeface="Caladea"/>
                <a:cs typeface="Caladea"/>
              </a:rPr>
              <a:t>del </a:t>
            </a:r>
            <a:r>
              <a:rPr lang="it-IT" sz="2400" spc="-5" dirty="0" smtClean="0">
                <a:latin typeface="Caladea"/>
                <a:cs typeface="Caladea"/>
              </a:rPr>
              <a:t>DNA  </a:t>
            </a:r>
            <a:r>
              <a:rPr lang="it-IT" sz="2400" spc="-5" dirty="0" smtClean="0">
                <a:latin typeface="Caladea"/>
                <a:cs typeface="Caladea"/>
              </a:rPr>
              <a:t>interessato.</a:t>
            </a:r>
            <a:endParaRPr lang="it-IT" sz="2400" dirty="0" smtClean="0">
              <a:latin typeface="Caladea"/>
              <a:cs typeface="Caladea"/>
            </a:endParaRPr>
          </a:p>
          <a:p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/>
              <a:t>                            PCR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3927229"/>
          </a:xfrm>
        </p:spPr>
        <p:txBody>
          <a:bodyPr/>
          <a:lstStyle/>
          <a:p>
            <a:pPr marL="12700" marR="6350" algn="just">
              <a:lnSpc>
                <a:spcPct val="146700"/>
              </a:lnSpc>
              <a:spcBef>
                <a:spcPts val="100"/>
              </a:spcBef>
            </a:pPr>
            <a:r>
              <a:rPr lang="it-IT" sz="2000" spc="-5" dirty="0" smtClean="0">
                <a:latin typeface="Caladea"/>
                <a:cs typeface="Caladea"/>
              </a:rPr>
              <a:t>Per iniziare </a:t>
            </a:r>
            <a:r>
              <a:rPr lang="it-IT" sz="2000" dirty="0" smtClean="0">
                <a:latin typeface="Caladea"/>
                <a:cs typeface="Caladea"/>
              </a:rPr>
              <a:t>la </a:t>
            </a:r>
            <a:r>
              <a:rPr lang="it-IT" sz="2000" spc="-5" dirty="0" smtClean="0">
                <a:latin typeface="Caladea"/>
                <a:cs typeface="Caladea"/>
              </a:rPr>
              <a:t>reazione occorre che </a:t>
            </a:r>
            <a:r>
              <a:rPr lang="it-IT" sz="2000" dirty="0" smtClean="0">
                <a:latin typeface="Caladea"/>
                <a:cs typeface="Caladea"/>
              </a:rPr>
              <a:t>il </a:t>
            </a:r>
            <a:r>
              <a:rPr lang="it-IT" sz="2000" spc="-5" dirty="0" smtClean="0">
                <a:latin typeface="Caladea"/>
                <a:cs typeface="Caladea"/>
              </a:rPr>
              <a:t>DNA </a:t>
            </a:r>
            <a:r>
              <a:rPr lang="it-IT" sz="2000" dirty="0" smtClean="0">
                <a:latin typeface="Caladea"/>
                <a:cs typeface="Caladea"/>
              </a:rPr>
              <a:t>stampo venga </a:t>
            </a:r>
            <a:r>
              <a:rPr lang="it-IT" sz="2000" spc="-5" dirty="0" smtClean="0">
                <a:latin typeface="Caladea"/>
                <a:cs typeface="Caladea"/>
              </a:rPr>
              <a:t>denaturato, cioè </a:t>
            </a:r>
            <a:r>
              <a:rPr lang="it-IT" sz="2000" dirty="0" smtClean="0">
                <a:latin typeface="Caladea"/>
                <a:cs typeface="Caladea"/>
              </a:rPr>
              <a:t>le </a:t>
            </a:r>
            <a:r>
              <a:rPr lang="it-IT" sz="2000" spc="-5" dirty="0" smtClean="0">
                <a:latin typeface="Caladea"/>
                <a:cs typeface="Caladea"/>
              </a:rPr>
              <a:t>due </a:t>
            </a:r>
            <a:r>
              <a:rPr lang="it-IT" sz="2000" dirty="0" smtClean="0">
                <a:latin typeface="Caladea"/>
                <a:cs typeface="Caladea"/>
              </a:rPr>
              <a:t>singole </a:t>
            </a:r>
            <a:r>
              <a:rPr lang="it-IT" sz="2000" spc="-5" dirty="0" smtClean="0">
                <a:latin typeface="Caladea"/>
                <a:cs typeface="Caladea"/>
              </a:rPr>
              <a:t>eliche che  costituiscono </a:t>
            </a:r>
            <a:r>
              <a:rPr lang="it-IT" sz="2000" dirty="0" smtClean="0">
                <a:latin typeface="Caladea"/>
                <a:cs typeface="Caladea"/>
              </a:rPr>
              <a:t>il </a:t>
            </a:r>
            <a:r>
              <a:rPr lang="it-IT" sz="2000" spc="-5" dirty="0" smtClean="0">
                <a:latin typeface="Caladea"/>
                <a:cs typeface="Caladea"/>
              </a:rPr>
              <a:t>DNA devono essere completamente separate; </a:t>
            </a:r>
            <a:r>
              <a:rPr lang="it-IT" sz="2000" dirty="0" smtClean="0">
                <a:latin typeface="Caladea"/>
                <a:cs typeface="Caladea"/>
              </a:rPr>
              <a:t>la </a:t>
            </a:r>
            <a:r>
              <a:rPr lang="it-IT" sz="2000" spc="-5" dirty="0" smtClean="0">
                <a:latin typeface="Caladea"/>
                <a:cs typeface="Caladea"/>
              </a:rPr>
              <a:t>DNA polimerasi per poter  funzionare </a:t>
            </a:r>
            <a:r>
              <a:rPr lang="it-IT" sz="2000" dirty="0" smtClean="0">
                <a:latin typeface="Caladea"/>
                <a:cs typeface="Caladea"/>
              </a:rPr>
              <a:t>ha </a:t>
            </a:r>
            <a:r>
              <a:rPr lang="it-IT" sz="2000" spc="-5" dirty="0" smtClean="0">
                <a:latin typeface="Caladea"/>
                <a:cs typeface="Caladea"/>
              </a:rPr>
              <a:t>bisogno di un innesco, ovvero di una regione </a:t>
            </a:r>
            <a:r>
              <a:rPr lang="it-IT" sz="2000" dirty="0" smtClean="0">
                <a:latin typeface="Caladea"/>
                <a:cs typeface="Caladea"/>
              </a:rPr>
              <a:t>a </a:t>
            </a:r>
            <a:r>
              <a:rPr lang="it-IT" sz="2000" spc="-5" dirty="0" smtClean="0">
                <a:latin typeface="Caladea"/>
                <a:cs typeface="Caladea"/>
              </a:rPr>
              <a:t>doppio filamento seguita </a:t>
            </a:r>
            <a:r>
              <a:rPr lang="it-IT" sz="2000" dirty="0" smtClean="0">
                <a:latin typeface="Caladea"/>
                <a:cs typeface="Caladea"/>
              </a:rPr>
              <a:t>da </a:t>
            </a:r>
            <a:r>
              <a:rPr lang="it-IT" sz="2000" spc="-5" dirty="0" smtClean="0">
                <a:latin typeface="Caladea"/>
                <a:cs typeface="Caladea"/>
              </a:rPr>
              <a:t>una  regione </a:t>
            </a:r>
            <a:r>
              <a:rPr lang="it-IT" sz="2000" dirty="0" smtClean="0">
                <a:latin typeface="Caladea"/>
                <a:cs typeface="Caladea"/>
              </a:rPr>
              <a:t>a singolo </a:t>
            </a:r>
            <a:r>
              <a:rPr lang="it-IT" sz="2000" spc="-5" dirty="0" smtClean="0">
                <a:latin typeface="Caladea"/>
                <a:cs typeface="Caladea"/>
              </a:rPr>
              <a:t>filamento (v. fig.</a:t>
            </a:r>
            <a:r>
              <a:rPr lang="it-IT" sz="2000" spc="10" dirty="0" smtClean="0">
                <a:latin typeface="Caladea"/>
                <a:cs typeface="Caladea"/>
              </a:rPr>
              <a:t> </a:t>
            </a:r>
            <a:r>
              <a:rPr lang="it-IT" sz="2000" spc="-5" dirty="0" smtClean="0">
                <a:latin typeface="Caladea"/>
                <a:cs typeface="Caladea"/>
              </a:rPr>
              <a:t>seguente).</a:t>
            </a:r>
            <a:endParaRPr lang="it-IT" sz="2000" dirty="0" smtClean="0">
              <a:latin typeface="Caladea"/>
              <a:cs typeface="Caladea"/>
            </a:endParaRPr>
          </a:p>
          <a:p>
            <a:pPr marL="12700" marR="5080" algn="just">
              <a:lnSpc>
                <a:spcPct val="146700"/>
              </a:lnSpc>
            </a:pPr>
            <a:r>
              <a:rPr lang="it-IT" sz="2000" spc="-5" dirty="0" smtClean="0">
                <a:latin typeface="Caladea"/>
                <a:cs typeface="Caladea"/>
              </a:rPr>
              <a:t>L'enzima, </a:t>
            </a:r>
            <a:r>
              <a:rPr lang="it-IT" sz="2000" dirty="0" smtClean="0">
                <a:latin typeface="Caladea"/>
                <a:cs typeface="Caladea"/>
              </a:rPr>
              <a:t>a </a:t>
            </a:r>
            <a:r>
              <a:rPr lang="it-IT" sz="2000" spc="-5" dirty="0" smtClean="0">
                <a:latin typeface="Caladea"/>
                <a:cs typeface="Caladea"/>
              </a:rPr>
              <a:t>partire dall'innesco, incorpora un nucleotide dopo </a:t>
            </a:r>
            <a:r>
              <a:rPr lang="it-IT" sz="2000" dirty="0" smtClean="0">
                <a:latin typeface="Caladea"/>
                <a:cs typeface="Caladea"/>
              </a:rPr>
              <a:t>l'altro, </a:t>
            </a:r>
            <a:r>
              <a:rPr lang="it-IT" sz="2000" spc="-5" dirty="0" smtClean="0">
                <a:latin typeface="Caladea"/>
                <a:cs typeface="Caladea"/>
              </a:rPr>
              <a:t>secondo </a:t>
            </a:r>
            <a:r>
              <a:rPr lang="it-IT" sz="2000" dirty="0" smtClean="0">
                <a:latin typeface="Caladea"/>
                <a:cs typeface="Caladea"/>
              </a:rPr>
              <a:t>la  </a:t>
            </a:r>
            <a:r>
              <a:rPr lang="it-IT" sz="2000" spc="-5" dirty="0" smtClean="0">
                <a:latin typeface="Caladea"/>
                <a:cs typeface="Caladea"/>
              </a:rPr>
              <a:t>complementarietà </a:t>
            </a:r>
            <a:r>
              <a:rPr lang="it-IT" sz="2000" dirty="0" smtClean="0">
                <a:latin typeface="Caladea"/>
                <a:cs typeface="Caladea"/>
              </a:rPr>
              <a:t>delle basi dell'elica a singolo </a:t>
            </a:r>
            <a:r>
              <a:rPr lang="it-IT" sz="2000" spc="-5" dirty="0" smtClean="0">
                <a:latin typeface="Caladea"/>
                <a:cs typeface="Caladea"/>
              </a:rPr>
              <a:t>filamento (che </a:t>
            </a:r>
            <a:r>
              <a:rPr lang="it-IT" sz="2000" dirty="0" smtClean="0">
                <a:latin typeface="Caladea"/>
                <a:cs typeface="Caladea"/>
              </a:rPr>
              <a:t>fa da </a:t>
            </a:r>
            <a:r>
              <a:rPr lang="it-IT" sz="2000" spc="-5" dirty="0" smtClean="0">
                <a:latin typeface="Caladea"/>
                <a:cs typeface="Caladea"/>
              </a:rPr>
              <a:t>stampo), muovendosi </a:t>
            </a:r>
            <a:r>
              <a:rPr lang="it-IT" sz="2000" dirty="0" smtClean="0">
                <a:latin typeface="Caladea"/>
                <a:cs typeface="Caladea"/>
              </a:rPr>
              <a:t>in  </a:t>
            </a:r>
            <a:r>
              <a:rPr lang="it-IT" sz="2000" spc="-5" dirty="0" smtClean="0">
                <a:latin typeface="Caladea"/>
                <a:cs typeface="Caladea"/>
              </a:rPr>
              <a:t>direzione 5' &gt;</a:t>
            </a:r>
            <a:r>
              <a:rPr lang="it-IT" sz="2000" spc="5" dirty="0" smtClean="0">
                <a:latin typeface="Caladea"/>
                <a:cs typeface="Caladea"/>
              </a:rPr>
              <a:t> </a:t>
            </a:r>
            <a:r>
              <a:rPr lang="it-IT" sz="2000" spc="-5" dirty="0" smtClean="0">
                <a:latin typeface="Caladea"/>
                <a:cs typeface="Caladea"/>
              </a:rPr>
              <a:t>3'.</a:t>
            </a:r>
            <a:endParaRPr lang="it-IT" sz="2000" dirty="0" smtClean="0">
              <a:latin typeface="Caladea"/>
              <a:cs typeface="Caladea"/>
            </a:endParaRPr>
          </a:p>
          <a:p>
            <a:endParaRPr lang="it-IT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/>
              <a:t>                             PCR</a:t>
            </a:r>
            <a:endParaRPr lang="it-IT" dirty="0"/>
          </a:p>
        </p:txBody>
      </p:sp>
      <p:grpSp>
        <p:nvGrpSpPr>
          <p:cNvPr id="4" name="object 7"/>
          <p:cNvGrpSpPr>
            <a:grpSpLocks noGrp="1"/>
          </p:cNvGrpSpPr>
          <p:nvPr>
            <p:ph type="body" idx="1"/>
          </p:nvPr>
        </p:nvGrpSpPr>
        <p:grpSpPr>
          <a:xfrm>
            <a:off x="457200" y="1447800"/>
            <a:ext cx="8382000" cy="4953000"/>
            <a:chOff x="1137677" y="915161"/>
            <a:chExt cx="5200015" cy="3171825"/>
          </a:xfrm>
        </p:grpSpPr>
        <p:sp>
          <p:nvSpPr>
            <p:cNvPr id="5" name="object 8"/>
            <p:cNvSpPr/>
            <p:nvPr/>
          </p:nvSpPr>
          <p:spPr>
            <a:xfrm>
              <a:off x="1206406" y="924699"/>
              <a:ext cx="5091524" cy="31379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9"/>
            <p:cNvSpPr/>
            <p:nvPr/>
          </p:nvSpPr>
          <p:spPr>
            <a:xfrm>
              <a:off x="1142439" y="919924"/>
              <a:ext cx="5190490" cy="3162300"/>
            </a:xfrm>
            <a:custGeom>
              <a:avLst/>
              <a:gdLst/>
              <a:ahLst/>
              <a:cxnLst/>
              <a:rect l="l" t="t" r="r" b="b"/>
              <a:pathLst>
                <a:path w="5190490" h="3162300">
                  <a:moveTo>
                    <a:pt x="0" y="0"/>
                  </a:moveTo>
                  <a:lnTo>
                    <a:pt x="5189935" y="0"/>
                  </a:lnTo>
                  <a:lnTo>
                    <a:pt x="5189935" y="3162304"/>
                  </a:lnTo>
                  <a:lnTo>
                    <a:pt x="0" y="316230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>
                <a:latin typeface="Caladea"/>
                <a:cs typeface="Caladea"/>
              </a:rPr>
              <a:t>Possibili </a:t>
            </a:r>
            <a:r>
              <a:rPr lang="it-IT" spc="-5" dirty="0" smtClean="0">
                <a:latin typeface="Caladea"/>
                <a:cs typeface="Caladea"/>
              </a:rPr>
              <a:t>applicazioni </a:t>
            </a:r>
            <a:r>
              <a:rPr lang="it-IT" dirty="0" smtClean="0">
                <a:latin typeface="Caladea"/>
                <a:cs typeface="Caladea"/>
              </a:rPr>
              <a:t>della </a:t>
            </a:r>
            <a:r>
              <a:rPr lang="it-IT" spc="-5" dirty="0" smtClean="0">
                <a:latin typeface="Caladea"/>
                <a:cs typeface="Caladea"/>
              </a:rPr>
              <a:t>PCR: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248650" cy="4611840"/>
          </a:xfrm>
        </p:spPr>
        <p:txBody>
          <a:bodyPr/>
          <a:lstStyle/>
          <a:p>
            <a:pPr marL="12700" algn="just">
              <a:lnSpc>
                <a:spcPct val="100000"/>
              </a:lnSpc>
              <a:spcBef>
                <a:spcPts val="1140"/>
              </a:spcBef>
            </a:pPr>
            <a:endParaRPr lang="it-IT" sz="1800" dirty="0" smtClean="0">
              <a:latin typeface="Caladea"/>
              <a:cs typeface="Caladea"/>
            </a:endParaRPr>
          </a:p>
          <a:p>
            <a:pPr marL="12700" marR="5715" algn="just">
              <a:lnSpc>
                <a:spcPct val="146700"/>
              </a:lnSpc>
            </a:pPr>
            <a:r>
              <a:rPr lang="it-IT" sz="1800" spc="-250" dirty="0" err="1" smtClean="0">
                <a:latin typeface="Caladea"/>
                <a:cs typeface="Caladea"/>
              </a:rPr>
              <a:t>-­‐In</a:t>
            </a:r>
            <a:r>
              <a:rPr lang="it-IT" sz="1800" spc="-250" dirty="0" smtClean="0">
                <a:latin typeface="Caladea"/>
                <a:cs typeface="Caladea"/>
              </a:rPr>
              <a:t> </a:t>
            </a:r>
            <a:r>
              <a:rPr lang="it-IT" sz="1800" spc="-5" dirty="0" smtClean="0">
                <a:latin typeface="Caladea"/>
                <a:cs typeface="Caladea"/>
              </a:rPr>
              <a:t>caso di </a:t>
            </a:r>
            <a:r>
              <a:rPr lang="it-IT" sz="1800" dirty="0" smtClean="0">
                <a:latin typeface="Caladea"/>
                <a:cs typeface="Caladea"/>
              </a:rPr>
              <a:t>malattie </a:t>
            </a:r>
            <a:r>
              <a:rPr lang="it-IT" sz="1800" spc="-5" dirty="0" smtClean="0">
                <a:latin typeface="Caladea"/>
                <a:cs typeface="Caladea"/>
              </a:rPr>
              <a:t>genetiche o tumorali mediante </a:t>
            </a:r>
            <a:r>
              <a:rPr lang="it-IT" sz="1800" dirty="0" smtClean="0">
                <a:latin typeface="Caladea"/>
                <a:cs typeface="Caladea"/>
              </a:rPr>
              <a:t>la PCR </a:t>
            </a:r>
            <a:r>
              <a:rPr lang="it-IT" sz="1800" spc="-5" dirty="0" smtClean="0">
                <a:latin typeface="Caladea"/>
                <a:cs typeface="Caladea"/>
              </a:rPr>
              <a:t>è possibile </a:t>
            </a:r>
            <a:r>
              <a:rPr lang="it-IT" sz="1800" spc="-30" dirty="0" smtClean="0">
                <a:latin typeface="Caladea"/>
                <a:cs typeface="Caladea"/>
              </a:rPr>
              <a:t>amplificare  </a:t>
            </a:r>
            <a:r>
              <a:rPr lang="it-IT" sz="1800" dirty="0" smtClean="0">
                <a:latin typeface="Caladea"/>
                <a:cs typeface="Caladea"/>
              </a:rPr>
              <a:t>il gene </a:t>
            </a:r>
            <a:r>
              <a:rPr lang="it-IT" sz="1800" spc="-5" dirty="0" smtClean="0">
                <a:latin typeface="Caladea"/>
                <a:cs typeface="Caladea"/>
              </a:rPr>
              <a:t>responsabile di </a:t>
            </a:r>
            <a:r>
              <a:rPr lang="it-IT" sz="1800" dirty="0" smtClean="0">
                <a:latin typeface="Caladea"/>
                <a:cs typeface="Caladea"/>
              </a:rPr>
              <a:t>tali stati patologici </a:t>
            </a:r>
            <a:r>
              <a:rPr lang="it-IT" sz="1800" spc="-5" dirty="0" smtClean="0">
                <a:latin typeface="Caladea"/>
                <a:cs typeface="Caladea"/>
              </a:rPr>
              <a:t>(ovviamente </a:t>
            </a:r>
            <a:r>
              <a:rPr lang="it-IT" sz="1800" dirty="0" smtClean="0">
                <a:latin typeface="Caladea"/>
                <a:cs typeface="Caladea"/>
              </a:rPr>
              <a:t>il </a:t>
            </a:r>
            <a:r>
              <a:rPr lang="it-IT" sz="1800" spc="-5" dirty="0" smtClean="0">
                <a:latin typeface="Caladea"/>
                <a:cs typeface="Caladea"/>
              </a:rPr>
              <a:t>gene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questione deve essere </a:t>
            </a:r>
            <a:r>
              <a:rPr lang="it-IT" sz="1800" dirty="0" smtClean="0">
                <a:latin typeface="Caladea"/>
                <a:cs typeface="Caladea"/>
              </a:rPr>
              <a:t>stato </a:t>
            </a:r>
            <a:r>
              <a:rPr lang="it-IT" sz="1800" spc="-5" dirty="0" smtClean="0">
                <a:latin typeface="Caladea"/>
                <a:cs typeface="Caladea"/>
              </a:rPr>
              <a:t>già  riconosciuto, mentre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caso di </a:t>
            </a:r>
            <a:r>
              <a:rPr lang="it-IT" sz="1800" dirty="0" smtClean="0">
                <a:latin typeface="Caladea"/>
                <a:cs typeface="Caladea"/>
              </a:rPr>
              <a:t>malattie infettive </a:t>
            </a:r>
            <a:r>
              <a:rPr lang="it-IT" sz="1800" spc="-5" dirty="0" smtClean="0">
                <a:latin typeface="Caladea"/>
                <a:cs typeface="Caladea"/>
              </a:rPr>
              <a:t>si possono </a:t>
            </a:r>
            <a:r>
              <a:rPr lang="it-IT" sz="1800" dirty="0" smtClean="0">
                <a:latin typeface="Caladea"/>
                <a:cs typeface="Caladea"/>
              </a:rPr>
              <a:t>amplificare geni del </a:t>
            </a:r>
            <a:r>
              <a:rPr lang="it-IT" sz="1800" spc="-5" dirty="0" smtClean="0">
                <a:latin typeface="Caladea"/>
                <a:cs typeface="Caladea"/>
              </a:rPr>
              <a:t>microrganismo </a:t>
            </a:r>
            <a:r>
              <a:rPr lang="it-IT" sz="1800" dirty="0" smtClean="0">
                <a:latin typeface="Caladea"/>
                <a:cs typeface="Caladea"/>
              </a:rPr>
              <a:t>in  </a:t>
            </a:r>
            <a:r>
              <a:rPr lang="it-IT" sz="1800" spc="-5" dirty="0" smtClean="0">
                <a:latin typeface="Caladea"/>
                <a:cs typeface="Caladea"/>
              </a:rPr>
              <a:t>questione che codifichino per funzioni vitali essenziali o per </a:t>
            </a:r>
            <a:r>
              <a:rPr lang="it-IT" sz="1800" dirty="0" smtClean="0">
                <a:latin typeface="Caladea"/>
                <a:cs typeface="Caladea"/>
              </a:rPr>
              <a:t>fattori </a:t>
            </a:r>
            <a:r>
              <a:rPr lang="it-IT" sz="1800" spc="-5" dirty="0" smtClean="0">
                <a:latin typeface="Caladea"/>
                <a:cs typeface="Caladea"/>
              </a:rPr>
              <a:t>di</a:t>
            </a:r>
            <a:r>
              <a:rPr lang="it-IT" sz="1800" spc="65" dirty="0" smtClean="0">
                <a:latin typeface="Caladea"/>
                <a:cs typeface="Caladea"/>
              </a:rPr>
              <a:t> </a:t>
            </a:r>
            <a:r>
              <a:rPr lang="it-IT" sz="1800" spc="-5" dirty="0" smtClean="0">
                <a:latin typeface="Caladea"/>
                <a:cs typeface="Caladea"/>
              </a:rPr>
              <a:t>virulenza.</a:t>
            </a:r>
            <a:endParaRPr lang="it-IT" sz="1800" dirty="0" smtClean="0">
              <a:latin typeface="Caladea"/>
              <a:cs typeface="Caladea"/>
            </a:endParaRPr>
          </a:p>
          <a:p>
            <a:pPr marL="12700" marR="5080" algn="just">
              <a:lnSpc>
                <a:spcPct val="146100"/>
              </a:lnSpc>
              <a:spcBef>
                <a:spcPts val="10"/>
              </a:spcBef>
            </a:pPr>
            <a:r>
              <a:rPr lang="it-IT" sz="1800" spc="-420" dirty="0" err="1" smtClean="0">
                <a:latin typeface="Caladea"/>
                <a:cs typeface="Caladea"/>
              </a:rPr>
              <a:t>-­‐</a:t>
            </a:r>
            <a:r>
              <a:rPr lang="it-IT" sz="1800" spc="65" dirty="0" smtClean="0">
                <a:latin typeface="Caladea"/>
                <a:cs typeface="Caladea"/>
              </a:rPr>
              <a:t> </a:t>
            </a:r>
            <a:r>
              <a:rPr lang="it-IT" sz="1800" dirty="0" smtClean="0">
                <a:latin typeface="Caladea"/>
                <a:cs typeface="Caladea"/>
              </a:rPr>
              <a:t>Dal </a:t>
            </a:r>
            <a:r>
              <a:rPr lang="it-IT" sz="1800" spc="-5" dirty="0" smtClean="0">
                <a:latin typeface="Caladea"/>
                <a:cs typeface="Caladea"/>
              </a:rPr>
              <a:t>momento che molte sequenze geniche presentano una </a:t>
            </a:r>
            <a:r>
              <a:rPr lang="it-IT" sz="1800" dirty="0" smtClean="0">
                <a:latin typeface="Caladea"/>
                <a:cs typeface="Caladea"/>
              </a:rPr>
              <a:t>elevata </a:t>
            </a:r>
            <a:r>
              <a:rPr lang="it-IT" sz="1800" spc="-5" dirty="0" smtClean="0">
                <a:latin typeface="Caladea"/>
                <a:cs typeface="Caladea"/>
              </a:rPr>
              <a:t>conservazione di sequenza </a:t>
            </a:r>
            <a:r>
              <a:rPr lang="it-IT" sz="1800" spc="-120" dirty="0" smtClean="0">
                <a:latin typeface="Caladea"/>
                <a:cs typeface="Caladea"/>
              </a:rPr>
              <a:t>in  </a:t>
            </a:r>
            <a:r>
              <a:rPr lang="it-IT" sz="1800" spc="-5" dirty="0" smtClean="0">
                <a:latin typeface="Caladea"/>
                <a:cs typeface="Caladea"/>
              </a:rPr>
              <a:t>specie differenti, sintetizzando </a:t>
            </a:r>
            <a:r>
              <a:rPr lang="it-IT" sz="1800" dirty="0" smtClean="0">
                <a:latin typeface="Caladea"/>
                <a:cs typeface="Caladea"/>
              </a:rPr>
              <a:t>gli </a:t>
            </a:r>
            <a:r>
              <a:rPr lang="it-IT" sz="1800" spc="-5" dirty="0" err="1" smtClean="0">
                <a:latin typeface="Caladea"/>
                <a:cs typeface="Caladea"/>
              </a:rPr>
              <a:t>oligonucleotidi</a:t>
            </a:r>
            <a:r>
              <a:rPr lang="it-IT" sz="1800" spc="-5" dirty="0" smtClean="0">
                <a:latin typeface="Caladea"/>
                <a:cs typeface="Caladea"/>
              </a:rPr>
              <a:t>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modo che questi si possano </a:t>
            </a:r>
            <a:r>
              <a:rPr lang="it-IT" sz="1800" dirty="0" smtClean="0">
                <a:latin typeface="Caladea"/>
                <a:cs typeface="Caladea"/>
              </a:rPr>
              <a:t>appaiare a </a:t>
            </a:r>
            <a:r>
              <a:rPr lang="it-IT" sz="1800" spc="-5" dirty="0" smtClean="0">
                <a:latin typeface="Caladea"/>
                <a:cs typeface="Caladea"/>
              </a:rPr>
              <a:t>due  regioni conservate del gene, è possibile isolare un gene omologo </a:t>
            </a:r>
            <a:r>
              <a:rPr lang="it-IT" sz="1800" dirty="0" smtClean="0">
                <a:latin typeface="Caladea"/>
                <a:cs typeface="Caladea"/>
              </a:rPr>
              <a:t>in </a:t>
            </a:r>
            <a:r>
              <a:rPr lang="it-IT" sz="1800" spc="-5" dirty="0" smtClean="0">
                <a:latin typeface="Caladea"/>
                <a:cs typeface="Caladea"/>
              </a:rPr>
              <a:t>una specie </a:t>
            </a:r>
            <a:r>
              <a:rPr lang="it-IT" sz="1800" dirty="0" smtClean="0">
                <a:latin typeface="Caladea"/>
                <a:cs typeface="Caladea"/>
              </a:rPr>
              <a:t>in cui </a:t>
            </a:r>
            <a:r>
              <a:rPr lang="it-IT" sz="1800" spc="-5" dirty="0" smtClean="0">
                <a:latin typeface="Caladea"/>
                <a:cs typeface="Caladea"/>
              </a:rPr>
              <a:t>quel gene non  è </a:t>
            </a:r>
            <a:r>
              <a:rPr lang="it-IT" sz="1800" dirty="0" smtClean="0">
                <a:latin typeface="Caladea"/>
                <a:cs typeface="Caladea"/>
              </a:rPr>
              <a:t>stato </a:t>
            </a:r>
            <a:r>
              <a:rPr lang="it-IT" sz="1800" spc="-5" dirty="0" smtClean="0">
                <a:latin typeface="Caladea"/>
                <a:cs typeface="Caladea"/>
              </a:rPr>
              <a:t>ancora</a:t>
            </a:r>
            <a:r>
              <a:rPr lang="it-IT" sz="1800" dirty="0" smtClean="0">
                <a:latin typeface="Caladea"/>
                <a:cs typeface="Caladea"/>
              </a:rPr>
              <a:t> </a:t>
            </a:r>
            <a:r>
              <a:rPr lang="it-IT" sz="1800" spc="-5" dirty="0" smtClean="0">
                <a:latin typeface="Caladea"/>
                <a:cs typeface="Caladea"/>
              </a:rPr>
              <a:t>caratterizzato.</a:t>
            </a:r>
            <a:endParaRPr lang="it-IT" sz="1800" dirty="0" smtClean="0">
              <a:latin typeface="Caladea"/>
              <a:cs typeface="Caladea"/>
            </a:endParaRPr>
          </a:p>
          <a:p>
            <a:endParaRPr lang="it-IT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0993" y="290321"/>
            <a:ext cx="7062012" cy="492443"/>
          </a:xfrm>
        </p:spPr>
        <p:txBody>
          <a:bodyPr/>
          <a:lstStyle/>
          <a:p>
            <a:r>
              <a:rPr lang="it-IT" dirty="0" smtClean="0">
                <a:latin typeface="Caladea"/>
                <a:cs typeface="Caladea"/>
              </a:rPr>
              <a:t>Possibili </a:t>
            </a:r>
            <a:r>
              <a:rPr lang="it-IT" spc="-5" dirty="0" smtClean="0">
                <a:latin typeface="Caladea"/>
                <a:cs typeface="Caladea"/>
              </a:rPr>
              <a:t>applicazioni </a:t>
            </a:r>
            <a:r>
              <a:rPr lang="it-IT" dirty="0" smtClean="0">
                <a:latin typeface="Caladea"/>
                <a:cs typeface="Caladea"/>
              </a:rPr>
              <a:t>della </a:t>
            </a:r>
            <a:r>
              <a:rPr lang="it-IT" spc="-5" dirty="0" smtClean="0">
                <a:latin typeface="Caladea"/>
                <a:cs typeface="Caladea"/>
              </a:rPr>
              <a:t>PCR: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47674" y="1959991"/>
            <a:ext cx="8248650" cy="3927229"/>
          </a:xfrm>
        </p:spPr>
        <p:txBody>
          <a:bodyPr/>
          <a:lstStyle/>
          <a:p>
            <a:pPr marL="12700" marR="6350" algn="just">
              <a:lnSpc>
                <a:spcPct val="146700"/>
              </a:lnSpc>
            </a:pPr>
            <a:r>
              <a:rPr lang="it-IT" sz="2000" dirty="0" smtClean="0">
                <a:latin typeface="Caladea"/>
                <a:cs typeface="Caladea"/>
              </a:rPr>
              <a:t>E’ </a:t>
            </a:r>
            <a:r>
              <a:rPr lang="it-IT" sz="2000" spc="-5" dirty="0" smtClean="0">
                <a:latin typeface="Caladea"/>
                <a:cs typeface="Caladea"/>
              </a:rPr>
              <a:t>possibile </a:t>
            </a:r>
            <a:r>
              <a:rPr lang="it-IT" sz="2000" dirty="0" smtClean="0">
                <a:latin typeface="Caladea"/>
                <a:cs typeface="Caladea"/>
              </a:rPr>
              <a:t>amplificare </a:t>
            </a:r>
            <a:r>
              <a:rPr lang="it-IT" sz="2000" spc="-5" dirty="0" smtClean="0">
                <a:latin typeface="Caladea"/>
                <a:cs typeface="Caladea"/>
              </a:rPr>
              <a:t>porzioni di DNA </a:t>
            </a:r>
            <a:r>
              <a:rPr lang="it-IT" sz="2000" dirty="0" smtClean="0">
                <a:latin typeface="Caladea"/>
                <a:cs typeface="Caladea"/>
              </a:rPr>
              <a:t>"antico" (isolato da </a:t>
            </a:r>
            <a:r>
              <a:rPr lang="it-IT" sz="2000" spc="-5" dirty="0" smtClean="0">
                <a:latin typeface="Caladea"/>
                <a:cs typeface="Caladea"/>
              </a:rPr>
              <a:t>reperti fossili, mummie ecc.) </a:t>
            </a:r>
            <a:r>
              <a:rPr lang="it-IT" sz="2000" spc="-160" dirty="0" smtClean="0">
                <a:latin typeface="Caladea"/>
                <a:cs typeface="Caladea"/>
              </a:rPr>
              <a:t>in  </a:t>
            </a:r>
            <a:r>
              <a:rPr lang="it-IT" sz="2000" spc="-5" dirty="0" smtClean="0">
                <a:latin typeface="Caladea"/>
                <a:cs typeface="Caladea"/>
              </a:rPr>
              <a:t>modo </a:t>
            </a:r>
            <a:r>
              <a:rPr lang="it-IT" sz="2000" dirty="0" smtClean="0">
                <a:latin typeface="Caladea"/>
                <a:cs typeface="Caladea"/>
              </a:rPr>
              <a:t>da </a:t>
            </a:r>
            <a:r>
              <a:rPr lang="it-IT" sz="2000" spc="-5" dirty="0" smtClean="0">
                <a:latin typeface="Caladea"/>
                <a:cs typeface="Caladea"/>
              </a:rPr>
              <a:t>effettuare confronti con </a:t>
            </a:r>
            <a:r>
              <a:rPr lang="it-IT" sz="2000" dirty="0" smtClean="0">
                <a:latin typeface="Caladea"/>
                <a:cs typeface="Caladea"/>
              </a:rPr>
              <a:t>campioni contemporanei </a:t>
            </a:r>
            <a:r>
              <a:rPr lang="it-IT" sz="2000" spc="-5" dirty="0" smtClean="0">
                <a:latin typeface="Caladea"/>
                <a:cs typeface="Caladea"/>
              </a:rPr>
              <a:t>di DNA per studi</a:t>
            </a:r>
            <a:r>
              <a:rPr lang="it-IT" sz="2000" spc="100" dirty="0" smtClean="0">
                <a:latin typeface="Caladea"/>
                <a:cs typeface="Caladea"/>
              </a:rPr>
              <a:t> </a:t>
            </a:r>
            <a:r>
              <a:rPr lang="it-IT" sz="2000" spc="-5" dirty="0" smtClean="0">
                <a:latin typeface="Caladea"/>
                <a:cs typeface="Caladea"/>
              </a:rPr>
              <a:t>evoluzionistici.</a:t>
            </a:r>
            <a:endParaRPr lang="it-IT" sz="2000" dirty="0" smtClean="0">
              <a:latin typeface="Caladea"/>
              <a:cs typeface="Caladea"/>
            </a:endParaRPr>
          </a:p>
          <a:p>
            <a:pPr marL="12700" marR="6350" algn="just">
              <a:lnSpc>
                <a:spcPct val="146700"/>
              </a:lnSpc>
            </a:pPr>
            <a:r>
              <a:rPr lang="it-IT" sz="2000" spc="-420" dirty="0" err="1" smtClean="0">
                <a:latin typeface="Caladea"/>
                <a:cs typeface="Caladea"/>
              </a:rPr>
              <a:t>-­‐</a:t>
            </a:r>
            <a:r>
              <a:rPr lang="it-IT" sz="2000" spc="145" dirty="0" smtClean="0">
                <a:latin typeface="Caladea"/>
                <a:cs typeface="Caladea"/>
              </a:rPr>
              <a:t> </a:t>
            </a:r>
            <a:r>
              <a:rPr lang="it-IT" sz="2000" dirty="0" smtClean="0">
                <a:latin typeface="Caladea"/>
                <a:cs typeface="Caladea"/>
              </a:rPr>
              <a:t>E’ </a:t>
            </a:r>
            <a:r>
              <a:rPr lang="it-IT" sz="2000" spc="-5" dirty="0" smtClean="0">
                <a:latin typeface="Caladea"/>
                <a:cs typeface="Caladea"/>
              </a:rPr>
              <a:t>possibile </a:t>
            </a:r>
            <a:r>
              <a:rPr lang="it-IT" sz="2000" dirty="0" smtClean="0">
                <a:latin typeface="Caladea"/>
                <a:cs typeface="Caladea"/>
              </a:rPr>
              <a:t>amplificare </a:t>
            </a:r>
            <a:r>
              <a:rPr lang="it-IT" sz="2000" spc="-5" dirty="0" smtClean="0">
                <a:latin typeface="Caladea"/>
                <a:cs typeface="Caladea"/>
              </a:rPr>
              <a:t>numerose porzioni </a:t>
            </a:r>
            <a:r>
              <a:rPr lang="it-IT" sz="2000" dirty="0" smtClean="0">
                <a:latin typeface="Caladea"/>
                <a:cs typeface="Caladea"/>
              </a:rPr>
              <a:t>del </a:t>
            </a:r>
            <a:r>
              <a:rPr lang="it-IT" sz="2000" spc="-5" dirty="0" smtClean="0">
                <a:latin typeface="Caladea"/>
                <a:cs typeface="Caladea"/>
              </a:rPr>
              <a:t>DNA genomico di un </a:t>
            </a:r>
            <a:r>
              <a:rPr lang="it-IT" sz="2000" dirty="0" smtClean="0">
                <a:latin typeface="Caladea"/>
                <a:cs typeface="Caladea"/>
              </a:rPr>
              <a:t>genotipo </a:t>
            </a:r>
            <a:r>
              <a:rPr lang="it-IT" sz="2000" spc="-5" dirty="0" smtClean="0">
                <a:latin typeface="Caladea"/>
                <a:cs typeface="Caladea"/>
              </a:rPr>
              <a:t>(una specie, </a:t>
            </a:r>
            <a:r>
              <a:rPr lang="it-IT" sz="2000" spc="-120" dirty="0" smtClean="0">
                <a:latin typeface="Caladea"/>
                <a:cs typeface="Caladea"/>
              </a:rPr>
              <a:t>una  </a:t>
            </a:r>
            <a:r>
              <a:rPr lang="it-IT" sz="2000" dirty="0" smtClean="0">
                <a:latin typeface="Caladea"/>
                <a:cs typeface="Caladea"/>
              </a:rPr>
              <a:t>varietà </a:t>
            </a:r>
            <a:r>
              <a:rPr lang="it-IT" sz="2000" spc="-5" dirty="0" smtClean="0">
                <a:latin typeface="Caladea"/>
                <a:cs typeface="Caladea"/>
              </a:rPr>
              <a:t>o un individuo) per mettere </a:t>
            </a:r>
            <a:r>
              <a:rPr lang="it-IT" sz="2000" dirty="0" smtClean="0">
                <a:latin typeface="Caladea"/>
                <a:cs typeface="Caladea"/>
              </a:rPr>
              <a:t>a </a:t>
            </a:r>
            <a:r>
              <a:rPr lang="it-IT" sz="2000" spc="-5" dirty="0" smtClean="0">
                <a:latin typeface="Caladea"/>
                <a:cs typeface="Caladea"/>
              </a:rPr>
              <a:t>confronto </a:t>
            </a:r>
            <a:r>
              <a:rPr lang="it-IT" sz="2000" dirty="0" smtClean="0">
                <a:latin typeface="Caladea"/>
                <a:cs typeface="Caladea"/>
              </a:rPr>
              <a:t>genotipi </a:t>
            </a:r>
            <a:r>
              <a:rPr lang="it-IT" sz="2000" spc="-5" dirty="0" smtClean="0">
                <a:latin typeface="Caladea"/>
                <a:cs typeface="Caladea"/>
              </a:rPr>
              <a:t>diversi, </a:t>
            </a:r>
            <a:r>
              <a:rPr lang="it-IT" sz="2000" dirty="0" smtClean="0">
                <a:latin typeface="Caladea"/>
                <a:cs typeface="Caladea"/>
              </a:rPr>
              <a:t>ottenendo </a:t>
            </a:r>
            <a:r>
              <a:rPr lang="it-IT" sz="2000" spc="-5" dirty="0" smtClean="0">
                <a:latin typeface="Caladea"/>
                <a:cs typeface="Caladea"/>
              </a:rPr>
              <a:t>per ciascuno una  </a:t>
            </a:r>
            <a:r>
              <a:rPr lang="it-IT" sz="2000" dirty="0" smtClean="0">
                <a:latin typeface="Caladea"/>
                <a:cs typeface="Caladea"/>
              </a:rPr>
              <a:t>"impronta digitale </a:t>
            </a:r>
            <a:r>
              <a:rPr lang="it-IT" sz="2000" spc="-5" dirty="0" smtClean="0">
                <a:latin typeface="Caladea"/>
                <a:cs typeface="Caladea"/>
              </a:rPr>
              <a:t>molecolare", utile </a:t>
            </a:r>
            <a:r>
              <a:rPr lang="it-IT" sz="2000" dirty="0" smtClean="0">
                <a:latin typeface="Caladea"/>
                <a:cs typeface="Caladea"/>
              </a:rPr>
              <a:t>ad </a:t>
            </a:r>
            <a:r>
              <a:rPr lang="it-IT" sz="2000" spc="-5" dirty="0" smtClean="0">
                <a:latin typeface="Caladea"/>
                <a:cs typeface="Caladea"/>
              </a:rPr>
              <a:t>esempio </a:t>
            </a:r>
            <a:r>
              <a:rPr lang="it-IT" sz="2000" dirty="0" smtClean="0">
                <a:latin typeface="Caladea"/>
                <a:cs typeface="Caladea"/>
              </a:rPr>
              <a:t>in </a:t>
            </a:r>
            <a:r>
              <a:rPr lang="it-IT" sz="2000" spc="-5" dirty="0" smtClean="0">
                <a:latin typeface="Caladea"/>
                <a:cs typeface="Caladea"/>
              </a:rPr>
              <a:t>medicina </a:t>
            </a:r>
            <a:r>
              <a:rPr lang="it-IT" sz="2000" dirty="0" smtClean="0">
                <a:latin typeface="Caladea"/>
                <a:cs typeface="Caladea"/>
              </a:rPr>
              <a:t>legale, diagnostica, </a:t>
            </a:r>
            <a:r>
              <a:rPr lang="it-IT" sz="2000" spc="-5" dirty="0" smtClean="0">
                <a:latin typeface="Caladea"/>
                <a:cs typeface="Caladea"/>
              </a:rPr>
              <a:t>tassonomia,  riconoscimento </a:t>
            </a:r>
            <a:r>
              <a:rPr lang="it-IT" sz="2000" dirty="0" smtClean="0">
                <a:latin typeface="Caladea"/>
                <a:cs typeface="Caladea"/>
              </a:rPr>
              <a:t>varietale.</a:t>
            </a:r>
          </a:p>
          <a:p>
            <a:endParaRPr lang="it-IT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1339</Words>
  <Application>Microsoft Office PowerPoint</Application>
  <PresentationFormat>Presentazione su schermo (4:3)</PresentationFormat>
  <Paragraphs>106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Office Theme</vt:lpstr>
      <vt:lpstr>PCR</vt:lpstr>
      <vt:lpstr>                          PCR</vt:lpstr>
      <vt:lpstr>L’invenzione della PCR</vt:lpstr>
      <vt:lpstr>                             PCR</vt:lpstr>
      <vt:lpstr>                            PCR</vt:lpstr>
      <vt:lpstr>                             PCR</vt:lpstr>
      <vt:lpstr>Diapositiva 7</vt:lpstr>
      <vt:lpstr>Possibili applicazioni della PCR:</vt:lpstr>
      <vt:lpstr>Possibili applicazioni della PCR:</vt:lpstr>
      <vt:lpstr>Possibili applicazioni della PCR:</vt:lpstr>
      <vt:lpstr>ESEMPIO DI PROGRAMMAZIONE PCR </vt:lpstr>
      <vt:lpstr>COME VENGONO DISEGNATI I PRIMERS PER LA PCR? </vt:lpstr>
      <vt:lpstr>                               PCR</vt:lpstr>
      <vt:lpstr>Fasi della PCR</vt:lpstr>
      <vt:lpstr>Com’era l’analisi genetica prima  della PCR?</vt:lpstr>
      <vt:lpstr>DNA polimerasi  di Thermus  aquaticus</vt:lpstr>
      <vt:lpstr>Diapositiva 17</vt:lpstr>
      <vt:lpstr>fase 2: ANNEALING</vt:lpstr>
      <vt:lpstr>fase 3: ESTENSIONE</vt:lpstr>
      <vt:lpstr>IL PROCESSO SI RIPETE</vt:lpstr>
      <vt:lpstr>Diapositiva 21</vt:lpstr>
      <vt:lpstr>Diapositiva 22</vt:lpstr>
      <vt:lpstr>Ad ogni ciclo il numero di molecole di DNA  “copiato” raddoppia</vt:lpstr>
      <vt:lpstr>Diapositiva 24</vt:lpstr>
      <vt:lpstr>Diapositiva 25</vt:lpstr>
      <vt:lpstr>Quanto è potente la PCR?</vt:lpstr>
      <vt:lpstr>I cicli della PCR</vt:lpstr>
      <vt:lpstr>Termociclatori</vt:lpstr>
      <vt:lpstr>PCR MULTIPLEX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Elisa</dc:creator>
  <cp:lastModifiedBy>Casa</cp:lastModifiedBy>
  <cp:revision>12</cp:revision>
  <dcterms:created xsi:type="dcterms:W3CDTF">2021-01-13T12:12:54Z</dcterms:created>
  <dcterms:modified xsi:type="dcterms:W3CDTF">2021-01-13T17:39:31Z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2021-01-13T00:00:00Z</vt:filetime>
  </property>
</Properties>
</file>