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8" r:id="rId21"/>
    <p:sldId id="279" r:id="rId22"/>
    <p:sldId id="274" r:id="rId23"/>
    <p:sldId id="280" r:id="rId24"/>
    <p:sldId id="275" r:id="rId25"/>
    <p:sldId id="276" r:id="rId26"/>
    <p:sldId id="281" r:id="rId27"/>
    <p:sldId id="282" r:id="rId28"/>
    <p:sldId id="290" r:id="rId29"/>
    <p:sldId id="291" r:id="rId30"/>
    <p:sldId id="292" r:id="rId31"/>
    <p:sldId id="293" r:id="rId32"/>
    <p:sldId id="294" r:id="rId33"/>
    <p:sldId id="295" r:id="rId34"/>
    <p:sldId id="284" r:id="rId35"/>
    <p:sldId id="285" r:id="rId36"/>
    <p:sldId id="286" r:id="rId37"/>
    <p:sldId id="287" r:id="rId38"/>
    <p:sldId id="288" r:id="rId39"/>
    <p:sldId id="289" r:id="rId40"/>
    <p:sldId id="297" r:id="rId4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65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1">
        <a:schemeClr val="bg1"/>
      </p:bgRef>
    </p:bg>
    <p:spTree>
      <p:nvGrpSpPr>
        <p:cNvPr id="1" name=""/>
        <p:cNvGrpSpPr/>
        <p:nvPr/>
      </p:nvGrpSpPr>
      <p:grpSpPr>
        <a:xfrm>
          <a:off x="0" y="0"/>
          <a:ext cx="0" cy="0"/>
          <a:chOff x="0" y="0"/>
          <a:chExt cx="0" cy="0"/>
        </a:xfrm>
      </p:grpSpPr>
      <p:sp>
        <p:nvSpPr>
          <p:cNvPr id="8" name="Titolo 7"/>
          <p:cNvSpPr>
            <a:spLocks noGrp="1"/>
          </p:cNvSpPr>
          <p:nvPr>
            <p:ph type="ctrTitle"/>
          </p:nvPr>
        </p:nvSpPr>
        <p:spPr>
          <a:xfrm>
            <a:off x="2286000" y="3124200"/>
            <a:ext cx="6172200" cy="1894362"/>
          </a:xfrm>
        </p:spPr>
        <p:txBody>
          <a:bodyPr/>
          <a:lstStyle>
            <a:lvl1pPr>
              <a:defRPr b="1"/>
            </a:lvl1pPr>
          </a:lstStyle>
          <a:p>
            <a:r>
              <a:rPr kumimoji="0" lang="it-IT" smtClean="0"/>
              <a:t>Fare clic per modificare lo stile del titolo</a:t>
            </a:r>
            <a:endParaRPr kumimoji="0" lang="en-US"/>
          </a:p>
        </p:txBody>
      </p:sp>
      <p:sp>
        <p:nvSpPr>
          <p:cNvPr id="9" name="Sottotito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28" name="Segnaposto data 27"/>
          <p:cNvSpPr>
            <a:spLocks noGrp="1"/>
          </p:cNvSpPr>
          <p:nvPr>
            <p:ph type="dt" sz="half" idx="10"/>
          </p:nvPr>
        </p:nvSpPr>
        <p:spPr bwMode="auto">
          <a:xfrm rot="5400000">
            <a:off x="7764621" y="1174097"/>
            <a:ext cx="2286000" cy="381000"/>
          </a:xfrm>
        </p:spPr>
        <p:txBody>
          <a:bodyPr/>
          <a:lstStyle/>
          <a:p>
            <a:fld id="{5E25684D-89D4-4508-BE92-80C2446B59B9}" type="datetimeFigureOut">
              <a:rPr lang="it-IT" smtClean="0"/>
              <a:pPr/>
              <a:t>20/01/2021</a:t>
            </a:fld>
            <a:endParaRPr lang="it-IT"/>
          </a:p>
        </p:txBody>
      </p:sp>
      <p:sp>
        <p:nvSpPr>
          <p:cNvPr id="17" name="Segnaposto piè di pagina 16"/>
          <p:cNvSpPr>
            <a:spLocks noGrp="1"/>
          </p:cNvSpPr>
          <p:nvPr>
            <p:ph type="ftr" sz="quarter" idx="11"/>
          </p:nvPr>
        </p:nvSpPr>
        <p:spPr bwMode="auto">
          <a:xfrm rot="5400000">
            <a:off x="7077269" y="4181669"/>
            <a:ext cx="3657600" cy="384048"/>
          </a:xfrm>
        </p:spPr>
        <p:txBody>
          <a:bodyPr/>
          <a:lstStyle/>
          <a:p>
            <a:endParaRPr lang="it-IT"/>
          </a:p>
        </p:txBody>
      </p:sp>
      <p:sp>
        <p:nvSpPr>
          <p:cNvPr id="10" name="Rettango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tango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tango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ttore 1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ttore 1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ttore 1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ttore 1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ttore 1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ttore 1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tango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egnaposto numero diapositiva 28"/>
          <p:cNvSpPr>
            <a:spLocks noGrp="1"/>
          </p:cNvSpPr>
          <p:nvPr>
            <p:ph type="sldNum" sz="quarter" idx="12"/>
          </p:nvPr>
        </p:nvSpPr>
        <p:spPr bwMode="auto">
          <a:xfrm>
            <a:off x="1325544" y="4928702"/>
            <a:ext cx="609600" cy="517524"/>
          </a:xfrm>
        </p:spPr>
        <p:txBody>
          <a:bodyPr/>
          <a:lstStyle/>
          <a:p>
            <a:fld id="{2D4035C1-3E91-4536-B6C9-1E211F7E9CD8}" type="slidenum">
              <a:rPr lang="it-IT" smtClean="0"/>
              <a:pPr/>
              <a:t>‹N›</a:t>
            </a:fld>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5E25684D-89D4-4508-BE92-80C2446B59B9}" type="datetimeFigureOut">
              <a:rPr lang="it-IT" smtClean="0"/>
              <a:pPr/>
              <a:t>20/01/2021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D4035C1-3E91-4536-B6C9-1E211F7E9CD8}"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9"/>
            <a:ext cx="1676400" cy="5851525"/>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274638"/>
            <a:ext cx="6019800" cy="5851525"/>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5E25684D-89D4-4508-BE92-80C2446B59B9}" type="datetimeFigureOut">
              <a:rPr lang="it-IT" smtClean="0"/>
              <a:pPr/>
              <a:t>20/01/2021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D4035C1-3E91-4536-B6C9-1E211F7E9CD8}"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8" name="Segnaposto contenuto 7"/>
          <p:cNvSpPr>
            <a:spLocks noGrp="1"/>
          </p:cNvSpPr>
          <p:nvPr>
            <p:ph sz="quarter" idx="1"/>
          </p:nvPr>
        </p:nvSpPr>
        <p:spPr>
          <a:xfrm>
            <a:off x="457200" y="1600200"/>
            <a:ext cx="7467600" cy="4873752"/>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4"/>
          </p:nvPr>
        </p:nvSpPr>
        <p:spPr/>
        <p:txBody>
          <a:bodyPr rtlCol="0"/>
          <a:lstStyle/>
          <a:p>
            <a:fld id="{5E25684D-89D4-4508-BE92-80C2446B59B9}" type="datetimeFigureOut">
              <a:rPr lang="it-IT" smtClean="0"/>
              <a:pPr/>
              <a:t>20/01/2021</a:t>
            </a:fld>
            <a:endParaRPr lang="it-IT"/>
          </a:p>
        </p:txBody>
      </p:sp>
      <p:sp>
        <p:nvSpPr>
          <p:cNvPr id="9" name="Segnaposto numero diapositiva 8"/>
          <p:cNvSpPr>
            <a:spLocks noGrp="1"/>
          </p:cNvSpPr>
          <p:nvPr>
            <p:ph type="sldNum" sz="quarter" idx="15"/>
          </p:nvPr>
        </p:nvSpPr>
        <p:spPr/>
        <p:txBody>
          <a:bodyPr rtlCol="0"/>
          <a:lstStyle/>
          <a:p>
            <a:fld id="{2D4035C1-3E91-4536-B6C9-1E211F7E9CD8}" type="slidenum">
              <a:rPr lang="it-IT" smtClean="0"/>
              <a:pPr/>
              <a:t>‹N›</a:t>
            </a:fld>
            <a:endParaRPr lang="it-IT"/>
          </a:p>
        </p:txBody>
      </p:sp>
      <p:sp>
        <p:nvSpPr>
          <p:cNvPr id="10" name="Segnaposto piè di pagina 9"/>
          <p:cNvSpPr>
            <a:spLocks noGrp="1"/>
          </p:cNvSpPr>
          <p:nvPr>
            <p:ph type="ftr" sz="quarter" idx="16"/>
          </p:nvPr>
        </p:nvSpPr>
        <p:spPr/>
        <p:txBody>
          <a:bodyPr rtlCol="0"/>
          <a:lstStyle/>
          <a:p>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2286000" y="2895600"/>
            <a:ext cx="6172200" cy="2053590"/>
          </a:xfrm>
        </p:spPr>
        <p:txBody>
          <a:bodyPr/>
          <a:lstStyle>
            <a:lvl1pPr algn="l">
              <a:buNone/>
              <a:defRPr sz="3000" b="1" cap="small" baseline="0"/>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bwMode="auto">
          <a:xfrm rot="5400000">
            <a:off x="7763256" y="1170432"/>
            <a:ext cx="2286000" cy="381000"/>
          </a:xfrm>
        </p:spPr>
        <p:txBody>
          <a:bodyPr/>
          <a:lstStyle/>
          <a:p>
            <a:fld id="{5E25684D-89D4-4508-BE92-80C2446B59B9}" type="datetimeFigureOut">
              <a:rPr lang="it-IT" smtClean="0"/>
              <a:pPr/>
              <a:t>20/01/2021</a:t>
            </a:fld>
            <a:endParaRPr lang="it-IT"/>
          </a:p>
        </p:txBody>
      </p:sp>
      <p:sp>
        <p:nvSpPr>
          <p:cNvPr id="5" name="Segnaposto piè di pagina 4"/>
          <p:cNvSpPr>
            <a:spLocks noGrp="1"/>
          </p:cNvSpPr>
          <p:nvPr>
            <p:ph type="ftr" sz="quarter" idx="11"/>
          </p:nvPr>
        </p:nvSpPr>
        <p:spPr bwMode="auto">
          <a:xfrm rot="5400000">
            <a:off x="7077456" y="4178808"/>
            <a:ext cx="3657600" cy="384048"/>
          </a:xfrm>
        </p:spPr>
        <p:txBody>
          <a:bodyPr/>
          <a:lstStyle/>
          <a:p>
            <a:endParaRPr lang="it-IT"/>
          </a:p>
        </p:txBody>
      </p:sp>
      <p:sp>
        <p:nvSpPr>
          <p:cNvPr id="9" name="Rettango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ttore 1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ttore 1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ttore 1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ttore 1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ttore 1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tango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ttore 1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egnaposto numero diapositiva 5"/>
          <p:cNvSpPr>
            <a:spLocks noGrp="1"/>
          </p:cNvSpPr>
          <p:nvPr>
            <p:ph type="sldNum" sz="quarter" idx="12"/>
          </p:nvPr>
        </p:nvSpPr>
        <p:spPr bwMode="auto">
          <a:xfrm>
            <a:off x="1340616" y="4928702"/>
            <a:ext cx="609600" cy="517524"/>
          </a:xfrm>
        </p:spPr>
        <p:txBody>
          <a:bodyPr/>
          <a:lstStyle/>
          <a:p>
            <a:fld id="{2D4035C1-3E91-4536-B6C9-1E211F7E9CD8}"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5" name="Segnaposto data 4"/>
          <p:cNvSpPr>
            <a:spLocks noGrp="1"/>
          </p:cNvSpPr>
          <p:nvPr>
            <p:ph type="dt" sz="half" idx="10"/>
          </p:nvPr>
        </p:nvSpPr>
        <p:spPr/>
        <p:txBody>
          <a:bodyPr/>
          <a:lstStyle/>
          <a:p>
            <a:fld id="{5E25684D-89D4-4508-BE92-80C2446B59B9}" type="datetimeFigureOut">
              <a:rPr lang="it-IT" smtClean="0"/>
              <a:pPr/>
              <a:t>20/01/2021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D4035C1-3E91-4536-B6C9-1E211F7E9CD8}" type="slidenum">
              <a:rPr lang="it-IT" smtClean="0"/>
              <a:pPr/>
              <a:t>‹N›</a:t>
            </a:fld>
            <a:endParaRPr lang="it-IT"/>
          </a:p>
        </p:txBody>
      </p:sp>
      <p:sp>
        <p:nvSpPr>
          <p:cNvPr id="9" name="Segnaposto contenuto 8"/>
          <p:cNvSpPr>
            <a:spLocks noGrp="1"/>
          </p:cNvSpPr>
          <p:nvPr>
            <p:ph sz="quarter" idx="1"/>
          </p:nvPr>
        </p:nvSpPr>
        <p:spPr>
          <a:xfrm>
            <a:off x="457200" y="1600200"/>
            <a:ext cx="36576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1" name="Segnaposto contenuto 10"/>
          <p:cNvSpPr>
            <a:spLocks noGrp="1"/>
          </p:cNvSpPr>
          <p:nvPr>
            <p:ph sz="quarter" idx="2"/>
          </p:nvPr>
        </p:nvSpPr>
        <p:spPr>
          <a:xfrm>
            <a:off x="4270248" y="1600200"/>
            <a:ext cx="36576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7543800" cy="1143000"/>
          </a:xfrm>
        </p:spPr>
        <p:txBody>
          <a:bodyPr anchor="b"/>
          <a:lstStyle>
            <a:lvl1pPr>
              <a:defRPr/>
            </a:lvl1pPr>
          </a:lstStyle>
          <a:p>
            <a:r>
              <a:rPr kumimoji="0" lang="it-IT" smtClean="0"/>
              <a:t>Fare clic per modificare lo stile del titolo</a:t>
            </a:r>
            <a:endParaRPr kumimoji="0" lang="en-US"/>
          </a:p>
        </p:txBody>
      </p:sp>
      <p:sp>
        <p:nvSpPr>
          <p:cNvPr id="7" name="Segnaposto data 6"/>
          <p:cNvSpPr>
            <a:spLocks noGrp="1"/>
          </p:cNvSpPr>
          <p:nvPr>
            <p:ph type="dt" sz="half" idx="10"/>
          </p:nvPr>
        </p:nvSpPr>
        <p:spPr/>
        <p:txBody>
          <a:bodyPr/>
          <a:lstStyle/>
          <a:p>
            <a:fld id="{5E25684D-89D4-4508-BE92-80C2446B59B9}" type="datetimeFigureOut">
              <a:rPr lang="it-IT" smtClean="0"/>
              <a:pPr/>
              <a:t>20/01/2021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D4035C1-3E91-4536-B6C9-1E211F7E9CD8}" type="slidenum">
              <a:rPr lang="it-IT" smtClean="0"/>
              <a:pPr/>
              <a:t>‹N›</a:t>
            </a:fld>
            <a:endParaRPr lang="it-IT"/>
          </a:p>
        </p:txBody>
      </p:sp>
      <p:sp>
        <p:nvSpPr>
          <p:cNvPr id="11" name="Segnaposto contenuto 10"/>
          <p:cNvSpPr>
            <a:spLocks noGrp="1"/>
          </p:cNvSpPr>
          <p:nvPr>
            <p:ph sz="quarter" idx="2"/>
          </p:nvPr>
        </p:nvSpPr>
        <p:spPr>
          <a:xfrm>
            <a:off x="457200" y="2362200"/>
            <a:ext cx="3657600" cy="38862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3" name="Segnaposto contenuto 12"/>
          <p:cNvSpPr>
            <a:spLocks noGrp="1"/>
          </p:cNvSpPr>
          <p:nvPr>
            <p:ph sz="quarter" idx="4"/>
          </p:nvPr>
        </p:nvSpPr>
        <p:spPr>
          <a:xfrm>
            <a:off x="4371975" y="2362200"/>
            <a:ext cx="3657600" cy="38862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2" name="Segnaposto tes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it-IT" smtClean="0"/>
              <a:t>Fare clic per modificare stili del testo dello schema</a:t>
            </a:r>
          </a:p>
        </p:txBody>
      </p:sp>
      <p:sp>
        <p:nvSpPr>
          <p:cNvPr id="14" name="Segnaposto tes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it-IT" smtClean="0"/>
              <a:t>Fare clic per modificare stili del testo dello schema</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6" name="Segnaposto data 5"/>
          <p:cNvSpPr>
            <a:spLocks noGrp="1"/>
          </p:cNvSpPr>
          <p:nvPr>
            <p:ph type="dt" sz="half" idx="10"/>
          </p:nvPr>
        </p:nvSpPr>
        <p:spPr/>
        <p:txBody>
          <a:bodyPr rtlCol="0"/>
          <a:lstStyle/>
          <a:p>
            <a:fld id="{5E25684D-89D4-4508-BE92-80C2446B59B9}" type="datetimeFigureOut">
              <a:rPr lang="it-IT" smtClean="0"/>
              <a:pPr/>
              <a:t>20/01/2021</a:t>
            </a:fld>
            <a:endParaRPr lang="it-IT"/>
          </a:p>
        </p:txBody>
      </p:sp>
      <p:sp>
        <p:nvSpPr>
          <p:cNvPr id="7" name="Segnaposto numero diapositiva 6"/>
          <p:cNvSpPr>
            <a:spLocks noGrp="1"/>
          </p:cNvSpPr>
          <p:nvPr>
            <p:ph type="sldNum" sz="quarter" idx="11"/>
          </p:nvPr>
        </p:nvSpPr>
        <p:spPr/>
        <p:txBody>
          <a:bodyPr rtlCol="0"/>
          <a:lstStyle/>
          <a:p>
            <a:fld id="{2D4035C1-3E91-4536-B6C9-1E211F7E9CD8}" type="slidenum">
              <a:rPr lang="it-IT" smtClean="0"/>
              <a:pPr/>
              <a:t>‹N›</a:t>
            </a:fld>
            <a:endParaRPr lang="it-IT"/>
          </a:p>
        </p:txBody>
      </p:sp>
      <p:sp>
        <p:nvSpPr>
          <p:cNvPr id="8" name="Segnaposto piè di pagina 7"/>
          <p:cNvSpPr>
            <a:spLocks noGrp="1"/>
          </p:cNvSpPr>
          <p:nvPr>
            <p:ph type="ftr" sz="quarter" idx="12"/>
          </p:nvPr>
        </p:nvSpPr>
        <p:spPr/>
        <p:txBody>
          <a:bodyPr rtlCol="0"/>
          <a:lstStyle/>
          <a:p>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E25684D-89D4-4508-BE92-80C2446B59B9}" type="datetimeFigureOut">
              <a:rPr lang="it-IT" smtClean="0"/>
              <a:pPr/>
              <a:t>20/01/2021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D4035C1-3E91-4536-B6C9-1E211F7E9CD8}"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Ref idx="1001">
        <a:schemeClr val="bg1"/>
      </p:bgRef>
    </p:bg>
    <p:spTree>
      <p:nvGrpSpPr>
        <p:cNvPr id="1" name=""/>
        <p:cNvGrpSpPr/>
        <p:nvPr/>
      </p:nvGrpSpPr>
      <p:grpSpPr>
        <a:xfrm>
          <a:off x="0" y="0"/>
          <a:ext cx="0" cy="0"/>
          <a:chOff x="0" y="0"/>
          <a:chExt cx="0" cy="0"/>
        </a:xfrm>
      </p:grpSpPr>
      <p:sp>
        <p:nvSpPr>
          <p:cNvPr id="10" name="Connettore 1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o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8" name="Connettore 1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ttore 1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ttore 1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tango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ttore 1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Segnaposto contenuto 17"/>
          <p:cNvSpPr>
            <a:spLocks noGrp="1"/>
          </p:cNvSpPr>
          <p:nvPr>
            <p:ph sz="quarter" idx="1"/>
          </p:nvPr>
        </p:nvSpPr>
        <p:spPr>
          <a:xfrm>
            <a:off x="304800" y="274320"/>
            <a:ext cx="5638800" cy="6327648"/>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21" name="Segnaposto data 20"/>
          <p:cNvSpPr>
            <a:spLocks noGrp="1"/>
          </p:cNvSpPr>
          <p:nvPr>
            <p:ph type="dt" sz="half" idx="14"/>
          </p:nvPr>
        </p:nvSpPr>
        <p:spPr/>
        <p:txBody>
          <a:bodyPr rtlCol="0"/>
          <a:lstStyle/>
          <a:p>
            <a:fld id="{5E25684D-89D4-4508-BE92-80C2446B59B9}" type="datetimeFigureOut">
              <a:rPr lang="it-IT" smtClean="0"/>
              <a:pPr/>
              <a:t>20/01/2021</a:t>
            </a:fld>
            <a:endParaRPr lang="it-IT"/>
          </a:p>
        </p:txBody>
      </p:sp>
      <p:sp>
        <p:nvSpPr>
          <p:cNvPr id="22" name="Segnaposto numero diapositiva 21"/>
          <p:cNvSpPr>
            <a:spLocks noGrp="1"/>
          </p:cNvSpPr>
          <p:nvPr>
            <p:ph type="sldNum" sz="quarter" idx="15"/>
          </p:nvPr>
        </p:nvSpPr>
        <p:spPr/>
        <p:txBody>
          <a:bodyPr rtlCol="0"/>
          <a:lstStyle/>
          <a:p>
            <a:fld id="{2D4035C1-3E91-4536-B6C9-1E211F7E9CD8}" type="slidenum">
              <a:rPr lang="it-IT" smtClean="0"/>
              <a:pPr/>
              <a:t>‹N›</a:t>
            </a:fld>
            <a:endParaRPr lang="it-IT"/>
          </a:p>
        </p:txBody>
      </p:sp>
      <p:sp>
        <p:nvSpPr>
          <p:cNvPr id="23" name="Segnaposto piè di pagina 22"/>
          <p:cNvSpPr>
            <a:spLocks noGrp="1"/>
          </p:cNvSpPr>
          <p:nvPr>
            <p:ph type="ftr" sz="quarter" idx="16"/>
          </p:nvPr>
        </p:nvSpPr>
        <p:spPr/>
        <p:txBody>
          <a:bodyPr rtlCol="0"/>
          <a:lstStyle/>
          <a:p>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Connettore 1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olo 1"/>
          <p:cNvSpPr>
            <a:spLocks noGrp="1"/>
          </p:cNvSpPr>
          <p:nvPr>
            <p:ph type="title"/>
          </p:nvPr>
        </p:nvSpPr>
        <p:spPr>
          <a:xfrm rot="5400000">
            <a:off x="3350133" y="3200400"/>
            <a:ext cx="6309360" cy="457200"/>
          </a:xfrm>
        </p:spPr>
        <p:txBody>
          <a:bodyPr anchor="b"/>
          <a:lstStyle>
            <a:lvl1pPr algn="l">
              <a:buNone/>
              <a:defRPr sz="2000" b="1"/>
            </a:lvl1pPr>
          </a:lstStyle>
          <a:p>
            <a:r>
              <a:rPr kumimoji="0" lang="it-IT" smtClean="0"/>
              <a:t>Fare clic per modificare lo stile del titolo</a:t>
            </a:r>
            <a:endParaRPr kumimoji="0" lang="en-US"/>
          </a:p>
        </p:txBody>
      </p:sp>
      <p:sp>
        <p:nvSpPr>
          <p:cNvPr id="3" name="Segnaposto immagin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it-IT" smtClean="0"/>
              <a:t>Fare clic sull'icona per inserire un'immagine</a:t>
            </a:r>
            <a:endParaRPr kumimoji="0" lang="en-US" dirty="0"/>
          </a:p>
        </p:txBody>
      </p:sp>
      <p:sp>
        <p:nvSpPr>
          <p:cNvPr id="4" name="Segnaposto tes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10" name="Connettore 1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tango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ttore 1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ttore 1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ttore 1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egnaposto data 16"/>
          <p:cNvSpPr>
            <a:spLocks noGrp="1"/>
          </p:cNvSpPr>
          <p:nvPr>
            <p:ph type="dt" sz="half" idx="10"/>
          </p:nvPr>
        </p:nvSpPr>
        <p:spPr/>
        <p:txBody>
          <a:bodyPr rtlCol="0"/>
          <a:lstStyle/>
          <a:p>
            <a:fld id="{5E25684D-89D4-4508-BE92-80C2446B59B9}" type="datetimeFigureOut">
              <a:rPr lang="it-IT" smtClean="0"/>
              <a:pPr/>
              <a:t>20/01/2021</a:t>
            </a:fld>
            <a:endParaRPr lang="it-IT"/>
          </a:p>
        </p:txBody>
      </p:sp>
      <p:sp>
        <p:nvSpPr>
          <p:cNvPr id="18" name="Segnaposto numero diapositiva 17"/>
          <p:cNvSpPr>
            <a:spLocks noGrp="1"/>
          </p:cNvSpPr>
          <p:nvPr>
            <p:ph type="sldNum" sz="quarter" idx="11"/>
          </p:nvPr>
        </p:nvSpPr>
        <p:spPr/>
        <p:txBody>
          <a:bodyPr rtlCol="0"/>
          <a:lstStyle/>
          <a:p>
            <a:fld id="{2D4035C1-3E91-4536-B6C9-1E211F7E9CD8}" type="slidenum">
              <a:rPr lang="it-IT" smtClean="0"/>
              <a:pPr/>
              <a:t>‹N›</a:t>
            </a:fld>
            <a:endParaRPr lang="it-IT"/>
          </a:p>
        </p:txBody>
      </p:sp>
      <p:sp>
        <p:nvSpPr>
          <p:cNvPr id="21" name="Segnaposto piè di pagina 20"/>
          <p:cNvSpPr>
            <a:spLocks noGrp="1"/>
          </p:cNvSpPr>
          <p:nvPr>
            <p:ph type="ftr" sz="quarter" idx="12"/>
          </p:nvPr>
        </p:nvSpPr>
        <p:spPr/>
        <p:txBody>
          <a:bodyPr rtlCol="0"/>
          <a:lstStyle/>
          <a:p>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ttore 1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egnaposto titolo 21"/>
          <p:cNvSpPr>
            <a:spLocks noGrp="1"/>
          </p:cNvSpPr>
          <p:nvPr>
            <p:ph type="title"/>
          </p:nvPr>
        </p:nvSpPr>
        <p:spPr>
          <a:xfrm>
            <a:off x="457200" y="274638"/>
            <a:ext cx="7467600" cy="1143000"/>
          </a:xfrm>
          <a:prstGeom prst="rect">
            <a:avLst/>
          </a:prstGeom>
        </p:spPr>
        <p:txBody>
          <a:bodyPr vert="horz" anchor="b">
            <a:normAutofit/>
          </a:bodyPr>
          <a:lstStyle/>
          <a:p>
            <a:r>
              <a:rPr kumimoji="0" lang="it-IT" smtClean="0"/>
              <a:t>Fare clic per modificare lo stile del titolo</a:t>
            </a:r>
            <a:endParaRPr kumimoji="0" lang="en-US"/>
          </a:p>
        </p:txBody>
      </p:sp>
      <p:sp>
        <p:nvSpPr>
          <p:cNvPr id="13" name="Segnaposto tes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4" name="Segnaposto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E25684D-89D4-4508-BE92-80C2446B59B9}" type="datetimeFigureOut">
              <a:rPr lang="it-IT" smtClean="0"/>
              <a:pPr/>
              <a:t>20/01/2021</a:t>
            </a:fld>
            <a:endParaRPr lang="it-IT"/>
          </a:p>
        </p:txBody>
      </p:sp>
      <p:sp>
        <p:nvSpPr>
          <p:cNvPr id="3" name="Segnaposto piè di pagina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t-IT"/>
          </a:p>
        </p:txBody>
      </p:sp>
      <p:sp>
        <p:nvSpPr>
          <p:cNvPr id="7" name="Connettore 1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ttore 1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tango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ttore 1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egnaposto numero diapositiva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D4035C1-3E91-4536-B6C9-1E211F7E9CD8}"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AfAwzEBz40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facebook.com/chetempochefa/videos/roberto-burioni-e-la-spiegazione-sui-test-covid/43668971773565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VACCINI </a:t>
            </a:r>
            <a:endParaRPr lang="it-IT" dirty="0"/>
          </a:p>
        </p:txBody>
      </p:sp>
      <p:sp>
        <p:nvSpPr>
          <p:cNvPr id="3" name="Sottotitolo 2"/>
          <p:cNvSpPr>
            <a:spLocks noGrp="1"/>
          </p:cNvSpPr>
          <p:nvPr>
            <p:ph type="subTitle" idx="1"/>
          </p:nvPr>
        </p:nvSpPr>
        <p:spPr/>
        <p:txBody>
          <a:bodyPr/>
          <a:lstStyle/>
          <a:p>
            <a:r>
              <a:rPr lang="it-IT" dirty="0" smtClean="0"/>
              <a:t>Storia di scoperte scientifiche a beneficio dell’umanità (e non </a:t>
            </a:r>
            <a:r>
              <a:rPr lang="it-IT" dirty="0" err="1" smtClean="0"/>
              <a:t>solo…</a:t>
            </a:r>
            <a:r>
              <a:rPr lang="it-IT" dirty="0" smtClean="0"/>
              <a:t>..)</a:t>
            </a:r>
            <a:endParaRPr lang="it-I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2800" b="1" dirty="0" smtClean="0"/>
              <a:t>Il vaccino “</a:t>
            </a:r>
            <a:r>
              <a:rPr lang="it-IT" sz="2800" b="1" dirty="0" err="1" smtClean="0"/>
              <a:t>Jenneriano</a:t>
            </a:r>
            <a:r>
              <a:rPr lang="it-IT" sz="2800" b="1" dirty="0" smtClean="0"/>
              <a:t>” si diffuse rapidamente in tutta Europa e nelle </a:t>
            </a:r>
            <a:r>
              <a:rPr lang="it-IT" sz="2800" b="1" dirty="0" err="1" smtClean="0"/>
              <a:t>Americhe</a:t>
            </a:r>
            <a:r>
              <a:rPr lang="it-IT" sz="2800" b="1" dirty="0" smtClean="0"/>
              <a:t>. </a:t>
            </a:r>
            <a:endParaRPr lang="it-IT" sz="2800" dirty="0"/>
          </a:p>
        </p:txBody>
      </p:sp>
      <p:sp>
        <p:nvSpPr>
          <p:cNvPr id="3" name="Segnaposto contenuto 2"/>
          <p:cNvSpPr>
            <a:spLocks noGrp="1"/>
          </p:cNvSpPr>
          <p:nvPr>
            <p:ph sz="quarter" idx="1"/>
          </p:nvPr>
        </p:nvSpPr>
        <p:spPr/>
        <p:txBody>
          <a:bodyPr>
            <a:normAutofit fontScale="92500" lnSpcReduction="20000"/>
          </a:bodyPr>
          <a:lstStyle/>
          <a:p>
            <a:pPr fontAlgn="base"/>
            <a:r>
              <a:rPr lang="it-IT" dirty="0"/>
              <a:t>Proprio questa procedura permise la prima campagna internazionale di vaccinazione della storia, che fu condotta contro il vaiolo nelle colonie spagnole delle </a:t>
            </a:r>
            <a:r>
              <a:rPr lang="it-IT" dirty="0" err="1"/>
              <a:t>Americhe</a:t>
            </a:r>
            <a:r>
              <a:rPr lang="it-IT" dirty="0"/>
              <a:t> fra 1803 e 1806 dal medico Francisco Javier de </a:t>
            </a:r>
            <a:r>
              <a:rPr lang="it-IT" dirty="0" err="1"/>
              <a:t>Balmis</a:t>
            </a:r>
            <a:r>
              <a:rPr lang="it-IT" dirty="0"/>
              <a:t>, trasportando 22 ragazzi orfani come fonte “vivente” di virus vaccinico, passato di braccio in braccio durante il corso della spedizione.</a:t>
            </a:r>
          </a:p>
          <a:p>
            <a:pPr fontAlgn="base"/>
            <a:r>
              <a:rPr lang="it-IT" dirty="0"/>
              <a:t>A quest’evento sono stati dedicati diversi documentari e film, uno dei quali, prodotto in Spagna, s’intitola “</a:t>
            </a:r>
            <a:r>
              <a:rPr lang="it-IT" i="1" dirty="0"/>
              <a:t>22 </a:t>
            </a:r>
            <a:r>
              <a:rPr lang="it-IT" i="1" dirty="0" err="1"/>
              <a:t>ángeles</a:t>
            </a:r>
            <a:r>
              <a:rPr lang="it-IT" dirty="0"/>
              <a:t>”, riferendosi, appunto, ai 22 ragazzi che permisero questa straordinaria impresa umanitaria.</a:t>
            </a:r>
          </a:p>
          <a:p>
            <a:pPr fontAlgn="base"/>
            <a:r>
              <a:rPr lang="it-IT" dirty="0"/>
              <a:t>A questa impresa si ispirò il dr. Carlos </a:t>
            </a:r>
            <a:r>
              <a:rPr lang="it-IT" dirty="0" err="1"/>
              <a:t>Canseco</a:t>
            </a:r>
            <a:r>
              <a:rPr lang="it-IT" dirty="0"/>
              <a:t>, Presidente del </a:t>
            </a:r>
            <a:r>
              <a:rPr lang="it-IT" i="1" dirty="0"/>
              <a:t>Rotary International</a:t>
            </a:r>
            <a:r>
              <a:rPr lang="it-IT" dirty="0"/>
              <a:t>, ad avviare, nel 1982, il programma internazionale “</a:t>
            </a:r>
            <a:r>
              <a:rPr lang="it-IT" i="1" dirty="0"/>
              <a:t>Polio Plus</a:t>
            </a:r>
            <a:r>
              <a:rPr lang="it-IT" dirty="0"/>
              <a:t>”, tutt’ora in corso, per </a:t>
            </a:r>
            <a:r>
              <a:rPr lang="it-IT" dirty="0" err="1"/>
              <a:t>eradicare</a:t>
            </a:r>
            <a:r>
              <a:rPr lang="it-IT" dirty="0"/>
              <a:t> la poliomielite, per la quale esiste un vaccino efficace dal 1955.</a:t>
            </a:r>
          </a:p>
          <a:p>
            <a:endParaRPr lang="it-IT"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sz="quarter" idx="1"/>
          </p:nvPr>
        </p:nvSpPr>
        <p:spPr/>
        <p:txBody>
          <a:bodyPr>
            <a:normAutofit/>
          </a:bodyPr>
          <a:lstStyle/>
          <a:p>
            <a:pPr fontAlgn="base"/>
            <a:r>
              <a:rPr lang="it-IT" dirty="0" smtClean="0"/>
              <a:t>A Unità d'Italia avvenuta, la vaccinazione antivaiolosa fu resa obbligatoria per tutti i nuovi nati a partire dal 1888.</a:t>
            </a:r>
          </a:p>
          <a:p>
            <a:pPr fontAlgn="base"/>
            <a:r>
              <a:rPr lang="it-IT" dirty="0" smtClean="0"/>
              <a:t>Fra </a:t>
            </a:r>
            <a:r>
              <a:rPr lang="it-IT" dirty="0"/>
              <a:t>il 1967 e 1979, l’Organizzazione mondiale della Sanità condusse una campagna di vaccinazione a livello mondiale grazie alla quale,</a:t>
            </a:r>
            <a:r>
              <a:rPr lang="it-IT" b="1" dirty="0"/>
              <a:t> il 9 dicembre 1979, questa malattia fu trionfalmente dichiarata “</a:t>
            </a:r>
            <a:r>
              <a:rPr lang="it-IT" b="1" dirty="0" err="1"/>
              <a:t>eradicata</a:t>
            </a:r>
            <a:r>
              <a:rPr lang="it-IT" b="1" dirty="0"/>
              <a:t>”. </a:t>
            </a:r>
            <a:endParaRPr lang="it-IT" dirty="0"/>
          </a:p>
          <a:p>
            <a:pPr fontAlgn="base"/>
            <a:r>
              <a:rPr lang="it-IT" dirty="0"/>
              <a:t>Si noti che, ancora oggi, il vaiolo è la sola e unica malattia del tutto scomparsa nella popolazione umana. E questo, appunto, grazie alla vaccinazione.</a:t>
            </a:r>
          </a:p>
          <a:p>
            <a:endParaRPr lang="it-IT"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a:t>Pasteur e il vaccino contro la rabbia</a:t>
            </a:r>
            <a:r>
              <a:rPr lang="it-IT" dirty="0"/>
              <a:t/>
            </a:r>
            <a:br>
              <a:rPr lang="it-IT" dirty="0"/>
            </a:br>
            <a:endParaRPr lang="it-IT" dirty="0"/>
          </a:p>
        </p:txBody>
      </p:sp>
      <p:sp>
        <p:nvSpPr>
          <p:cNvPr id="3" name="Segnaposto contenuto 2"/>
          <p:cNvSpPr>
            <a:spLocks noGrp="1"/>
          </p:cNvSpPr>
          <p:nvPr>
            <p:ph sz="quarter" idx="1"/>
          </p:nvPr>
        </p:nvSpPr>
        <p:spPr>
          <a:xfrm>
            <a:off x="214282" y="1000108"/>
            <a:ext cx="8643998" cy="4873752"/>
          </a:xfrm>
        </p:spPr>
        <p:txBody>
          <a:bodyPr/>
          <a:lstStyle/>
          <a:p>
            <a:r>
              <a:rPr lang="it-IT" dirty="0"/>
              <a:t>Louis </a:t>
            </a:r>
            <a:r>
              <a:rPr lang="it-IT" dirty="0" smtClean="0"/>
              <a:t>Pasteur (1822 – 1985), </a:t>
            </a:r>
            <a:r>
              <a:rPr lang="it-IT" dirty="0"/>
              <a:t>padre della batteriologia e fra i primi a dimostrare la “teoria dei germi” – cioè la teoria secondo la quale le malattie infettive erano causate da un agente microscopico “vivente” – rappresenta un altro fondamentale capitolo nella storia della vaccinazione.</a:t>
            </a:r>
          </a:p>
        </p:txBody>
      </p:sp>
      <p:pic>
        <p:nvPicPr>
          <p:cNvPr id="4" name="Immagine 3" descr="ok-pasteur.jpg"/>
          <p:cNvPicPr>
            <a:picLocks noChangeAspect="1"/>
          </p:cNvPicPr>
          <p:nvPr/>
        </p:nvPicPr>
        <p:blipFill>
          <a:blip r:embed="rId2" cstate="print"/>
          <a:stretch>
            <a:fillRect/>
          </a:stretch>
        </p:blipFill>
        <p:spPr>
          <a:xfrm>
            <a:off x="1571604" y="3357562"/>
            <a:ext cx="5643570" cy="29603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Pasteur e il vaccino contro la rabbia</a:t>
            </a:r>
            <a:r>
              <a:rPr lang="it-IT" dirty="0" smtClean="0"/>
              <a:t/>
            </a:r>
            <a:br>
              <a:rPr lang="it-IT" dirty="0" smtClean="0"/>
            </a:br>
            <a:endParaRPr lang="it-IT" dirty="0"/>
          </a:p>
        </p:txBody>
      </p:sp>
      <p:sp>
        <p:nvSpPr>
          <p:cNvPr id="3" name="Segnaposto contenuto 2"/>
          <p:cNvSpPr>
            <a:spLocks noGrp="1"/>
          </p:cNvSpPr>
          <p:nvPr>
            <p:ph sz="quarter" idx="1"/>
          </p:nvPr>
        </p:nvSpPr>
        <p:spPr/>
        <p:txBody>
          <a:bodyPr>
            <a:normAutofit/>
          </a:bodyPr>
          <a:lstStyle/>
          <a:p>
            <a:r>
              <a:rPr lang="it-IT" dirty="0"/>
              <a:t>Con Pasteur, si sviluppa ulteriormente il concetto di “attenuazione” secondo il quale, cioè, il “germe” poteva essere attenuato in vari modi – passandolo serialmente in animali diversi, o in colture cellulari, o “aggredito” con calore od ossigeno – per renderlo innocuo, ma, allo stesso tempo, capace di suscitare la risposta immunitaria. Pasteur riuscì ad </a:t>
            </a:r>
            <a:r>
              <a:rPr lang="it-IT" b="1" dirty="0"/>
              <a:t>attenuare, in primo luogo, il bacillo del colera</a:t>
            </a:r>
            <a:r>
              <a:rPr lang="it-IT" dirty="0"/>
              <a:t> dei polli che era stato isolato qualche anno prima.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Pasteur e il vaccino contro la rabbia</a:t>
            </a:r>
            <a:r>
              <a:rPr lang="it-IT" dirty="0" smtClean="0"/>
              <a:t/>
            </a:r>
            <a:br>
              <a:rPr lang="it-IT" dirty="0" smtClean="0"/>
            </a:br>
            <a:endParaRPr lang="it-IT" dirty="0"/>
          </a:p>
        </p:txBody>
      </p:sp>
      <p:sp>
        <p:nvSpPr>
          <p:cNvPr id="3" name="Segnaposto contenuto 2"/>
          <p:cNvSpPr>
            <a:spLocks noGrp="1"/>
          </p:cNvSpPr>
          <p:nvPr>
            <p:ph sz="quarter" idx="1"/>
          </p:nvPr>
        </p:nvSpPr>
        <p:spPr/>
        <p:txBody>
          <a:bodyPr/>
          <a:lstStyle/>
          <a:p>
            <a:r>
              <a:rPr lang="it-IT" dirty="0" smtClean="0"/>
              <a:t>La scoperta, in realtà, fu dovuta a una di quelle fortunate casualità che si incontrano, a volte, nella storia della scienza. Pasteur scoprì che certe colture “vecchie”, cioè che aveva dimenticato in laboratorio nel corso delle vacanze, fornivano un virus fortemente attenuato ed efficace, quindi, nell’indurre l’immunità nei polli contro il colera. Come spiegò Pasteur stesso era stata la prolungata esposizione all’ossigeno ad attenuare i germi.</a:t>
            </a:r>
            <a:endParaRPr 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Pasteur e il vaccino contro la rabbia</a:t>
            </a:r>
            <a:r>
              <a:rPr lang="it-IT" dirty="0" smtClean="0"/>
              <a:t/>
            </a:r>
            <a:br>
              <a:rPr lang="it-IT" dirty="0" smtClean="0"/>
            </a:br>
            <a:endParaRPr lang="it-IT" dirty="0"/>
          </a:p>
        </p:txBody>
      </p:sp>
      <p:sp>
        <p:nvSpPr>
          <p:cNvPr id="3" name="Segnaposto contenuto 2"/>
          <p:cNvSpPr>
            <a:spLocks noGrp="1"/>
          </p:cNvSpPr>
          <p:nvPr>
            <p:ph sz="quarter" idx="1"/>
          </p:nvPr>
        </p:nvSpPr>
        <p:spPr/>
        <p:txBody>
          <a:bodyPr/>
          <a:lstStyle/>
          <a:p>
            <a:r>
              <a:rPr lang="it-IT" dirty="0" smtClean="0"/>
              <a:t>In seguito Pasteur</a:t>
            </a:r>
            <a:r>
              <a:rPr lang="it-IT" i="1" dirty="0" smtClean="0"/>
              <a:t>, </a:t>
            </a:r>
            <a:r>
              <a:rPr lang="it-IT" dirty="0" smtClean="0"/>
              <a:t>si dedicò allo studio della </a:t>
            </a:r>
            <a:r>
              <a:rPr lang="it-IT" b="1" dirty="0" smtClean="0"/>
              <a:t>rabbia. All’epoca si pensava che l’agente patogeno risiedesse solo nella saliva del cane, mentre Pasteur dimostrò che si trovava nel sistema nervos</a:t>
            </a:r>
            <a:r>
              <a:rPr lang="it-IT" dirty="0" smtClean="0"/>
              <a:t>o, sebbene non disponesse di microscopi abbastanza potenti per individuarlo, visto che non si trattava di un batterio, ma, appunto, di un virus, l’osservazione dei quali sarà possibile solo con l’avvento della microscopia elettronica.</a:t>
            </a:r>
            <a:endParaRPr lang="it-IT"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Pasteur e il vaccino contro la rabbia</a:t>
            </a:r>
            <a:r>
              <a:rPr lang="it-IT" dirty="0" smtClean="0"/>
              <a:t/>
            </a:r>
            <a:br>
              <a:rPr lang="it-IT" dirty="0" smtClean="0"/>
            </a:br>
            <a:endParaRPr lang="it-IT" dirty="0"/>
          </a:p>
        </p:txBody>
      </p:sp>
      <p:sp>
        <p:nvSpPr>
          <p:cNvPr id="3" name="Segnaposto contenuto 2"/>
          <p:cNvSpPr>
            <a:spLocks noGrp="1"/>
          </p:cNvSpPr>
          <p:nvPr>
            <p:ph sz="quarter" idx="1"/>
          </p:nvPr>
        </p:nvSpPr>
        <p:spPr/>
        <p:txBody>
          <a:bodyPr/>
          <a:lstStyle/>
          <a:p>
            <a:r>
              <a:rPr lang="it-IT" dirty="0" smtClean="0"/>
              <a:t>Si convinse, poi, di poter ottenere un virus attenuato attraverso l’esposizione all’aria di midollo spinale di coniglio infettato. Nel 1885 ottenne uno straordinario successo inoculando questa sostanza in alcuni pazienti morsi da cani rabbiosi, e la riuscita del suo vaccino lo rese ancora più famoso in tutto in modo.</a:t>
            </a:r>
            <a:endParaRPr lang="it-IT"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Robert Koch e la tubercolina</a:t>
            </a:r>
            <a:r>
              <a:rPr lang="it-IT" dirty="0" smtClean="0"/>
              <a:t/>
            </a:r>
            <a:br>
              <a:rPr lang="it-IT" dirty="0" smtClean="0"/>
            </a:br>
            <a:endParaRPr lang="it-IT" dirty="0"/>
          </a:p>
        </p:txBody>
      </p:sp>
      <p:sp>
        <p:nvSpPr>
          <p:cNvPr id="3" name="Segnaposto contenuto 2"/>
          <p:cNvSpPr>
            <a:spLocks noGrp="1"/>
          </p:cNvSpPr>
          <p:nvPr>
            <p:ph sz="quarter" idx="1"/>
          </p:nvPr>
        </p:nvSpPr>
        <p:spPr>
          <a:xfrm>
            <a:off x="500034" y="1000108"/>
            <a:ext cx="7467600" cy="4873752"/>
          </a:xfrm>
        </p:spPr>
        <p:txBody>
          <a:bodyPr/>
          <a:lstStyle/>
          <a:p>
            <a:r>
              <a:rPr lang="it-IT" dirty="0" smtClean="0"/>
              <a:t>L’altro grande rappresentante della microbiologia ottocentesca, nonché rivale di Pasteur nella corsa all’isolamento di batteri e all’introduzione di nuovi vaccini, fu Robert Koch. Se in Francia la nuova disciplina era definita “microbiologia”, in Germania era nota come “batteriologia”: una semplice questione terminologica che, in realtà, nascondeva una spiccata rivalità fra i due paesi.</a:t>
            </a:r>
            <a:endParaRPr lang="it-IT" dirty="0"/>
          </a:p>
        </p:txBody>
      </p:sp>
      <p:pic>
        <p:nvPicPr>
          <p:cNvPr id="4" name="Immagine 3" descr="kock.jpg"/>
          <p:cNvPicPr>
            <a:picLocks noChangeAspect="1"/>
          </p:cNvPicPr>
          <p:nvPr/>
        </p:nvPicPr>
        <p:blipFill>
          <a:blip r:embed="rId2"/>
          <a:stretch>
            <a:fillRect/>
          </a:stretch>
        </p:blipFill>
        <p:spPr>
          <a:xfrm>
            <a:off x="2000232" y="4132706"/>
            <a:ext cx="2143140" cy="246336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Robert Koch e la tubercolina</a:t>
            </a:r>
            <a:r>
              <a:rPr lang="it-IT" dirty="0" smtClean="0"/>
              <a:t/>
            </a:r>
            <a:br>
              <a:rPr lang="it-IT" dirty="0" smtClean="0"/>
            </a:br>
            <a:endParaRPr lang="it-IT" dirty="0"/>
          </a:p>
        </p:txBody>
      </p:sp>
      <p:sp>
        <p:nvSpPr>
          <p:cNvPr id="3" name="Segnaposto contenuto 2"/>
          <p:cNvSpPr>
            <a:spLocks noGrp="1"/>
          </p:cNvSpPr>
          <p:nvPr>
            <p:ph sz="quarter" idx="1"/>
          </p:nvPr>
        </p:nvSpPr>
        <p:spPr/>
        <p:txBody>
          <a:bodyPr/>
          <a:lstStyle/>
          <a:p>
            <a:pPr fontAlgn="base"/>
            <a:r>
              <a:rPr lang="it-IT" dirty="0" smtClean="0"/>
              <a:t>Ebbene, Koch è universalmente noto per aver</a:t>
            </a:r>
            <a:r>
              <a:rPr lang="it-IT" b="1" dirty="0" smtClean="0"/>
              <a:t> isolato, per primo, il “bacillo” della tubercolosi, ancora oggi chiamato “bacillo di Koch”</a:t>
            </a:r>
            <a:r>
              <a:rPr lang="it-IT" dirty="0" smtClean="0"/>
              <a:t>, scoperta che gli valse il Nobel nel 1905. Tuttavia, fu anche protagonista di un clamoroso fallimento.</a:t>
            </a:r>
          </a:p>
          <a:p>
            <a:pPr fontAlgn="base"/>
            <a:r>
              <a:rPr lang="it-IT" dirty="0" smtClean="0"/>
              <a:t>Egli infatti tentò in ogni modo di produrre un vaccino, ma la sua “tubercolina” si rivelò del tutto inefficace, sebbene fu poi utilizzata, con successo, nella diagnostica della malattia. Per inciso, il primo vaccino contro la tubercolosi fu introdotto da </a:t>
            </a:r>
            <a:r>
              <a:rPr lang="it-IT" b="1" dirty="0" smtClean="0"/>
              <a:t>Albert </a:t>
            </a:r>
            <a:r>
              <a:rPr lang="it-IT" b="1" dirty="0" err="1" smtClean="0"/>
              <a:t>Calmette</a:t>
            </a:r>
            <a:r>
              <a:rPr lang="it-IT" b="1" dirty="0" smtClean="0"/>
              <a:t> e </a:t>
            </a:r>
            <a:r>
              <a:rPr lang="it-IT" b="1" dirty="0" err="1" smtClean="0"/>
              <a:t>Camille</a:t>
            </a:r>
            <a:r>
              <a:rPr lang="it-IT" b="1" dirty="0" smtClean="0"/>
              <a:t> </a:t>
            </a:r>
            <a:r>
              <a:rPr lang="it-IT" b="1" dirty="0" err="1" smtClean="0"/>
              <a:t>Guérin</a:t>
            </a:r>
            <a:r>
              <a:rPr lang="it-IT" dirty="0" smtClean="0"/>
              <a:t>.</a:t>
            </a:r>
          </a:p>
          <a:p>
            <a:endParaRPr lang="it-IT"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Robert Koch e la tubercolina</a:t>
            </a:r>
            <a:r>
              <a:rPr lang="it-IT" dirty="0" smtClean="0"/>
              <a:t/>
            </a:r>
            <a:br>
              <a:rPr lang="it-IT" dirty="0" smtClean="0"/>
            </a:br>
            <a:endParaRPr lang="it-IT" dirty="0"/>
          </a:p>
        </p:txBody>
      </p:sp>
      <p:sp>
        <p:nvSpPr>
          <p:cNvPr id="3" name="Segnaposto contenuto 2"/>
          <p:cNvSpPr>
            <a:spLocks noGrp="1"/>
          </p:cNvSpPr>
          <p:nvPr>
            <p:ph sz="quarter" idx="1"/>
          </p:nvPr>
        </p:nvSpPr>
        <p:spPr/>
        <p:txBody>
          <a:bodyPr>
            <a:normAutofit lnSpcReduction="10000"/>
          </a:bodyPr>
          <a:lstStyle/>
          <a:p>
            <a:pPr fontAlgn="base"/>
            <a:r>
              <a:rPr lang="it-IT" dirty="0" smtClean="0"/>
              <a:t>I due ricercatori francesi trasferirono un ceppo di batteri di tubercolosi bovina per 230 volte, lungo un periodo di ben 13 anni, in terreni di coltura costituiti da bile, glicerina e patata, ottenendo, così, un germe non virulento che fu chiamato “</a:t>
            </a:r>
            <a:r>
              <a:rPr lang="it-IT" dirty="0" err="1" smtClean="0"/>
              <a:t>Bacillus</a:t>
            </a:r>
            <a:r>
              <a:rPr lang="it-IT" dirty="0" smtClean="0"/>
              <a:t> </a:t>
            </a:r>
            <a:r>
              <a:rPr lang="it-IT" dirty="0" err="1" smtClean="0"/>
              <a:t>Calmette-Guèrin</a:t>
            </a:r>
            <a:r>
              <a:rPr lang="it-IT" dirty="0" smtClean="0"/>
              <a:t>” e utilizzato a partire dai primi anni Venti del Novecento.</a:t>
            </a:r>
          </a:p>
          <a:p>
            <a:pPr fontAlgn="base"/>
            <a:r>
              <a:rPr lang="it-IT" dirty="0" smtClean="0"/>
              <a:t>Qualche anno prima di Koch, nel 1901, il Nobel per la medicina era stato assegnato a </a:t>
            </a:r>
            <a:r>
              <a:rPr lang="it-IT" b="1" dirty="0" err="1" smtClean="0"/>
              <a:t>Emil</a:t>
            </a:r>
            <a:r>
              <a:rPr lang="it-IT" b="1" dirty="0" smtClean="0"/>
              <a:t> von </a:t>
            </a:r>
            <a:r>
              <a:rPr lang="it-IT" b="1" dirty="0" err="1" smtClean="0"/>
              <a:t>Behring</a:t>
            </a:r>
            <a:r>
              <a:rPr lang="it-IT" b="1" dirty="0" smtClean="0"/>
              <a:t> e </a:t>
            </a:r>
            <a:r>
              <a:rPr lang="it-IT" b="1" dirty="0" err="1" smtClean="0"/>
              <a:t>Shibasaburo</a:t>
            </a:r>
            <a:r>
              <a:rPr lang="it-IT" b="1" dirty="0" smtClean="0"/>
              <a:t> </a:t>
            </a:r>
            <a:r>
              <a:rPr lang="it-IT" b="1" dirty="0" err="1" smtClean="0"/>
              <a:t>Kitasato</a:t>
            </a:r>
            <a:r>
              <a:rPr lang="it-IT" dirty="0" smtClean="0"/>
              <a:t> – entrambi avevano lavorato con Koch stesso a Berlino – per i vaccini contro la difterite e il tetano.</a:t>
            </a:r>
          </a:p>
          <a:p>
            <a:r>
              <a:rPr lang="it-IT" dirty="0" smtClean="0"/>
              <a:t/>
            </a:r>
            <a:br>
              <a:rPr lang="it-IT" dirty="0" smtClean="0"/>
            </a:br>
            <a:endParaRPr lang="it-I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t>introduzione</a:t>
            </a:r>
            <a:endParaRPr lang="it-IT" dirty="0"/>
          </a:p>
        </p:txBody>
      </p:sp>
      <p:sp>
        <p:nvSpPr>
          <p:cNvPr id="3" name="Segnaposto contenuto 2"/>
          <p:cNvSpPr>
            <a:spLocks noGrp="1"/>
          </p:cNvSpPr>
          <p:nvPr>
            <p:ph sz="quarter" idx="1"/>
          </p:nvPr>
        </p:nvSpPr>
        <p:spPr/>
        <p:txBody>
          <a:bodyPr/>
          <a:lstStyle/>
          <a:p>
            <a:r>
              <a:rPr lang="it-IT" i="1" u="sng" dirty="0" smtClean="0">
                <a:hlinkClick r:id="rId2"/>
              </a:rPr>
              <a:t>https://www.youtube.com/watch?v=AfAwzEBz40U</a:t>
            </a:r>
            <a:endParaRPr lang="it-IT" dirty="0" smtClean="0"/>
          </a:p>
          <a:p>
            <a:endParaRPr lang="it-IT"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 I sieri di </a:t>
            </a:r>
            <a:r>
              <a:rPr lang="it-IT" b="1" dirty="0" err="1" smtClean="0"/>
              <a:t>Behring</a:t>
            </a:r>
            <a:r>
              <a:rPr lang="it-IT" b="1" dirty="0" smtClean="0"/>
              <a:t> contro difterite e tetano</a:t>
            </a:r>
            <a:endParaRPr lang="it-IT" dirty="0"/>
          </a:p>
        </p:txBody>
      </p:sp>
      <p:sp>
        <p:nvSpPr>
          <p:cNvPr id="3" name="Segnaposto contenuto 2"/>
          <p:cNvSpPr>
            <a:spLocks noGrp="1"/>
          </p:cNvSpPr>
          <p:nvPr>
            <p:ph sz="quarter" idx="1"/>
          </p:nvPr>
        </p:nvSpPr>
        <p:spPr/>
        <p:txBody>
          <a:bodyPr>
            <a:normAutofit fontScale="92500"/>
          </a:bodyPr>
          <a:lstStyle/>
          <a:p>
            <a:r>
              <a:rPr lang="it-IT" dirty="0" smtClean="0"/>
              <a:t>Nel 1880, </a:t>
            </a:r>
            <a:r>
              <a:rPr lang="it-IT" dirty="0" err="1" smtClean="0"/>
              <a:t>Behring</a:t>
            </a:r>
            <a:r>
              <a:rPr lang="it-IT" dirty="0" smtClean="0"/>
              <a:t> rese un animale temporaneamente immune dalla difterite e dal tetano iniettandogli siero sanguigno infettato di un altro animale e dimostrò che questa pratica era non solo preventiva, ma anche curativa, se il siero veniva iniettato ai primi sintomi delle malattie. Per avere espresso il concetto di antitossine, </a:t>
            </a:r>
            <a:r>
              <a:rPr lang="it-IT" b="1" dirty="0" err="1" smtClean="0"/>
              <a:t>Behring</a:t>
            </a:r>
            <a:r>
              <a:rPr lang="it-IT" b="1" dirty="0" smtClean="0"/>
              <a:t> è considerato uno dei fondatori dell'immunologia.</a:t>
            </a:r>
          </a:p>
          <a:p>
            <a:r>
              <a:rPr lang="it-IT" dirty="0" smtClean="0"/>
              <a:t>Oggi, nonostante l'uso estensivo della vaccinazione, nel mondo la difterite non è ancora debellata completamente ed è endemica nei Paesi di sviluppo. In Italia, però, dove vaccinazione antidifterica è obbligatoria dal 1939, l’ultimo caso risale al 1996.</a:t>
            </a:r>
          </a:p>
          <a:p>
            <a:endParaRPr lang="it-IT"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smtClean="0"/>
              <a:t>I sieri di </a:t>
            </a:r>
            <a:r>
              <a:rPr lang="it-IT" b="1" dirty="0" err="1" smtClean="0"/>
              <a:t>Behring</a:t>
            </a:r>
            <a:r>
              <a:rPr lang="it-IT" b="1" dirty="0" smtClean="0"/>
              <a:t> contro difterite e tetano</a:t>
            </a:r>
            <a:endParaRPr lang="it-IT" dirty="0"/>
          </a:p>
        </p:txBody>
      </p:sp>
      <p:sp>
        <p:nvSpPr>
          <p:cNvPr id="3" name="Segnaposto contenuto 2"/>
          <p:cNvSpPr>
            <a:spLocks noGrp="1"/>
          </p:cNvSpPr>
          <p:nvPr>
            <p:ph sz="quarter" idx="1"/>
          </p:nvPr>
        </p:nvSpPr>
        <p:spPr/>
        <p:txBody>
          <a:bodyPr/>
          <a:lstStyle/>
          <a:p>
            <a:r>
              <a:rPr lang="it-IT" b="1" dirty="0" smtClean="0"/>
              <a:t>Quanto al tetano, nel nostro Paese, dove la vaccinazione è obbligatoria dal 1968, il numero di malati è drasticamente diminuito. In media, ne vengono notificati una settantina ogni anno, soprattutto in persone anziane.</a:t>
            </a:r>
          </a:p>
          <a:p>
            <a:endParaRPr lang="it-IT"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Robert Koch e la tubercolina</a:t>
            </a:r>
            <a:r>
              <a:rPr lang="it-IT" dirty="0" smtClean="0"/>
              <a:t/>
            </a:r>
            <a:br>
              <a:rPr lang="it-IT" dirty="0" smtClean="0"/>
            </a:br>
            <a:endParaRPr lang="it-IT" dirty="0"/>
          </a:p>
        </p:txBody>
      </p:sp>
      <p:sp>
        <p:nvSpPr>
          <p:cNvPr id="3" name="Segnaposto contenuto 2"/>
          <p:cNvSpPr>
            <a:spLocks noGrp="1"/>
          </p:cNvSpPr>
          <p:nvPr>
            <p:ph sz="quarter" idx="1"/>
          </p:nvPr>
        </p:nvSpPr>
        <p:spPr/>
        <p:txBody>
          <a:bodyPr/>
          <a:lstStyle/>
          <a:p>
            <a:pPr fontAlgn="base"/>
            <a:r>
              <a:rPr lang="it-IT" dirty="0" smtClean="0"/>
              <a:t> In questo caso, non si trattava di iniezione di “germi” in qualche modo attenuati, ma di vaccinazioni attraverso preparazioni di siero sanguigno di animali infettati che avevano sviluppato gli “anticorpi” alla malattia. Nasceva, con ciò, la </a:t>
            </a:r>
            <a:r>
              <a:rPr lang="it-IT" b="1" dirty="0" smtClean="0"/>
              <a:t>sieroterapia</a:t>
            </a:r>
            <a:r>
              <a:rPr lang="it-IT" dirty="0" smtClean="0"/>
              <a:t>.</a:t>
            </a:r>
          </a:p>
          <a:p>
            <a:pPr fontAlgn="base"/>
            <a:r>
              <a:rPr lang="it-IT" dirty="0" smtClean="0"/>
              <a:t>Un’antica pratica riutilizzata diverse volte nel corso della storia successiva – non ultima contro le epidemie di Ebola – che, tra l’altro, oggi è nuovamente sotto i riflettori nelle discussioni sulle possibili terapie contro il Covid-19.</a:t>
            </a:r>
          </a:p>
          <a:p>
            <a:endParaRPr lang="it-IT"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1963 - Una rivoluzione chiamata antipolio</a:t>
            </a:r>
            <a:br>
              <a:rPr lang="it-IT" b="1" dirty="0" smtClean="0"/>
            </a:br>
            <a:endParaRPr lang="it-IT" dirty="0"/>
          </a:p>
        </p:txBody>
      </p:sp>
      <p:sp>
        <p:nvSpPr>
          <p:cNvPr id="3" name="Segnaposto contenuto 2"/>
          <p:cNvSpPr>
            <a:spLocks noGrp="1"/>
          </p:cNvSpPr>
          <p:nvPr>
            <p:ph sz="quarter" idx="1"/>
          </p:nvPr>
        </p:nvSpPr>
        <p:spPr/>
        <p:txBody>
          <a:bodyPr/>
          <a:lstStyle/>
          <a:p>
            <a:r>
              <a:rPr lang="it-IT" dirty="0" smtClean="0"/>
              <a:t>Nella prima metà del Novecento, l'Europa e poi gli Stati Uniti registrarono drammatiche epidemie di poliomielite, una grave malattia virale causata dal </a:t>
            </a:r>
            <a:r>
              <a:rPr lang="it-IT" i="1" dirty="0" err="1" smtClean="0"/>
              <a:t>poliovirus</a:t>
            </a:r>
            <a:r>
              <a:rPr lang="it-IT" dirty="0" smtClean="0"/>
              <a:t>. Tra gli anni Quaranta e gli anni Cinquanta, essa uccideva o paralizzava più di mezzo milione di persone nel mondo ogni anno. Nella battaglia contro la poliomielite scesero in campo diversi scienziati  che, seguendo strade diverse, trovarono entrambi il modo di sconfiggerla. </a:t>
            </a:r>
          </a:p>
          <a:p>
            <a:endParaRPr lang="it-IT"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Il vaccino antipoliomielite</a:t>
            </a:r>
            <a:r>
              <a:rPr lang="it-IT" dirty="0" smtClean="0"/>
              <a:t/>
            </a:r>
            <a:br>
              <a:rPr lang="it-IT" dirty="0" smtClean="0"/>
            </a:br>
            <a:endParaRPr lang="it-IT" dirty="0"/>
          </a:p>
        </p:txBody>
      </p:sp>
      <p:sp>
        <p:nvSpPr>
          <p:cNvPr id="3" name="Segnaposto contenuto 2"/>
          <p:cNvSpPr>
            <a:spLocks noGrp="1"/>
          </p:cNvSpPr>
          <p:nvPr>
            <p:ph sz="quarter" idx="1"/>
          </p:nvPr>
        </p:nvSpPr>
        <p:spPr/>
        <p:txBody>
          <a:bodyPr>
            <a:normAutofit fontScale="92500"/>
          </a:bodyPr>
          <a:lstStyle/>
          <a:p>
            <a:r>
              <a:rPr lang="it-IT" b="1" dirty="0" smtClean="0"/>
              <a:t>Hilary </a:t>
            </a:r>
            <a:r>
              <a:rPr lang="it-IT" b="1" dirty="0" err="1" smtClean="0"/>
              <a:t>Koprowsky</a:t>
            </a:r>
            <a:r>
              <a:rPr lang="it-IT" dirty="0" smtClean="0"/>
              <a:t> sviluppò un vaccino orale ottenuto attraverso passaggi seriali del </a:t>
            </a:r>
            <a:r>
              <a:rPr lang="it-IT" dirty="0" smtClean="0"/>
              <a:t>virus</a:t>
            </a:r>
          </a:p>
          <a:p>
            <a:pPr>
              <a:buNone/>
            </a:pPr>
            <a:r>
              <a:rPr lang="it-IT" dirty="0" smtClean="0"/>
              <a:t> </a:t>
            </a:r>
            <a:r>
              <a:rPr lang="it-IT" dirty="0" smtClean="0"/>
              <a:t>della malattia in embrioni di pollo e topo, testato per la prima volta nel 1950, ma entrato in produzione e diffuso, soprattutto in Africa, solo diversi anni dopo</a:t>
            </a:r>
          </a:p>
          <a:p>
            <a:r>
              <a:rPr lang="it-IT" dirty="0" smtClean="0"/>
              <a:t>Nello stesso periodo, </a:t>
            </a:r>
            <a:r>
              <a:rPr lang="it-IT" b="1" dirty="0" err="1" smtClean="0"/>
              <a:t>Jonas</a:t>
            </a:r>
            <a:r>
              <a:rPr lang="it-IT" b="1" dirty="0" smtClean="0"/>
              <a:t> </a:t>
            </a:r>
            <a:r>
              <a:rPr lang="it-IT" b="1" dirty="0" err="1" smtClean="0"/>
              <a:t>Salk</a:t>
            </a:r>
            <a:r>
              <a:rPr lang="it-IT" b="1" dirty="0" smtClean="0"/>
              <a:t> e Albert </a:t>
            </a:r>
            <a:r>
              <a:rPr lang="it-IT" b="1" dirty="0" err="1" smtClean="0"/>
              <a:t>Sabin</a:t>
            </a:r>
            <a:r>
              <a:rPr lang="it-IT" b="1" dirty="0" smtClean="0"/>
              <a:t> </a:t>
            </a:r>
            <a:r>
              <a:rPr lang="it-IT" dirty="0" smtClean="0"/>
              <a:t>lavorarono a un vaccino percorrendo strade diverse da un punto di vista tecnico-scientifico e, inoltre, con una certa rivalità reciproca. </a:t>
            </a:r>
            <a:r>
              <a:rPr lang="it-IT" dirty="0" err="1" smtClean="0"/>
              <a:t>Salk</a:t>
            </a:r>
            <a:r>
              <a:rPr lang="it-IT" dirty="0" smtClean="0"/>
              <a:t> ottenne dagli Stati Uniti dei mezzi senza precedenti – dal punto di vista dei fondi, del personale di laboratorio e dei soggetti sperimentali – per sviluppare un vaccino basato su virus inattivato.</a:t>
            </a:r>
            <a:endParaRPr lang="it-IT" dirty="0"/>
          </a:p>
        </p:txBody>
      </p:sp>
      <p:pic>
        <p:nvPicPr>
          <p:cNvPr id="4" name="Immagine 3" descr="sabin.jpg"/>
          <p:cNvPicPr>
            <a:picLocks noChangeAspect="1"/>
          </p:cNvPicPr>
          <p:nvPr/>
        </p:nvPicPr>
        <p:blipFill>
          <a:blip r:embed="rId2"/>
          <a:stretch>
            <a:fillRect/>
          </a:stretch>
        </p:blipFill>
        <p:spPr>
          <a:xfrm>
            <a:off x="7072330" y="0"/>
            <a:ext cx="1905000" cy="2400300"/>
          </a:xfrm>
          <a:prstGeom prst="rect">
            <a:avLst/>
          </a:prstGeom>
        </p:spPr>
      </p:pic>
      <p:sp>
        <p:nvSpPr>
          <p:cNvPr id="5" name="CasellaDiTesto 4"/>
          <p:cNvSpPr txBox="1"/>
          <p:nvPr/>
        </p:nvSpPr>
        <p:spPr>
          <a:xfrm>
            <a:off x="8001024" y="2571744"/>
            <a:ext cx="800219" cy="369332"/>
          </a:xfrm>
          <a:prstGeom prst="rect">
            <a:avLst/>
          </a:prstGeom>
          <a:noFill/>
        </p:spPr>
        <p:txBody>
          <a:bodyPr wrap="none" rtlCol="0">
            <a:spAutoFit/>
          </a:bodyPr>
          <a:lstStyle/>
          <a:p>
            <a:r>
              <a:rPr lang="it-IT" dirty="0" err="1" smtClean="0"/>
              <a:t>Sabin</a:t>
            </a:r>
            <a:endParaRPr lang="it-IT"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Il vaccino antipoliomielite</a:t>
            </a:r>
            <a:r>
              <a:rPr lang="it-IT" dirty="0" smtClean="0"/>
              <a:t/>
            </a:r>
            <a:br>
              <a:rPr lang="it-IT" dirty="0" smtClean="0"/>
            </a:br>
            <a:endParaRPr lang="it-IT" dirty="0"/>
          </a:p>
        </p:txBody>
      </p:sp>
      <p:sp>
        <p:nvSpPr>
          <p:cNvPr id="3" name="Segnaposto contenuto 2"/>
          <p:cNvSpPr>
            <a:spLocks noGrp="1"/>
          </p:cNvSpPr>
          <p:nvPr>
            <p:ph sz="quarter" idx="1"/>
          </p:nvPr>
        </p:nvSpPr>
        <p:spPr/>
        <p:txBody>
          <a:bodyPr>
            <a:normAutofit/>
          </a:bodyPr>
          <a:lstStyle/>
          <a:p>
            <a:pPr fontAlgn="base"/>
            <a:r>
              <a:rPr lang="it-IT" dirty="0" smtClean="0"/>
              <a:t>La corsa al vaccino contro la polio, tuttavia, fu costellata anche da incidenti e controversie, reali o presunte tali. </a:t>
            </a:r>
          </a:p>
          <a:p>
            <a:pPr fontAlgn="base"/>
            <a:r>
              <a:rPr lang="it-IT" dirty="0" smtClean="0"/>
              <a:t>Si diffuse, infatti, quella che oggi potremmo definire come “</a:t>
            </a:r>
            <a:r>
              <a:rPr lang="it-IT" dirty="0" err="1" smtClean="0"/>
              <a:t>fake</a:t>
            </a:r>
            <a:r>
              <a:rPr lang="it-IT" dirty="0" smtClean="0"/>
              <a:t> news”, secondo la quale una partita di vaccino di </a:t>
            </a:r>
            <a:r>
              <a:rPr lang="it-IT" dirty="0" err="1" smtClean="0"/>
              <a:t>Koprowsky</a:t>
            </a:r>
            <a:r>
              <a:rPr lang="it-IT" dirty="0" smtClean="0"/>
              <a:t>, distribuita nel Congo Belga, sarebbe stata contaminata dal virus degli scimpanzé ritenuto progenitore dell’HIV umano, favorendo con ciò lo “</a:t>
            </a:r>
            <a:r>
              <a:rPr lang="it-IT" dirty="0" err="1" smtClean="0"/>
              <a:t>spillover</a:t>
            </a:r>
            <a:r>
              <a:rPr lang="it-IT" dirty="0" smtClean="0"/>
              <a:t>” – termine tecnico che, oggi, è divenuto tristemente popolare a causa, ancora una volta, del Covid-19 – del passaggio del virus dagli animali all’uomo.</a:t>
            </a:r>
          </a:p>
          <a:p>
            <a:endParaRPr lang="it-IT"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1971 - Maurice </a:t>
            </a:r>
            <a:r>
              <a:rPr lang="it-IT" b="1" dirty="0" err="1" smtClean="0"/>
              <a:t>Hilleman</a:t>
            </a:r>
            <a:r>
              <a:rPr lang="it-IT" b="1" dirty="0" smtClean="0"/>
              <a:t> e il vaccino che ne contiene tre</a:t>
            </a:r>
            <a:br>
              <a:rPr lang="it-IT" b="1" dirty="0" smtClean="0"/>
            </a:br>
            <a:endParaRPr lang="it-IT" dirty="0"/>
          </a:p>
        </p:txBody>
      </p:sp>
      <p:sp>
        <p:nvSpPr>
          <p:cNvPr id="3" name="Segnaposto contenuto 2"/>
          <p:cNvSpPr>
            <a:spLocks noGrp="1"/>
          </p:cNvSpPr>
          <p:nvPr>
            <p:ph sz="quarter" idx="1"/>
          </p:nvPr>
        </p:nvSpPr>
        <p:spPr/>
        <p:txBody>
          <a:bodyPr>
            <a:normAutofit/>
          </a:bodyPr>
          <a:lstStyle/>
          <a:p>
            <a:r>
              <a:rPr lang="it-IT" dirty="0" smtClean="0"/>
              <a:t>Oggi, in Italia, il morbillo sembra un ricordo lontano, come pure sembrano malattie antiche la parotite e la rosolia, ma prima della diffusione dei loro vaccini erano rari i bambini che in età scolare riuscivano a evitarle. Quanto al morbillo, in particolare, si calcola che fino a quando non si è diffusa a livello mondiale la sua vaccinazione, cioè nel 1980, esso abbia ucciso una media di 2 milioni e mezzo di bambini ogni anno. Il primo vaccino per prevenire il morbillo risale al 1963. Vaccini per la parotite e la rosolia furono resi disponibili rispettivamente nel 1967 e nel 1969.</a:t>
            </a:r>
          </a:p>
          <a:p>
            <a:endParaRPr lang="it-IT"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1971 - Maurice </a:t>
            </a:r>
            <a:r>
              <a:rPr lang="it-IT" b="1" dirty="0" err="1" smtClean="0"/>
              <a:t>Hilleman</a:t>
            </a:r>
            <a:r>
              <a:rPr lang="it-IT" b="1" dirty="0" smtClean="0"/>
              <a:t> e il vaccino che ne contiene tre</a:t>
            </a:r>
            <a:endParaRPr lang="it-IT" dirty="0"/>
          </a:p>
        </p:txBody>
      </p:sp>
      <p:sp>
        <p:nvSpPr>
          <p:cNvPr id="3" name="Segnaposto contenuto 2"/>
          <p:cNvSpPr>
            <a:spLocks noGrp="1"/>
          </p:cNvSpPr>
          <p:nvPr>
            <p:ph sz="quarter" idx="1"/>
          </p:nvPr>
        </p:nvSpPr>
        <p:spPr>
          <a:xfrm>
            <a:off x="428596" y="1785926"/>
            <a:ext cx="7467600" cy="4873752"/>
          </a:xfrm>
        </p:spPr>
        <p:txBody>
          <a:bodyPr/>
          <a:lstStyle/>
          <a:p>
            <a:r>
              <a:rPr lang="it-IT" dirty="0" smtClean="0"/>
              <a:t>A tutti e tre lavorò il microbiologo americano Maurice </a:t>
            </a:r>
            <a:r>
              <a:rPr lang="it-IT" dirty="0" err="1" smtClean="0"/>
              <a:t>Hilleman</a:t>
            </a:r>
            <a:r>
              <a:rPr lang="it-IT" dirty="0" smtClean="0"/>
              <a:t> (1919-2005), a cui si deve anche la loro combinazione e quindi la nascita, nel 1971, del vaccino trivalente </a:t>
            </a:r>
            <a:r>
              <a:rPr lang="it-IT" dirty="0" err="1" smtClean="0"/>
              <a:t>morbillo-parotite-rosolia</a:t>
            </a:r>
            <a:r>
              <a:rPr lang="it-IT" dirty="0" smtClean="0"/>
              <a:t> (MPR).</a:t>
            </a:r>
          </a:p>
          <a:p>
            <a:r>
              <a:rPr lang="it-IT" dirty="0" err="1" smtClean="0"/>
              <a:t>Hilleman</a:t>
            </a:r>
            <a:r>
              <a:rPr lang="it-IT" dirty="0" smtClean="0"/>
              <a:t> e il suo staff svilupparono negli anni anche molti altri importanti vaccini, tra cui quelli contro l'epatite A, l'epatite B, la varicella, la meningite, la polmonite e contro il batterio  dell'influenza.</a:t>
            </a:r>
          </a:p>
          <a:p>
            <a:r>
              <a:rPr lang="it-IT" dirty="0" smtClean="0"/>
              <a:t> </a:t>
            </a:r>
          </a:p>
          <a:p>
            <a:endParaRPr lang="it-IT" dirty="0"/>
          </a:p>
        </p:txBody>
      </p:sp>
      <p:pic>
        <p:nvPicPr>
          <p:cNvPr id="4" name="Immagine 3" descr="hilleman.jpg"/>
          <p:cNvPicPr>
            <a:picLocks noChangeAspect="1"/>
          </p:cNvPicPr>
          <p:nvPr/>
        </p:nvPicPr>
        <p:blipFill>
          <a:blip r:embed="rId2"/>
          <a:stretch>
            <a:fillRect/>
          </a:stretch>
        </p:blipFill>
        <p:spPr>
          <a:xfrm>
            <a:off x="6715140" y="0"/>
            <a:ext cx="2143125" cy="21431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coronavirus</a:t>
            </a:r>
            <a:endParaRPr lang="it-IT" dirty="0"/>
          </a:p>
        </p:txBody>
      </p:sp>
      <p:sp>
        <p:nvSpPr>
          <p:cNvPr id="3" name="Segnaposto contenuto 2"/>
          <p:cNvSpPr>
            <a:spLocks noGrp="1"/>
          </p:cNvSpPr>
          <p:nvPr>
            <p:ph sz="quarter" idx="1"/>
          </p:nvPr>
        </p:nvSpPr>
        <p:spPr>
          <a:xfrm>
            <a:off x="214282" y="1714488"/>
            <a:ext cx="7467600" cy="4873752"/>
          </a:xfrm>
        </p:spPr>
        <p:txBody>
          <a:bodyPr>
            <a:normAutofit/>
          </a:bodyPr>
          <a:lstStyle/>
          <a:p>
            <a:r>
              <a:rPr lang="it-IT" dirty="0" smtClean="0"/>
              <a:t>I coronavirus sono virus a RNA positivo dal diametro di circa 80-160 </a:t>
            </a:r>
            <a:r>
              <a:rPr lang="it-IT" dirty="0" err="1" smtClean="0"/>
              <a:t>nm</a:t>
            </a:r>
            <a:r>
              <a:rPr lang="it-IT" dirty="0" smtClean="0"/>
              <a:t>, il che li rende tra i più grandi virus capaci di attaccare l'essere umano. Con 30 000 basi genetiche, i coronavirus hanno il più ampio genoma tra i virus a RNA, inoltre è uno dei pochi virus a RNA ad avere un meccanismo di correzione di lettura genetica che previene l'accumulo di mutazioni. Il nome del virus deriva dalla classica forma apprezzabile al microscopio elettronico a trasmissione a "corona". </a:t>
            </a:r>
            <a:endParaRPr lang="it-IT" dirty="0"/>
          </a:p>
        </p:txBody>
      </p:sp>
      <p:pic>
        <p:nvPicPr>
          <p:cNvPr id="4" name="Immagine 3" descr="cov 2.jpg"/>
          <p:cNvPicPr>
            <a:picLocks noChangeAspect="1"/>
          </p:cNvPicPr>
          <p:nvPr/>
        </p:nvPicPr>
        <p:blipFill>
          <a:blip r:embed="rId2"/>
          <a:stretch>
            <a:fillRect/>
          </a:stretch>
        </p:blipFill>
        <p:spPr>
          <a:xfrm>
            <a:off x="6724650" y="0"/>
            <a:ext cx="2419350" cy="18859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coronavirus</a:t>
            </a:r>
            <a:endParaRPr lang="it-IT" dirty="0"/>
          </a:p>
        </p:txBody>
      </p:sp>
      <p:sp>
        <p:nvSpPr>
          <p:cNvPr id="3" name="Segnaposto contenuto 2"/>
          <p:cNvSpPr>
            <a:spLocks noGrp="1"/>
          </p:cNvSpPr>
          <p:nvPr>
            <p:ph sz="quarter" idx="1"/>
          </p:nvPr>
        </p:nvSpPr>
        <p:spPr/>
        <p:txBody>
          <a:bodyPr>
            <a:normAutofit/>
          </a:bodyPr>
          <a:lstStyle/>
          <a:p>
            <a:r>
              <a:rPr lang="it-IT" dirty="0" smtClean="0"/>
              <a:t>Questo aspetto è dato dalla presenza di </a:t>
            </a:r>
            <a:r>
              <a:rPr lang="it-IT" dirty="0" err="1" smtClean="0"/>
              <a:t>spinule</a:t>
            </a:r>
            <a:r>
              <a:rPr lang="it-IT" dirty="0" smtClean="0"/>
              <a:t> rappresentate dalla </a:t>
            </a:r>
            <a:r>
              <a:rPr lang="it-IT" dirty="0" err="1" smtClean="0"/>
              <a:t>glicoproteina</a:t>
            </a:r>
            <a:r>
              <a:rPr lang="it-IT" dirty="0" smtClean="0"/>
              <a:t> che attraversa il </a:t>
            </a:r>
            <a:r>
              <a:rPr lang="it-IT" dirty="0" err="1" smtClean="0"/>
              <a:t>pericapside</a:t>
            </a:r>
            <a:r>
              <a:rPr lang="it-IT" dirty="0" smtClean="0"/>
              <a:t>, raggiungendo il rivestimento proteico, detta proteina </a:t>
            </a:r>
            <a:r>
              <a:rPr lang="it-IT" dirty="0" err="1" smtClean="0"/>
              <a:t>spinula</a:t>
            </a:r>
            <a:r>
              <a:rPr lang="it-IT" dirty="0" smtClean="0"/>
              <a:t> o proteina S, con proprietà </a:t>
            </a:r>
            <a:r>
              <a:rPr lang="it-IT" dirty="0" err="1" smtClean="0"/>
              <a:t>emoagglutinanti</a:t>
            </a:r>
            <a:r>
              <a:rPr lang="it-IT" dirty="0" smtClean="0"/>
              <a:t> e di fusione. </a:t>
            </a:r>
            <a:endParaRPr lang="it-IT" dirty="0" smtClean="0"/>
          </a:p>
        </p:txBody>
      </p:sp>
      <p:pic>
        <p:nvPicPr>
          <p:cNvPr id="4" name="Immagine 3" descr="covid.jpg"/>
          <p:cNvPicPr>
            <a:picLocks noChangeAspect="1"/>
          </p:cNvPicPr>
          <p:nvPr/>
        </p:nvPicPr>
        <p:blipFill>
          <a:blip r:embed="rId2"/>
          <a:stretch>
            <a:fillRect/>
          </a:stretch>
        </p:blipFill>
        <p:spPr>
          <a:xfrm>
            <a:off x="3214678" y="3642038"/>
            <a:ext cx="3000396" cy="30137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2400" b="1" dirty="0"/>
              <a:t>La storia dei vaccini è forse uno dei capitoli più ricchi, affascinanti e avvincenti della storia della medicina.</a:t>
            </a:r>
            <a:r>
              <a:rPr lang="it-IT" sz="2400" dirty="0"/>
              <a:t> </a:t>
            </a:r>
          </a:p>
        </p:txBody>
      </p:sp>
      <p:sp>
        <p:nvSpPr>
          <p:cNvPr id="3" name="Segnaposto contenuto 2"/>
          <p:cNvSpPr>
            <a:spLocks noGrp="1"/>
          </p:cNvSpPr>
          <p:nvPr>
            <p:ph sz="quarter" idx="1"/>
          </p:nvPr>
        </p:nvSpPr>
        <p:spPr/>
        <p:txBody>
          <a:bodyPr/>
          <a:lstStyle/>
          <a:p>
            <a:r>
              <a:rPr lang="it-IT" dirty="0"/>
              <a:t>Ricco” perché include non solo una serie di straordinarie scoperte in diversi campi della biomedicina – dall’esistenza dei batteri e dei virus, alle dinamiche ecologiche ed evoluzionistiche dei complessi rapporti fra “germe”, “vettore” e “ospite”, fino ai delicati meccanismi del sistema immunitario umano – ma anche di dibatti e, a volte, veri e propri scontri ideologici e politici.</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coronavirus</a:t>
            </a:r>
            <a:endParaRPr lang="it-IT" dirty="0"/>
          </a:p>
        </p:txBody>
      </p:sp>
      <p:sp>
        <p:nvSpPr>
          <p:cNvPr id="3" name="Segnaposto contenuto 2"/>
          <p:cNvSpPr>
            <a:spLocks noGrp="1"/>
          </p:cNvSpPr>
          <p:nvPr>
            <p:ph sz="quarter" idx="1"/>
          </p:nvPr>
        </p:nvSpPr>
        <p:spPr/>
        <p:txBody>
          <a:bodyPr/>
          <a:lstStyle/>
          <a:p>
            <a:r>
              <a:rPr lang="it-IT" dirty="0" smtClean="0"/>
              <a:t>La struttura del virus è quella più o meno tipica dei virus rivestiti: presenta quindi un </a:t>
            </a:r>
            <a:r>
              <a:rPr lang="it-IT" dirty="0" err="1" smtClean="0"/>
              <a:t>nucleocapside</a:t>
            </a:r>
            <a:r>
              <a:rPr lang="it-IT" dirty="0" smtClean="0"/>
              <a:t> a simmetria elicoidale e un </a:t>
            </a:r>
            <a:r>
              <a:rPr lang="it-IT" u="sng" dirty="0" err="1" smtClean="0"/>
              <a:t>pericapside</a:t>
            </a:r>
            <a:r>
              <a:rPr lang="it-IT" dirty="0" smtClean="0"/>
              <a:t> costituito da un doppio strato </a:t>
            </a:r>
            <a:r>
              <a:rPr lang="it-IT" dirty="0" err="1" smtClean="0"/>
              <a:t>fosfolipidico</a:t>
            </a:r>
            <a:r>
              <a:rPr lang="it-IT" dirty="0" smtClean="0"/>
              <a:t> di origine cellulare; tra questi due strati si interpone un </a:t>
            </a:r>
            <a:r>
              <a:rPr lang="it-IT" dirty="0" err="1" smtClean="0"/>
              <a:t>coat</a:t>
            </a:r>
            <a:r>
              <a:rPr lang="it-IT" dirty="0" smtClean="0"/>
              <a:t> proteico costituito dalla proteina M (matrice). Nel </a:t>
            </a:r>
            <a:r>
              <a:rPr lang="it-IT" dirty="0" err="1" smtClean="0"/>
              <a:t>nucleocapside</a:t>
            </a:r>
            <a:r>
              <a:rPr lang="it-IT" dirty="0" smtClean="0"/>
              <a:t> si ritrova il </a:t>
            </a:r>
            <a:r>
              <a:rPr lang="it-IT" dirty="0" smtClean="0"/>
              <a:t>genoma</a:t>
            </a:r>
            <a:r>
              <a:rPr lang="it-IT" dirty="0" smtClean="0"/>
              <a:t> costituito da un </a:t>
            </a:r>
            <a:r>
              <a:rPr lang="it-IT" dirty="0" err="1" smtClean="0"/>
              <a:t>ssRNA</a:t>
            </a:r>
            <a:r>
              <a:rPr lang="it-IT" dirty="0" smtClean="0"/>
              <a:t> (un filamento di RNA </a:t>
            </a:r>
            <a:r>
              <a:rPr lang="it-IT" dirty="0" smtClean="0"/>
              <a:t>singolo) </a:t>
            </a:r>
            <a:r>
              <a:rPr lang="it-IT" dirty="0" smtClean="0"/>
              <a:t>da 27-30 kilo basi che codifica per 7 proteine virali ed è associato alla proteina N.</a:t>
            </a:r>
          </a:p>
          <a:p>
            <a:endParaRPr lang="it-IT" dirty="0" smtClean="0"/>
          </a:p>
          <a:p>
            <a:endParaRPr lang="it-IT"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coronavirus</a:t>
            </a:r>
            <a:endParaRPr lang="it-IT" dirty="0"/>
          </a:p>
        </p:txBody>
      </p:sp>
      <p:sp>
        <p:nvSpPr>
          <p:cNvPr id="3" name="Segnaposto contenuto 2"/>
          <p:cNvSpPr>
            <a:spLocks noGrp="1"/>
          </p:cNvSpPr>
          <p:nvPr>
            <p:ph sz="quarter" idx="1"/>
          </p:nvPr>
        </p:nvSpPr>
        <p:spPr/>
        <p:txBody>
          <a:bodyPr>
            <a:normAutofit/>
          </a:bodyPr>
          <a:lstStyle/>
          <a:p>
            <a:r>
              <a:rPr lang="it-IT" dirty="0" smtClean="0"/>
              <a:t>I coronavirus si attaccano alla membrana cellulare delle cellule bersaglio grazie alle loro proteine S che interagiscono con l'</a:t>
            </a:r>
            <a:r>
              <a:rPr lang="it-IT" dirty="0" err="1" smtClean="0"/>
              <a:t>aminopeptidasi</a:t>
            </a:r>
            <a:r>
              <a:rPr lang="it-IT" dirty="0" smtClean="0"/>
              <a:t> N della </a:t>
            </a:r>
            <a:r>
              <a:rPr lang="it-IT" dirty="0" smtClean="0"/>
              <a:t>membrana. </a:t>
            </a:r>
            <a:r>
              <a:rPr lang="it-IT" dirty="0" smtClean="0"/>
              <a:t>Non è chiaro se la penetrazione della cellula sia effettuata mediante fusione del </a:t>
            </a:r>
            <a:r>
              <a:rPr lang="it-IT" dirty="0" err="1" smtClean="0"/>
              <a:t>pericapside</a:t>
            </a:r>
            <a:r>
              <a:rPr lang="it-IT" dirty="0" smtClean="0"/>
              <a:t> con la membrana plasmatica o per endocitosi. All'interno del citoplasma della cellula il coronavirus rilascia il suo RNA a singolo filamento positivo che si attacca ai ribosomi, dove viene tradotto. </a:t>
            </a: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coronavirus</a:t>
            </a:r>
            <a:endParaRPr lang="it-IT" dirty="0"/>
          </a:p>
        </p:txBody>
      </p:sp>
      <p:sp>
        <p:nvSpPr>
          <p:cNvPr id="3" name="Segnaposto contenuto 2"/>
          <p:cNvSpPr>
            <a:spLocks noGrp="1"/>
          </p:cNvSpPr>
          <p:nvPr>
            <p:ph sz="quarter" idx="1"/>
          </p:nvPr>
        </p:nvSpPr>
        <p:spPr/>
        <p:txBody>
          <a:bodyPr>
            <a:normAutofit/>
          </a:bodyPr>
          <a:lstStyle/>
          <a:p>
            <a:r>
              <a:rPr lang="it-IT" dirty="0" smtClean="0"/>
              <a:t>La traduzione comporta la produzione di una </a:t>
            </a:r>
            <a:r>
              <a:rPr lang="it-IT" dirty="0" err="1" smtClean="0"/>
              <a:t>RNA-polimerasi</a:t>
            </a:r>
            <a:r>
              <a:rPr lang="it-IT" dirty="0" smtClean="0"/>
              <a:t> </a:t>
            </a:r>
            <a:r>
              <a:rPr lang="it-IT" dirty="0" err="1" smtClean="0"/>
              <a:t>RNA-dipendente</a:t>
            </a:r>
            <a:r>
              <a:rPr lang="it-IT" dirty="0" smtClean="0"/>
              <a:t> </a:t>
            </a:r>
            <a:r>
              <a:rPr lang="it-IT" dirty="0" smtClean="0"/>
              <a:t> </a:t>
            </a:r>
            <a:r>
              <a:rPr lang="it-IT" dirty="0" smtClean="0"/>
              <a:t>che trascrive un RNA a singolo filamento negativo da cui poi è possibile ottenere nuovi RNA a filamento positivo del coronavirus, nonché le sette proteine che esso codifica. A ciascun nuovo filamento di RNA positivo si associa la proteina N, mentre le proteine del </a:t>
            </a:r>
            <a:r>
              <a:rPr lang="it-IT" dirty="0" err="1" smtClean="0"/>
              <a:t>pericapside</a:t>
            </a:r>
            <a:r>
              <a:rPr lang="it-IT" dirty="0" smtClean="0"/>
              <a:t> si integrano nella membrana del reticolo endoplasmatico</a:t>
            </a:r>
            <a:r>
              <a:rPr lang="it-IT" dirty="0" smtClean="0"/>
              <a:t>.</a:t>
            </a:r>
            <a:endParaRPr lang="it-IT" dirty="0" smtClean="0"/>
          </a:p>
          <a:p>
            <a:endParaRPr lang="it-IT"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coronavirus</a:t>
            </a:r>
            <a:endParaRPr lang="it-IT" dirty="0"/>
          </a:p>
        </p:txBody>
      </p:sp>
      <p:sp>
        <p:nvSpPr>
          <p:cNvPr id="3" name="Segnaposto contenuto 2"/>
          <p:cNvSpPr>
            <a:spLocks noGrp="1"/>
          </p:cNvSpPr>
          <p:nvPr>
            <p:ph sz="quarter" idx="1"/>
          </p:nvPr>
        </p:nvSpPr>
        <p:spPr/>
        <p:txBody>
          <a:bodyPr/>
          <a:lstStyle/>
          <a:p>
            <a:r>
              <a:rPr lang="it-IT" dirty="0" smtClean="0"/>
              <a:t>Un </a:t>
            </a:r>
            <a:r>
              <a:rPr lang="it-IT" dirty="0" err="1" smtClean="0"/>
              <a:t>traslocatore</a:t>
            </a:r>
            <a:r>
              <a:rPr lang="it-IT" dirty="0" smtClean="0"/>
              <a:t> trasferisce i nuovi </a:t>
            </a:r>
            <a:r>
              <a:rPr lang="it-IT" dirty="0" err="1" smtClean="0"/>
              <a:t>nucleocapsidi</a:t>
            </a:r>
            <a:r>
              <a:rPr lang="it-IT" dirty="0" smtClean="0"/>
              <a:t> nel lume del reticolo endoplasmatico; successivamente da questo gemmano vescicole che costituiscono i nuovi virioni che possono essere rilasciati per esocitosi</a:t>
            </a:r>
            <a:endParaRPr lang="it-IT" dirty="0"/>
          </a:p>
        </p:txBody>
      </p:sp>
      <p:pic>
        <p:nvPicPr>
          <p:cNvPr id="4" name="Immagine 3" descr="220px-3D_medical_animation_corona_virus.jpg"/>
          <p:cNvPicPr>
            <a:picLocks noChangeAspect="1"/>
          </p:cNvPicPr>
          <p:nvPr/>
        </p:nvPicPr>
        <p:blipFill>
          <a:blip r:embed="rId2"/>
          <a:stretch>
            <a:fillRect/>
          </a:stretch>
        </p:blipFill>
        <p:spPr>
          <a:xfrm>
            <a:off x="2143108" y="3929066"/>
            <a:ext cx="4740257" cy="267178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cap="all" dirty="0" smtClean="0"/>
              <a:t>VACCINI ANTI COVID: COSA SONO E COME FUNZIONANO</a:t>
            </a:r>
            <a:br>
              <a:rPr lang="it-IT" b="1" cap="all" dirty="0" smtClean="0"/>
            </a:br>
            <a:endParaRPr lang="it-IT" dirty="0"/>
          </a:p>
        </p:txBody>
      </p:sp>
      <p:sp>
        <p:nvSpPr>
          <p:cNvPr id="3" name="Segnaposto contenuto 2"/>
          <p:cNvSpPr>
            <a:spLocks noGrp="1"/>
          </p:cNvSpPr>
          <p:nvPr>
            <p:ph sz="quarter" idx="1"/>
          </p:nvPr>
        </p:nvSpPr>
        <p:spPr/>
        <p:txBody>
          <a:bodyPr/>
          <a:lstStyle/>
          <a:p>
            <a:r>
              <a:rPr lang="it-IT" dirty="0" smtClean="0"/>
              <a:t>Il vaccino COVID-19 </a:t>
            </a:r>
            <a:r>
              <a:rPr lang="it-IT" dirty="0" smtClean="0"/>
              <a:t> </a:t>
            </a:r>
            <a:r>
              <a:rPr lang="it-IT" dirty="0" smtClean="0"/>
              <a:t>è un vaccino destinato a prevenire la malattia da coronavirus 2019 (COVID-19) nei soggetti di età pari o superiore a 16 anni. </a:t>
            </a:r>
            <a:endParaRPr lang="it-IT" dirty="0" smtClean="0"/>
          </a:p>
          <a:p>
            <a:r>
              <a:rPr lang="it-IT" dirty="0" smtClean="0"/>
              <a:t>Contiene </a:t>
            </a:r>
            <a:r>
              <a:rPr lang="it-IT" dirty="0" smtClean="0"/>
              <a:t>una molecola denominata RNA messaggero (</a:t>
            </a:r>
            <a:r>
              <a:rPr lang="it-IT" dirty="0" err="1" smtClean="0"/>
              <a:t>mRNA</a:t>
            </a:r>
            <a:r>
              <a:rPr lang="it-IT" dirty="0" smtClean="0"/>
              <a:t>) con le istruzioni per produrre una proteina presente su SARSCoV-2, il virus responsabile di COVID-19. </a:t>
            </a:r>
            <a:r>
              <a:rPr lang="it-IT" b="1" dirty="0" smtClean="0"/>
              <a:t>Il vaccino non contiene il virus e non può provocare la malattia. </a:t>
            </a:r>
            <a:endParaRPr lang="it-IT"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cap="all" dirty="0" smtClean="0"/>
              <a:t>VACCINI ANTI COVID: COSA SONO E COME FUNZIONANO</a:t>
            </a:r>
            <a:br>
              <a:rPr lang="it-IT" b="1" cap="all" dirty="0" smtClean="0"/>
            </a:br>
            <a:endParaRPr lang="it-IT" dirty="0"/>
          </a:p>
        </p:txBody>
      </p:sp>
      <p:sp>
        <p:nvSpPr>
          <p:cNvPr id="3" name="Segnaposto contenuto 2"/>
          <p:cNvSpPr>
            <a:spLocks noGrp="1"/>
          </p:cNvSpPr>
          <p:nvPr>
            <p:ph sz="quarter" idx="1"/>
          </p:nvPr>
        </p:nvSpPr>
        <p:spPr/>
        <p:txBody>
          <a:bodyPr>
            <a:normAutofit/>
          </a:bodyPr>
          <a:lstStyle/>
          <a:p>
            <a:r>
              <a:rPr lang="it-IT" b="1" dirty="0" smtClean="0"/>
              <a:t>I virus SARS-CoV-2 infettano le persone utilizzando una proteina di superficie, denominata Spike</a:t>
            </a:r>
            <a:r>
              <a:rPr lang="it-IT" dirty="0" smtClean="0"/>
              <a:t>, che agisce come una chiave permettendo l’accesso dei virus nelle cellule, in cui poi si possono riprodurre. Tutti i vaccini attualmente in studio sono stati messi a punto per indurre una risposta che blocca la proteina Spike e quindi impedisce l’infezione delle cellule. </a:t>
            </a:r>
            <a:endParaRPr lang="it-IT"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cap="all" dirty="0" smtClean="0"/>
              <a:t>VACCINI ANTI COVID: COSA SONO E COME FUNZIONANO</a:t>
            </a:r>
            <a:br>
              <a:rPr lang="it-IT" b="1" cap="all" dirty="0" smtClean="0"/>
            </a:br>
            <a:endParaRPr lang="it-IT" dirty="0"/>
          </a:p>
        </p:txBody>
      </p:sp>
      <p:sp>
        <p:nvSpPr>
          <p:cNvPr id="3" name="Segnaposto contenuto 2"/>
          <p:cNvSpPr>
            <a:spLocks noGrp="1"/>
          </p:cNvSpPr>
          <p:nvPr>
            <p:ph sz="quarter" idx="1"/>
          </p:nvPr>
        </p:nvSpPr>
        <p:spPr/>
        <p:txBody>
          <a:bodyPr/>
          <a:lstStyle/>
          <a:p>
            <a:r>
              <a:rPr lang="it-IT" dirty="0" smtClean="0"/>
              <a:t>Il vaccino COVID-19 </a:t>
            </a:r>
            <a:r>
              <a:rPr lang="it-IT" dirty="0" smtClean="0"/>
              <a:t> </a:t>
            </a:r>
            <a:r>
              <a:rPr lang="it-IT" dirty="0" smtClean="0"/>
              <a:t>è fatto con molecole di acido ribonucleico messaggero (</a:t>
            </a:r>
            <a:r>
              <a:rPr lang="it-IT" dirty="0" err="1" smtClean="0"/>
              <a:t>mRNA</a:t>
            </a:r>
            <a:r>
              <a:rPr lang="it-IT" dirty="0" smtClean="0"/>
              <a:t>) che contengono le istruzioni perché le cellule della persona che si è vaccinata sintetizzino le proteine Spike. </a:t>
            </a:r>
            <a:endParaRPr lang="it-IT" dirty="0" smtClean="0"/>
          </a:p>
          <a:p>
            <a:r>
              <a:rPr lang="it-IT" dirty="0" smtClean="0"/>
              <a:t>Nel </a:t>
            </a:r>
            <a:r>
              <a:rPr lang="it-IT" dirty="0" smtClean="0"/>
              <a:t>vaccino le molecole di </a:t>
            </a:r>
            <a:r>
              <a:rPr lang="it-IT" dirty="0" err="1" smtClean="0"/>
              <a:t>mRNA</a:t>
            </a:r>
            <a:r>
              <a:rPr lang="it-IT" dirty="0" smtClean="0"/>
              <a:t> sono inserite in una microscopica vescicola lipidica che permette l’ingresso del </a:t>
            </a:r>
            <a:r>
              <a:rPr lang="it-IT" dirty="0" err="1" smtClean="0"/>
              <a:t>mRNA</a:t>
            </a:r>
            <a:r>
              <a:rPr lang="it-IT" dirty="0" smtClean="0"/>
              <a:t> nelle cellule. Una volta iniettato, l’</a:t>
            </a:r>
            <a:r>
              <a:rPr lang="it-IT" dirty="0" err="1" smtClean="0"/>
              <a:t>mRNA</a:t>
            </a:r>
            <a:r>
              <a:rPr lang="it-IT" dirty="0" smtClean="0"/>
              <a:t> viene assorbito nel citoplasma delle cellule e avvia la sintesi delle proteine Spike. </a:t>
            </a:r>
            <a:r>
              <a:rPr lang="it-IT" b="1" dirty="0" smtClean="0"/>
              <a:t>Le proteine prodotte stimolano il sistema immunitario a produrre anticorpi specifici. </a:t>
            </a:r>
            <a:endParaRPr lang="it-IT"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cap="all" dirty="0" smtClean="0"/>
              <a:t>VACCINI ANTI COVID: COSA SONO E COME FUNZIONANO</a:t>
            </a:r>
            <a:br>
              <a:rPr lang="it-IT" b="1" cap="all" dirty="0" smtClean="0"/>
            </a:br>
            <a:endParaRPr lang="it-IT" dirty="0"/>
          </a:p>
        </p:txBody>
      </p:sp>
      <p:sp>
        <p:nvSpPr>
          <p:cNvPr id="3" name="Segnaposto contenuto 2"/>
          <p:cNvSpPr>
            <a:spLocks noGrp="1"/>
          </p:cNvSpPr>
          <p:nvPr>
            <p:ph sz="quarter" idx="1"/>
          </p:nvPr>
        </p:nvSpPr>
        <p:spPr/>
        <p:txBody>
          <a:bodyPr>
            <a:normAutofit/>
          </a:bodyPr>
          <a:lstStyle/>
          <a:p>
            <a:r>
              <a:rPr lang="it-IT" dirty="0" smtClean="0"/>
              <a:t>Le proteine prodotte stimolano il sistema immunitario a produrre anticorpi specifici</a:t>
            </a:r>
            <a:r>
              <a:rPr lang="it-IT" dirty="0" smtClean="0"/>
              <a:t>.</a:t>
            </a:r>
          </a:p>
          <a:p>
            <a:r>
              <a:rPr lang="it-IT" dirty="0" smtClean="0"/>
              <a:t> </a:t>
            </a:r>
            <a:r>
              <a:rPr lang="it-IT" b="1" dirty="0" smtClean="0"/>
              <a:t>In chi si è vaccinato e viene esposto al contagio virale, gli anticorpi così prodotti bloccano le proteine Spike e ne impediscono l’ingresso nelle cellule. </a:t>
            </a:r>
            <a:endParaRPr lang="it-IT" b="1" dirty="0" smtClean="0"/>
          </a:p>
          <a:p>
            <a:r>
              <a:rPr lang="it-IT" dirty="0" smtClean="0"/>
              <a:t>La </a:t>
            </a:r>
            <a:r>
              <a:rPr lang="it-IT" dirty="0" smtClean="0"/>
              <a:t>vaccinazione, inoltre, attiva anche le cellule T che preparano il sistema immunitario a rispondere a ulteriori esposizioni a </a:t>
            </a:r>
            <a:r>
              <a:rPr lang="it-IT" dirty="0" smtClean="0"/>
              <a:t>SARS-CoV-2</a:t>
            </a:r>
            <a:endParaRPr lang="it-IT"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cap="all" dirty="0" smtClean="0"/>
              <a:t>VACCINI ANTI COVID: COSA SONO E COME FUNZIONANO</a:t>
            </a:r>
            <a:br>
              <a:rPr lang="it-IT" b="1" cap="all" dirty="0" smtClean="0"/>
            </a:br>
            <a:endParaRPr lang="it-IT" dirty="0"/>
          </a:p>
        </p:txBody>
      </p:sp>
      <p:sp>
        <p:nvSpPr>
          <p:cNvPr id="3" name="Segnaposto contenuto 2"/>
          <p:cNvSpPr>
            <a:spLocks noGrp="1"/>
          </p:cNvSpPr>
          <p:nvPr>
            <p:ph sz="quarter" idx="1"/>
          </p:nvPr>
        </p:nvSpPr>
        <p:spPr/>
        <p:txBody>
          <a:bodyPr/>
          <a:lstStyle/>
          <a:p>
            <a:r>
              <a:rPr lang="it-IT" b="1" dirty="0" smtClean="0"/>
              <a:t>Il vaccino, quindi, non introduce nelle cellule di chi si vaccina il virus vero e proprio, ma solo l’informazione genetica che serve alla cellula per costruire copie della proteina Spike. </a:t>
            </a:r>
            <a:r>
              <a:rPr lang="it-IT" dirty="0" smtClean="0"/>
              <a:t>Se, in un momento successivo, la persona vaccinata dovesse entrare nuovamente in contatto con il SARSCoV-2, il suo sistema immunitario riconoscerà il virus e sarà pronto a combatterlo. L’</a:t>
            </a:r>
            <a:r>
              <a:rPr lang="it-IT" dirty="0" err="1" smtClean="0"/>
              <a:t>mRNA</a:t>
            </a:r>
            <a:r>
              <a:rPr lang="it-IT" dirty="0" smtClean="0"/>
              <a:t> del vaccino non resta nell’organismo ma si degrada poco dopo la vaccinazione.</a:t>
            </a:r>
          </a:p>
          <a:p>
            <a:endParaRPr lang="it-IT"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cap="all" dirty="0" smtClean="0"/>
              <a:t>VACCINI ANTI COVID: </a:t>
            </a:r>
            <a:r>
              <a:rPr lang="it-IT" b="1" cap="all" dirty="0" smtClean="0"/>
              <a:t>CONCLUSIONI</a:t>
            </a:r>
            <a:r>
              <a:rPr lang="it-IT" b="1" cap="all" dirty="0" smtClean="0"/>
              <a:t/>
            </a:r>
            <a:br>
              <a:rPr lang="it-IT" b="1" cap="all" dirty="0" smtClean="0"/>
            </a:br>
            <a:endParaRPr lang="it-IT" dirty="0"/>
          </a:p>
        </p:txBody>
      </p:sp>
      <p:sp>
        <p:nvSpPr>
          <p:cNvPr id="3" name="Segnaposto contenuto 2"/>
          <p:cNvSpPr>
            <a:spLocks noGrp="1"/>
          </p:cNvSpPr>
          <p:nvPr>
            <p:ph sz="quarter" idx="1"/>
          </p:nvPr>
        </p:nvSpPr>
        <p:spPr/>
        <p:txBody>
          <a:bodyPr>
            <a:normAutofit/>
          </a:bodyPr>
          <a:lstStyle/>
          <a:p>
            <a:pPr fontAlgn="base"/>
            <a:r>
              <a:rPr lang="it-IT" b="1" dirty="0" smtClean="0"/>
              <a:t>Siamo pertanto </a:t>
            </a:r>
            <a:r>
              <a:rPr lang="it-IT" b="1" dirty="0" smtClean="0"/>
              <a:t>nel pieno dell’“era molecolare</a:t>
            </a:r>
            <a:r>
              <a:rPr lang="it-IT" dirty="0" smtClean="0"/>
              <a:t>”, la ricerca e la produzione di vaccini sta seguendo strade sempre più promettenti, basate, appunto, sull’ingegneria molecolare e genetica che permette la produzione di farmaci </a:t>
            </a:r>
            <a:r>
              <a:rPr lang="it-IT" b="1" dirty="0" smtClean="0"/>
              <a:t>con una sicurezza che potremmo definire “senza precedenti”.</a:t>
            </a:r>
          </a:p>
          <a:p>
            <a:pPr fontAlgn="base"/>
            <a:r>
              <a:rPr lang="it-IT" b="1" dirty="0" smtClean="0"/>
              <a:t>Ci risulta difficile, perciò, capire come possano esserci ancora – dopo ben due secoli di risultati inequivocabili – dei movimenti d’opinione contrari alla vaccinazione.</a:t>
            </a:r>
          </a:p>
          <a:p>
            <a:endParaRPr 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2800" b="1" dirty="0" smtClean="0"/>
              <a:t>La storia dei vaccini è forse uno dei capitoli più ricchi, affascinanti e avvincenti della storia della medicina</a:t>
            </a:r>
            <a:endParaRPr lang="it-IT" sz="2800" dirty="0"/>
          </a:p>
        </p:txBody>
      </p:sp>
      <p:sp>
        <p:nvSpPr>
          <p:cNvPr id="3" name="Segnaposto contenuto 2"/>
          <p:cNvSpPr>
            <a:spLocks noGrp="1"/>
          </p:cNvSpPr>
          <p:nvPr>
            <p:ph sz="quarter" idx="1"/>
          </p:nvPr>
        </p:nvSpPr>
        <p:spPr/>
        <p:txBody>
          <a:bodyPr/>
          <a:lstStyle/>
          <a:p>
            <a:r>
              <a:rPr lang="it-IT" dirty="0"/>
              <a:t>“Avvincente” perché costellata di gesti eroici, alcuni dei quali al limite del temerario, ma anche clamorosi fallimenti, così come di procedure e sperimentazioni che ai nostri occhi possono sembrare, a volte, discutibili.</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t>conclusioni</a:t>
            </a:r>
            <a:endParaRPr lang="it-IT" dirty="0"/>
          </a:p>
        </p:txBody>
      </p:sp>
      <p:sp>
        <p:nvSpPr>
          <p:cNvPr id="3" name="Segnaposto contenuto 2"/>
          <p:cNvSpPr>
            <a:spLocks noGrp="1"/>
          </p:cNvSpPr>
          <p:nvPr>
            <p:ph sz="quarter" idx="1"/>
          </p:nvPr>
        </p:nvSpPr>
        <p:spPr/>
        <p:txBody>
          <a:bodyPr/>
          <a:lstStyle/>
          <a:p>
            <a:r>
              <a:rPr lang="it-IT" i="1" u="sng" dirty="0" smtClean="0">
                <a:hlinkClick r:id="rId2"/>
              </a:rPr>
              <a:t> https</a:t>
            </a:r>
            <a:r>
              <a:rPr lang="it-IT" i="1" u="sng" dirty="0" smtClean="0">
                <a:hlinkClick r:id="rId2"/>
              </a:rPr>
              <a:t>://www.facebook.com/chetempochefa/videos/roberto-burioni-e-la-spiegazione-sui-test-covid/436689717735659/</a:t>
            </a:r>
            <a:endParaRPr lang="it-IT" dirty="0" smtClean="0"/>
          </a:p>
          <a:p>
            <a:endParaRPr lang="it-I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sz="quarter" idx="1"/>
          </p:nvPr>
        </p:nvSpPr>
        <p:spPr/>
        <p:txBody>
          <a:bodyPr/>
          <a:lstStyle/>
          <a:p>
            <a:r>
              <a:rPr lang="it-IT" dirty="0"/>
              <a:t>l’impatto che le vaccinazioni hanno avuto nel ridurre la mortalità infantile, nell’aumentare l’aspettativa di vita e nel migliorare la salute umana, sarebbe ampiamente sufficiente a giustificare il posto di rilievo loro assegnato.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a:t>Edward Jenner e il vaccino anti-vaiolo</a:t>
            </a:r>
            <a:r>
              <a:rPr lang="it-IT" dirty="0"/>
              <a:t/>
            </a:r>
            <a:br>
              <a:rPr lang="it-IT" dirty="0"/>
            </a:br>
            <a:endParaRPr lang="it-IT" dirty="0"/>
          </a:p>
        </p:txBody>
      </p:sp>
      <p:sp>
        <p:nvSpPr>
          <p:cNvPr id="3" name="Segnaposto contenuto 2"/>
          <p:cNvSpPr>
            <a:spLocks noGrp="1"/>
          </p:cNvSpPr>
          <p:nvPr>
            <p:ph sz="quarter" idx="1"/>
          </p:nvPr>
        </p:nvSpPr>
        <p:spPr>
          <a:xfrm>
            <a:off x="500034" y="1000108"/>
            <a:ext cx="8401080" cy="4873752"/>
          </a:xfrm>
        </p:spPr>
        <p:txBody>
          <a:bodyPr/>
          <a:lstStyle/>
          <a:p>
            <a:r>
              <a:rPr lang="it-IT" dirty="0"/>
              <a:t>Il vaccino antivaiolo fu il primo a essere scoperto, a fine Settecento, dal medico inglese Edward Jenner, una figura che spesso, a torto, viene dipinta come un “semplice” medico di campagna. In realtà, Jenner era un uomo colto che aveva avuto un’educazione di alto livello.</a:t>
            </a:r>
          </a:p>
        </p:txBody>
      </p:sp>
      <p:pic>
        <p:nvPicPr>
          <p:cNvPr id="4" name="Immagine 3" descr="jenner-vaccina-figlio3.jpg"/>
          <p:cNvPicPr>
            <a:picLocks noChangeAspect="1"/>
          </p:cNvPicPr>
          <p:nvPr/>
        </p:nvPicPr>
        <p:blipFill>
          <a:blip r:embed="rId2"/>
          <a:stretch>
            <a:fillRect/>
          </a:stretch>
        </p:blipFill>
        <p:spPr>
          <a:xfrm>
            <a:off x="2643174" y="2976538"/>
            <a:ext cx="5286412" cy="3524275"/>
          </a:xfrm>
          <a:prstGeom prst="rect">
            <a:avLst/>
          </a:prstGeom>
        </p:spPr>
      </p:pic>
      <p:sp>
        <p:nvSpPr>
          <p:cNvPr id="5" name="CasellaDiTesto 4"/>
          <p:cNvSpPr txBox="1"/>
          <p:nvPr/>
        </p:nvSpPr>
        <p:spPr>
          <a:xfrm>
            <a:off x="642911" y="4071942"/>
            <a:ext cx="1714512" cy="923330"/>
          </a:xfrm>
          <a:prstGeom prst="rect">
            <a:avLst/>
          </a:prstGeom>
          <a:noFill/>
        </p:spPr>
        <p:txBody>
          <a:bodyPr wrap="square" rtlCol="0">
            <a:spAutoFit/>
          </a:bodyPr>
          <a:lstStyle/>
          <a:p>
            <a:r>
              <a:rPr lang="it-IT" dirty="0" smtClean="0"/>
              <a:t>Jenner che vaccina il figlio</a:t>
            </a:r>
            <a:endParaRPr lang="it-IT"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Edward Jenner e il vaccino anti-vaiolo</a:t>
            </a:r>
            <a:r>
              <a:rPr lang="it-IT" dirty="0" smtClean="0"/>
              <a:t/>
            </a:r>
            <a:br>
              <a:rPr lang="it-IT" dirty="0" smtClean="0"/>
            </a:br>
            <a:endParaRPr lang="it-IT" dirty="0"/>
          </a:p>
        </p:txBody>
      </p:sp>
      <p:sp>
        <p:nvSpPr>
          <p:cNvPr id="3" name="Segnaposto contenuto 2"/>
          <p:cNvSpPr>
            <a:spLocks noGrp="1"/>
          </p:cNvSpPr>
          <p:nvPr>
            <p:ph sz="quarter" idx="1"/>
          </p:nvPr>
        </p:nvSpPr>
        <p:spPr/>
        <p:txBody>
          <a:bodyPr/>
          <a:lstStyle/>
          <a:p>
            <a:r>
              <a:rPr lang="it-IT" dirty="0"/>
              <a:t>Per esempio, era stato allievo del celebre John Hunter, forse il più importante chirurgo del suo tempo, oltre che anatomista e naturalista. Prima della scoperta di Jenner, esisteva già una pratica secolare che potremmo definire “proto-vaccinale”, quella cioè della “</a:t>
            </a:r>
            <a:r>
              <a:rPr lang="it-IT" b="1" dirty="0"/>
              <a:t>variolizzazione</a:t>
            </a:r>
            <a:r>
              <a:rPr lang="it-IT" dirty="0"/>
              <a:t>”, basata sull’osservazione secondo la quale chi guariva dalla malattia poi ne restava immune.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1796 - Edward Jenner, il padre dei vaccini</a:t>
            </a:r>
            <a:endParaRPr lang="it-IT" dirty="0"/>
          </a:p>
        </p:txBody>
      </p:sp>
      <p:sp>
        <p:nvSpPr>
          <p:cNvPr id="3" name="Segnaposto contenuto 2"/>
          <p:cNvSpPr>
            <a:spLocks noGrp="1"/>
          </p:cNvSpPr>
          <p:nvPr>
            <p:ph sz="quarter" idx="1"/>
          </p:nvPr>
        </p:nvSpPr>
        <p:spPr/>
        <p:txBody>
          <a:bodyPr>
            <a:normAutofit/>
          </a:bodyPr>
          <a:lstStyle/>
          <a:p>
            <a:r>
              <a:rPr lang="it-IT" dirty="0"/>
              <a:t>Si inoculava nel paziente sano del pus o della polvere delle </a:t>
            </a:r>
            <a:r>
              <a:rPr lang="it-IT" dirty="0" smtClean="0"/>
              <a:t>pustole </a:t>
            </a:r>
            <a:r>
              <a:rPr lang="it-IT" dirty="0"/>
              <a:t>prelevate da un individuo affetto da una forma lieve di vaiolo</a:t>
            </a:r>
            <a:r>
              <a:rPr lang="it-IT" dirty="0" smtClean="0"/>
              <a:t>,</a:t>
            </a:r>
          </a:p>
          <a:p>
            <a:r>
              <a:rPr lang="it-IT" dirty="0" smtClean="0"/>
              <a:t>naturalmente</a:t>
            </a:r>
            <a:r>
              <a:rPr lang="it-IT" dirty="0"/>
              <a:t>, la pratica era piuttosto rischiosa, perché poteva causare la malattia vera e propria e, persino, determinare l’emergenza di </a:t>
            </a:r>
            <a:r>
              <a:rPr lang="it-IT" dirty="0" smtClean="0"/>
              <a:t>epidemie</a:t>
            </a:r>
          </a:p>
          <a:p>
            <a:r>
              <a:rPr lang="it-IT" dirty="0" smtClean="0"/>
              <a:t>in </a:t>
            </a:r>
            <a:r>
              <a:rPr lang="it-IT" dirty="0"/>
              <a:t>effetti oggi sappiamo che vaiolo umano e vaiolo vaccino sono causati da virus simili, appartenenti alla famiglia dei “</a:t>
            </a:r>
            <a:r>
              <a:rPr lang="it-IT" dirty="0" err="1"/>
              <a:t>poxvirus</a:t>
            </a:r>
            <a:r>
              <a:rPr lang="it-IT" dirty="0"/>
              <a:t>”, e quindi il virus animale può immunizzare contro la temibile malattia umana.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2800" b="1" dirty="0"/>
              <a:t>Il vaccino “</a:t>
            </a:r>
            <a:r>
              <a:rPr lang="it-IT" sz="2800" b="1" dirty="0" err="1"/>
              <a:t>Jenneriano</a:t>
            </a:r>
            <a:r>
              <a:rPr lang="it-IT" sz="2800" b="1" dirty="0"/>
              <a:t>” si diffuse rapidamente in tutta Europa e nelle </a:t>
            </a:r>
            <a:r>
              <a:rPr lang="it-IT" sz="2800" b="1" dirty="0" err="1"/>
              <a:t>Americhe</a:t>
            </a:r>
            <a:r>
              <a:rPr lang="it-IT" sz="2800" b="1" dirty="0"/>
              <a:t>. </a:t>
            </a:r>
            <a:endParaRPr lang="it-IT" sz="2800" dirty="0"/>
          </a:p>
        </p:txBody>
      </p:sp>
      <p:sp>
        <p:nvSpPr>
          <p:cNvPr id="3" name="Segnaposto contenuto 2"/>
          <p:cNvSpPr>
            <a:spLocks noGrp="1"/>
          </p:cNvSpPr>
          <p:nvPr>
            <p:ph sz="quarter" idx="1"/>
          </p:nvPr>
        </p:nvSpPr>
        <p:spPr/>
        <p:txBody>
          <a:bodyPr>
            <a:normAutofit/>
          </a:bodyPr>
          <a:lstStyle/>
          <a:p>
            <a:pPr fontAlgn="base"/>
            <a:r>
              <a:rPr lang="it-IT" dirty="0"/>
              <a:t>Molti medici, fra cui l’italiano Luigi </a:t>
            </a:r>
            <a:r>
              <a:rPr lang="it-IT" dirty="0" smtClean="0"/>
              <a:t>Sacco (1769 – 1836), </a:t>
            </a:r>
            <a:r>
              <a:rPr lang="it-IT" dirty="0"/>
              <a:t>noto come il “Jenner italiano” e al quale è ancora dedicato l’ospedale Sacco – appunto – di Milano, sperimentarono su se stessi il vaccino, inoculandosi prima il vaiolo vaccino e poi quello umano per provare l’avvenuta immunizzazione.</a:t>
            </a:r>
          </a:p>
          <a:p>
            <a:pPr fontAlgn="base"/>
            <a:r>
              <a:rPr lang="it-IT" dirty="0"/>
              <a:t>Inoltre, già Jenner aveva scoperto che il vaiolo vaccino poteva essere trasmesso da uomo a uomo, e questo permetteva di avere sempre a disposizione una fonte di pus vaccinico per procedere a nuove vaccinazioni.</a:t>
            </a:r>
          </a:p>
          <a:p>
            <a:endParaRPr lang="it-IT"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oggia">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Loggi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Solstiz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103</TotalTime>
  <Words>1938</Words>
  <Application>Microsoft Office PowerPoint</Application>
  <PresentationFormat>Presentazione su schermo (4:3)</PresentationFormat>
  <Paragraphs>102</Paragraphs>
  <Slides>40</Slides>
  <Notes>0</Notes>
  <HiddenSlides>0</HiddenSlides>
  <MMClips>0</MMClips>
  <ScaleCrop>false</ScaleCrop>
  <HeadingPairs>
    <vt:vector size="4" baseType="variant">
      <vt:variant>
        <vt:lpstr>Tema</vt:lpstr>
      </vt:variant>
      <vt:variant>
        <vt:i4>1</vt:i4>
      </vt:variant>
      <vt:variant>
        <vt:lpstr>Titoli diapositive</vt:lpstr>
      </vt:variant>
      <vt:variant>
        <vt:i4>40</vt:i4>
      </vt:variant>
    </vt:vector>
  </HeadingPairs>
  <TitlesOfParts>
    <vt:vector size="41" baseType="lpstr">
      <vt:lpstr>Loggia</vt:lpstr>
      <vt:lpstr>VACCINI </vt:lpstr>
      <vt:lpstr>introduzione</vt:lpstr>
      <vt:lpstr>La storia dei vaccini è forse uno dei capitoli più ricchi, affascinanti e avvincenti della storia della medicina. </vt:lpstr>
      <vt:lpstr>La storia dei vaccini è forse uno dei capitoli più ricchi, affascinanti e avvincenti della storia della medicina</vt:lpstr>
      <vt:lpstr>Diapositiva 5</vt:lpstr>
      <vt:lpstr>Edward Jenner e il vaccino anti-vaiolo </vt:lpstr>
      <vt:lpstr>Edward Jenner e il vaccino anti-vaiolo </vt:lpstr>
      <vt:lpstr>1796 - Edward Jenner, il padre dei vaccini</vt:lpstr>
      <vt:lpstr>Il vaccino “Jenneriano” si diffuse rapidamente in tutta Europa e nelle Americhe. </vt:lpstr>
      <vt:lpstr>Il vaccino “Jenneriano” si diffuse rapidamente in tutta Europa e nelle Americhe. </vt:lpstr>
      <vt:lpstr>Diapositiva 11</vt:lpstr>
      <vt:lpstr>Pasteur e il vaccino contro la rabbia </vt:lpstr>
      <vt:lpstr>Pasteur e il vaccino contro la rabbia </vt:lpstr>
      <vt:lpstr>Pasteur e il vaccino contro la rabbia </vt:lpstr>
      <vt:lpstr>Pasteur e il vaccino contro la rabbia </vt:lpstr>
      <vt:lpstr>Pasteur e il vaccino contro la rabbia </vt:lpstr>
      <vt:lpstr>Robert Koch e la tubercolina </vt:lpstr>
      <vt:lpstr>Robert Koch e la tubercolina </vt:lpstr>
      <vt:lpstr>Robert Koch e la tubercolina </vt:lpstr>
      <vt:lpstr> I sieri di Behring contro difterite e tetano</vt:lpstr>
      <vt:lpstr>I sieri di Behring contro difterite e tetano</vt:lpstr>
      <vt:lpstr>Robert Koch e la tubercolina </vt:lpstr>
      <vt:lpstr>1963 - Una rivoluzione chiamata antipolio </vt:lpstr>
      <vt:lpstr>Il vaccino antipoliomielite </vt:lpstr>
      <vt:lpstr>Il vaccino antipoliomielite </vt:lpstr>
      <vt:lpstr>1971 - Maurice Hilleman e il vaccino che ne contiene tre </vt:lpstr>
      <vt:lpstr>1971 - Maurice Hilleman e il vaccino che ne contiene tre</vt:lpstr>
      <vt:lpstr>coronavirus</vt:lpstr>
      <vt:lpstr>coronavirus</vt:lpstr>
      <vt:lpstr>coronavirus</vt:lpstr>
      <vt:lpstr>coronavirus</vt:lpstr>
      <vt:lpstr>coronavirus</vt:lpstr>
      <vt:lpstr>coronavirus</vt:lpstr>
      <vt:lpstr>VACCINI ANTI COVID: COSA SONO E COME FUNZIONANO </vt:lpstr>
      <vt:lpstr>VACCINI ANTI COVID: COSA SONO E COME FUNZIONANO </vt:lpstr>
      <vt:lpstr>VACCINI ANTI COVID: COSA SONO E COME FUNZIONANO </vt:lpstr>
      <vt:lpstr>VACCINI ANTI COVID: COSA SONO E COME FUNZIONANO </vt:lpstr>
      <vt:lpstr>VACCINI ANTI COVID: COSA SONO E COME FUNZIONANO </vt:lpstr>
      <vt:lpstr>VACCINI ANTI COVID: CONCLUSIONI </vt:lpstr>
      <vt:lpstr>conclusioni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VACCINI </dc:title>
  <dc:creator>Casa</dc:creator>
  <cp:lastModifiedBy>Casa</cp:lastModifiedBy>
  <cp:revision>39</cp:revision>
  <dcterms:created xsi:type="dcterms:W3CDTF">2021-01-18T17:29:51Z</dcterms:created>
  <dcterms:modified xsi:type="dcterms:W3CDTF">2021-01-20T18:29:12Z</dcterms:modified>
</cp:coreProperties>
</file>