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3" r:id="rId3"/>
    <p:sldId id="269" r:id="rId4"/>
    <p:sldId id="272" r:id="rId5"/>
    <p:sldId id="260" r:id="rId6"/>
    <p:sldId id="268" r:id="rId7"/>
    <p:sldId id="264" r:id="rId8"/>
    <p:sldId id="271" r:id="rId9"/>
    <p:sldId id="262" r:id="rId10"/>
    <p:sldId id="273" r:id="rId11"/>
    <p:sldId id="274"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8835"/>
    <a:srgbClr val="F1B52F"/>
    <a:srgbClr val="385723"/>
    <a:srgbClr val="546B24"/>
    <a:srgbClr val="60943C"/>
    <a:srgbClr val="669E40"/>
    <a:srgbClr val="D16F43"/>
    <a:srgbClr val="CE4C28"/>
    <a:srgbClr val="4E6422"/>
    <a:srgbClr val="C0D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44B5F993-6E6A-4902-8DB7-0420DFF72638}" type="datetimeFigureOut">
              <a:rPr lang="it-IT" smtClean="0"/>
              <a:t>03/03/2021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EC8BCD4-55F9-4F3B-AC60-EF84EB91CF35}" type="slidenum">
              <a:rPr lang="it-IT" smtClean="0"/>
              <a:t>‹N›</a:t>
            </a:fld>
            <a:endParaRPr lang="it-IT"/>
          </a:p>
        </p:txBody>
      </p:sp>
    </p:spTree>
    <p:extLst>
      <p:ext uri="{BB962C8B-B14F-4D97-AF65-F5344CB8AC3E}">
        <p14:creationId xmlns:p14="http://schemas.microsoft.com/office/powerpoint/2010/main" val="3240979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4B5F993-6E6A-4902-8DB7-0420DFF72638}" type="datetimeFigureOut">
              <a:rPr lang="it-IT" smtClean="0"/>
              <a:t>03/03/2021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EC8BCD4-55F9-4F3B-AC60-EF84EB91CF35}" type="slidenum">
              <a:rPr lang="it-IT" smtClean="0"/>
              <a:t>‹N›</a:t>
            </a:fld>
            <a:endParaRPr lang="it-IT"/>
          </a:p>
        </p:txBody>
      </p:sp>
    </p:spTree>
    <p:extLst>
      <p:ext uri="{BB962C8B-B14F-4D97-AF65-F5344CB8AC3E}">
        <p14:creationId xmlns:p14="http://schemas.microsoft.com/office/powerpoint/2010/main" val="247718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4B5F993-6E6A-4902-8DB7-0420DFF72638}" type="datetimeFigureOut">
              <a:rPr lang="it-IT" smtClean="0"/>
              <a:t>03/03/2021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EC8BCD4-55F9-4F3B-AC60-EF84EB91CF35}" type="slidenum">
              <a:rPr lang="it-IT" smtClean="0"/>
              <a:t>‹N›</a:t>
            </a:fld>
            <a:endParaRPr lang="it-IT"/>
          </a:p>
        </p:txBody>
      </p:sp>
    </p:spTree>
    <p:extLst>
      <p:ext uri="{BB962C8B-B14F-4D97-AF65-F5344CB8AC3E}">
        <p14:creationId xmlns:p14="http://schemas.microsoft.com/office/powerpoint/2010/main" val="1306295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4B5F993-6E6A-4902-8DB7-0420DFF72638}" type="datetimeFigureOut">
              <a:rPr lang="it-IT" smtClean="0"/>
              <a:t>03/03/2021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EC8BCD4-55F9-4F3B-AC60-EF84EB91CF35}" type="slidenum">
              <a:rPr lang="it-IT" smtClean="0"/>
              <a:t>‹N›</a:t>
            </a:fld>
            <a:endParaRPr lang="it-IT"/>
          </a:p>
        </p:txBody>
      </p:sp>
    </p:spTree>
    <p:extLst>
      <p:ext uri="{BB962C8B-B14F-4D97-AF65-F5344CB8AC3E}">
        <p14:creationId xmlns:p14="http://schemas.microsoft.com/office/powerpoint/2010/main" val="254544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Modifica gli stili del testo dello schema</a:t>
            </a:r>
          </a:p>
        </p:txBody>
      </p:sp>
      <p:sp>
        <p:nvSpPr>
          <p:cNvPr id="4" name="Segnaposto data 3"/>
          <p:cNvSpPr>
            <a:spLocks noGrp="1"/>
          </p:cNvSpPr>
          <p:nvPr>
            <p:ph type="dt" sz="half" idx="10"/>
          </p:nvPr>
        </p:nvSpPr>
        <p:spPr/>
        <p:txBody>
          <a:bodyPr/>
          <a:lstStyle/>
          <a:p>
            <a:fld id="{44B5F993-6E6A-4902-8DB7-0420DFF72638}" type="datetimeFigureOut">
              <a:rPr lang="it-IT" smtClean="0"/>
              <a:t>03/03/2021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DEC8BCD4-55F9-4F3B-AC60-EF84EB91CF35}" type="slidenum">
              <a:rPr lang="it-IT" smtClean="0"/>
              <a:t>‹N›</a:t>
            </a:fld>
            <a:endParaRPr lang="it-IT"/>
          </a:p>
        </p:txBody>
      </p:sp>
    </p:spTree>
    <p:extLst>
      <p:ext uri="{BB962C8B-B14F-4D97-AF65-F5344CB8AC3E}">
        <p14:creationId xmlns:p14="http://schemas.microsoft.com/office/powerpoint/2010/main" val="2610300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44B5F993-6E6A-4902-8DB7-0420DFF72638}" type="datetimeFigureOut">
              <a:rPr lang="it-IT" smtClean="0"/>
              <a:t>03/03/2021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DEC8BCD4-55F9-4F3B-AC60-EF84EB91CF35}" type="slidenum">
              <a:rPr lang="it-IT" smtClean="0"/>
              <a:t>‹N›</a:t>
            </a:fld>
            <a:endParaRPr lang="it-IT"/>
          </a:p>
        </p:txBody>
      </p:sp>
    </p:spTree>
    <p:extLst>
      <p:ext uri="{BB962C8B-B14F-4D97-AF65-F5344CB8AC3E}">
        <p14:creationId xmlns:p14="http://schemas.microsoft.com/office/powerpoint/2010/main" val="280734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44B5F993-6E6A-4902-8DB7-0420DFF72638}" type="datetimeFigureOut">
              <a:rPr lang="it-IT" smtClean="0"/>
              <a:t>03/03/2021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DEC8BCD4-55F9-4F3B-AC60-EF84EB91CF35}" type="slidenum">
              <a:rPr lang="it-IT" smtClean="0"/>
              <a:t>‹N›</a:t>
            </a:fld>
            <a:endParaRPr lang="it-IT"/>
          </a:p>
        </p:txBody>
      </p:sp>
    </p:spTree>
    <p:extLst>
      <p:ext uri="{BB962C8B-B14F-4D97-AF65-F5344CB8AC3E}">
        <p14:creationId xmlns:p14="http://schemas.microsoft.com/office/powerpoint/2010/main" val="426757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44B5F993-6E6A-4902-8DB7-0420DFF72638}" type="datetimeFigureOut">
              <a:rPr lang="it-IT" smtClean="0"/>
              <a:t>03/03/2021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DEC8BCD4-55F9-4F3B-AC60-EF84EB91CF35}" type="slidenum">
              <a:rPr lang="it-IT" smtClean="0"/>
              <a:t>‹N›</a:t>
            </a:fld>
            <a:endParaRPr lang="it-IT"/>
          </a:p>
        </p:txBody>
      </p:sp>
    </p:spTree>
    <p:extLst>
      <p:ext uri="{BB962C8B-B14F-4D97-AF65-F5344CB8AC3E}">
        <p14:creationId xmlns:p14="http://schemas.microsoft.com/office/powerpoint/2010/main" val="350505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4B5F993-6E6A-4902-8DB7-0420DFF72638}" type="datetimeFigureOut">
              <a:rPr lang="it-IT" smtClean="0"/>
              <a:t>03/03/2021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DEC8BCD4-55F9-4F3B-AC60-EF84EB91CF35}" type="slidenum">
              <a:rPr lang="it-IT" smtClean="0"/>
              <a:t>‹N›</a:t>
            </a:fld>
            <a:endParaRPr lang="it-IT"/>
          </a:p>
        </p:txBody>
      </p:sp>
    </p:spTree>
    <p:extLst>
      <p:ext uri="{BB962C8B-B14F-4D97-AF65-F5344CB8AC3E}">
        <p14:creationId xmlns:p14="http://schemas.microsoft.com/office/powerpoint/2010/main" val="2002073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fld id="{44B5F993-6E6A-4902-8DB7-0420DFF72638}" type="datetimeFigureOut">
              <a:rPr lang="it-IT" smtClean="0"/>
              <a:t>03/03/2021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DEC8BCD4-55F9-4F3B-AC60-EF84EB91CF35}" type="slidenum">
              <a:rPr lang="it-IT" smtClean="0"/>
              <a:t>‹N›</a:t>
            </a:fld>
            <a:endParaRPr lang="it-IT"/>
          </a:p>
        </p:txBody>
      </p:sp>
    </p:spTree>
    <p:extLst>
      <p:ext uri="{BB962C8B-B14F-4D97-AF65-F5344CB8AC3E}">
        <p14:creationId xmlns:p14="http://schemas.microsoft.com/office/powerpoint/2010/main" val="38766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fld id="{44B5F993-6E6A-4902-8DB7-0420DFF72638}" type="datetimeFigureOut">
              <a:rPr lang="it-IT" smtClean="0"/>
              <a:t>03/03/2021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DEC8BCD4-55F9-4F3B-AC60-EF84EB91CF35}" type="slidenum">
              <a:rPr lang="it-IT" smtClean="0"/>
              <a:t>‹N›</a:t>
            </a:fld>
            <a:endParaRPr lang="it-IT"/>
          </a:p>
        </p:txBody>
      </p:sp>
    </p:spTree>
    <p:extLst>
      <p:ext uri="{BB962C8B-B14F-4D97-AF65-F5344CB8AC3E}">
        <p14:creationId xmlns:p14="http://schemas.microsoft.com/office/powerpoint/2010/main" val="292126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5F993-6E6A-4902-8DB7-0420DFF72638}" type="datetimeFigureOut">
              <a:rPr lang="it-IT" smtClean="0"/>
              <a:t>03/03/2021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8BCD4-55F9-4F3B-AC60-EF84EB91CF35}" type="slidenum">
              <a:rPr lang="it-IT" smtClean="0"/>
              <a:t>‹N›</a:t>
            </a:fld>
            <a:endParaRPr lang="it-IT"/>
          </a:p>
        </p:txBody>
      </p:sp>
    </p:spTree>
    <p:extLst>
      <p:ext uri="{BB962C8B-B14F-4D97-AF65-F5344CB8AC3E}">
        <p14:creationId xmlns:p14="http://schemas.microsoft.com/office/powerpoint/2010/main" val="1294200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63639" y="3791230"/>
            <a:ext cx="10515600" cy="1325563"/>
          </a:xfrm>
        </p:spPr>
        <p:txBody>
          <a:bodyPr>
            <a:normAutofit/>
          </a:bodyPr>
          <a:lstStyle/>
          <a:p>
            <a:r>
              <a:rPr lang="it-IT" sz="6600" dirty="0" smtClean="0">
                <a:latin typeface="Corbel Light" panose="020B0303020204020204" pitchFamily="34" charset="0"/>
              </a:rPr>
              <a:t>Fuga dalla realtà</a:t>
            </a:r>
            <a:endParaRPr lang="it-IT" sz="6600" dirty="0">
              <a:latin typeface="Corbel Light" panose="020B0303020204020204" pitchFamily="34" charset="0"/>
            </a:endParaRPr>
          </a:p>
        </p:txBody>
      </p:sp>
      <p:pic>
        <p:nvPicPr>
          <p:cNvPr id="8194" name="Picture 2" descr="IL SOGNO” DI ROUSSEAU IL DOGANIERE | IL DISCORSO SULL'AR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44400" cy="7818121"/>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
        <p:nvSpPr>
          <p:cNvPr id="4" name="Rettangolo 3"/>
          <p:cNvSpPr/>
          <p:nvPr/>
        </p:nvSpPr>
        <p:spPr>
          <a:xfrm>
            <a:off x="0" y="2925212"/>
            <a:ext cx="12344400" cy="2043028"/>
          </a:xfrm>
          <a:prstGeom prst="rect">
            <a:avLst/>
          </a:prstGeom>
          <a:solidFill>
            <a:srgbClr val="385723">
              <a:alpha val="6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p:cNvSpPr txBox="1"/>
          <p:nvPr/>
        </p:nvSpPr>
        <p:spPr>
          <a:xfrm>
            <a:off x="0" y="3203858"/>
            <a:ext cx="9357360" cy="1323439"/>
          </a:xfrm>
          <a:prstGeom prst="rect">
            <a:avLst/>
          </a:prstGeom>
          <a:noFill/>
          <a:effectLst>
            <a:softEdge rad="0"/>
          </a:effectLst>
        </p:spPr>
        <p:txBody>
          <a:bodyPr wrap="square" rtlCol="0">
            <a:spAutoFit/>
          </a:bodyPr>
          <a:lstStyle/>
          <a:p>
            <a:r>
              <a:rPr lang="it-IT" sz="8000" b="1" dirty="0" smtClean="0">
                <a:solidFill>
                  <a:schemeClr val="accent6"/>
                </a:solidFill>
                <a:latin typeface="Candara Light" panose="020E0502030303020204" pitchFamily="34" charset="0"/>
              </a:rPr>
              <a:t>Fuga dalla realtà</a:t>
            </a:r>
            <a:endParaRPr lang="it-IT" sz="8000" b="1" dirty="0">
              <a:solidFill>
                <a:schemeClr val="accent6"/>
              </a:solidFill>
              <a:latin typeface="Candara Light" panose="020E0502030303020204" pitchFamily="34" charset="0"/>
            </a:endParaRPr>
          </a:p>
        </p:txBody>
      </p:sp>
      <p:sp>
        <p:nvSpPr>
          <p:cNvPr id="6" name="CasellaDiTesto 5"/>
          <p:cNvSpPr txBox="1"/>
          <p:nvPr/>
        </p:nvSpPr>
        <p:spPr>
          <a:xfrm>
            <a:off x="10506278" y="5357204"/>
            <a:ext cx="1838122" cy="954107"/>
          </a:xfrm>
          <a:prstGeom prst="rect">
            <a:avLst/>
          </a:prstGeom>
          <a:solidFill>
            <a:srgbClr val="385723">
              <a:alpha val="70000"/>
            </a:srgbClr>
          </a:solidFill>
        </p:spPr>
        <p:txBody>
          <a:bodyPr wrap="square" rtlCol="0">
            <a:spAutoFit/>
          </a:bodyPr>
          <a:lstStyle/>
          <a:p>
            <a:r>
              <a:rPr lang="it-IT" sz="1400" dirty="0" smtClean="0">
                <a:solidFill>
                  <a:schemeClr val="accent6"/>
                </a:solidFill>
                <a:latin typeface="Candara Light" panose="020E0502030303020204" pitchFamily="34" charset="0"/>
              </a:rPr>
              <a:t>Ambrosino Ismaele</a:t>
            </a:r>
          </a:p>
          <a:p>
            <a:r>
              <a:rPr lang="it-IT" sz="1400" dirty="0" smtClean="0">
                <a:solidFill>
                  <a:schemeClr val="accent6"/>
                </a:solidFill>
                <a:latin typeface="Candara Light" panose="020E0502030303020204" pitchFamily="34" charset="0"/>
              </a:rPr>
              <a:t>Bosso Lucrezia</a:t>
            </a:r>
          </a:p>
          <a:p>
            <a:r>
              <a:rPr lang="it-IT" sz="1400" dirty="0" smtClean="0">
                <a:solidFill>
                  <a:schemeClr val="accent6"/>
                </a:solidFill>
                <a:latin typeface="Candara Light" panose="020E0502030303020204" pitchFamily="34" charset="0"/>
              </a:rPr>
              <a:t>Olivero Giulio</a:t>
            </a:r>
          </a:p>
          <a:p>
            <a:r>
              <a:rPr lang="it-IT" sz="1400" dirty="0" smtClean="0">
                <a:solidFill>
                  <a:schemeClr val="accent6"/>
                </a:solidFill>
                <a:latin typeface="Candara Light" panose="020E0502030303020204" pitchFamily="34" charset="0"/>
              </a:rPr>
              <a:t>Peccioli Davide</a:t>
            </a:r>
            <a:endParaRPr lang="it-IT" sz="1400" dirty="0">
              <a:solidFill>
                <a:schemeClr val="accent6"/>
              </a:solidFill>
              <a:latin typeface="Candara Light" panose="020E0502030303020204" pitchFamily="34" charset="0"/>
            </a:endParaRPr>
          </a:p>
        </p:txBody>
      </p:sp>
    </p:spTree>
    <p:extLst>
      <p:ext uri="{BB962C8B-B14F-4D97-AF65-F5344CB8AC3E}">
        <p14:creationId xmlns:p14="http://schemas.microsoft.com/office/powerpoint/2010/main" val="3677035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78835"/>
        </a:solidFill>
        <a:effectLst/>
      </p:bgPr>
    </p:bg>
    <p:spTree>
      <p:nvGrpSpPr>
        <p:cNvPr id="1" name=""/>
        <p:cNvGrpSpPr/>
        <p:nvPr/>
      </p:nvGrpSpPr>
      <p:grpSpPr>
        <a:xfrm>
          <a:off x="0" y="0"/>
          <a:ext cx="0" cy="0"/>
          <a:chOff x="0" y="0"/>
          <a:chExt cx="0" cy="0"/>
        </a:xfrm>
      </p:grpSpPr>
      <p:sp>
        <p:nvSpPr>
          <p:cNvPr id="5" name="Rettangolo 4"/>
          <p:cNvSpPr/>
          <p:nvPr/>
        </p:nvSpPr>
        <p:spPr>
          <a:xfrm>
            <a:off x="0" y="-1128408"/>
            <a:ext cx="12192000" cy="8307421"/>
          </a:xfrm>
          <a:prstGeom prst="rect">
            <a:avLst/>
          </a:prstGeom>
          <a:blipFill dpi="0" rotWithShape="1">
            <a:blip r:embed="rId2">
              <a:alphaModFix amt="3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p:cNvSpPr txBox="1"/>
          <p:nvPr/>
        </p:nvSpPr>
        <p:spPr>
          <a:xfrm>
            <a:off x="0" y="293360"/>
            <a:ext cx="7072009" cy="955040"/>
          </a:xfrm>
          <a:prstGeom prst="rect">
            <a:avLst/>
          </a:prstGeom>
          <a:solidFill>
            <a:srgbClr val="F1B52F">
              <a:alpha val="70000"/>
            </a:srgbClr>
          </a:solidFill>
        </p:spPr>
        <p:txBody>
          <a:bodyPr wrap="square" rtlCol="0">
            <a:spAutoFit/>
          </a:bodyPr>
          <a:lstStyle/>
          <a:p>
            <a:endParaRPr lang="it-IT" dirty="0"/>
          </a:p>
        </p:txBody>
      </p:sp>
      <p:sp>
        <p:nvSpPr>
          <p:cNvPr id="7" name="CasellaDiTesto 6"/>
          <p:cNvSpPr txBox="1"/>
          <p:nvPr/>
        </p:nvSpPr>
        <p:spPr>
          <a:xfrm>
            <a:off x="176719" y="447714"/>
            <a:ext cx="6303524" cy="646331"/>
          </a:xfrm>
          <a:prstGeom prst="rect">
            <a:avLst/>
          </a:prstGeom>
          <a:noFill/>
        </p:spPr>
        <p:txBody>
          <a:bodyPr wrap="square" rtlCol="0">
            <a:spAutoFit/>
          </a:bodyPr>
          <a:lstStyle/>
          <a:p>
            <a:r>
              <a:rPr lang="it-IT" sz="3600" dirty="0">
                <a:latin typeface="+mj-lt"/>
              </a:rPr>
              <a:t>"Sorpresa!"</a:t>
            </a:r>
          </a:p>
        </p:txBody>
      </p:sp>
      <p:sp>
        <p:nvSpPr>
          <p:cNvPr id="8" name="CasellaDiTesto 7"/>
          <p:cNvSpPr txBox="1"/>
          <p:nvPr/>
        </p:nvSpPr>
        <p:spPr>
          <a:xfrm>
            <a:off x="359924" y="1566828"/>
            <a:ext cx="11303540" cy="5293757"/>
          </a:xfrm>
          <a:prstGeom prst="rect">
            <a:avLst/>
          </a:prstGeom>
          <a:noFill/>
        </p:spPr>
        <p:txBody>
          <a:bodyPr wrap="square" rtlCol="0">
            <a:spAutoFit/>
          </a:bodyPr>
          <a:lstStyle/>
          <a:p>
            <a:r>
              <a:rPr lang="it-IT" sz="2000" dirty="0">
                <a:latin typeface="+mj-lt"/>
              </a:rPr>
              <a:t>La scena principale è caratterizzata dalla presenza di una </a:t>
            </a:r>
            <a:r>
              <a:rPr lang="it-IT" sz="2000" b="1" dirty="0">
                <a:latin typeface="+mj-lt"/>
              </a:rPr>
              <a:t>tigre</a:t>
            </a:r>
            <a:r>
              <a:rPr lang="it-IT" sz="2000" dirty="0">
                <a:latin typeface="+mj-lt"/>
              </a:rPr>
              <a:t> che, durante una tempesta tropicale nella giungla, è intenta nel balzare addosso ad una preda. Il fine del pittore era quello di mostrare il pericoloso animale, in un momento importante dove esprime tutta la sua forza, rappresentandolo in un </a:t>
            </a:r>
            <a:r>
              <a:rPr lang="it-IT" sz="2000" b="1" dirty="0">
                <a:latin typeface="+mj-lt"/>
              </a:rPr>
              <a:t>forte ambiente </a:t>
            </a:r>
            <a:r>
              <a:rPr lang="it-IT" sz="2000" b="1" dirty="0" smtClean="0">
                <a:latin typeface="+mj-lt"/>
              </a:rPr>
              <a:t>naturale</a:t>
            </a:r>
            <a:r>
              <a:rPr lang="it-IT" sz="2000" dirty="0" smtClean="0">
                <a:latin typeface="+mj-lt"/>
              </a:rPr>
              <a:t>.</a:t>
            </a:r>
          </a:p>
          <a:p>
            <a:endParaRPr lang="it-IT" sz="2000" dirty="0">
              <a:latin typeface="+mj-lt"/>
            </a:endParaRPr>
          </a:p>
          <a:p>
            <a:r>
              <a:rPr lang="it-IT" sz="2000" dirty="0">
                <a:latin typeface="+mj-lt"/>
              </a:rPr>
              <a:t>Nel realizzare la sua tigre, il pittore utilizza come modello la riproduzione di un vecchio disegno a pastello realizzato in precedenza da Eugene </a:t>
            </a:r>
            <a:r>
              <a:rPr lang="it-IT" sz="2000" dirty="0" err="1">
                <a:latin typeface="+mj-lt"/>
              </a:rPr>
              <a:t>Delacroix</a:t>
            </a:r>
            <a:r>
              <a:rPr lang="it-IT" sz="2000" dirty="0">
                <a:latin typeface="+mj-lt"/>
              </a:rPr>
              <a:t> e quella di un </a:t>
            </a:r>
            <a:r>
              <a:rPr lang="it-IT" sz="2000" b="1" dirty="0">
                <a:latin typeface="+mj-lt"/>
              </a:rPr>
              <a:t>gatto domestico</a:t>
            </a:r>
            <a:r>
              <a:rPr lang="it-IT" sz="2000" dirty="0">
                <a:latin typeface="+mj-lt"/>
              </a:rPr>
              <a:t>, riproducendolo sulla tela, la tigre sembra essere sospesa sopra la vegetazione, donandoci un </a:t>
            </a:r>
            <a:r>
              <a:rPr lang="it-IT" sz="2000" b="1" dirty="0">
                <a:latin typeface="+mj-lt"/>
              </a:rPr>
              <a:t>effetto surrealistico</a:t>
            </a:r>
            <a:r>
              <a:rPr lang="it-IT" sz="2000" dirty="0">
                <a:latin typeface="+mj-lt"/>
              </a:rPr>
              <a:t>.</a:t>
            </a:r>
          </a:p>
          <a:p>
            <a:r>
              <a:rPr lang="it-IT" sz="2000" dirty="0">
                <a:latin typeface="+mj-lt"/>
              </a:rPr>
              <a:t> </a:t>
            </a:r>
          </a:p>
          <a:p>
            <a:r>
              <a:rPr lang="it-IT" sz="2000" dirty="0">
                <a:latin typeface="+mj-lt"/>
              </a:rPr>
              <a:t>Da sfondo, possiamo ammirare i grandi rami degli alberi e gli alti cespugli. Le piante della giungla, invece, sono realizzate prendendo come spunto </a:t>
            </a:r>
            <a:r>
              <a:rPr lang="it-IT" sz="2000" b="1" dirty="0">
                <a:latin typeface="+mj-lt"/>
              </a:rPr>
              <a:t>rami di piante visti in vaso</a:t>
            </a:r>
            <a:r>
              <a:rPr lang="it-IT" sz="2000" dirty="0">
                <a:latin typeface="+mj-lt"/>
              </a:rPr>
              <a:t>. Gli effetti decorativi dei motivi vegetali ripetuti, tramite le foglie e il vento, sono probabilmente ispirati ai disegni degli </a:t>
            </a:r>
            <a:r>
              <a:rPr lang="it-IT" sz="2000" b="1" dirty="0">
                <a:latin typeface="+mj-lt"/>
              </a:rPr>
              <a:t>arazzi medievali o di miniature persiane</a:t>
            </a:r>
            <a:r>
              <a:rPr lang="it-IT" sz="2000" dirty="0">
                <a:latin typeface="+mj-lt"/>
              </a:rPr>
              <a:t>. </a:t>
            </a:r>
          </a:p>
          <a:p>
            <a:r>
              <a:rPr lang="it-IT" sz="2000" dirty="0">
                <a:latin typeface="+mj-lt"/>
              </a:rPr>
              <a:t>L’intera superficie dell’opera è marcata da striscioline </a:t>
            </a:r>
            <a:r>
              <a:rPr lang="it-IT" sz="2000" b="1" dirty="0">
                <a:latin typeface="+mj-lt"/>
              </a:rPr>
              <a:t>di vernice semitrasparente</a:t>
            </a:r>
            <a:r>
              <a:rPr lang="it-IT" sz="2000" dirty="0">
                <a:latin typeface="+mj-lt"/>
              </a:rPr>
              <a:t> grigio-bianca che mettono in luce l’andamento in diagonale della pioggia e dei fulmini che illuminano il cielo, diventato ormai scuro.</a:t>
            </a:r>
          </a:p>
          <a:p>
            <a:endParaRPr lang="it-IT" sz="2000" dirty="0">
              <a:latin typeface="+mj-lt"/>
            </a:endParaRPr>
          </a:p>
          <a:p>
            <a:endParaRPr lang="it-IT" dirty="0"/>
          </a:p>
        </p:txBody>
      </p:sp>
    </p:spTree>
    <p:extLst>
      <p:ext uri="{BB962C8B-B14F-4D97-AF65-F5344CB8AC3E}">
        <p14:creationId xmlns:p14="http://schemas.microsoft.com/office/powerpoint/2010/main" val="3239251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78835"/>
        </a:solidFill>
        <a:effectLst/>
      </p:bgPr>
    </p:bg>
    <p:spTree>
      <p:nvGrpSpPr>
        <p:cNvPr id="1" name=""/>
        <p:cNvGrpSpPr/>
        <p:nvPr/>
      </p:nvGrpSpPr>
      <p:grpSpPr>
        <a:xfrm>
          <a:off x="0" y="0"/>
          <a:ext cx="0" cy="0"/>
          <a:chOff x="0" y="0"/>
          <a:chExt cx="0" cy="0"/>
        </a:xfrm>
      </p:grpSpPr>
      <p:sp>
        <p:nvSpPr>
          <p:cNvPr id="5" name="Rettangolo 4"/>
          <p:cNvSpPr/>
          <p:nvPr/>
        </p:nvSpPr>
        <p:spPr>
          <a:xfrm>
            <a:off x="0" y="-1128408"/>
            <a:ext cx="12192000" cy="8307421"/>
          </a:xfrm>
          <a:prstGeom prst="rect">
            <a:avLst/>
          </a:prstGeom>
          <a:blipFill dpi="0" rotWithShape="1">
            <a:blip r:embed="rId2">
              <a:alphaModFix amt="3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p:cNvSpPr txBox="1"/>
          <p:nvPr/>
        </p:nvSpPr>
        <p:spPr>
          <a:xfrm>
            <a:off x="0" y="293360"/>
            <a:ext cx="7072009" cy="955040"/>
          </a:xfrm>
          <a:prstGeom prst="rect">
            <a:avLst/>
          </a:prstGeom>
          <a:solidFill>
            <a:srgbClr val="F1B52F">
              <a:alpha val="70000"/>
            </a:srgbClr>
          </a:solidFill>
        </p:spPr>
        <p:txBody>
          <a:bodyPr wrap="square" rtlCol="0">
            <a:spAutoFit/>
          </a:bodyPr>
          <a:lstStyle/>
          <a:p>
            <a:endParaRPr lang="it-IT" dirty="0"/>
          </a:p>
        </p:txBody>
      </p:sp>
      <p:sp>
        <p:nvSpPr>
          <p:cNvPr id="7" name="CasellaDiTesto 6"/>
          <p:cNvSpPr txBox="1"/>
          <p:nvPr/>
        </p:nvSpPr>
        <p:spPr>
          <a:xfrm>
            <a:off x="176719" y="447714"/>
            <a:ext cx="6303524" cy="646331"/>
          </a:xfrm>
          <a:prstGeom prst="rect">
            <a:avLst/>
          </a:prstGeom>
          <a:noFill/>
        </p:spPr>
        <p:txBody>
          <a:bodyPr wrap="square" rtlCol="0">
            <a:spAutoFit/>
          </a:bodyPr>
          <a:lstStyle/>
          <a:p>
            <a:r>
              <a:rPr lang="it-IT" sz="3600" dirty="0">
                <a:latin typeface="+mj-lt"/>
              </a:rPr>
              <a:t>"Sorpresa!"</a:t>
            </a:r>
          </a:p>
        </p:txBody>
      </p:sp>
      <p:sp>
        <p:nvSpPr>
          <p:cNvPr id="8" name="CasellaDiTesto 7"/>
          <p:cNvSpPr txBox="1"/>
          <p:nvPr/>
        </p:nvSpPr>
        <p:spPr>
          <a:xfrm>
            <a:off x="444230" y="2519464"/>
            <a:ext cx="11303540" cy="2831544"/>
          </a:xfrm>
          <a:prstGeom prst="rect">
            <a:avLst/>
          </a:prstGeom>
          <a:noFill/>
        </p:spPr>
        <p:txBody>
          <a:bodyPr wrap="square" rtlCol="0">
            <a:spAutoFit/>
          </a:bodyPr>
          <a:lstStyle/>
          <a:p>
            <a:r>
              <a:rPr lang="it-IT" sz="2000" dirty="0">
                <a:latin typeface="+mj-lt"/>
              </a:rPr>
              <a:t>Alla sua presentazione il dipinto suscitò l’ironia da parte della critica di quel tempo, che schernì </a:t>
            </a:r>
            <a:r>
              <a:rPr lang="it-IT" sz="2000" b="1" dirty="0">
                <a:latin typeface="+mj-lt"/>
              </a:rPr>
              <a:t>Rousseau</a:t>
            </a:r>
            <a:r>
              <a:rPr lang="it-IT" sz="2000" dirty="0">
                <a:latin typeface="+mj-lt"/>
              </a:rPr>
              <a:t> per le sue limitate capacità tecniche, evidenziando </a:t>
            </a:r>
            <a:r>
              <a:rPr lang="it-IT" sz="2000" b="1" dirty="0">
                <a:latin typeface="+mj-lt"/>
              </a:rPr>
              <a:t>l’incongruenza della vegetazione</a:t>
            </a:r>
            <a:r>
              <a:rPr lang="it-IT" sz="2000" dirty="0">
                <a:latin typeface="+mj-lt"/>
              </a:rPr>
              <a:t>, senza capire che il tutto, era solo frutto della sua straordinaria </a:t>
            </a:r>
            <a:r>
              <a:rPr lang="it-IT" sz="2000" b="1" dirty="0">
                <a:latin typeface="+mj-lt"/>
              </a:rPr>
              <a:t>fantasia</a:t>
            </a:r>
            <a:r>
              <a:rPr lang="it-IT" sz="2000" dirty="0">
                <a:latin typeface="+mj-lt"/>
              </a:rPr>
              <a:t> artistica</a:t>
            </a:r>
            <a:r>
              <a:rPr lang="it-IT" sz="2000" dirty="0" smtClean="0">
                <a:latin typeface="+mj-lt"/>
              </a:rPr>
              <a:t>.</a:t>
            </a:r>
          </a:p>
          <a:p>
            <a:endParaRPr lang="it-IT" sz="2000" dirty="0">
              <a:latin typeface="+mj-lt"/>
            </a:endParaRPr>
          </a:p>
          <a:p>
            <a:r>
              <a:rPr lang="it-IT" sz="2000" dirty="0">
                <a:latin typeface="+mj-lt"/>
              </a:rPr>
              <a:t>L'arte offre straordinarie </a:t>
            </a:r>
            <a:r>
              <a:rPr lang="it-IT" sz="2000" b="1" dirty="0">
                <a:latin typeface="+mj-lt"/>
              </a:rPr>
              <a:t>opportunità di fuga</a:t>
            </a:r>
            <a:r>
              <a:rPr lang="it-IT" sz="2000" dirty="0">
                <a:latin typeface="+mj-lt"/>
              </a:rPr>
              <a:t>. Rousseau ha reinterpretato il mondo attraverso uno </a:t>
            </a:r>
            <a:r>
              <a:rPr lang="it-IT" sz="2000" b="1" dirty="0">
                <a:latin typeface="+mj-lt"/>
              </a:rPr>
              <a:t>sguardo diverso dal reale</a:t>
            </a:r>
            <a:r>
              <a:rPr lang="it-IT" sz="2000" dirty="0">
                <a:latin typeface="+mj-lt"/>
              </a:rPr>
              <a:t> che lo circondava, ci offrono spunti di fuga dalla realtà come le ricerche sul movimento e la luce, ci danno altri interessanti punti di vista.</a:t>
            </a:r>
          </a:p>
          <a:p>
            <a:endParaRPr lang="it-IT" sz="2000" dirty="0">
              <a:latin typeface="+mj-lt"/>
            </a:endParaRPr>
          </a:p>
          <a:p>
            <a:endParaRPr lang="it-IT" dirty="0"/>
          </a:p>
        </p:txBody>
      </p:sp>
    </p:spTree>
    <p:extLst>
      <p:ext uri="{BB962C8B-B14F-4D97-AF65-F5344CB8AC3E}">
        <p14:creationId xmlns:p14="http://schemas.microsoft.com/office/powerpoint/2010/main" val="3549933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46B24"/>
        </a:solidFill>
        <a:effectLst/>
      </p:bgPr>
    </p:bg>
    <p:spTree>
      <p:nvGrpSpPr>
        <p:cNvPr id="1" name=""/>
        <p:cNvGrpSpPr/>
        <p:nvPr/>
      </p:nvGrpSpPr>
      <p:grpSpPr>
        <a:xfrm>
          <a:off x="0" y="0"/>
          <a:ext cx="0" cy="0"/>
          <a:chOff x="0" y="0"/>
          <a:chExt cx="0" cy="0"/>
        </a:xfrm>
      </p:grpSpPr>
      <p:pic>
        <p:nvPicPr>
          <p:cNvPr id="4098" name="Picture 2" descr="Il Sogno (quadro di Henri Roussea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0587" y="1619"/>
            <a:ext cx="10154856" cy="6856381"/>
          </a:xfrm>
          <a:prstGeom prst="rect">
            <a:avLst/>
          </a:prstGeom>
          <a:noFill/>
          <a:extLst>
            <a:ext uri="{909E8E84-426E-40DD-AFC4-6F175D3DCCD1}">
              <a14:hiddenFill xmlns:a14="http://schemas.microsoft.com/office/drawing/2010/main">
                <a:solidFill>
                  <a:srgbClr val="FFFFFF"/>
                </a:solidFill>
              </a14:hiddenFill>
            </a:ext>
          </a:extLst>
        </p:spPr>
      </p:pic>
      <p:sp>
        <p:nvSpPr>
          <p:cNvPr id="3" name="Rettangolo 2"/>
          <p:cNvSpPr/>
          <p:nvPr/>
        </p:nvSpPr>
        <p:spPr>
          <a:xfrm>
            <a:off x="953310" y="5262663"/>
            <a:ext cx="3657602" cy="1595337"/>
          </a:xfrm>
          <a:prstGeom prst="rect">
            <a:avLst/>
          </a:prstGeom>
          <a:solidFill>
            <a:srgbClr val="546B24">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1284051" y="5521722"/>
            <a:ext cx="3249038" cy="1077218"/>
          </a:xfrm>
          <a:prstGeom prst="rect">
            <a:avLst/>
          </a:prstGeom>
          <a:noFill/>
        </p:spPr>
        <p:txBody>
          <a:bodyPr wrap="square" rtlCol="0">
            <a:spAutoFit/>
          </a:bodyPr>
          <a:lstStyle/>
          <a:p>
            <a:r>
              <a:rPr lang="en-US" sz="1600" b="1" dirty="0">
                <a:latin typeface="+mj-lt"/>
              </a:rPr>
              <a:t>Henri Rousseau </a:t>
            </a:r>
            <a:endParaRPr lang="en-US" sz="1600" b="1" dirty="0" smtClean="0">
              <a:latin typeface="+mj-lt"/>
            </a:endParaRPr>
          </a:p>
          <a:p>
            <a:r>
              <a:rPr lang="en-US" sz="1600" i="1" dirty="0" smtClean="0">
                <a:latin typeface="+mj-lt"/>
              </a:rPr>
              <a:t>"</a:t>
            </a:r>
            <a:r>
              <a:rPr lang="en-US" sz="1600" i="1" dirty="0">
                <a:latin typeface="+mj-lt"/>
              </a:rPr>
              <a:t>Il </a:t>
            </a:r>
            <a:r>
              <a:rPr lang="en-US" sz="1600" i="1" dirty="0" err="1">
                <a:latin typeface="+mj-lt"/>
              </a:rPr>
              <a:t>sogno</a:t>
            </a:r>
            <a:r>
              <a:rPr lang="en-US" sz="1600" i="1" dirty="0">
                <a:latin typeface="+mj-lt"/>
              </a:rPr>
              <a:t>"  </a:t>
            </a:r>
            <a:r>
              <a:rPr lang="en-US" sz="1600" dirty="0" smtClean="0">
                <a:latin typeface="+mj-lt"/>
              </a:rPr>
              <a:t>1910 </a:t>
            </a:r>
          </a:p>
          <a:p>
            <a:r>
              <a:rPr lang="en-US" sz="1600" dirty="0" smtClean="0">
                <a:latin typeface="+mj-lt"/>
              </a:rPr>
              <a:t>Olio </a:t>
            </a:r>
            <a:r>
              <a:rPr lang="en-US" sz="1600" dirty="0" err="1" smtClean="0">
                <a:latin typeface="+mj-lt"/>
              </a:rPr>
              <a:t>su</a:t>
            </a:r>
            <a:r>
              <a:rPr lang="en-US" sz="1600" dirty="0" smtClean="0">
                <a:latin typeface="+mj-lt"/>
              </a:rPr>
              <a:t> </a:t>
            </a:r>
            <a:r>
              <a:rPr lang="en-US" sz="1600" dirty="0" err="1" smtClean="0">
                <a:latin typeface="+mj-lt"/>
              </a:rPr>
              <a:t>tela</a:t>
            </a:r>
            <a:r>
              <a:rPr lang="en-US" sz="1600" dirty="0" smtClean="0">
                <a:latin typeface="+mj-lt"/>
              </a:rPr>
              <a:t>, 204,5 x 289,5 cm</a:t>
            </a:r>
          </a:p>
          <a:p>
            <a:r>
              <a:rPr lang="en-US" sz="1600" dirty="0" smtClean="0">
                <a:latin typeface="+mj-lt"/>
              </a:rPr>
              <a:t>Museum </a:t>
            </a:r>
            <a:r>
              <a:rPr lang="en-US" sz="1600" dirty="0">
                <a:latin typeface="+mj-lt"/>
              </a:rPr>
              <a:t>of Modern Art di New York</a:t>
            </a:r>
            <a:endParaRPr lang="it-IT" sz="1600" dirty="0">
              <a:latin typeface="+mj-lt"/>
            </a:endParaRPr>
          </a:p>
        </p:txBody>
      </p:sp>
    </p:spTree>
    <p:extLst>
      <p:ext uri="{BB962C8B-B14F-4D97-AF65-F5344CB8AC3E}">
        <p14:creationId xmlns:p14="http://schemas.microsoft.com/office/powerpoint/2010/main" val="3668984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69E40"/>
        </a:solidFill>
        <a:effectLst/>
      </p:bgPr>
    </p:bg>
    <p:spTree>
      <p:nvGrpSpPr>
        <p:cNvPr id="1" name=""/>
        <p:cNvGrpSpPr/>
        <p:nvPr/>
      </p:nvGrpSpPr>
      <p:grpSpPr>
        <a:xfrm>
          <a:off x="0" y="0"/>
          <a:ext cx="0" cy="0"/>
          <a:chOff x="0" y="0"/>
          <a:chExt cx="0" cy="0"/>
        </a:xfrm>
      </p:grpSpPr>
      <p:sp>
        <p:nvSpPr>
          <p:cNvPr id="7" name="Rettangolo 6"/>
          <p:cNvSpPr/>
          <p:nvPr/>
        </p:nvSpPr>
        <p:spPr>
          <a:xfrm>
            <a:off x="-353027" y="-174787"/>
            <a:ext cx="12732152" cy="7407797"/>
          </a:xfrm>
          <a:prstGeom prst="rect">
            <a:avLst/>
          </a:prstGeom>
          <a:blipFill dpi="0" rotWithShape="1">
            <a:blip r:embed="rId2">
              <a:alphaModFix amt="3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1" y="220283"/>
            <a:ext cx="4936971" cy="955040"/>
          </a:xfrm>
          <a:prstGeom prst="rect">
            <a:avLst/>
          </a:prstGeom>
          <a:solidFill>
            <a:srgbClr val="60943C">
              <a:alpha val="70000"/>
            </a:srgbClr>
          </a:solidFill>
        </p:spPr>
        <p:txBody>
          <a:bodyPr wrap="square" rtlCol="0">
            <a:spAutoFit/>
          </a:bodyPr>
          <a:lstStyle/>
          <a:p>
            <a:endParaRPr lang="it-IT" dirty="0"/>
          </a:p>
        </p:txBody>
      </p:sp>
      <p:sp>
        <p:nvSpPr>
          <p:cNvPr id="9" name="CasellaDiTesto 8"/>
          <p:cNvSpPr txBox="1"/>
          <p:nvPr/>
        </p:nvSpPr>
        <p:spPr>
          <a:xfrm>
            <a:off x="249409" y="374637"/>
            <a:ext cx="6040878" cy="646331"/>
          </a:xfrm>
          <a:prstGeom prst="rect">
            <a:avLst/>
          </a:prstGeom>
          <a:noFill/>
        </p:spPr>
        <p:txBody>
          <a:bodyPr wrap="square" rtlCol="0">
            <a:spAutoFit/>
          </a:bodyPr>
          <a:lstStyle/>
          <a:p>
            <a:r>
              <a:rPr lang="it-IT" sz="3600" dirty="0" smtClean="0">
                <a:latin typeface="+mj-lt"/>
              </a:rPr>
              <a:t>"Il sogno"</a:t>
            </a:r>
            <a:endParaRPr lang="it-IT" sz="3600" dirty="0">
              <a:latin typeface="+mj-lt"/>
            </a:endParaRPr>
          </a:p>
        </p:txBody>
      </p:sp>
      <p:sp>
        <p:nvSpPr>
          <p:cNvPr id="10" name="CasellaDiTesto 9"/>
          <p:cNvSpPr txBox="1"/>
          <p:nvPr/>
        </p:nvSpPr>
        <p:spPr>
          <a:xfrm>
            <a:off x="530340" y="1442057"/>
            <a:ext cx="4406631" cy="5570756"/>
          </a:xfrm>
          <a:prstGeom prst="rect">
            <a:avLst/>
          </a:prstGeom>
          <a:noFill/>
        </p:spPr>
        <p:txBody>
          <a:bodyPr wrap="square" rtlCol="0">
            <a:spAutoFit/>
          </a:bodyPr>
          <a:lstStyle/>
          <a:p>
            <a:r>
              <a:rPr lang="it-IT" sz="2000" dirty="0" err="1" smtClean="0">
                <a:latin typeface="+mj-lt"/>
              </a:rPr>
              <a:t>Yadwigha</a:t>
            </a:r>
            <a:r>
              <a:rPr lang="it-IT" sz="2000" dirty="0" smtClean="0">
                <a:latin typeface="+mj-lt"/>
              </a:rPr>
              <a:t> </a:t>
            </a:r>
            <a:r>
              <a:rPr lang="it-IT" sz="2000" dirty="0">
                <a:latin typeface="+mj-lt"/>
              </a:rPr>
              <a:t>in un bel sogno </a:t>
            </a:r>
            <a:endParaRPr lang="it-IT" sz="2000" dirty="0" smtClean="0">
              <a:latin typeface="+mj-lt"/>
            </a:endParaRPr>
          </a:p>
          <a:p>
            <a:endParaRPr lang="it-IT" sz="2000" dirty="0">
              <a:latin typeface="+mj-lt"/>
            </a:endParaRPr>
          </a:p>
          <a:p>
            <a:r>
              <a:rPr lang="it-IT" sz="2000" dirty="0">
                <a:latin typeface="+mj-lt"/>
              </a:rPr>
              <a:t>essendosi dolcemente addormentata </a:t>
            </a:r>
            <a:endParaRPr lang="it-IT" sz="2000" dirty="0" smtClean="0">
              <a:latin typeface="+mj-lt"/>
            </a:endParaRPr>
          </a:p>
          <a:p>
            <a:endParaRPr lang="it-IT" sz="2000" dirty="0">
              <a:latin typeface="+mj-lt"/>
            </a:endParaRPr>
          </a:p>
          <a:p>
            <a:r>
              <a:rPr lang="it-IT" sz="2000" dirty="0">
                <a:latin typeface="+mj-lt"/>
              </a:rPr>
              <a:t>sentiva il suono di una musetta </a:t>
            </a:r>
            <a:endParaRPr lang="it-IT" sz="2000" dirty="0" smtClean="0">
              <a:latin typeface="+mj-lt"/>
            </a:endParaRPr>
          </a:p>
          <a:p>
            <a:endParaRPr lang="it-IT" sz="2000" dirty="0">
              <a:latin typeface="+mj-lt"/>
            </a:endParaRPr>
          </a:p>
          <a:p>
            <a:r>
              <a:rPr lang="it-IT" sz="2000" dirty="0">
                <a:latin typeface="+mj-lt"/>
              </a:rPr>
              <a:t>da un incantatore ben intenzionato </a:t>
            </a:r>
            <a:r>
              <a:rPr lang="it-IT" sz="2000" dirty="0" smtClean="0">
                <a:latin typeface="+mj-lt"/>
              </a:rPr>
              <a:t>suonata</a:t>
            </a:r>
          </a:p>
          <a:p>
            <a:endParaRPr lang="it-IT" sz="2000" dirty="0">
              <a:latin typeface="+mj-lt"/>
            </a:endParaRPr>
          </a:p>
          <a:p>
            <a:r>
              <a:rPr lang="it-IT" sz="2000" dirty="0">
                <a:latin typeface="+mj-lt"/>
              </a:rPr>
              <a:t> mentre la luna riflette </a:t>
            </a:r>
            <a:endParaRPr lang="it-IT" sz="2000" dirty="0" smtClean="0">
              <a:latin typeface="+mj-lt"/>
            </a:endParaRPr>
          </a:p>
          <a:p>
            <a:endParaRPr lang="it-IT" sz="2000" dirty="0">
              <a:latin typeface="+mj-lt"/>
            </a:endParaRPr>
          </a:p>
          <a:p>
            <a:r>
              <a:rPr lang="it-IT" sz="2000" dirty="0">
                <a:latin typeface="+mj-lt"/>
              </a:rPr>
              <a:t>sui fiori, gli alberi verdeggianti </a:t>
            </a:r>
            <a:endParaRPr lang="it-IT" sz="2000" dirty="0" smtClean="0">
              <a:latin typeface="+mj-lt"/>
            </a:endParaRPr>
          </a:p>
          <a:p>
            <a:endParaRPr lang="it-IT" sz="2000" dirty="0">
              <a:latin typeface="+mj-lt"/>
            </a:endParaRPr>
          </a:p>
          <a:p>
            <a:r>
              <a:rPr lang="it-IT" sz="2000" dirty="0">
                <a:latin typeface="+mj-lt"/>
              </a:rPr>
              <a:t>i selvaggi serpenti prestano ascolto </a:t>
            </a:r>
          </a:p>
          <a:p>
            <a:endParaRPr lang="it-IT" sz="2000" dirty="0">
              <a:latin typeface="+mj-lt"/>
            </a:endParaRPr>
          </a:p>
          <a:p>
            <a:r>
              <a:rPr lang="it-IT" sz="2000" dirty="0">
                <a:latin typeface="+mj-lt"/>
              </a:rPr>
              <a:t>alle gaie note dello strumento...</a:t>
            </a:r>
            <a:r>
              <a:rPr lang="it-IT" dirty="0">
                <a:latin typeface="+mj-lt"/>
              </a:rPr>
              <a:t/>
            </a:r>
            <a:br>
              <a:rPr lang="it-IT" dirty="0">
                <a:latin typeface="+mj-lt"/>
              </a:rPr>
            </a:br>
            <a:r>
              <a:rPr lang="it-IT" dirty="0">
                <a:latin typeface="+mj-lt"/>
              </a:rPr>
              <a:t/>
            </a:r>
            <a:br>
              <a:rPr lang="it-IT" dirty="0">
                <a:latin typeface="+mj-lt"/>
              </a:rPr>
            </a:br>
            <a:endParaRPr lang="it-IT" dirty="0">
              <a:latin typeface="+mj-lt"/>
            </a:endParaRPr>
          </a:p>
        </p:txBody>
      </p:sp>
      <p:sp>
        <p:nvSpPr>
          <p:cNvPr id="11" name="CasellaDiTesto 10"/>
          <p:cNvSpPr txBox="1"/>
          <p:nvPr/>
        </p:nvSpPr>
        <p:spPr>
          <a:xfrm>
            <a:off x="6290287" y="1442057"/>
            <a:ext cx="5486400" cy="5047536"/>
          </a:xfrm>
          <a:prstGeom prst="rect">
            <a:avLst/>
          </a:prstGeom>
          <a:noFill/>
        </p:spPr>
        <p:txBody>
          <a:bodyPr wrap="square" rtlCol="0">
            <a:spAutoFit/>
          </a:bodyPr>
          <a:lstStyle/>
          <a:p>
            <a:r>
              <a:rPr lang="it-IT" sz="2400" dirty="0" smtClean="0">
                <a:latin typeface="+mj-lt"/>
              </a:rPr>
              <a:t>Di lato vi è riportata la </a:t>
            </a:r>
            <a:r>
              <a:rPr lang="it-IT" sz="2400" b="1" dirty="0" smtClean="0">
                <a:latin typeface="+mj-lt"/>
              </a:rPr>
              <a:t>poesia</a:t>
            </a:r>
            <a:r>
              <a:rPr lang="it-IT" sz="2400" dirty="0" smtClean="0">
                <a:latin typeface="+mj-lt"/>
              </a:rPr>
              <a:t> che lo stesso pittore scrisse  come accompagnamento all’opera.</a:t>
            </a:r>
          </a:p>
          <a:p>
            <a:endParaRPr lang="it-IT" sz="2400" dirty="0" smtClean="0">
              <a:latin typeface="+mj-lt"/>
            </a:endParaRPr>
          </a:p>
          <a:p>
            <a:r>
              <a:rPr lang="it-IT" sz="2400" dirty="0" smtClean="0">
                <a:latin typeface="+mj-lt"/>
              </a:rPr>
              <a:t>Il quadro rappresenta un </a:t>
            </a:r>
            <a:r>
              <a:rPr lang="it-IT" sz="2400" b="1" dirty="0" smtClean="0">
                <a:latin typeface="+mj-lt"/>
              </a:rPr>
              <a:t>sogno di </a:t>
            </a:r>
            <a:r>
              <a:rPr lang="it-IT" sz="2400" b="1" dirty="0" err="1" smtClean="0">
                <a:latin typeface="+mj-lt"/>
              </a:rPr>
              <a:t>Yadwigha</a:t>
            </a:r>
            <a:r>
              <a:rPr lang="it-IT" sz="2400" dirty="0" smtClean="0">
                <a:latin typeface="+mj-lt"/>
              </a:rPr>
              <a:t>, la sensuale polacca che anni prima gli era stata modella e amica. </a:t>
            </a:r>
          </a:p>
          <a:p>
            <a:endParaRPr lang="it-IT" sz="2400" dirty="0" smtClean="0">
              <a:latin typeface="+mj-lt"/>
            </a:endParaRPr>
          </a:p>
          <a:p>
            <a:r>
              <a:rPr lang="it-IT" sz="2400" dirty="0" smtClean="0">
                <a:latin typeface="+mj-lt"/>
              </a:rPr>
              <a:t>La giungla che l’artista aveva già dipinto ben 26 volte </a:t>
            </a:r>
            <a:r>
              <a:rPr lang="it-IT" sz="2400" b="1" dirty="0" smtClean="0">
                <a:latin typeface="+mj-lt"/>
              </a:rPr>
              <a:t>è immaginaria</a:t>
            </a:r>
            <a:r>
              <a:rPr lang="it-IT" sz="2400" dirty="0" smtClean="0">
                <a:latin typeface="+mj-lt"/>
              </a:rPr>
              <a:t>, infatti s'inventò di aver combattuto in Messico. </a:t>
            </a:r>
          </a:p>
          <a:p>
            <a:endParaRPr lang="it-IT" sz="2000" dirty="0" smtClean="0"/>
          </a:p>
          <a:p>
            <a:endParaRPr lang="it-IT" sz="2000" dirty="0" smtClean="0"/>
          </a:p>
          <a:p>
            <a:endParaRPr lang="it-IT" dirty="0"/>
          </a:p>
        </p:txBody>
      </p:sp>
    </p:spTree>
    <p:extLst>
      <p:ext uri="{BB962C8B-B14F-4D97-AF65-F5344CB8AC3E}">
        <p14:creationId xmlns:p14="http://schemas.microsoft.com/office/powerpoint/2010/main" val="99404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69E40"/>
        </a:solidFill>
        <a:effectLst/>
      </p:bgPr>
    </p:bg>
    <p:spTree>
      <p:nvGrpSpPr>
        <p:cNvPr id="1" name=""/>
        <p:cNvGrpSpPr/>
        <p:nvPr/>
      </p:nvGrpSpPr>
      <p:grpSpPr>
        <a:xfrm>
          <a:off x="0" y="0"/>
          <a:ext cx="0" cy="0"/>
          <a:chOff x="0" y="0"/>
          <a:chExt cx="0" cy="0"/>
        </a:xfrm>
      </p:grpSpPr>
      <p:sp>
        <p:nvSpPr>
          <p:cNvPr id="7" name="Rettangolo 6"/>
          <p:cNvSpPr/>
          <p:nvPr/>
        </p:nvSpPr>
        <p:spPr>
          <a:xfrm>
            <a:off x="-353027" y="-174787"/>
            <a:ext cx="12732152" cy="7407797"/>
          </a:xfrm>
          <a:prstGeom prst="rect">
            <a:avLst/>
          </a:prstGeom>
          <a:blipFill dpi="0" rotWithShape="1">
            <a:blip r:embed="rId2">
              <a:alphaModFix amt="3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sp>
        <p:nvSpPr>
          <p:cNvPr id="8" name="CasellaDiTesto 7"/>
          <p:cNvSpPr txBox="1"/>
          <p:nvPr/>
        </p:nvSpPr>
        <p:spPr>
          <a:xfrm>
            <a:off x="0" y="220283"/>
            <a:ext cx="4445540" cy="955040"/>
          </a:xfrm>
          <a:prstGeom prst="rect">
            <a:avLst/>
          </a:prstGeom>
          <a:solidFill>
            <a:srgbClr val="60943C">
              <a:alpha val="70000"/>
            </a:srgb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9" name="CasellaDiTesto 8"/>
          <p:cNvSpPr txBox="1"/>
          <p:nvPr/>
        </p:nvSpPr>
        <p:spPr>
          <a:xfrm>
            <a:off x="249409" y="374637"/>
            <a:ext cx="604087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3600" b="0" i="0" u="none" strike="noStrike" kern="1200" cap="none" spc="0" normalizeH="0" baseline="0" noProof="0" dirty="0" smtClean="0">
                <a:ln>
                  <a:noFill/>
                </a:ln>
                <a:solidFill>
                  <a:prstClr val="black"/>
                </a:solidFill>
                <a:effectLst/>
                <a:uLnTx/>
                <a:uFillTx/>
                <a:latin typeface="Calibri Light" panose="020F0302020204030204"/>
                <a:ea typeface="+mn-ea"/>
                <a:cs typeface="+mn-cs"/>
              </a:rPr>
              <a:t>"Il sogno"</a:t>
            </a:r>
          </a:p>
        </p:txBody>
      </p:sp>
      <p:sp>
        <p:nvSpPr>
          <p:cNvPr id="11" name="CasellaDiTesto 10"/>
          <p:cNvSpPr txBox="1"/>
          <p:nvPr/>
        </p:nvSpPr>
        <p:spPr>
          <a:xfrm>
            <a:off x="344624" y="1570392"/>
            <a:ext cx="11336849" cy="5416868"/>
          </a:xfrm>
          <a:prstGeom prst="rect">
            <a:avLst/>
          </a:prstGeom>
          <a:noFill/>
        </p:spPr>
        <p:txBody>
          <a:bodyPr wrap="square" rtlCol="0">
            <a:spAutoFit/>
          </a:bodyPr>
          <a:lstStyle/>
          <a:p>
            <a:r>
              <a:rPr lang="it-IT" sz="2400" dirty="0">
                <a:latin typeface="+mj-lt"/>
              </a:rPr>
              <a:t>A volte si immergeva talmente nel labirinto della vegetazione dipinta da </a:t>
            </a:r>
            <a:r>
              <a:rPr lang="it-IT" sz="2400" b="1" dirty="0">
                <a:latin typeface="+mj-lt"/>
              </a:rPr>
              <a:t>soffocare</a:t>
            </a:r>
            <a:r>
              <a:rPr lang="it-IT" sz="2400" dirty="0">
                <a:latin typeface="+mj-lt"/>
              </a:rPr>
              <a:t>: doveva interrompersi, e </a:t>
            </a:r>
            <a:r>
              <a:rPr lang="it-IT" sz="2400" b="1" dirty="0">
                <a:latin typeface="+mj-lt"/>
              </a:rPr>
              <a:t>spalancare la finestra</a:t>
            </a:r>
            <a:r>
              <a:rPr lang="it-IT" sz="2400" dirty="0">
                <a:latin typeface="+mj-lt"/>
              </a:rPr>
              <a:t>. </a:t>
            </a:r>
          </a:p>
          <a:p>
            <a:endParaRPr lang="it-IT" sz="2400" dirty="0">
              <a:latin typeface="+mj-lt"/>
            </a:endParaRPr>
          </a:p>
          <a:p>
            <a:r>
              <a:rPr lang="it-IT" sz="2400" dirty="0">
                <a:latin typeface="+mj-lt"/>
              </a:rPr>
              <a:t>La sua giungla è </a:t>
            </a:r>
            <a:r>
              <a:rPr lang="it-IT" sz="2400" b="1" dirty="0">
                <a:latin typeface="+mj-lt"/>
              </a:rPr>
              <a:t>esotismo d'evasione</a:t>
            </a:r>
            <a:r>
              <a:rPr lang="it-IT" sz="2400" dirty="0">
                <a:latin typeface="+mj-lt"/>
              </a:rPr>
              <a:t>. È un paradiso perduto, nemmeno intravisto, disperatamente bramato. Ma è anche claustrofobica, vagamente minacciosa come il mondo reale che lo assediava coi debiti, la tisi, la morte.</a:t>
            </a:r>
          </a:p>
          <a:p>
            <a:endParaRPr lang="it-IT" sz="2400" dirty="0">
              <a:latin typeface="+mj-lt"/>
            </a:endParaRPr>
          </a:p>
          <a:p>
            <a:r>
              <a:rPr lang="it-IT" sz="2400" dirty="0">
                <a:latin typeface="+mj-lt"/>
              </a:rPr>
              <a:t>C'è una novità: il divano, assurdo nella foresta equatoriale, ma per Rousseau era solo un </a:t>
            </a:r>
            <a:r>
              <a:rPr lang="it-IT" sz="2400" b="1" dirty="0">
                <a:latin typeface="+mj-lt"/>
              </a:rPr>
              <a:t>elemento realistico</a:t>
            </a:r>
            <a:r>
              <a:rPr lang="it-IT" sz="2400" dirty="0">
                <a:latin typeface="+mj-lt"/>
              </a:rPr>
              <a:t>.</a:t>
            </a:r>
          </a:p>
          <a:p>
            <a:r>
              <a:rPr lang="it-IT" sz="2400" dirty="0">
                <a:latin typeface="+mj-lt"/>
              </a:rPr>
              <a:t>Non si interessa ai problemi teorici, all'atmosfera o alla luce. Vuole solo raffigurare persone, animali, fiori, frutti. Come li vedesse per la prima volta.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dirty="0" smtClean="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4341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B6CF"/>
        </a:solidFill>
        <a:effectLst/>
      </p:bgPr>
    </p:bg>
    <p:spTree>
      <p:nvGrpSpPr>
        <p:cNvPr id="1" name=""/>
        <p:cNvGrpSpPr/>
        <p:nvPr/>
      </p:nvGrpSpPr>
      <p:grpSpPr>
        <a:xfrm>
          <a:off x="0" y="0"/>
          <a:ext cx="0" cy="0"/>
          <a:chOff x="0" y="0"/>
          <a:chExt cx="0" cy="0"/>
        </a:xfrm>
      </p:grpSpPr>
      <p:pic>
        <p:nvPicPr>
          <p:cNvPr id="1026" name="Picture 2" descr="La Camera di Vincent van Gogh ad Arles - ADO Analisi dell'op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656" y="0"/>
            <a:ext cx="884682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p:cNvSpPr/>
          <p:nvPr/>
        </p:nvSpPr>
        <p:spPr>
          <a:xfrm>
            <a:off x="1138135" y="5262664"/>
            <a:ext cx="4105073" cy="1595337"/>
          </a:xfrm>
          <a:prstGeom prst="rect">
            <a:avLst/>
          </a:prstGeom>
          <a:solidFill>
            <a:srgbClr val="AAB6CF">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p:cNvSpPr txBox="1"/>
          <p:nvPr/>
        </p:nvSpPr>
        <p:spPr>
          <a:xfrm>
            <a:off x="1906621" y="5398612"/>
            <a:ext cx="3180945" cy="1323439"/>
          </a:xfrm>
          <a:prstGeom prst="rect">
            <a:avLst/>
          </a:prstGeom>
          <a:noFill/>
        </p:spPr>
        <p:txBody>
          <a:bodyPr wrap="square" rtlCol="0">
            <a:spAutoFit/>
          </a:bodyPr>
          <a:lstStyle/>
          <a:p>
            <a:r>
              <a:rPr lang="it-IT" sz="1600" b="1" dirty="0" smtClean="0">
                <a:latin typeface="+mj-lt"/>
              </a:rPr>
              <a:t>Vincent Van Gogh</a:t>
            </a:r>
          </a:p>
          <a:p>
            <a:r>
              <a:rPr lang="it-IT" sz="1600" i="1" dirty="0" smtClean="0">
                <a:latin typeface="+mj-lt"/>
              </a:rPr>
              <a:t>La camera di Vincent Van Gogh ad Arles</a:t>
            </a:r>
            <a:endParaRPr lang="it-IT" sz="1600" dirty="0">
              <a:latin typeface="+mj-lt"/>
            </a:endParaRPr>
          </a:p>
          <a:p>
            <a:r>
              <a:rPr lang="it-IT" sz="1600" dirty="0" smtClean="0">
                <a:latin typeface="+mj-lt"/>
              </a:rPr>
              <a:t>1889, olio su tela, 57,5 x 74 cm. </a:t>
            </a:r>
          </a:p>
          <a:p>
            <a:r>
              <a:rPr lang="it-IT" sz="1600" dirty="0" smtClean="0">
                <a:latin typeface="+mj-lt"/>
              </a:rPr>
              <a:t>Parigi, </a:t>
            </a:r>
            <a:r>
              <a:rPr lang="it-IT" sz="1600" dirty="0" err="1" smtClean="0">
                <a:latin typeface="+mj-lt"/>
              </a:rPr>
              <a:t>Musée</a:t>
            </a:r>
            <a:r>
              <a:rPr lang="it-IT" sz="1600" dirty="0" smtClean="0">
                <a:latin typeface="+mj-lt"/>
              </a:rPr>
              <a:t> d’Orsay</a:t>
            </a:r>
            <a:endParaRPr lang="it-IT" sz="1600" dirty="0">
              <a:latin typeface="+mj-lt"/>
            </a:endParaRPr>
          </a:p>
        </p:txBody>
      </p:sp>
    </p:spTree>
    <p:extLst>
      <p:ext uri="{BB962C8B-B14F-4D97-AF65-F5344CB8AC3E}">
        <p14:creationId xmlns:p14="http://schemas.microsoft.com/office/powerpoint/2010/main" val="3328816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B6CF"/>
        </a:solidFill>
        <a:effectLst/>
      </p:bgPr>
    </p:bg>
    <p:spTree>
      <p:nvGrpSpPr>
        <p:cNvPr id="1" name=""/>
        <p:cNvGrpSpPr/>
        <p:nvPr/>
      </p:nvGrpSpPr>
      <p:grpSpPr>
        <a:xfrm>
          <a:off x="0" y="0"/>
          <a:ext cx="0" cy="0"/>
          <a:chOff x="0" y="0"/>
          <a:chExt cx="0" cy="0"/>
        </a:xfrm>
      </p:grpSpPr>
      <p:sp>
        <p:nvSpPr>
          <p:cNvPr id="7" name="Rettangolo 6"/>
          <p:cNvSpPr/>
          <p:nvPr/>
        </p:nvSpPr>
        <p:spPr>
          <a:xfrm>
            <a:off x="-418289" y="-632298"/>
            <a:ext cx="12610289" cy="7490298"/>
          </a:xfrm>
          <a:prstGeom prst="rect">
            <a:avLst/>
          </a:prstGeom>
          <a:blipFill dpi="0" rotWithShape="1">
            <a:blip r:embed="rId2">
              <a:alphaModFix amt="3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p:cNvSpPr txBox="1"/>
          <p:nvPr/>
        </p:nvSpPr>
        <p:spPr>
          <a:xfrm>
            <a:off x="0" y="273905"/>
            <a:ext cx="7072009" cy="955040"/>
          </a:xfrm>
          <a:prstGeom prst="rect">
            <a:avLst/>
          </a:prstGeom>
          <a:solidFill>
            <a:srgbClr val="C0D6EA">
              <a:alpha val="70000"/>
            </a:srgbClr>
          </a:solidFill>
        </p:spPr>
        <p:txBody>
          <a:bodyPr wrap="square" rtlCol="0">
            <a:spAutoFit/>
          </a:bodyPr>
          <a:lstStyle/>
          <a:p>
            <a:endParaRPr lang="it-IT" dirty="0"/>
          </a:p>
        </p:txBody>
      </p:sp>
      <p:sp>
        <p:nvSpPr>
          <p:cNvPr id="9" name="CasellaDiTesto 8"/>
          <p:cNvSpPr txBox="1"/>
          <p:nvPr/>
        </p:nvSpPr>
        <p:spPr>
          <a:xfrm>
            <a:off x="165709" y="428259"/>
            <a:ext cx="6049926" cy="646331"/>
          </a:xfrm>
          <a:prstGeom prst="rect">
            <a:avLst/>
          </a:prstGeom>
          <a:noFill/>
        </p:spPr>
        <p:txBody>
          <a:bodyPr wrap="square" rtlCol="0">
            <a:spAutoFit/>
          </a:bodyPr>
          <a:lstStyle/>
          <a:p>
            <a:pPr lvl="0"/>
            <a:r>
              <a:rPr lang="it-IT" sz="3600" dirty="0" smtClean="0">
                <a:latin typeface="+mj-lt"/>
              </a:rPr>
              <a:t>"La camera di Vincent ad Arles"</a:t>
            </a:r>
            <a:endParaRPr lang="it-IT" dirty="0">
              <a:latin typeface="+mj-lt"/>
            </a:endParaRPr>
          </a:p>
        </p:txBody>
      </p:sp>
      <p:sp>
        <p:nvSpPr>
          <p:cNvPr id="10" name="CasellaDiTesto 9"/>
          <p:cNvSpPr txBox="1"/>
          <p:nvPr/>
        </p:nvSpPr>
        <p:spPr>
          <a:xfrm>
            <a:off x="284048" y="1541759"/>
            <a:ext cx="10942320" cy="4801314"/>
          </a:xfrm>
          <a:prstGeom prst="rect">
            <a:avLst/>
          </a:prstGeom>
          <a:noFill/>
        </p:spPr>
        <p:txBody>
          <a:bodyPr wrap="square" rtlCol="0">
            <a:spAutoFit/>
          </a:bodyPr>
          <a:lstStyle/>
          <a:p>
            <a:pPr lvl="0"/>
            <a:r>
              <a:rPr lang="it-IT" sz="2400" dirty="0" smtClean="0">
                <a:latin typeface="+mj-lt"/>
              </a:rPr>
              <a:t>L'opera è fatta per il fratello di van Gogh, Theo, per mostrargli la camera dove ormai vive.</a:t>
            </a:r>
          </a:p>
          <a:p>
            <a:pPr lvl="0"/>
            <a:endParaRPr lang="it-IT" sz="2400" dirty="0" smtClean="0">
              <a:latin typeface="+mj-lt"/>
            </a:endParaRPr>
          </a:p>
          <a:p>
            <a:pPr lvl="0">
              <a:buClr>
                <a:srgbClr val="0E594D"/>
              </a:buClr>
              <a:buSzPct val="45000"/>
            </a:pPr>
            <a:r>
              <a:rPr lang="it-IT" sz="2400" dirty="0" smtClean="0">
                <a:latin typeface="+mj-lt"/>
              </a:rPr>
              <a:t>L'ambiente è </a:t>
            </a:r>
            <a:r>
              <a:rPr lang="it-IT" sz="2400" b="1" dirty="0" smtClean="0">
                <a:latin typeface="+mj-lt"/>
              </a:rPr>
              <a:t>piccolo</a:t>
            </a:r>
            <a:r>
              <a:rPr lang="it-IT" sz="2400" dirty="0" smtClean="0">
                <a:latin typeface="+mj-lt"/>
              </a:rPr>
              <a:t> con un arredamento sobrio volto a trasmettere contemporaneamente sia un senso di </a:t>
            </a:r>
            <a:r>
              <a:rPr lang="it-IT" sz="2400" b="1" dirty="0" smtClean="0">
                <a:latin typeface="+mj-lt"/>
              </a:rPr>
              <a:t>solidità</a:t>
            </a:r>
            <a:r>
              <a:rPr lang="it-IT" sz="2400" dirty="0" smtClean="0">
                <a:latin typeface="+mj-lt"/>
              </a:rPr>
              <a:t> e </a:t>
            </a:r>
            <a:r>
              <a:rPr lang="it-IT" sz="2400" b="1" dirty="0" smtClean="0">
                <a:latin typeface="+mj-lt"/>
              </a:rPr>
              <a:t>sicurezza</a:t>
            </a:r>
            <a:r>
              <a:rPr lang="it-IT" sz="2400" dirty="0" smtClean="0">
                <a:latin typeface="+mj-lt"/>
              </a:rPr>
              <a:t> sia un senso di </a:t>
            </a:r>
            <a:r>
              <a:rPr lang="it-IT" sz="2400" b="1" dirty="0" smtClean="0">
                <a:latin typeface="+mj-lt"/>
              </a:rPr>
              <a:t>solitudine</a:t>
            </a:r>
            <a:r>
              <a:rPr lang="it-IT" sz="2400" dirty="0" smtClean="0">
                <a:latin typeface="+mj-lt"/>
              </a:rPr>
              <a:t>.</a:t>
            </a:r>
          </a:p>
          <a:p>
            <a:pPr marL="342900" lvl="0" indent="-342900">
              <a:buClr>
                <a:srgbClr val="0E594D"/>
              </a:buClr>
              <a:buSzPct val="45000"/>
              <a:buFont typeface="Arial" panose="020B0604020202020204" pitchFamily="34" charset="0"/>
              <a:buChar char="•"/>
            </a:pPr>
            <a:endParaRPr lang="it-IT" sz="2400" dirty="0" smtClean="0">
              <a:latin typeface="+mj-lt"/>
            </a:endParaRPr>
          </a:p>
          <a:p>
            <a:pPr lvl="0">
              <a:buClr>
                <a:srgbClr val="0E594D"/>
              </a:buClr>
              <a:buSzPct val="45000"/>
            </a:pPr>
            <a:r>
              <a:rPr lang="it-IT" sz="2400" dirty="0" smtClean="0">
                <a:latin typeface="+mj-lt"/>
              </a:rPr>
              <a:t>Il colore, molto particolare dato l'uso di coppie di complementari soprattutto bianco e nero, sono usati per rafforzare il </a:t>
            </a:r>
            <a:r>
              <a:rPr lang="it-IT" sz="2400" b="1" dirty="0" smtClean="0">
                <a:latin typeface="+mj-lt"/>
              </a:rPr>
              <a:t>senso di intimità</a:t>
            </a:r>
            <a:r>
              <a:rPr lang="it-IT" sz="2400" dirty="0" smtClean="0">
                <a:latin typeface="+mj-lt"/>
              </a:rPr>
              <a:t>.</a:t>
            </a:r>
          </a:p>
          <a:p>
            <a:pPr marL="342900" lvl="0" indent="-342900">
              <a:buClr>
                <a:srgbClr val="0E594D"/>
              </a:buClr>
              <a:buSzPct val="45000"/>
              <a:buFont typeface="Arial" panose="020B0604020202020204" pitchFamily="34" charset="0"/>
              <a:buChar char="•"/>
            </a:pPr>
            <a:endParaRPr lang="it-IT" sz="2400" dirty="0">
              <a:latin typeface="+mj-lt"/>
            </a:endParaRPr>
          </a:p>
          <a:p>
            <a:pPr lvl="0">
              <a:buClr>
                <a:srgbClr val="0E594D"/>
              </a:buClr>
              <a:buSzPct val="45000"/>
            </a:pPr>
            <a:r>
              <a:rPr lang="it-IT" sz="2400" dirty="0" smtClean="0">
                <a:latin typeface="+mj-lt"/>
              </a:rPr>
              <a:t>La prospettiva è spostata verso destra è spostata verso destra come si nota dalle linee di fuga del letto, questo elemento sommato anche alla vera e propria distorsione di alcuni oggetti ci mostrano come l'autore sia in uno </a:t>
            </a:r>
            <a:r>
              <a:rPr lang="it-IT" sz="2400" b="1" dirty="0" smtClean="0">
                <a:latin typeface="+mj-lt"/>
              </a:rPr>
              <a:t>stato di serenità temporanea</a:t>
            </a:r>
            <a:r>
              <a:rPr lang="it-IT" sz="2400" dirty="0" smtClean="0">
                <a:latin typeface="+mj-lt"/>
              </a:rPr>
              <a:t>.</a:t>
            </a:r>
          </a:p>
          <a:p>
            <a:endParaRPr lang="it-IT" dirty="0">
              <a:latin typeface="Candara Light" panose="020E0502030303020204" pitchFamily="34" charset="0"/>
            </a:endParaRPr>
          </a:p>
        </p:txBody>
      </p:sp>
    </p:spTree>
    <p:extLst>
      <p:ext uri="{BB962C8B-B14F-4D97-AF65-F5344CB8AC3E}">
        <p14:creationId xmlns:p14="http://schemas.microsoft.com/office/powerpoint/2010/main" val="2354611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E4C28"/>
        </a:solidFill>
        <a:effectLst/>
      </p:bgPr>
    </p:bg>
    <p:spTree>
      <p:nvGrpSpPr>
        <p:cNvPr id="1" name=""/>
        <p:cNvGrpSpPr/>
        <p:nvPr/>
      </p:nvGrpSpPr>
      <p:grpSpPr>
        <a:xfrm>
          <a:off x="0" y="0"/>
          <a:ext cx="0" cy="0"/>
          <a:chOff x="0" y="0"/>
          <a:chExt cx="0" cy="0"/>
        </a:xfrm>
      </p:grpSpPr>
      <p:pic>
        <p:nvPicPr>
          <p:cNvPr id="6146" name="Picture 2" descr="Il macabro carnevale di Ensor - Arte Svelata | Blog di Giuseppe Nifosì"/>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290" y="0"/>
            <a:ext cx="477388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ttangolo 2"/>
          <p:cNvSpPr/>
          <p:nvPr/>
        </p:nvSpPr>
        <p:spPr>
          <a:xfrm>
            <a:off x="3044758" y="5262663"/>
            <a:ext cx="3784060" cy="1595337"/>
          </a:xfrm>
          <a:prstGeom prst="rect">
            <a:avLst/>
          </a:prstGeom>
          <a:solidFill>
            <a:srgbClr val="CE4C28">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3952294" y="5418306"/>
            <a:ext cx="4319081" cy="1600438"/>
          </a:xfrm>
          <a:prstGeom prst="rect">
            <a:avLst/>
          </a:prstGeom>
          <a:noFill/>
        </p:spPr>
        <p:txBody>
          <a:bodyPr wrap="square" rtlCol="0">
            <a:spAutoFit/>
          </a:bodyPr>
          <a:lstStyle/>
          <a:p>
            <a:r>
              <a:rPr lang="it-IT" sz="1600" b="1" dirty="0" smtClean="0">
                <a:latin typeface="+mj-lt"/>
              </a:rPr>
              <a:t>James </a:t>
            </a:r>
            <a:r>
              <a:rPr lang="it-IT" sz="1600" b="1" dirty="0" err="1" smtClean="0">
                <a:latin typeface="+mj-lt"/>
              </a:rPr>
              <a:t>Ensor</a:t>
            </a:r>
            <a:r>
              <a:rPr lang="it-IT" sz="1600" b="1" dirty="0" smtClean="0">
                <a:latin typeface="+mj-lt"/>
              </a:rPr>
              <a:t> </a:t>
            </a:r>
            <a:endParaRPr lang="it-IT" sz="1600" dirty="0">
              <a:latin typeface="+mj-lt"/>
            </a:endParaRPr>
          </a:p>
          <a:p>
            <a:r>
              <a:rPr lang="it-IT" sz="1600" dirty="0" smtClean="0">
                <a:latin typeface="+mj-lt"/>
              </a:rPr>
              <a:t>"Autoritratto con maschere" </a:t>
            </a:r>
          </a:p>
          <a:p>
            <a:r>
              <a:rPr lang="it-IT" sz="1600" dirty="0" smtClean="0">
                <a:latin typeface="+mj-lt"/>
              </a:rPr>
              <a:t>1899, postimpressionismo</a:t>
            </a:r>
          </a:p>
          <a:p>
            <a:r>
              <a:rPr lang="it-IT" sz="1600" dirty="0" smtClean="0">
                <a:latin typeface="+mj-lt"/>
              </a:rPr>
              <a:t> </a:t>
            </a:r>
            <a:r>
              <a:rPr lang="it-IT" sz="1600" dirty="0" err="1" smtClean="0">
                <a:latin typeface="+mj-lt"/>
              </a:rPr>
              <a:t>Aichi</a:t>
            </a:r>
            <a:r>
              <a:rPr lang="it-IT" sz="1600" dirty="0" smtClean="0">
                <a:latin typeface="+mj-lt"/>
              </a:rPr>
              <a:t> </a:t>
            </a:r>
            <a:r>
              <a:rPr lang="it-IT" sz="1600" dirty="0" err="1" smtClean="0">
                <a:latin typeface="+mj-lt"/>
              </a:rPr>
              <a:t>Menanrd</a:t>
            </a:r>
            <a:r>
              <a:rPr lang="it-IT" sz="1600" dirty="0" smtClean="0">
                <a:latin typeface="+mj-lt"/>
              </a:rPr>
              <a:t> Art </a:t>
            </a:r>
            <a:r>
              <a:rPr lang="it-IT" sz="1600" dirty="0" err="1" smtClean="0">
                <a:latin typeface="+mj-lt"/>
              </a:rPr>
              <a:t>Museum</a:t>
            </a:r>
            <a:endParaRPr lang="it-IT" sz="1600" dirty="0" smtClean="0">
              <a:latin typeface="+mj-lt"/>
            </a:endParaRPr>
          </a:p>
          <a:p>
            <a:r>
              <a:rPr lang="it-IT" sz="1600" dirty="0" smtClean="0">
                <a:latin typeface="+mj-lt"/>
              </a:rPr>
              <a:t>Olio su tela</a:t>
            </a:r>
          </a:p>
          <a:p>
            <a:endParaRPr lang="it-IT" dirty="0"/>
          </a:p>
        </p:txBody>
      </p:sp>
    </p:spTree>
    <p:extLst>
      <p:ext uri="{BB962C8B-B14F-4D97-AF65-F5344CB8AC3E}">
        <p14:creationId xmlns:p14="http://schemas.microsoft.com/office/powerpoint/2010/main" val="3812445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E4C28">
            <a:alpha val="99000"/>
          </a:srgbClr>
        </a:solidFill>
        <a:effectLst/>
      </p:bgPr>
    </p:bg>
    <p:spTree>
      <p:nvGrpSpPr>
        <p:cNvPr id="1" name=""/>
        <p:cNvGrpSpPr/>
        <p:nvPr/>
      </p:nvGrpSpPr>
      <p:grpSpPr>
        <a:xfrm>
          <a:off x="0" y="0"/>
          <a:ext cx="0" cy="0"/>
          <a:chOff x="0" y="0"/>
          <a:chExt cx="0" cy="0"/>
        </a:xfrm>
      </p:grpSpPr>
      <p:sp>
        <p:nvSpPr>
          <p:cNvPr id="6" name="Rettangolo 5"/>
          <p:cNvSpPr/>
          <p:nvPr/>
        </p:nvSpPr>
        <p:spPr>
          <a:xfrm>
            <a:off x="48063" y="-2616740"/>
            <a:ext cx="12192000" cy="15583710"/>
          </a:xfrm>
          <a:prstGeom prst="rect">
            <a:avLst/>
          </a:prstGeom>
          <a:blipFill dpi="0" rotWithShape="1">
            <a:blip r:embed="rId2">
              <a:alphaModFix amt="34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0" y="296633"/>
            <a:ext cx="6021422" cy="955040"/>
          </a:xfrm>
          <a:prstGeom prst="rect">
            <a:avLst/>
          </a:prstGeom>
          <a:solidFill>
            <a:srgbClr val="D16F43">
              <a:alpha val="70000"/>
            </a:srgbClr>
          </a:solidFill>
        </p:spPr>
        <p:txBody>
          <a:bodyPr wrap="square" rtlCol="0">
            <a:spAutoFit/>
          </a:bodyPr>
          <a:lstStyle/>
          <a:p>
            <a:endParaRPr lang="it-IT" dirty="0"/>
          </a:p>
        </p:txBody>
      </p:sp>
      <p:sp>
        <p:nvSpPr>
          <p:cNvPr id="9" name="CasellaDiTesto 8"/>
          <p:cNvSpPr txBox="1"/>
          <p:nvPr/>
        </p:nvSpPr>
        <p:spPr>
          <a:xfrm>
            <a:off x="437744" y="480171"/>
            <a:ext cx="7091464" cy="646331"/>
          </a:xfrm>
          <a:prstGeom prst="rect">
            <a:avLst/>
          </a:prstGeom>
          <a:noFill/>
        </p:spPr>
        <p:txBody>
          <a:bodyPr wrap="square" rtlCol="0">
            <a:spAutoFit/>
          </a:bodyPr>
          <a:lstStyle/>
          <a:p>
            <a:r>
              <a:rPr lang="it-IT" sz="3600" dirty="0">
                <a:latin typeface="+mj-lt"/>
              </a:rPr>
              <a:t>"Autoritratto con maschere"</a:t>
            </a:r>
          </a:p>
        </p:txBody>
      </p:sp>
      <p:sp>
        <p:nvSpPr>
          <p:cNvPr id="10" name="CasellaDiTesto 9"/>
          <p:cNvSpPr txBox="1"/>
          <p:nvPr/>
        </p:nvSpPr>
        <p:spPr>
          <a:xfrm>
            <a:off x="437744" y="1970968"/>
            <a:ext cx="11412638" cy="2926442"/>
          </a:xfrm>
          <a:prstGeom prst="rect">
            <a:avLst/>
          </a:prstGeom>
          <a:noFill/>
        </p:spPr>
        <p:txBody>
          <a:bodyPr wrap="square" rtlCol="0">
            <a:spAutoFit/>
          </a:bodyPr>
          <a:lstStyle/>
          <a:p>
            <a:pPr>
              <a:spcBef>
                <a:spcPts val="5300"/>
              </a:spcBef>
              <a:defRPr sz="5000"/>
            </a:pPr>
            <a:r>
              <a:rPr lang="it-IT" sz="2800" dirty="0">
                <a:latin typeface="+mj-lt"/>
              </a:rPr>
              <a:t>L’opera rappresenta appieno il sentimento di straniamento e di non appartenenza alla società che caratterizza tutti gli intellettuali del periodo. Essi quindi sono in costante </a:t>
            </a:r>
            <a:r>
              <a:rPr lang="it-IT" sz="2800" b="1" dirty="0">
                <a:latin typeface="+mj-lt"/>
              </a:rPr>
              <a:t>fuga dalla realtà,</a:t>
            </a:r>
            <a:r>
              <a:rPr lang="it-IT" sz="2800" dirty="0">
                <a:latin typeface="+mj-lt"/>
              </a:rPr>
              <a:t> non sentendosi più parte di essa.</a:t>
            </a:r>
          </a:p>
          <a:p>
            <a:pPr>
              <a:spcBef>
                <a:spcPts val="5300"/>
              </a:spcBef>
              <a:defRPr sz="5000"/>
            </a:pPr>
            <a:r>
              <a:rPr lang="it-IT" sz="2800" dirty="0">
                <a:latin typeface="+mj-lt"/>
              </a:rPr>
              <a:t>La modernità, così come il progresso, ha relegato all’intellettuale un ruolo sempre più marginale, preferendo all’arte la mera tecnica.</a:t>
            </a:r>
          </a:p>
        </p:txBody>
      </p:sp>
    </p:spTree>
    <p:extLst>
      <p:ext uri="{BB962C8B-B14F-4D97-AF65-F5344CB8AC3E}">
        <p14:creationId xmlns:p14="http://schemas.microsoft.com/office/powerpoint/2010/main" val="1187972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78835"/>
        </a:solidFill>
        <a:effectLst/>
      </p:bgPr>
    </p:bg>
    <p:spTree>
      <p:nvGrpSpPr>
        <p:cNvPr id="1" name=""/>
        <p:cNvGrpSpPr/>
        <p:nvPr/>
      </p:nvGrpSpPr>
      <p:grpSpPr>
        <a:xfrm>
          <a:off x="0" y="0"/>
          <a:ext cx="0" cy="0"/>
          <a:chOff x="0" y="0"/>
          <a:chExt cx="0" cy="0"/>
        </a:xfrm>
      </p:grpSpPr>
      <p:pic>
        <p:nvPicPr>
          <p:cNvPr id="2050" name="Picture 2" descr="File:Surprised-Rousseau.jp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495" y="0"/>
            <a:ext cx="8582025" cy="6858468"/>
          </a:xfrm>
          <a:prstGeom prst="rect">
            <a:avLst/>
          </a:prstGeom>
          <a:noFill/>
          <a:extLst>
            <a:ext uri="{909E8E84-426E-40DD-AFC4-6F175D3DCCD1}">
              <a14:hiddenFill xmlns:a14="http://schemas.microsoft.com/office/drawing/2010/main">
                <a:solidFill>
                  <a:srgbClr val="FFFFFF"/>
                </a:solidFill>
              </a14:hiddenFill>
            </a:ext>
          </a:extLst>
        </p:spPr>
      </p:pic>
      <p:sp>
        <p:nvSpPr>
          <p:cNvPr id="3" name="Rettangolo 2"/>
          <p:cNvSpPr/>
          <p:nvPr/>
        </p:nvSpPr>
        <p:spPr>
          <a:xfrm>
            <a:off x="1138135" y="5262664"/>
            <a:ext cx="4105073" cy="1595337"/>
          </a:xfrm>
          <a:prstGeom prst="rect">
            <a:avLst/>
          </a:prstGeom>
          <a:solidFill>
            <a:srgbClr val="C78835">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p:cNvSpPr txBox="1"/>
          <p:nvPr/>
        </p:nvSpPr>
        <p:spPr>
          <a:xfrm>
            <a:off x="1935804" y="5521723"/>
            <a:ext cx="3103124" cy="1077218"/>
          </a:xfrm>
          <a:prstGeom prst="rect">
            <a:avLst/>
          </a:prstGeom>
          <a:noFill/>
        </p:spPr>
        <p:txBody>
          <a:bodyPr wrap="square" rtlCol="0">
            <a:spAutoFit/>
          </a:bodyPr>
          <a:lstStyle/>
          <a:p>
            <a:r>
              <a:rPr lang="it-IT" sz="1600" b="1" dirty="0">
                <a:latin typeface="+mj-lt"/>
              </a:rPr>
              <a:t>Henri Rousseau </a:t>
            </a:r>
            <a:endParaRPr lang="it-IT" sz="1600" b="1" dirty="0" smtClean="0">
              <a:latin typeface="+mj-lt"/>
            </a:endParaRPr>
          </a:p>
          <a:p>
            <a:r>
              <a:rPr lang="it-IT" sz="1600" dirty="0" smtClean="0">
                <a:latin typeface="+mj-lt"/>
              </a:rPr>
              <a:t> </a:t>
            </a:r>
            <a:r>
              <a:rPr lang="it-IT" sz="1600" i="1" dirty="0">
                <a:latin typeface="+mj-lt"/>
              </a:rPr>
              <a:t>"Sorpresa!" </a:t>
            </a:r>
            <a:r>
              <a:rPr lang="it-IT" sz="1600" dirty="0">
                <a:latin typeface="+mj-lt"/>
              </a:rPr>
              <a:t>1981  </a:t>
            </a:r>
            <a:endParaRPr lang="it-IT" sz="1600" dirty="0" smtClean="0">
              <a:latin typeface="+mj-lt"/>
            </a:endParaRPr>
          </a:p>
          <a:p>
            <a:r>
              <a:rPr lang="it-IT" sz="1600" dirty="0" smtClean="0">
                <a:latin typeface="+mj-lt"/>
              </a:rPr>
              <a:t>Olio </a:t>
            </a:r>
            <a:r>
              <a:rPr lang="it-IT" sz="1600" dirty="0">
                <a:latin typeface="+mj-lt"/>
              </a:rPr>
              <a:t>su tela, 130 x 162 cm </a:t>
            </a:r>
            <a:endParaRPr lang="it-IT" sz="1600" dirty="0" smtClean="0">
              <a:latin typeface="+mj-lt"/>
            </a:endParaRPr>
          </a:p>
          <a:p>
            <a:r>
              <a:rPr lang="it-IT" sz="1600" dirty="0" smtClean="0">
                <a:latin typeface="+mj-lt"/>
              </a:rPr>
              <a:t>The </a:t>
            </a:r>
            <a:r>
              <a:rPr lang="it-IT" sz="1600" dirty="0">
                <a:latin typeface="+mj-lt"/>
              </a:rPr>
              <a:t>National Gallery </a:t>
            </a:r>
          </a:p>
        </p:txBody>
      </p:sp>
    </p:spTree>
    <p:extLst>
      <p:ext uri="{BB962C8B-B14F-4D97-AF65-F5344CB8AC3E}">
        <p14:creationId xmlns:p14="http://schemas.microsoft.com/office/powerpoint/2010/main" val="561959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538</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Calibri</vt:lpstr>
      <vt:lpstr>Calibri Light</vt:lpstr>
      <vt:lpstr>Candara Light</vt:lpstr>
      <vt:lpstr>Corbel Light</vt:lpstr>
      <vt:lpstr>Tema di Office</vt:lpstr>
      <vt:lpstr>Fuga dalla realtà</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Utente</dc:creator>
  <cp:lastModifiedBy>Utente</cp:lastModifiedBy>
  <cp:revision>21</cp:revision>
  <dcterms:created xsi:type="dcterms:W3CDTF">2021-03-02T23:54:17Z</dcterms:created>
  <dcterms:modified xsi:type="dcterms:W3CDTF">2021-03-03T05:46:29Z</dcterms:modified>
</cp:coreProperties>
</file>