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0" r:id="rId5"/>
    <p:sldId id="261" r:id="rId6"/>
    <p:sldId id="262" r:id="rId7"/>
    <p:sldId id="263" r:id="rId8"/>
    <p:sldId id="264" r:id="rId9"/>
    <p:sldId id="266" r:id="rId10"/>
    <p:sldId id="269" r:id="rId11"/>
    <p:sldId id="270" r:id="rId12"/>
    <p:sldId id="271" r:id="rId13"/>
    <p:sldId id="272" r:id="rId14"/>
    <p:sldId id="273" r:id="rId15"/>
    <p:sldId id="275" r:id="rId16"/>
    <p:sldId id="276" r:id="rId17"/>
    <p:sldId id="280" r:id="rId18"/>
    <p:sldId id="277" r:id="rId19"/>
    <p:sldId id="278"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BC6FAAD-8790-46BA-A6E8-F2E7B3C8567C}" type="datetimeFigureOut">
              <a:rPr lang="it-IT" smtClean="0"/>
              <a:t>06/05/2021</a:t>
            </a:fld>
            <a:endParaRPr lang="it-IT"/>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it-IT"/>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7A48838-9F7A-4988-9447-8D43B49A63C6}" type="slidenum">
              <a:rPr lang="it-IT" smtClean="0"/>
              <a:t>‹N›</a:t>
            </a:fld>
            <a:endParaRPr lang="it-IT"/>
          </a:p>
        </p:txBody>
      </p:sp>
    </p:spTree>
    <p:extLst>
      <p:ext uri="{BB962C8B-B14F-4D97-AF65-F5344CB8AC3E}">
        <p14:creationId xmlns:p14="http://schemas.microsoft.com/office/powerpoint/2010/main" val="33433515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BC6FAAD-8790-46BA-A6E8-F2E7B3C8567C}" type="datetimeFigureOut">
              <a:rPr lang="it-IT" smtClean="0"/>
              <a:t>06/05/2021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A48838-9F7A-4988-9447-8D43B49A63C6}" type="slidenum">
              <a:rPr lang="it-IT" smtClean="0"/>
              <a:t>‹N›</a:t>
            </a:fld>
            <a:endParaRPr lang="it-IT"/>
          </a:p>
        </p:txBody>
      </p:sp>
    </p:spTree>
    <p:extLst>
      <p:ext uri="{BB962C8B-B14F-4D97-AF65-F5344CB8AC3E}">
        <p14:creationId xmlns:p14="http://schemas.microsoft.com/office/powerpoint/2010/main" val="137521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BC6FAAD-8790-46BA-A6E8-F2E7B3C8567C}" type="datetimeFigureOut">
              <a:rPr lang="it-IT" smtClean="0"/>
              <a:t>06/05/2021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A48838-9F7A-4988-9447-8D43B49A63C6}" type="slidenum">
              <a:rPr lang="it-IT" smtClean="0"/>
              <a:t>‹N›</a:t>
            </a:fld>
            <a:endParaRPr lang="it-IT"/>
          </a:p>
        </p:txBody>
      </p:sp>
    </p:spTree>
    <p:extLst>
      <p:ext uri="{BB962C8B-B14F-4D97-AF65-F5344CB8AC3E}">
        <p14:creationId xmlns:p14="http://schemas.microsoft.com/office/powerpoint/2010/main" val="268827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BC6FAAD-8790-46BA-A6E8-F2E7B3C8567C}" type="datetimeFigureOut">
              <a:rPr lang="it-IT" smtClean="0"/>
              <a:t>06/05/2021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7A48838-9F7A-4988-9447-8D43B49A63C6}" type="slidenum">
              <a:rPr lang="it-IT" smtClean="0"/>
              <a:t>‹N›</a:t>
            </a:fld>
            <a:endParaRPr lang="it-IT"/>
          </a:p>
        </p:txBody>
      </p:sp>
    </p:spTree>
    <p:extLst>
      <p:ext uri="{BB962C8B-B14F-4D97-AF65-F5344CB8AC3E}">
        <p14:creationId xmlns:p14="http://schemas.microsoft.com/office/powerpoint/2010/main" val="345776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BC6FAAD-8790-46BA-A6E8-F2E7B3C8567C}" type="datetimeFigureOut">
              <a:rPr lang="it-IT" smtClean="0"/>
              <a:t>06/05/2021</a:t>
            </a:fld>
            <a:endParaRPr lang="it-IT"/>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it-IT"/>
          </a:p>
        </p:txBody>
      </p:sp>
      <p:sp>
        <p:nvSpPr>
          <p:cNvPr id="6" name="Slide Number Placeholder 5"/>
          <p:cNvSpPr>
            <a:spLocks noGrp="1"/>
          </p:cNvSpPr>
          <p:nvPr>
            <p:ph type="sldNum" sz="quarter" idx="12"/>
          </p:nvPr>
        </p:nvSpPr>
        <p:spPr>
          <a:xfrm>
            <a:off x="8604504" y="5211060"/>
            <a:ext cx="2112264" cy="228600"/>
          </a:xfrm>
        </p:spPr>
        <p:txBody>
          <a:bodyPr/>
          <a:lstStyle/>
          <a:p>
            <a:fld id="{37A48838-9F7A-4988-9447-8D43B49A63C6}" type="slidenum">
              <a:rPr lang="it-IT" smtClean="0"/>
              <a:t>‹N›</a:t>
            </a:fld>
            <a:endParaRPr lang="it-IT"/>
          </a:p>
        </p:txBody>
      </p:sp>
    </p:spTree>
    <p:extLst>
      <p:ext uri="{BB962C8B-B14F-4D97-AF65-F5344CB8AC3E}">
        <p14:creationId xmlns:p14="http://schemas.microsoft.com/office/powerpoint/2010/main" val="9190380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BC6FAAD-8790-46BA-A6E8-F2E7B3C8567C}" type="datetimeFigureOut">
              <a:rPr lang="it-IT" smtClean="0"/>
              <a:t>06/05/2021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A48838-9F7A-4988-9447-8D43B49A63C6}" type="slidenum">
              <a:rPr lang="it-IT" smtClean="0"/>
              <a:t>‹N›</a:t>
            </a:fld>
            <a:endParaRPr lang="it-IT"/>
          </a:p>
        </p:txBody>
      </p:sp>
    </p:spTree>
    <p:extLst>
      <p:ext uri="{BB962C8B-B14F-4D97-AF65-F5344CB8AC3E}">
        <p14:creationId xmlns:p14="http://schemas.microsoft.com/office/powerpoint/2010/main" val="400498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BC6FAAD-8790-46BA-A6E8-F2E7B3C8567C}" type="datetimeFigureOut">
              <a:rPr lang="it-IT" smtClean="0"/>
              <a:t>06/05/2021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7A48838-9F7A-4988-9447-8D43B49A63C6}" type="slidenum">
              <a:rPr lang="it-IT" smtClean="0"/>
              <a:t>‹N›</a:t>
            </a:fld>
            <a:endParaRPr lang="it-IT"/>
          </a:p>
        </p:txBody>
      </p:sp>
    </p:spTree>
    <p:extLst>
      <p:ext uri="{BB962C8B-B14F-4D97-AF65-F5344CB8AC3E}">
        <p14:creationId xmlns:p14="http://schemas.microsoft.com/office/powerpoint/2010/main" val="71323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9BC6FAAD-8790-46BA-A6E8-F2E7B3C8567C}" type="datetimeFigureOut">
              <a:rPr lang="it-IT" smtClean="0"/>
              <a:t>06/05/2021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7A48838-9F7A-4988-9447-8D43B49A63C6}" type="slidenum">
              <a:rPr lang="it-IT" smtClean="0"/>
              <a:t>‹N›</a:t>
            </a:fld>
            <a:endParaRPr lang="it-IT"/>
          </a:p>
        </p:txBody>
      </p:sp>
    </p:spTree>
    <p:extLst>
      <p:ext uri="{BB962C8B-B14F-4D97-AF65-F5344CB8AC3E}">
        <p14:creationId xmlns:p14="http://schemas.microsoft.com/office/powerpoint/2010/main" val="223401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6FAAD-8790-46BA-A6E8-F2E7B3C8567C}" type="datetimeFigureOut">
              <a:rPr lang="it-IT" smtClean="0"/>
              <a:t>06/05/2021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7A48838-9F7A-4988-9447-8D43B49A63C6}" type="slidenum">
              <a:rPr lang="it-IT" smtClean="0"/>
              <a:t>‹N›</a:t>
            </a:fld>
            <a:endParaRPr lang="it-IT"/>
          </a:p>
        </p:txBody>
      </p:sp>
    </p:spTree>
    <p:extLst>
      <p:ext uri="{BB962C8B-B14F-4D97-AF65-F5344CB8AC3E}">
        <p14:creationId xmlns:p14="http://schemas.microsoft.com/office/powerpoint/2010/main" val="8774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8" name="Date Placeholder 7"/>
          <p:cNvSpPr>
            <a:spLocks noGrp="1"/>
          </p:cNvSpPr>
          <p:nvPr>
            <p:ph type="dt" sz="half" idx="10"/>
          </p:nvPr>
        </p:nvSpPr>
        <p:spPr/>
        <p:txBody>
          <a:bodyPr/>
          <a:lstStyle/>
          <a:p>
            <a:fld id="{9BC6FAAD-8790-46BA-A6E8-F2E7B3C8567C}" type="datetimeFigureOut">
              <a:rPr lang="it-IT" smtClean="0"/>
              <a:t>06/05/2021</a:t>
            </a:fld>
            <a:endParaRPr lang="it-IT"/>
          </a:p>
        </p:txBody>
      </p:sp>
      <p:sp>
        <p:nvSpPr>
          <p:cNvPr id="9" name="Footer Placeholder 8"/>
          <p:cNvSpPr>
            <a:spLocks noGrp="1"/>
          </p:cNvSpPr>
          <p:nvPr>
            <p:ph type="ftr" sz="quarter" idx="11"/>
          </p:nvPr>
        </p:nvSpPr>
        <p:spPr/>
        <p:txBody>
          <a:bodyPr/>
          <a:lstStyle>
            <a:lvl1pPr algn="r">
              <a:defRPr/>
            </a:lvl1pPr>
          </a:lstStyle>
          <a:p>
            <a:endParaRPr lang="it-IT"/>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7A48838-9F7A-4988-9447-8D43B49A63C6}" type="slidenum">
              <a:rPr lang="it-IT" smtClean="0"/>
              <a:t>‹N›</a:t>
            </a:fld>
            <a:endParaRPr lang="it-IT"/>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367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BC6FAAD-8790-46BA-A6E8-F2E7B3C8567C}" type="datetimeFigureOut">
              <a:rPr lang="it-IT" smtClean="0"/>
              <a:t>06/05/2021</a:t>
            </a:fld>
            <a:endParaRPr lang="it-IT"/>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it-IT"/>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7A48838-9F7A-4988-9447-8D43B49A63C6}" type="slidenum">
              <a:rPr lang="it-IT" smtClean="0"/>
              <a:t>‹N›</a:t>
            </a:fld>
            <a:endParaRPr lang="it-IT"/>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187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BC6FAAD-8790-46BA-A6E8-F2E7B3C8567C}" type="datetimeFigureOut">
              <a:rPr lang="it-IT" smtClean="0"/>
              <a:t>06/05/2021</a:t>
            </a:fld>
            <a:endParaRPr lang="it-IT"/>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it-IT"/>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7A48838-9F7A-4988-9447-8D43B49A63C6}" type="slidenum">
              <a:rPr lang="it-IT" smtClean="0"/>
              <a:t>‹N›</a:t>
            </a:fld>
            <a:endParaRPr lang="it-IT"/>
          </a:p>
        </p:txBody>
      </p:sp>
    </p:spTree>
    <p:extLst>
      <p:ext uri="{BB962C8B-B14F-4D97-AF65-F5344CB8AC3E}">
        <p14:creationId xmlns:p14="http://schemas.microsoft.com/office/powerpoint/2010/main" val="33105980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GEORGE ORWELL</a:t>
            </a:r>
            <a:endParaRPr lang="it-IT" dirty="0"/>
          </a:p>
        </p:txBody>
      </p:sp>
      <p:sp>
        <p:nvSpPr>
          <p:cNvPr id="3" name="Sottotitolo 2"/>
          <p:cNvSpPr>
            <a:spLocks noGrp="1"/>
          </p:cNvSpPr>
          <p:nvPr>
            <p:ph type="subTitle" idx="1"/>
          </p:nvPr>
        </p:nvSpPr>
        <p:spPr/>
        <p:txBody>
          <a:bodyPr/>
          <a:lstStyle/>
          <a:p>
            <a:r>
              <a:rPr lang="it-IT" dirty="0" smtClean="0"/>
              <a:t>1903-1950</a:t>
            </a:r>
            <a:endParaRPr lang="it-IT" dirty="0"/>
          </a:p>
        </p:txBody>
      </p:sp>
    </p:spTree>
    <p:extLst>
      <p:ext uri="{BB962C8B-B14F-4D97-AF65-F5344CB8AC3E}">
        <p14:creationId xmlns:p14="http://schemas.microsoft.com/office/powerpoint/2010/main" val="3505456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Extract</a:t>
            </a:r>
            <a:r>
              <a:rPr lang="it-IT" dirty="0" smtClean="0"/>
              <a:t> p. 278 – BEGINNING OF THE NOVEL</a:t>
            </a:r>
            <a:endParaRPr lang="it-IT" dirty="0"/>
          </a:p>
        </p:txBody>
      </p:sp>
      <p:sp>
        <p:nvSpPr>
          <p:cNvPr id="3" name="Segnaposto contenuto 2"/>
          <p:cNvSpPr>
            <a:spLocks noGrp="1"/>
          </p:cNvSpPr>
          <p:nvPr>
            <p:ph idx="1"/>
          </p:nvPr>
        </p:nvSpPr>
        <p:spPr/>
        <p:txBody>
          <a:bodyPr/>
          <a:lstStyle/>
          <a:p>
            <a:endParaRPr lang="en-US" dirty="0" smtClean="0"/>
          </a:p>
          <a:p>
            <a:r>
              <a:rPr lang="en-US" dirty="0" smtClean="0"/>
              <a:t>What </a:t>
            </a:r>
            <a:r>
              <a:rPr lang="en-US" dirty="0"/>
              <a:t>was once England has now become ‘Airstrip One’, a province of Oceania, the huge totalitarian system that includes </a:t>
            </a:r>
            <a:r>
              <a:rPr lang="en-US" dirty="0" smtClean="0"/>
              <a:t>the Americas </a:t>
            </a:r>
            <a:r>
              <a:rPr lang="en-US" dirty="0"/>
              <a:t>and the British Empire</a:t>
            </a:r>
            <a:r>
              <a:rPr lang="en-US" dirty="0" smtClean="0"/>
              <a:t>.</a:t>
            </a:r>
          </a:p>
          <a:p>
            <a:endParaRPr lang="it-IT" dirty="0"/>
          </a:p>
          <a:p>
            <a:r>
              <a:rPr lang="en-US" dirty="0"/>
              <a:t>The novel begins with a description of London as seen by one of its inhabitants, Winston Smith. </a:t>
            </a:r>
            <a:endParaRPr lang="en-US" dirty="0" smtClean="0"/>
          </a:p>
          <a:p>
            <a:endParaRPr lang="it-IT" dirty="0"/>
          </a:p>
          <a:p>
            <a:r>
              <a:rPr lang="en-US" dirty="0" smtClean="0"/>
              <a:t>Winston </a:t>
            </a:r>
            <a:r>
              <a:rPr lang="en-US" dirty="0"/>
              <a:t>Smith is going home on a cold April day. It is one o’ clock and it is sunny, </a:t>
            </a:r>
            <a:r>
              <a:rPr lang="en-US" dirty="0" smtClean="0"/>
              <a:t>but the </a:t>
            </a:r>
            <a:r>
              <a:rPr lang="en-US" dirty="0"/>
              <a:t>temperature is quite cold and Winston tries to defend himself from the cold wind nuzzling his chin into his breast.</a:t>
            </a:r>
            <a:endParaRPr lang="it-IT" dirty="0"/>
          </a:p>
          <a:p>
            <a:endParaRPr lang="it-IT" dirty="0"/>
          </a:p>
        </p:txBody>
      </p:sp>
    </p:spTree>
    <p:extLst>
      <p:ext uri="{BB962C8B-B14F-4D97-AF65-F5344CB8AC3E}">
        <p14:creationId xmlns:p14="http://schemas.microsoft.com/office/powerpoint/2010/main" val="13479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WINSTON SMITH</a:t>
            </a:r>
            <a:endParaRPr lang="it-IT" dirty="0"/>
          </a:p>
        </p:txBody>
      </p:sp>
      <p:sp>
        <p:nvSpPr>
          <p:cNvPr id="3" name="Segnaposto contenuto 2"/>
          <p:cNvSpPr>
            <a:spLocks noGrp="1"/>
          </p:cNvSpPr>
          <p:nvPr>
            <p:ph idx="1"/>
          </p:nvPr>
        </p:nvSpPr>
        <p:spPr/>
        <p:txBody>
          <a:bodyPr>
            <a:normAutofit/>
          </a:bodyPr>
          <a:lstStyle/>
          <a:p>
            <a:r>
              <a:rPr lang="en-US" dirty="0" smtClean="0"/>
              <a:t>AGE: 39. </a:t>
            </a:r>
          </a:p>
          <a:p>
            <a:r>
              <a:rPr lang="en-US" dirty="0" smtClean="0"/>
              <a:t>APPEARANCE: he </a:t>
            </a:r>
            <a:r>
              <a:rPr lang="en-US" dirty="0"/>
              <a:t>is smallish, frail, meagre and </a:t>
            </a:r>
            <a:r>
              <a:rPr lang="en-US" dirty="0" smtClean="0"/>
              <a:t>his </a:t>
            </a:r>
            <a:r>
              <a:rPr lang="en-US" dirty="0"/>
              <a:t>skin is </a:t>
            </a:r>
            <a:r>
              <a:rPr lang="en-US" dirty="0" smtClean="0"/>
              <a:t>rough.</a:t>
            </a:r>
          </a:p>
          <a:p>
            <a:r>
              <a:rPr lang="en-US" dirty="0" smtClean="0"/>
              <a:t>CLOTHES: he </a:t>
            </a:r>
            <a:r>
              <a:rPr lang="en-US" dirty="0"/>
              <a:t>is </a:t>
            </a:r>
            <a:r>
              <a:rPr lang="en-US" dirty="0" smtClean="0"/>
              <a:t>wearing his </a:t>
            </a:r>
            <a:r>
              <a:rPr lang="en-US" dirty="0"/>
              <a:t>blue overalls (the Party </a:t>
            </a:r>
            <a:r>
              <a:rPr lang="en-US" dirty="0" smtClean="0"/>
              <a:t>uniform). </a:t>
            </a:r>
          </a:p>
          <a:p>
            <a:r>
              <a:rPr lang="en-US" dirty="0" smtClean="0"/>
              <a:t>JOB: he works </a:t>
            </a:r>
            <a:r>
              <a:rPr lang="en-US" dirty="0"/>
              <a:t>at the Ministry of Truth</a:t>
            </a:r>
            <a:r>
              <a:rPr lang="en-US" dirty="0" smtClean="0"/>
              <a:t>.</a:t>
            </a:r>
          </a:p>
          <a:p>
            <a:pPr lvl="0"/>
            <a:r>
              <a:rPr lang="en-US" dirty="0" smtClean="0"/>
              <a:t>MEMORIES → </a:t>
            </a:r>
            <a:r>
              <a:rPr lang="en-US" dirty="0"/>
              <a:t>he cannot remember anything about his past. Nothing remains of his childhood.</a:t>
            </a:r>
            <a:endParaRPr lang="it-IT" dirty="0"/>
          </a:p>
          <a:p>
            <a:pPr marL="0" indent="0">
              <a:buNone/>
            </a:pPr>
            <a:endParaRPr lang="it-IT" dirty="0"/>
          </a:p>
          <a:p>
            <a:pPr marL="0" indent="0">
              <a:buNone/>
            </a:pPr>
            <a:r>
              <a:rPr lang="en-US" dirty="0" smtClean="0"/>
              <a:t>Symbolic </a:t>
            </a:r>
            <a:r>
              <a:rPr lang="en-US" dirty="0"/>
              <a:t>meanings:</a:t>
            </a:r>
            <a:endParaRPr lang="it-IT" dirty="0"/>
          </a:p>
          <a:p>
            <a:pPr lvl="0"/>
            <a:r>
              <a:rPr lang="en-US" dirty="0"/>
              <a:t>Name Winston → heroic connotation, since it was Churchill’s name.</a:t>
            </a:r>
            <a:endParaRPr lang="it-IT" dirty="0"/>
          </a:p>
          <a:p>
            <a:pPr lvl="0"/>
            <a:r>
              <a:rPr lang="en-US" dirty="0"/>
              <a:t>Surname Smith → ‘the man of the street</a:t>
            </a:r>
            <a:r>
              <a:rPr lang="en-US" dirty="0" smtClean="0"/>
              <a:t>’</a:t>
            </a:r>
            <a:endParaRPr lang="it-IT" dirty="0"/>
          </a:p>
        </p:txBody>
      </p:sp>
    </p:spTree>
    <p:extLst>
      <p:ext uri="{BB962C8B-B14F-4D97-AF65-F5344CB8AC3E}">
        <p14:creationId xmlns:p14="http://schemas.microsoft.com/office/powerpoint/2010/main" val="199313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THE CITY</a:t>
            </a:r>
            <a:endParaRPr lang="it-IT" dirty="0"/>
          </a:p>
        </p:txBody>
      </p:sp>
      <p:sp>
        <p:nvSpPr>
          <p:cNvPr id="4" name="Segnaposto testo 3"/>
          <p:cNvSpPr>
            <a:spLocks noGrp="1"/>
          </p:cNvSpPr>
          <p:nvPr>
            <p:ph type="body" idx="1"/>
          </p:nvPr>
        </p:nvSpPr>
        <p:spPr>
          <a:xfrm>
            <a:off x="1066800" y="1771228"/>
            <a:ext cx="4754880" cy="640080"/>
          </a:xfrm>
        </p:spPr>
        <p:txBody>
          <a:bodyPr/>
          <a:lstStyle/>
          <a:p>
            <a:r>
              <a:rPr lang="it-IT" dirty="0" smtClean="0"/>
              <a:t>WINSTON’S FLAT</a:t>
            </a:r>
            <a:endParaRPr lang="it-IT" dirty="0"/>
          </a:p>
        </p:txBody>
      </p:sp>
      <p:sp>
        <p:nvSpPr>
          <p:cNvPr id="5" name="Segnaposto contenuto 4"/>
          <p:cNvSpPr>
            <a:spLocks noGrp="1"/>
          </p:cNvSpPr>
          <p:nvPr>
            <p:ph sz="half" idx="2"/>
          </p:nvPr>
        </p:nvSpPr>
        <p:spPr/>
        <p:txBody>
          <a:bodyPr>
            <a:normAutofit fontScale="92500" lnSpcReduction="20000"/>
          </a:bodyPr>
          <a:lstStyle/>
          <a:p>
            <a:r>
              <a:rPr lang="en-US" dirty="0" smtClean="0"/>
              <a:t>Winston Smith </a:t>
            </a:r>
            <a:r>
              <a:rPr lang="en-US" dirty="0"/>
              <a:t>lives in building whose conditions are very bad. </a:t>
            </a:r>
            <a:endParaRPr lang="en-US" dirty="0" smtClean="0"/>
          </a:p>
          <a:p>
            <a:r>
              <a:rPr lang="en-US" dirty="0" smtClean="0"/>
              <a:t>The </a:t>
            </a:r>
            <a:r>
              <a:rPr lang="en-US" dirty="0"/>
              <a:t>hallway </a:t>
            </a:r>
            <a:r>
              <a:rPr lang="en-US" dirty="0" smtClean="0"/>
              <a:t>smells </a:t>
            </a:r>
            <a:r>
              <a:rPr lang="en-US" dirty="0"/>
              <a:t>of boiled cabbage and old rag </a:t>
            </a:r>
            <a:r>
              <a:rPr lang="en-US" dirty="0" smtClean="0"/>
              <a:t>mats.</a:t>
            </a:r>
          </a:p>
          <a:p>
            <a:r>
              <a:rPr lang="en-US" dirty="0" smtClean="0"/>
              <a:t>At </a:t>
            </a:r>
            <a:r>
              <a:rPr lang="en-US" dirty="0"/>
              <a:t>the end of the hallway there is a </a:t>
            </a:r>
            <a:r>
              <a:rPr lang="en-US" dirty="0" err="1"/>
              <a:t>coloured</a:t>
            </a:r>
            <a:r>
              <a:rPr lang="en-US" dirty="0"/>
              <a:t> poster showing the face of the head of the party (Big Brother). </a:t>
            </a:r>
            <a:endParaRPr lang="en-US" dirty="0" smtClean="0"/>
          </a:p>
          <a:p>
            <a:r>
              <a:rPr lang="en-US" dirty="0" smtClean="0"/>
              <a:t>The </a:t>
            </a:r>
            <a:r>
              <a:rPr lang="en-US" dirty="0"/>
              <a:t>lift doesn’t work properly because electricity is often cut off during the </a:t>
            </a:r>
            <a:r>
              <a:rPr lang="en-US" dirty="0" smtClean="0"/>
              <a:t>day.</a:t>
            </a:r>
          </a:p>
          <a:p>
            <a:r>
              <a:rPr lang="en-US" dirty="0" smtClean="0"/>
              <a:t>In </a:t>
            </a:r>
            <a:r>
              <a:rPr lang="en-US" dirty="0"/>
              <a:t>his flat, Winston cannot </a:t>
            </a:r>
            <a:r>
              <a:rPr lang="en-US" dirty="0" smtClean="0"/>
              <a:t>enjoy silence </a:t>
            </a:r>
            <a:r>
              <a:rPr lang="en-US" dirty="0"/>
              <a:t>because in every place there is a voice advertising the party.</a:t>
            </a:r>
            <a:endParaRPr lang="it-IT" dirty="0"/>
          </a:p>
          <a:p>
            <a:endParaRPr lang="it-IT" dirty="0"/>
          </a:p>
        </p:txBody>
      </p:sp>
      <p:sp>
        <p:nvSpPr>
          <p:cNvPr id="6" name="Segnaposto testo 5"/>
          <p:cNvSpPr>
            <a:spLocks noGrp="1"/>
          </p:cNvSpPr>
          <p:nvPr>
            <p:ph type="body" sz="quarter" idx="3"/>
          </p:nvPr>
        </p:nvSpPr>
        <p:spPr>
          <a:xfrm>
            <a:off x="6370320" y="1795766"/>
            <a:ext cx="4754880" cy="640080"/>
          </a:xfrm>
        </p:spPr>
        <p:txBody>
          <a:bodyPr/>
          <a:lstStyle/>
          <a:p>
            <a:r>
              <a:rPr lang="it-IT" dirty="0" smtClean="0"/>
              <a:t>LONDON</a:t>
            </a:r>
            <a:endParaRPr lang="it-IT" dirty="0"/>
          </a:p>
        </p:txBody>
      </p:sp>
      <p:sp>
        <p:nvSpPr>
          <p:cNvPr id="7" name="Segnaposto contenuto 6"/>
          <p:cNvSpPr>
            <a:spLocks noGrp="1"/>
          </p:cNvSpPr>
          <p:nvPr>
            <p:ph sz="quarter" idx="4"/>
          </p:nvPr>
        </p:nvSpPr>
        <p:spPr/>
        <p:txBody>
          <a:bodyPr>
            <a:normAutofit fontScale="92500"/>
          </a:bodyPr>
          <a:lstStyle/>
          <a:p>
            <a:pPr lvl="0"/>
            <a:r>
              <a:rPr lang="en-US" dirty="0"/>
              <a:t>General atmosphere of squalor and gloom</a:t>
            </a:r>
          </a:p>
          <a:p>
            <a:r>
              <a:rPr lang="en-US" dirty="0" smtClean="0"/>
              <a:t>Degradation</a:t>
            </a:r>
          </a:p>
          <a:p>
            <a:r>
              <a:rPr lang="en-US" dirty="0"/>
              <a:t>Mismanagement</a:t>
            </a:r>
            <a:endParaRPr lang="it-IT" dirty="0"/>
          </a:p>
          <a:p>
            <a:pPr lvl="0"/>
            <a:r>
              <a:rPr lang="en-US" dirty="0" smtClean="0"/>
              <a:t>Lack </a:t>
            </a:r>
            <a:r>
              <a:rPr lang="en-US" dirty="0"/>
              <a:t>of </a:t>
            </a:r>
            <a:r>
              <a:rPr lang="en-US" dirty="0" smtClean="0"/>
              <a:t>privacy – </a:t>
            </a:r>
            <a:r>
              <a:rPr lang="en-US" dirty="0" err="1" smtClean="0"/>
              <a:t>telescreens</a:t>
            </a:r>
            <a:r>
              <a:rPr lang="en-US" dirty="0" smtClean="0"/>
              <a:t> everywhere</a:t>
            </a:r>
            <a:endParaRPr lang="it-IT" dirty="0"/>
          </a:p>
          <a:p>
            <a:pPr lvl="0"/>
            <a:r>
              <a:rPr lang="en-US" dirty="0" smtClean="0"/>
              <a:t>The </a:t>
            </a:r>
            <a:r>
              <a:rPr lang="en-US" dirty="0"/>
              <a:t>police </a:t>
            </a:r>
            <a:r>
              <a:rPr lang="en-US" dirty="0" smtClean="0"/>
              <a:t>- helicopters</a:t>
            </a:r>
          </a:p>
          <a:p>
            <a:pPr lvl="0"/>
            <a:r>
              <a:rPr lang="en-US" dirty="0" smtClean="0"/>
              <a:t>The </a:t>
            </a:r>
            <a:r>
              <a:rPr lang="en-US" dirty="0" err="1"/>
              <a:t>colours</a:t>
            </a:r>
            <a:r>
              <a:rPr lang="en-US" dirty="0"/>
              <a:t> of the </a:t>
            </a:r>
            <a:r>
              <a:rPr lang="en-US" dirty="0" smtClean="0"/>
              <a:t>city</a:t>
            </a:r>
            <a:endParaRPr lang="it-IT" dirty="0"/>
          </a:p>
          <a:p>
            <a:pPr lvl="0"/>
            <a:r>
              <a:rPr lang="en-US" dirty="0" smtClean="0"/>
              <a:t>The </a:t>
            </a:r>
            <a:r>
              <a:rPr lang="en-US" dirty="0"/>
              <a:t>posters on the walls → Big Brother is Watching You</a:t>
            </a:r>
            <a:endParaRPr lang="it-IT" dirty="0"/>
          </a:p>
        </p:txBody>
      </p:sp>
    </p:spTree>
    <p:extLst>
      <p:ext uri="{BB962C8B-B14F-4D97-AF65-F5344CB8AC3E}">
        <p14:creationId xmlns:p14="http://schemas.microsoft.com/office/powerpoint/2010/main" val="422017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it-IT" dirty="0" smtClean="0"/>
              <a:t>BIG BROTHER IS WATCHING YOU</a:t>
            </a:r>
            <a:endParaRPr lang="it-IT" dirty="0"/>
          </a:p>
        </p:txBody>
      </p:sp>
      <p:sp>
        <p:nvSpPr>
          <p:cNvPr id="8" name="Segnaposto contenuto 7"/>
          <p:cNvSpPr>
            <a:spLocks noGrp="1"/>
          </p:cNvSpPr>
          <p:nvPr>
            <p:ph idx="1"/>
          </p:nvPr>
        </p:nvSpPr>
        <p:spPr/>
        <p:txBody>
          <a:bodyPr>
            <a:normAutofit fontScale="92500" lnSpcReduction="10000"/>
          </a:bodyPr>
          <a:lstStyle/>
          <a:p>
            <a:r>
              <a:rPr lang="en-US" dirty="0"/>
              <a:t>Oceania has a totalitarian government under the leadership of Big Brother, whom nobody has ever seen except on the posters that are hanging everywhere. </a:t>
            </a:r>
            <a:endParaRPr lang="en-US" dirty="0" smtClean="0"/>
          </a:p>
          <a:p>
            <a:endParaRPr lang="en-US" dirty="0"/>
          </a:p>
          <a:p>
            <a:r>
              <a:rPr lang="en-US" dirty="0"/>
              <a:t>The caption on the posters says ‘BIG BROTHER IS WATCHING YOU</a:t>
            </a:r>
            <a:r>
              <a:rPr lang="en-US" dirty="0" smtClean="0"/>
              <a:t>’.</a:t>
            </a:r>
          </a:p>
          <a:p>
            <a:endParaRPr lang="en-US" dirty="0"/>
          </a:p>
          <a:p>
            <a:r>
              <a:rPr lang="en-US" dirty="0" smtClean="0"/>
              <a:t>The </a:t>
            </a:r>
            <a:r>
              <a:rPr lang="en-US" dirty="0"/>
              <a:t>government has total control on the life of the citizens, whose private and public </a:t>
            </a:r>
            <a:r>
              <a:rPr lang="en-US" dirty="0" err="1"/>
              <a:t>behaviour</a:t>
            </a:r>
            <a:r>
              <a:rPr lang="en-US" dirty="0"/>
              <a:t> is constantly watched through </a:t>
            </a:r>
            <a:r>
              <a:rPr lang="en-US" dirty="0" err="1"/>
              <a:t>telescreens</a:t>
            </a:r>
            <a:r>
              <a:rPr lang="en-US" dirty="0"/>
              <a:t> and helicopters. The Thought Police has the task of controlling and manipulating people’s thoughts and opinions.</a:t>
            </a:r>
            <a:endParaRPr lang="it-IT" dirty="0"/>
          </a:p>
          <a:p>
            <a:endParaRPr lang="it-IT" dirty="0"/>
          </a:p>
          <a:p>
            <a:r>
              <a:rPr lang="en-US" dirty="0"/>
              <a:t>What is strange about the </a:t>
            </a:r>
            <a:r>
              <a:rPr lang="en-US" dirty="0" err="1" smtClean="0"/>
              <a:t>telescreens</a:t>
            </a:r>
            <a:r>
              <a:rPr lang="en-US" dirty="0" smtClean="0"/>
              <a:t> </a:t>
            </a:r>
            <a:r>
              <a:rPr lang="en-US" dirty="0"/>
              <a:t>in Winston’s flat is that </a:t>
            </a:r>
            <a:r>
              <a:rPr lang="en-US" dirty="0" smtClean="0"/>
              <a:t>they receive </a:t>
            </a:r>
            <a:r>
              <a:rPr lang="en-US" dirty="0"/>
              <a:t>and </a:t>
            </a:r>
            <a:r>
              <a:rPr lang="en-US" dirty="0" smtClean="0"/>
              <a:t>transmit </a:t>
            </a:r>
            <a:r>
              <a:rPr lang="en-US" dirty="0"/>
              <a:t>simultaneously. You </a:t>
            </a:r>
            <a:r>
              <a:rPr lang="en-US" dirty="0" smtClean="0"/>
              <a:t>cannot </a:t>
            </a:r>
            <a:r>
              <a:rPr lang="en-US" dirty="0"/>
              <a:t>turn </a:t>
            </a:r>
            <a:r>
              <a:rPr lang="en-US" dirty="0" smtClean="0"/>
              <a:t>them off. So </a:t>
            </a:r>
            <a:r>
              <a:rPr lang="en-US" dirty="0"/>
              <a:t>there </a:t>
            </a:r>
            <a:r>
              <a:rPr lang="en-US" dirty="0" smtClean="0"/>
              <a:t>is always </a:t>
            </a:r>
            <a:r>
              <a:rPr lang="en-US" dirty="0"/>
              <a:t>the noise of a voice </a:t>
            </a:r>
            <a:r>
              <a:rPr lang="en-US" dirty="0" smtClean="0"/>
              <a:t>speaking and, since they </a:t>
            </a:r>
            <a:r>
              <a:rPr lang="en-US" dirty="0"/>
              <a:t>also </a:t>
            </a:r>
            <a:r>
              <a:rPr lang="en-US" dirty="0" smtClean="0"/>
              <a:t>work </a:t>
            </a:r>
            <a:r>
              <a:rPr lang="en-US" dirty="0"/>
              <a:t>as a </a:t>
            </a:r>
            <a:r>
              <a:rPr lang="en-US" dirty="0" smtClean="0"/>
              <a:t>receiver, they pick </a:t>
            </a:r>
            <a:r>
              <a:rPr lang="en-US" dirty="0"/>
              <a:t>every sound made by Winston who </a:t>
            </a:r>
            <a:r>
              <a:rPr lang="en-US" dirty="0" smtClean="0"/>
              <a:t>can </a:t>
            </a:r>
            <a:r>
              <a:rPr lang="en-US" dirty="0"/>
              <a:t>also be </a:t>
            </a:r>
            <a:r>
              <a:rPr lang="en-US" dirty="0" smtClean="0"/>
              <a:t>seen. </a:t>
            </a:r>
            <a:r>
              <a:rPr lang="en-US" dirty="0"/>
              <a:t>There i</a:t>
            </a:r>
            <a:r>
              <a:rPr lang="en-US" dirty="0" smtClean="0"/>
              <a:t>s </a:t>
            </a:r>
            <a:r>
              <a:rPr lang="en-US" dirty="0"/>
              <a:t>no way of knowing whether you a</a:t>
            </a:r>
            <a:r>
              <a:rPr lang="en-US" dirty="0" smtClean="0"/>
              <a:t>re </a:t>
            </a:r>
            <a:r>
              <a:rPr lang="en-US" dirty="0"/>
              <a:t>being watched or overheard</a:t>
            </a:r>
            <a:r>
              <a:rPr lang="en-US" dirty="0" smtClean="0"/>
              <a:t>.</a:t>
            </a:r>
          </a:p>
        </p:txBody>
      </p:sp>
    </p:spTree>
    <p:extLst>
      <p:ext uri="{BB962C8B-B14F-4D97-AF65-F5344CB8AC3E}">
        <p14:creationId xmlns:p14="http://schemas.microsoft.com/office/powerpoint/2010/main" val="106737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SLOGANS</a:t>
            </a:r>
            <a:endParaRPr lang="it-IT" dirty="0"/>
          </a:p>
        </p:txBody>
      </p:sp>
      <p:sp>
        <p:nvSpPr>
          <p:cNvPr id="3" name="Segnaposto contenuto 2"/>
          <p:cNvSpPr>
            <a:spLocks noGrp="1"/>
          </p:cNvSpPr>
          <p:nvPr>
            <p:ph idx="1"/>
          </p:nvPr>
        </p:nvSpPr>
        <p:spPr/>
        <p:txBody>
          <a:bodyPr/>
          <a:lstStyle/>
          <a:p>
            <a:pPr marL="342900" indent="-342900">
              <a:buFont typeface="+mj-lt"/>
              <a:buAutoNum type="arabicPeriod"/>
            </a:pPr>
            <a:r>
              <a:rPr lang="en-US" dirty="0" smtClean="0"/>
              <a:t>WAR </a:t>
            </a:r>
            <a:r>
              <a:rPr lang="en-US" dirty="0"/>
              <a:t>IS </a:t>
            </a:r>
            <a:r>
              <a:rPr lang="en-US" dirty="0" smtClean="0"/>
              <a:t>PEACE </a:t>
            </a:r>
            <a:r>
              <a:rPr lang="en-US" dirty="0">
                <a:latin typeface="Calibri" panose="020F0502020204030204" pitchFamily="34" charset="0"/>
                <a:cs typeface="Calibri" panose="020F0502020204030204" pitchFamily="34" charset="0"/>
              </a:rPr>
              <a:t>→ </a:t>
            </a:r>
            <a:r>
              <a:rPr lang="en-US" dirty="0" smtClean="0"/>
              <a:t>The </a:t>
            </a:r>
            <a:r>
              <a:rPr lang="en-US" dirty="0"/>
              <a:t>condition of peace in a country or empire is dependent on being almost constantly at war with its </a:t>
            </a:r>
            <a:r>
              <a:rPr lang="en-US" dirty="0" smtClean="0"/>
              <a:t>enemies.</a:t>
            </a:r>
          </a:p>
          <a:p>
            <a:pPr marL="342900" indent="-342900">
              <a:buFont typeface="+mj-lt"/>
              <a:buAutoNum type="arabicPeriod"/>
            </a:pPr>
            <a:endParaRPr lang="it-IT" dirty="0"/>
          </a:p>
          <a:p>
            <a:pPr marL="342900" indent="-342900">
              <a:buFont typeface="+mj-lt"/>
              <a:buAutoNum type="arabicPeriod"/>
            </a:pPr>
            <a:r>
              <a:rPr lang="en-US" dirty="0" smtClean="0"/>
              <a:t>FREEDOM </a:t>
            </a:r>
            <a:r>
              <a:rPr lang="en-US" dirty="0"/>
              <a:t>IS </a:t>
            </a:r>
            <a:r>
              <a:rPr lang="en-US" dirty="0" smtClean="0"/>
              <a:t>SLAVERY </a:t>
            </a:r>
            <a:r>
              <a:rPr lang="en-US" dirty="0">
                <a:latin typeface="Calibri" panose="020F0502020204030204" pitchFamily="34" charset="0"/>
                <a:cs typeface="Calibri" panose="020F0502020204030204" pitchFamily="34" charset="0"/>
              </a:rPr>
              <a:t>→ </a:t>
            </a:r>
            <a:r>
              <a:rPr lang="en-US" dirty="0"/>
              <a:t>S</a:t>
            </a:r>
            <a:r>
              <a:rPr lang="en-US" dirty="0" smtClean="0"/>
              <a:t>ubconscious </a:t>
            </a:r>
            <a:r>
              <a:rPr lang="en-US" dirty="0"/>
              <a:t>discouragement for anyone who might desire </a:t>
            </a:r>
            <a:r>
              <a:rPr lang="en-US" dirty="0" smtClean="0"/>
              <a:t>freedom. </a:t>
            </a:r>
          </a:p>
          <a:p>
            <a:pPr marL="342900" indent="-342900">
              <a:buFont typeface="+mj-lt"/>
              <a:buAutoNum type="arabicPeriod"/>
            </a:pPr>
            <a:endParaRPr lang="en-US" dirty="0" smtClean="0"/>
          </a:p>
          <a:p>
            <a:pPr marL="342900" indent="-342900">
              <a:buFont typeface="+mj-lt"/>
              <a:buAutoNum type="arabicPeriod"/>
            </a:pPr>
            <a:r>
              <a:rPr lang="en-US" dirty="0" smtClean="0"/>
              <a:t>IGNORANCE </a:t>
            </a:r>
            <a:r>
              <a:rPr lang="en-US" dirty="0"/>
              <a:t>IS STRENGHT </a:t>
            </a:r>
            <a:r>
              <a:rPr lang="en-US" dirty="0" smtClean="0">
                <a:latin typeface="Calibri" panose="020F0502020204030204" pitchFamily="34" charset="0"/>
                <a:cs typeface="Calibri" panose="020F0502020204030204" pitchFamily="34" charset="0"/>
              </a:rPr>
              <a:t>→ </a:t>
            </a:r>
            <a:r>
              <a:rPr lang="en-US" dirty="0" smtClean="0"/>
              <a:t>Knowing </a:t>
            </a:r>
            <a:r>
              <a:rPr lang="en-US" dirty="0"/>
              <a:t>too much creates dissent and schisms, and thus weakens the univocal truth propounded by the state</a:t>
            </a:r>
            <a:r>
              <a:rPr lang="en-US" dirty="0" smtClean="0"/>
              <a:t>.</a:t>
            </a:r>
          </a:p>
          <a:p>
            <a:pPr marL="342900" indent="-342900">
              <a:buFont typeface="+mj-lt"/>
              <a:buAutoNum type="arabicPeriod"/>
            </a:pPr>
            <a:endParaRPr lang="it-IT" dirty="0"/>
          </a:p>
          <a:p>
            <a:pPr marL="0" indent="0">
              <a:buNone/>
            </a:pPr>
            <a:r>
              <a:rPr lang="en-US" dirty="0" smtClean="0"/>
              <a:t>These posters </a:t>
            </a:r>
            <a:r>
              <a:rPr lang="en-US" dirty="0"/>
              <a:t>with </a:t>
            </a:r>
            <a:r>
              <a:rPr lang="en-US" dirty="0" smtClean="0"/>
              <a:t>captions remind </a:t>
            </a:r>
            <a:r>
              <a:rPr lang="en-US" dirty="0"/>
              <a:t>the reader of the conditioning of advertising. </a:t>
            </a:r>
            <a:endParaRPr lang="it-IT" dirty="0"/>
          </a:p>
          <a:p>
            <a:endParaRPr lang="it-IT" dirty="0"/>
          </a:p>
        </p:txBody>
      </p:sp>
    </p:spTree>
    <p:extLst>
      <p:ext uri="{BB962C8B-B14F-4D97-AF65-F5344CB8AC3E}">
        <p14:creationId xmlns:p14="http://schemas.microsoft.com/office/powerpoint/2010/main" val="400330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LINK WITH CIVICS…</a:t>
            </a:r>
            <a:endParaRPr lang="it-IT" dirty="0"/>
          </a:p>
        </p:txBody>
      </p:sp>
      <p:pic>
        <p:nvPicPr>
          <p:cNvPr id="4" name="Immagine 3"/>
          <p:cNvPicPr>
            <a:picLocks noChangeAspect="1"/>
          </p:cNvPicPr>
          <p:nvPr/>
        </p:nvPicPr>
        <p:blipFill>
          <a:blip r:embed="rId2"/>
          <a:stretch>
            <a:fillRect/>
          </a:stretch>
        </p:blipFill>
        <p:spPr>
          <a:xfrm>
            <a:off x="3021012" y="2042099"/>
            <a:ext cx="5754688" cy="4053961"/>
          </a:xfrm>
          <a:prstGeom prst="rect">
            <a:avLst/>
          </a:prstGeom>
        </p:spPr>
      </p:pic>
    </p:spTree>
    <p:extLst>
      <p:ext uri="{BB962C8B-B14F-4D97-AF65-F5344CB8AC3E}">
        <p14:creationId xmlns:p14="http://schemas.microsoft.com/office/powerpoint/2010/main" val="177935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COMMITTED WRITER</a:t>
            </a:r>
            <a:endParaRPr lang="it-IT" dirty="0"/>
          </a:p>
        </p:txBody>
      </p:sp>
      <p:sp>
        <p:nvSpPr>
          <p:cNvPr id="4" name="Segnaposto contenuto 3"/>
          <p:cNvSpPr>
            <a:spLocks noGrp="1"/>
          </p:cNvSpPr>
          <p:nvPr>
            <p:ph idx="1"/>
          </p:nvPr>
        </p:nvSpPr>
        <p:spPr/>
        <p:txBody>
          <a:bodyPr/>
          <a:lstStyle/>
          <a:p>
            <a:r>
              <a:rPr lang="en-US" dirty="0" smtClean="0"/>
              <a:t>Orwell </a:t>
            </a:r>
            <a:r>
              <a:rPr lang="en-US" dirty="0"/>
              <a:t>is the outstanding English example of the politically committed intellectual, the kind of artist who considers his own art as merely one possible instrument in the liberation of mankind. </a:t>
            </a:r>
            <a:endParaRPr lang="en-US" dirty="0" smtClean="0"/>
          </a:p>
          <a:p>
            <a:r>
              <a:rPr lang="en-US" dirty="0" smtClean="0"/>
              <a:t>His </a:t>
            </a:r>
            <a:r>
              <a:rPr lang="en-US" dirty="0"/>
              <a:t>standpoint was that of the ‘</a:t>
            </a:r>
            <a:r>
              <a:rPr lang="en-US" dirty="0" err="1"/>
              <a:t>engagé</a:t>
            </a:r>
            <a:r>
              <a:rPr lang="en-US" dirty="0"/>
              <a:t>’ left-wing critic of </a:t>
            </a:r>
            <a:r>
              <a:rPr lang="en-US" dirty="0" smtClean="0"/>
              <a:t>society.</a:t>
            </a:r>
          </a:p>
          <a:p>
            <a:r>
              <a:rPr lang="en-US" dirty="0" smtClean="0"/>
              <a:t>As he </a:t>
            </a:r>
            <a:r>
              <a:rPr lang="en-US" dirty="0"/>
              <a:t>himself said, what he wanted above all else was to </a:t>
            </a:r>
            <a:r>
              <a:rPr lang="en-US" b="1" i="1" dirty="0" smtClean="0"/>
              <a:t>turn </a:t>
            </a:r>
            <a:r>
              <a:rPr lang="en-US" b="1" i="1" dirty="0"/>
              <a:t>political writing into an art</a:t>
            </a:r>
            <a:r>
              <a:rPr lang="en-US" dirty="0"/>
              <a:t>.</a:t>
            </a:r>
            <a:endParaRPr lang="it-IT" dirty="0"/>
          </a:p>
          <a:p>
            <a:r>
              <a:rPr lang="en-US" dirty="0" smtClean="0"/>
              <a:t>With the aim of fusing </a:t>
            </a:r>
            <a:r>
              <a:rPr lang="en-US" dirty="0"/>
              <a:t>political purpose and artistic purpose into one </a:t>
            </a:r>
            <a:r>
              <a:rPr lang="en-US" dirty="0" smtClean="0"/>
              <a:t>whole, he </a:t>
            </a:r>
            <a:r>
              <a:rPr lang="en-US" dirty="0"/>
              <a:t>maintained that the language a writer uses should be simple, clear and direct, so as to become an actual instrument of information and </a:t>
            </a:r>
            <a:r>
              <a:rPr lang="en-US" dirty="0" smtClean="0"/>
              <a:t>communication.</a:t>
            </a:r>
            <a:endParaRPr lang="it-IT" dirty="0"/>
          </a:p>
        </p:txBody>
      </p:sp>
    </p:spTree>
    <p:extLst>
      <p:ext uri="{BB962C8B-B14F-4D97-AF65-F5344CB8AC3E}">
        <p14:creationId xmlns:p14="http://schemas.microsoft.com/office/powerpoint/2010/main" val="390677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PRESS FREEDOM - </a:t>
            </a:r>
            <a:r>
              <a:rPr lang="it-IT" i="1" dirty="0" smtClean="0"/>
              <a:t>1984</a:t>
            </a:r>
            <a:endParaRPr lang="it-IT" i="1" dirty="0"/>
          </a:p>
        </p:txBody>
      </p:sp>
      <p:sp>
        <p:nvSpPr>
          <p:cNvPr id="3" name="Segnaposto contenuto 2"/>
          <p:cNvSpPr>
            <a:spLocks noGrp="1"/>
          </p:cNvSpPr>
          <p:nvPr>
            <p:ph idx="1"/>
          </p:nvPr>
        </p:nvSpPr>
        <p:spPr/>
        <p:txBody>
          <a:bodyPr/>
          <a:lstStyle/>
          <a:p>
            <a:r>
              <a:rPr lang="en-US" dirty="0"/>
              <a:t>“‘Who controls the past,’ ran the Party slogan, ‘controls the future: who controls the present controls the past</a:t>
            </a:r>
            <a:r>
              <a:rPr lang="en-US" dirty="0" smtClean="0"/>
              <a:t>.’”</a:t>
            </a:r>
          </a:p>
          <a:p>
            <a:r>
              <a:rPr lang="en-US" dirty="0"/>
              <a:t>Winston </a:t>
            </a:r>
            <a:r>
              <a:rPr lang="en-US" dirty="0" smtClean="0"/>
              <a:t>explains the </a:t>
            </a:r>
            <a:r>
              <a:rPr lang="en-US" dirty="0"/>
              <a:t>theory behind the work he does at the Ministry of Truth. The Party understands that by rewriting the events of the past and controlling the narrative of history, they can maintain their position of authority</a:t>
            </a:r>
            <a:r>
              <a:rPr lang="en-US" dirty="0" smtClean="0"/>
              <a:t>.</a:t>
            </a:r>
            <a:r>
              <a:rPr lang="en-US" dirty="0"/>
              <a:t> </a:t>
            </a:r>
            <a:endParaRPr lang="en-US" dirty="0" smtClean="0"/>
          </a:p>
          <a:p>
            <a:r>
              <a:rPr lang="en-US" dirty="0"/>
              <a:t>T</a:t>
            </a:r>
            <a:r>
              <a:rPr lang="en-US" dirty="0" smtClean="0"/>
              <a:t>he </a:t>
            </a:r>
            <a:r>
              <a:rPr lang="en-US" dirty="0"/>
              <a:t>Party controls every source of information, managing and rewriting the content of all newspapers and histories for its own ends. The Party does not allow individuals to keep records of their past, such as photographs or documents. As a result, memories become fuzzy and unreliable, and citizens become perfectly willing to believe whatever the Party tells them. By controlling the present, the Party is able to manipulate the past. And in controlling the past, the Party can justify all of its actions in the present.</a:t>
            </a:r>
            <a:endParaRPr lang="it-IT" dirty="0"/>
          </a:p>
        </p:txBody>
      </p:sp>
    </p:spTree>
    <p:extLst>
      <p:ext uri="{BB962C8B-B14F-4D97-AF65-F5344CB8AC3E}">
        <p14:creationId xmlns:p14="http://schemas.microsoft.com/office/powerpoint/2010/main" val="272458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PRESS FREEDOM – FREEDOM OF EXPRESSION</a:t>
            </a:r>
            <a:endParaRPr lang="it-IT" dirty="0"/>
          </a:p>
        </p:txBody>
      </p:sp>
      <p:sp>
        <p:nvSpPr>
          <p:cNvPr id="3" name="Segnaposto contenuto 2"/>
          <p:cNvSpPr>
            <a:spLocks noGrp="1"/>
          </p:cNvSpPr>
          <p:nvPr>
            <p:ph idx="1"/>
          </p:nvPr>
        </p:nvSpPr>
        <p:spPr/>
        <p:txBody>
          <a:bodyPr/>
          <a:lstStyle/>
          <a:p>
            <a:endParaRPr lang="it-IT" dirty="0" smtClean="0"/>
          </a:p>
          <a:p>
            <a:r>
              <a:rPr lang="it-IT" dirty="0" smtClean="0"/>
              <a:t>PRESS </a:t>
            </a:r>
            <a:r>
              <a:rPr lang="it-IT" dirty="0"/>
              <a:t>FREEDOM = </a:t>
            </a:r>
            <a:r>
              <a:rPr lang="en-US" dirty="0"/>
              <a:t>ability of journalists to report freely on matters of public </a:t>
            </a:r>
            <a:r>
              <a:rPr lang="en-US" dirty="0" smtClean="0"/>
              <a:t>interest.</a:t>
            </a:r>
            <a:endParaRPr lang="en-US" dirty="0"/>
          </a:p>
          <a:p>
            <a:r>
              <a:rPr lang="en-US" dirty="0"/>
              <a:t>Press freedom is a core principle of any functioning democracy </a:t>
            </a:r>
            <a:r>
              <a:rPr lang="en-US" dirty="0" smtClean="0"/>
              <a:t>and </a:t>
            </a:r>
            <a:r>
              <a:rPr lang="en-US" dirty="0"/>
              <a:t>it is a notion that we can include in the broader concept of freedom of expression.</a:t>
            </a:r>
            <a:endParaRPr lang="it-IT" dirty="0"/>
          </a:p>
          <a:p>
            <a:r>
              <a:rPr lang="en-US" dirty="0"/>
              <a:t>Freedom of expression is a fundamental </a:t>
            </a:r>
            <a:r>
              <a:rPr lang="en-US" dirty="0" smtClean="0"/>
              <a:t>human right </a:t>
            </a:r>
            <a:r>
              <a:rPr lang="en-US" dirty="0"/>
              <a:t>which is internationally expressed in article 19 of the Universal Declaration of Human Rights. </a:t>
            </a:r>
            <a:endParaRPr lang="en-US" dirty="0" smtClean="0"/>
          </a:p>
          <a:p>
            <a:endParaRPr lang="it-IT" dirty="0" smtClean="0"/>
          </a:p>
          <a:p>
            <a:r>
              <a:rPr lang="it-IT" dirty="0" smtClean="0"/>
              <a:t>ARTICLE </a:t>
            </a:r>
            <a:r>
              <a:rPr lang="it-IT" dirty="0"/>
              <a:t>19 UDHR</a:t>
            </a:r>
          </a:p>
          <a:p>
            <a:pPr marL="0" indent="0">
              <a:buNone/>
            </a:pPr>
            <a:r>
              <a:rPr lang="it-IT" i="1" dirty="0" err="1" smtClean="0"/>
              <a:t>Everyone</a:t>
            </a:r>
            <a:r>
              <a:rPr lang="it-IT" i="1" dirty="0" smtClean="0"/>
              <a:t> </a:t>
            </a:r>
            <a:r>
              <a:rPr lang="it-IT" i="1" dirty="0" err="1"/>
              <a:t>has</a:t>
            </a:r>
            <a:r>
              <a:rPr lang="it-IT" i="1" dirty="0"/>
              <a:t> the right to </a:t>
            </a:r>
            <a:r>
              <a:rPr lang="it-IT" i="1" dirty="0" err="1"/>
              <a:t>freedom</a:t>
            </a:r>
            <a:r>
              <a:rPr lang="it-IT" i="1" dirty="0"/>
              <a:t> of opinion and </a:t>
            </a:r>
            <a:r>
              <a:rPr lang="it-IT" i="1" dirty="0" err="1"/>
              <a:t>expression</a:t>
            </a:r>
            <a:r>
              <a:rPr lang="it-IT" i="1" dirty="0"/>
              <a:t>, and to </a:t>
            </a:r>
            <a:r>
              <a:rPr lang="it-IT" i="1" dirty="0" err="1"/>
              <a:t>seek</a:t>
            </a:r>
            <a:r>
              <a:rPr lang="it-IT" i="1" dirty="0"/>
              <a:t>, </a:t>
            </a:r>
            <a:r>
              <a:rPr lang="it-IT" i="1" dirty="0" err="1"/>
              <a:t>receive</a:t>
            </a:r>
            <a:r>
              <a:rPr lang="it-IT" i="1" dirty="0"/>
              <a:t> and </a:t>
            </a:r>
            <a:r>
              <a:rPr lang="it-IT" i="1" dirty="0" err="1"/>
              <a:t>impart</a:t>
            </a:r>
            <a:r>
              <a:rPr lang="it-IT" i="1" dirty="0"/>
              <a:t> information </a:t>
            </a:r>
            <a:r>
              <a:rPr lang="it-IT" i="1" dirty="0" err="1"/>
              <a:t>through</a:t>
            </a:r>
            <a:r>
              <a:rPr lang="it-IT" i="1" dirty="0"/>
              <a:t> </a:t>
            </a:r>
            <a:r>
              <a:rPr lang="it-IT" i="1" dirty="0" err="1"/>
              <a:t>any</a:t>
            </a:r>
            <a:r>
              <a:rPr lang="it-IT" i="1" dirty="0"/>
              <a:t> media and </a:t>
            </a:r>
            <a:r>
              <a:rPr lang="it-IT" i="1" dirty="0" err="1"/>
              <a:t>regardless</a:t>
            </a:r>
            <a:r>
              <a:rPr lang="it-IT" i="1" dirty="0"/>
              <a:t> of </a:t>
            </a:r>
            <a:r>
              <a:rPr lang="it-IT" i="1" dirty="0" err="1" smtClean="0"/>
              <a:t>frontiers</a:t>
            </a:r>
            <a:r>
              <a:rPr lang="it-IT" i="1" dirty="0" smtClean="0"/>
              <a:t>.</a:t>
            </a:r>
            <a:endParaRPr lang="it-IT" i="1" dirty="0"/>
          </a:p>
          <a:p>
            <a:endParaRPr lang="it-IT" dirty="0"/>
          </a:p>
        </p:txBody>
      </p:sp>
    </p:spTree>
    <p:extLst>
      <p:ext uri="{BB962C8B-B14F-4D97-AF65-F5344CB8AC3E}">
        <p14:creationId xmlns:p14="http://schemas.microsoft.com/office/powerpoint/2010/main" val="282885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WORLD PRESS FREEDOM DAY</a:t>
            </a:r>
          </a:p>
        </p:txBody>
      </p:sp>
      <p:sp>
        <p:nvSpPr>
          <p:cNvPr id="3" name="Segnaposto contenuto 2"/>
          <p:cNvSpPr>
            <a:spLocks noGrp="1"/>
          </p:cNvSpPr>
          <p:nvPr>
            <p:ph idx="1"/>
          </p:nvPr>
        </p:nvSpPr>
        <p:spPr/>
        <p:txBody>
          <a:bodyPr/>
          <a:lstStyle/>
          <a:p>
            <a:r>
              <a:rPr lang="en-US" b="1" dirty="0"/>
              <a:t>World Press Freedom Day</a:t>
            </a:r>
            <a:endParaRPr lang="en-US" dirty="0"/>
          </a:p>
          <a:p>
            <a:r>
              <a:rPr lang="en-US" dirty="0"/>
              <a:t>Amidst the growing recognition of the importance of press freedom for democracy and development, in 1993 the United Nations General Assembly proclaimed that May </a:t>
            </a:r>
            <a:r>
              <a:rPr lang="en-US" dirty="0" smtClean="0"/>
              <a:t>3rd </a:t>
            </a:r>
            <a:r>
              <a:rPr lang="en-US" dirty="0"/>
              <a:t>is “World Press Freedom Day”. </a:t>
            </a:r>
            <a:endParaRPr lang="en-US" dirty="0" smtClean="0"/>
          </a:p>
          <a:p>
            <a:r>
              <a:rPr lang="en-US" dirty="0" smtClean="0"/>
              <a:t>Throughout </a:t>
            </a:r>
            <a:r>
              <a:rPr lang="en-US" dirty="0"/>
              <a:t>the world, this Day serves as an occasion to celebrate press freedom, raise awareness of violations against the right to freedom of expression and draw attention to the work of all too many journalists forced to brave death or jail to bring people their daily news.</a:t>
            </a:r>
          </a:p>
          <a:p>
            <a:r>
              <a:rPr lang="en-US" dirty="0"/>
              <a:t>It serves as an occasion to inform citizens of violations of press freedom - a reminder that in dozens of countries around the world, publications are censored, fined, suspended and closed down, while journalists, editors and publishers are harassed, attacked, detained and even murdered.</a:t>
            </a:r>
            <a:endParaRPr lang="it-IT" dirty="0"/>
          </a:p>
        </p:txBody>
      </p:sp>
    </p:spTree>
    <p:extLst>
      <p:ext uri="{BB962C8B-B14F-4D97-AF65-F5344CB8AC3E}">
        <p14:creationId xmlns:p14="http://schemas.microsoft.com/office/powerpoint/2010/main" val="406564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BIOGRAPHY</a:t>
            </a:r>
            <a:endParaRPr lang="it-IT" dirty="0"/>
          </a:p>
        </p:txBody>
      </p:sp>
      <p:sp>
        <p:nvSpPr>
          <p:cNvPr id="3" name="Segnaposto contenuto 2"/>
          <p:cNvSpPr>
            <a:spLocks noGrp="1"/>
          </p:cNvSpPr>
          <p:nvPr>
            <p:ph idx="1"/>
          </p:nvPr>
        </p:nvSpPr>
        <p:spPr/>
        <p:txBody>
          <a:bodyPr>
            <a:normAutofit fontScale="85000" lnSpcReduction="10000"/>
          </a:bodyPr>
          <a:lstStyle/>
          <a:p>
            <a:r>
              <a:rPr lang="en-US" dirty="0"/>
              <a:t>George Orwell was the ‘nom de plume’ </a:t>
            </a:r>
            <a:r>
              <a:rPr lang="en-US" dirty="0" smtClean="0"/>
              <a:t>of </a:t>
            </a:r>
            <a:r>
              <a:rPr lang="en-US" dirty="0"/>
              <a:t>Eric Arthur Blair. </a:t>
            </a:r>
            <a:endParaRPr lang="en-US" dirty="0" smtClean="0"/>
          </a:p>
          <a:p>
            <a:r>
              <a:rPr lang="en-US" dirty="0" smtClean="0"/>
              <a:t>He </a:t>
            </a:r>
            <a:r>
              <a:rPr lang="en-US" dirty="0"/>
              <a:t>was born in Bengal (India) in 1903, but he was educated at Eton, in England. </a:t>
            </a:r>
            <a:endParaRPr lang="en-US" dirty="0" smtClean="0"/>
          </a:p>
          <a:p>
            <a:r>
              <a:rPr lang="en-US" dirty="0" smtClean="0"/>
              <a:t>At </a:t>
            </a:r>
            <a:r>
              <a:rPr lang="en-US" dirty="0"/>
              <a:t>the end of his schooldays </a:t>
            </a:r>
            <a:r>
              <a:rPr lang="en-US" dirty="0" smtClean="0"/>
              <a:t>he started </a:t>
            </a:r>
            <a:r>
              <a:rPr lang="en-US" dirty="0"/>
              <a:t>to work as a superintendent in Britain’s imperial police force in</a:t>
            </a:r>
            <a:r>
              <a:rPr lang="en-US" b="1" dirty="0"/>
              <a:t> </a:t>
            </a:r>
            <a:r>
              <a:rPr lang="en-US" dirty="0"/>
              <a:t>Burma. But he eventually resigned </a:t>
            </a:r>
            <a:r>
              <a:rPr lang="en-US" dirty="0" smtClean="0"/>
              <a:t>for his hostility to British imperialism.</a:t>
            </a:r>
            <a:endParaRPr lang="it-IT" dirty="0"/>
          </a:p>
          <a:p>
            <a:r>
              <a:rPr lang="en-US" dirty="0" smtClean="0"/>
              <a:t>He returned </a:t>
            </a:r>
            <a:r>
              <a:rPr lang="en-US" dirty="0"/>
              <a:t>to </a:t>
            </a:r>
            <a:r>
              <a:rPr lang="en-US" dirty="0" smtClean="0"/>
              <a:t>Europe wishing to become a writer.</a:t>
            </a:r>
          </a:p>
          <a:p>
            <a:r>
              <a:rPr lang="en-US" dirty="0"/>
              <a:t>He lived in Paris and in London and he took up a series of jobs while his work continued to be rejected by publishers. </a:t>
            </a:r>
            <a:endParaRPr lang="en-US" dirty="0" smtClean="0"/>
          </a:p>
          <a:p>
            <a:r>
              <a:rPr lang="en-US" dirty="0"/>
              <a:t>He lived the life of a poor person, collecting information for his book </a:t>
            </a:r>
            <a:r>
              <a:rPr lang="en-US" i="1" dirty="0"/>
              <a:t>Down and Out in Paris and London (1933)</a:t>
            </a:r>
            <a:r>
              <a:rPr lang="en-US" dirty="0"/>
              <a:t>. It was for this book that he first adopted the pseudonym George Orwell.</a:t>
            </a:r>
          </a:p>
          <a:p>
            <a:r>
              <a:rPr lang="en-US" dirty="0"/>
              <a:t>Later on, he published </a:t>
            </a:r>
            <a:r>
              <a:rPr lang="en-US" i="1" dirty="0"/>
              <a:t>Burmese Days (1934)</a:t>
            </a:r>
            <a:r>
              <a:rPr lang="en-US" b="1" i="1" dirty="0"/>
              <a:t> </a:t>
            </a:r>
            <a:r>
              <a:rPr lang="en-US" i="1" dirty="0" smtClean="0"/>
              <a:t>–</a:t>
            </a:r>
            <a:r>
              <a:rPr lang="en-US" b="1" i="1" dirty="0" smtClean="0"/>
              <a:t> </a:t>
            </a:r>
            <a:r>
              <a:rPr lang="en-US" dirty="0" smtClean="0"/>
              <a:t>that described </a:t>
            </a:r>
            <a:r>
              <a:rPr lang="en-US" dirty="0"/>
              <a:t>his experience in the police force in Burma and demonstrated his anti-imperialistic views – and other novels that reflected his socialist beliefs (</a:t>
            </a:r>
            <a:r>
              <a:rPr lang="en-US" i="1" dirty="0"/>
              <a:t>A Clergyman’s Daughter</a:t>
            </a:r>
            <a:r>
              <a:rPr lang="en-US" dirty="0"/>
              <a:t>, 1935 and </a:t>
            </a:r>
            <a:r>
              <a:rPr lang="en-US" i="1" dirty="0"/>
              <a:t>Keep the Aspidistra Flying</a:t>
            </a:r>
            <a:r>
              <a:rPr lang="en-US" dirty="0"/>
              <a:t>, 1936).</a:t>
            </a:r>
          </a:p>
          <a:p>
            <a:r>
              <a:rPr lang="en-US" dirty="0"/>
              <a:t>During the Spanish Civil War he worked as a reporter and fought for the Republicans against the Fascists led by General Franco, an experience which produced </a:t>
            </a:r>
            <a:r>
              <a:rPr lang="en-US" i="1" dirty="0"/>
              <a:t>Homage to Catalonia</a:t>
            </a:r>
            <a:r>
              <a:rPr lang="en-US" dirty="0"/>
              <a:t> (1937).</a:t>
            </a:r>
            <a:endParaRPr lang="it-IT" dirty="0"/>
          </a:p>
          <a:p>
            <a:endParaRPr lang="it-IT" dirty="0"/>
          </a:p>
          <a:p>
            <a:endParaRPr lang="it-IT" dirty="0"/>
          </a:p>
        </p:txBody>
      </p:sp>
    </p:spTree>
    <p:extLst>
      <p:ext uri="{BB962C8B-B14F-4D97-AF65-F5344CB8AC3E}">
        <p14:creationId xmlns:p14="http://schemas.microsoft.com/office/powerpoint/2010/main" val="44399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MASTERPIECES</a:t>
            </a:r>
            <a:endParaRPr lang="it-IT" dirty="0"/>
          </a:p>
        </p:txBody>
      </p:sp>
      <p:sp>
        <p:nvSpPr>
          <p:cNvPr id="3" name="Segnaposto contenuto 2"/>
          <p:cNvSpPr>
            <a:spLocks noGrp="1"/>
          </p:cNvSpPr>
          <p:nvPr>
            <p:ph sz="half" idx="1"/>
          </p:nvPr>
        </p:nvSpPr>
        <p:spPr/>
        <p:txBody>
          <a:bodyPr/>
          <a:lstStyle/>
          <a:p>
            <a:r>
              <a:rPr lang="en-US" dirty="0" smtClean="0"/>
              <a:t>Though </a:t>
            </a:r>
            <a:r>
              <a:rPr lang="en-US" dirty="0"/>
              <a:t>he continued to hold socialist views, during the war years he became disillusioned with Soviet communism under Stalin whom he felt had betrayed the aims of the Russian Revolution by transforming Russia into a totalitarian state. </a:t>
            </a:r>
            <a:r>
              <a:rPr lang="en-US" dirty="0" smtClean="0"/>
              <a:t>This </a:t>
            </a:r>
            <a:r>
              <a:rPr lang="en-US" dirty="0"/>
              <a:t>was to form the subject of his satirical fable </a:t>
            </a:r>
            <a:r>
              <a:rPr lang="en-US" b="1" i="1" dirty="0"/>
              <a:t>Animal Farm</a:t>
            </a:r>
            <a:r>
              <a:rPr lang="en-US" b="1" dirty="0"/>
              <a:t> </a:t>
            </a:r>
            <a:r>
              <a:rPr lang="en-US" dirty="0"/>
              <a:t>(1945) which was followed in 1949 by the prophetic dystopian vision of </a:t>
            </a:r>
            <a:r>
              <a:rPr lang="en-US" b="1" i="1" dirty="0"/>
              <a:t>Nineteen </a:t>
            </a:r>
            <a:r>
              <a:rPr lang="en-US" b="1" i="1" dirty="0" smtClean="0"/>
              <a:t>Eighty-Four</a:t>
            </a:r>
            <a:r>
              <a:rPr lang="en-US" dirty="0" smtClean="0"/>
              <a:t>, published </a:t>
            </a:r>
            <a:r>
              <a:rPr lang="en-US" dirty="0"/>
              <a:t>shortly before he died in 1950.</a:t>
            </a:r>
            <a:endParaRPr lang="it-IT" dirty="0"/>
          </a:p>
          <a:p>
            <a:endParaRPr lang="it-IT" dirty="0"/>
          </a:p>
        </p:txBody>
      </p:sp>
      <p:pic>
        <p:nvPicPr>
          <p:cNvPr id="5" name="Segnaposto contenuto 4"/>
          <p:cNvPicPr>
            <a:picLocks noGrp="1" noChangeAspect="1"/>
          </p:cNvPicPr>
          <p:nvPr>
            <p:ph sz="half" idx="2"/>
          </p:nvPr>
        </p:nvPicPr>
        <p:blipFill>
          <a:blip r:embed="rId2"/>
          <a:stretch>
            <a:fillRect/>
          </a:stretch>
        </p:blipFill>
        <p:spPr>
          <a:xfrm>
            <a:off x="7173119" y="1779428"/>
            <a:ext cx="1676400" cy="2733675"/>
          </a:xfrm>
          <a:prstGeom prst="rect">
            <a:avLst/>
          </a:prstGeom>
        </p:spPr>
      </p:pic>
      <p:pic>
        <p:nvPicPr>
          <p:cNvPr id="6" name="Immagine 5"/>
          <p:cNvPicPr>
            <a:picLocks noChangeAspect="1"/>
          </p:cNvPicPr>
          <p:nvPr/>
        </p:nvPicPr>
        <p:blipFill>
          <a:blip r:embed="rId3"/>
          <a:stretch>
            <a:fillRect/>
          </a:stretch>
        </p:blipFill>
        <p:spPr>
          <a:xfrm>
            <a:off x="9362758" y="3146265"/>
            <a:ext cx="1676400" cy="2733675"/>
          </a:xfrm>
          <a:prstGeom prst="rect">
            <a:avLst/>
          </a:prstGeom>
        </p:spPr>
      </p:pic>
    </p:spTree>
    <p:extLst>
      <p:ext uri="{BB962C8B-B14F-4D97-AF65-F5344CB8AC3E}">
        <p14:creationId xmlns:p14="http://schemas.microsoft.com/office/powerpoint/2010/main" val="271244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i="1" dirty="0" smtClean="0"/>
              <a:t>ANIMAL FARM (1945)</a:t>
            </a:r>
            <a:endParaRPr lang="it-IT" i="1" dirty="0"/>
          </a:p>
        </p:txBody>
      </p:sp>
      <p:sp>
        <p:nvSpPr>
          <p:cNvPr id="3" name="Segnaposto contenuto 2"/>
          <p:cNvSpPr>
            <a:spLocks noGrp="1"/>
          </p:cNvSpPr>
          <p:nvPr>
            <p:ph idx="1"/>
          </p:nvPr>
        </p:nvSpPr>
        <p:spPr/>
        <p:txBody>
          <a:bodyPr/>
          <a:lstStyle/>
          <a:p>
            <a:r>
              <a:rPr lang="en-US" dirty="0"/>
              <a:t>Animal farm is a </a:t>
            </a:r>
            <a:r>
              <a:rPr lang="en-US" b="1" dirty="0"/>
              <a:t>political fable </a:t>
            </a:r>
            <a:r>
              <a:rPr lang="en-US" dirty="0"/>
              <a:t>in the form of an allegory: it describes the revolt of the animals on a farm, who expel their cruel human master and resolve to run it themselves on Socialist principles. </a:t>
            </a:r>
            <a:endParaRPr lang="en-US" dirty="0" smtClean="0"/>
          </a:p>
          <a:p>
            <a:endParaRPr lang="en-US" dirty="0" smtClean="0"/>
          </a:p>
          <a:p>
            <a:r>
              <a:rPr lang="en-US" dirty="0" smtClean="0"/>
              <a:t>But </a:t>
            </a:r>
            <a:r>
              <a:rPr lang="en-US" dirty="0"/>
              <a:t>the pigs, being smarter and more selfish than the other animals, gradually win control and betray the revolution by restoring what is in fact a society based on exploitation</a:t>
            </a:r>
            <a:r>
              <a:rPr lang="en-US" dirty="0" smtClean="0"/>
              <a:t>.</a:t>
            </a:r>
          </a:p>
          <a:p>
            <a:endParaRPr lang="it-IT" dirty="0"/>
          </a:p>
          <a:p>
            <a:r>
              <a:rPr lang="en-US" dirty="0"/>
              <a:t>The book was clearly meant as an </a:t>
            </a:r>
            <a:r>
              <a:rPr lang="en-US" b="1" dirty="0"/>
              <a:t>allegory of the Russian Revolution</a:t>
            </a:r>
            <a:r>
              <a:rPr lang="en-US" dirty="0"/>
              <a:t>.</a:t>
            </a:r>
            <a:endParaRPr lang="it-IT" dirty="0"/>
          </a:p>
          <a:p>
            <a:endParaRPr lang="it-IT" dirty="0"/>
          </a:p>
        </p:txBody>
      </p:sp>
    </p:spTree>
    <p:extLst>
      <p:ext uri="{BB962C8B-B14F-4D97-AF65-F5344CB8AC3E}">
        <p14:creationId xmlns:p14="http://schemas.microsoft.com/office/powerpoint/2010/main" val="131146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i="1" dirty="0" smtClean="0"/>
              <a:t>NINETEEN EIGHTY-FOUR</a:t>
            </a:r>
            <a:endParaRPr lang="it-IT" i="1" dirty="0"/>
          </a:p>
        </p:txBody>
      </p:sp>
      <p:sp>
        <p:nvSpPr>
          <p:cNvPr id="3" name="Segnaposto contenuto 2"/>
          <p:cNvSpPr>
            <a:spLocks noGrp="1"/>
          </p:cNvSpPr>
          <p:nvPr>
            <p:ph idx="1"/>
          </p:nvPr>
        </p:nvSpPr>
        <p:spPr/>
        <p:txBody>
          <a:bodyPr>
            <a:normAutofit lnSpcReduction="10000"/>
          </a:bodyPr>
          <a:lstStyle/>
          <a:p>
            <a:r>
              <a:rPr lang="en-US" dirty="0"/>
              <a:t>The story takes place in an imaginary future: it is set in 1984, a year not so distant from the time the novel was written (1948). </a:t>
            </a:r>
            <a:endParaRPr lang="en-US" dirty="0" smtClean="0"/>
          </a:p>
          <a:p>
            <a:endParaRPr lang="en-US" dirty="0" smtClean="0"/>
          </a:p>
          <a:p>
            <a:r>
              <a:rPr lang="en-US" dirty="0" smtClean="0"/>
              <a:t>The </a:t>
            </a:r>
            <a:r>
              <a:rPr lang="en-US" dirty="0"/>
              <a:t>world is divided into 3 superpowers constantly at war with each other: Oceania, Eurasia and </a:t>
            </a:r>
            <a:r>
              <a:rPr lang="en-US" dirty="0" err="1"/>
              <a:t>Eustasia</a:t>
            </a:r>
            <a:r>
              <a:rPr lang="en-US" dirty="0"/>
              <a:t>. </a:t>
            </a:r>
            <a:endParaRPr lang="en-US" dirty="0" smtClean="0"/>
          </a:p>
          <a:p>
            <a:endParaRPr lang="en-US" dirty="0" smtClean="0"/>
          </a:p>
          <a:p>
            <a:r>
              <a:rPr lang="en-US" dirty="0" smtClean="0"/>
              <a:t>London</a:t>
            </a:r>
            <a:r>
              <a:rPr lang="en-US" dirty="0"/>
              <a:t>, in the </a:t>
            </a:r>
            <a:r>
              <a:rPr lang="en-US" dirty="0" err="1"/>
              <a:t>superstate</a:t>
            </a:r>
            <a:r>
              <a:rPr lang="en-US" dirty="0"/>
              <a:t> of Oceania, is ruled by The Party, a small minority that controls the actions and thoughts of all its citizens through </a:t>
            </a:r>
            <a:r>
              <a:rPr lang="en-US" dirty="0" err="1"/>
              <a:t>telescreens</a:t>
            </a:r>
            <a:r>
              <a:rPr lang="en-US" dirty="0"/>
              <a:t> and microphones. </a:t>
            </a:r>
            <a:endParaRPr lang="en-US" dirty="0" smtClean="0"/>
          </a:p>
          <a:p>
            <a:endParaRPr lang="en-US" dirty="0" smtClean="0"/>
          </a:p>
          <a:p>
            <a:r>
              <a:rPr lang="en-US" dirty="0" smtClean="0"/>
              <a:t>The </a:t>
            </a:r>
            <a:r>
              <a:rPr lang="en-US" dirty="0"/>
              <a:t>leader and dictator of the Party is Big Brother, whose posters are everywhere to represent the inflexible government which denies every type of freedom. </a:t>
            </a:r>
            <a:endParaRPr lang="it-IT" dirty="0"/>
          </a:p>
        </p:txBody>
      </p:sp>
    </p:spTree>
    <p:extLst>
      <p:ext uri="{BB962C8B-B14F-4D97-AF65-F5344CB8AC3E}">
        <p14:creationId xmlns:p14="http://schemas.microsoft.com/office/powerpoint/2010/main" val="73409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i="1" dirty="0"/>
              <a:t>NINETEEN EIGHTY-FOUR</a:t>
            </a:r>
          </a:p>
        </p:txBody>
      </p:sp>
      <p:sp>
        <p:nvSpPr>
          <p:cNvPr id="3" name="Segnaposto contenuto 2"/>
          <p:cNvSpPr>
            <a:spLocks noGrp="1"/>
          </p:cNvSpPr>
          <p:nvPr>
            <p:ph idx="1"/>
          </p:nvPr>
        </p:nvSpPr>
        <p:spPr/>
        <p:txBody>
          <a:bodyPr/>
          <a:lstStyle/>
          <a:p>
            <a:r>
              <a:rPr lang="en-US" dirty="0"/>
              <a:t>The novel revolves around Winston Smith, an employee of the Ministry of Truth who revises historical records to match the Party’s official version of the past. </a:t>
            </a:r>
            <a:endParaRPr lang="en-US" dirty="0" smtClean="0"/>
          </a:p>
          <a:p>
            <a:endParaRPr lang="it-IT" dirty="0"/>
          </a:p>
          <a:p>
            <a:r>
              <a:rPr lang="en-US" dirty="0"/>
              <a:t>In the second part of the novel, he starts a relationship with Julia, a dissenter. In a world where there is no privacy, they rent a room which appears to have no </a:t>
            </a:r>
            <a:r>
              <a:rPr lang="en-US" dirty="0" err="1"/>
              <a:t>telescreen</a:t>
            </a:r>
            <a:r>
              <a:rPr lang="en-US" dirty="0"/>
              <a:t>. </a:t>
            </a:r>
            <a:endParaRPr lang="en-US" dirty="0" smtClean="0"/>
          </a:p>
          <a:p>
            <a:endParaRPr lang="en-US" dirty="0" smtClean="0"/>
          </a:p>
          <a:p>
            <a:r>
              <a:rPr lang="en-US" dirty="0" smtClean="0"/>
              <a:t>When </a:t>
            </a:r>
            <a:r>
              <a:rPr lang="en-US" dirty="0"/>
              <a:t>they are discovered, they are arrested and led to the notorious detention </a:t>
            </a:r>
            <a:r>
              <a:rPr lang="en-US" dirty="0" err="1"/>
              <a:t>centre</a:t>
            </a:r>
            <a:r>
              <a:rPr lang="en-US" dirty="0"/>
              <a:t> Room 101, where prisoners are confronted with their worst fears. Through a process of torture and brainwashing they are ‘cured’. The novel </a:t>
            </a:r>
            <a:r>
              <a:rPr lang="en-US" dirty="0" smtClean="0"/>
              <a:t>ends </a:t>
            </a:r>
            <a:r>
              <a:rPr lang="en-US" dirty="0"/>
              <a:t>with Winston living as an automaton, </a:t>
            </a:r>
            <a:r>
              <a:rPr lang="en-US" dirty="0" smtClean="0"/>
              <a:t>his </a:t>
            </a:r>
            <a:r>
              <a:rPr lang="en-US" dirty="0"/>
              <a:t>spirit finally broken. </a:t>
            </a:r>
            <a:endParaRPr lang="it-IT" dirty="0"/>
          </a:p>
          <a:p>
            <a:endParaRPr lang="it-IT" dirty="0"/>
          </a:p>
        </p:txBody>
      </p:sp>
    </p:spTree>
    <p:extLst>
      <p:ext uri="{BB962C8B-B14F-4D97-AF65-F5344CB8AC3E}">
        <p14:creationId xmlns:p14="http://schemas.microsoft.com/office/powerpoint/2010/main" val="393155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THEMES</a:t>
            </a:r>
            <a:endParaRPr lang="it-IT" dirty="0"/>
          </a:p>
        </p:txBody>
      </p:sp>
      <p:sp>
        <p:nvSpPr>
          <p:cNvPr id="3" name="Segnaposto contenuto 2"/>
          <p:cNvSpPr>
            <a:spLocks noGrp="1"/>
          </p:cNvSpPr>
          <p:nvPr>
            <p:ph idx="1"/>
          </p:nvPr>
        </p:nvSpPr>
        <p:spPr/>
        <p:txBody>
          <a:bodyPr/>
          <a:lstStyle/>
          <a:p>
            <a:r>
              <a:rPr lang="en-US" dirty="0"/>
              <a:t>Themes → some of the most important themes are</a:t>
            </a:r>
            <a:r>
              <a:rPr lang="en-US" dirty="0" smtClean="0"/>
              <a:t>:</a:t>
            </a:r>
          </a:p>
          <a:p>
            <a:endParaRPr lang="it-IT" dirty="0"/>
          </a:p>
          <a:p>
            <a:pPr lvl="0">
              <a:buFont typeface="Arial" panose="020B0604020202020204" pitchFamily="34" charset="0"/>
              <a:buChar char="•"/>
            </a:pPr>
            <a:r>
              <a:rPr lang="en-US" b="1" dirty="0" smtClean="0"/>
              <a:t> Critique </a:t>
            </a:r>
            <a:r>
              <a:rPr lang="en-US" b="1" dirty="0"/>
              <a:t>of totalitarianism</a:t>
            </a:r>
            <a:endParaRPr lang="it-IT" b="1" dirty="0"/>
          </a:p>
          <a:p>
            <a:pPr lvl="0">
              <a:buFont typeface="Arial" panose="020B0604020202020204" pitchFamily="34" charset="0"/>
              <a:buChar char="•"/>
            </a:pPr>
            <a:r>
              <a:rPr lang="en-US" b="1" dirty="0" smtClean="0"/>
              <a:t> Critique </a:t>
            </a:r>
            <a:r>
              <a:rPr lang="en-US" b="1" dirty="0"/>
              <a:t>of mass media as agents of mass oppression</a:t>
            </a:r>
            <a:endParaRPr lang="it-IT" b="1" dirty="0"/>
          </a:p>
          <a:p>
            <a:pPr lvl="0">
              <a:buFont typeface="Arial" panose="020B0604020202020204" pitchFamily="34" charset="0"/>
              <a:buChar char="•"/>
            </a:pPr>
            <a:r>
              <a:rPr lang="en-US" b="1" dirty="0" smtClean="0"/>
              <a:t> Censorship</a:t>
            </a:r>
            <a:endParaRPr lang="it-IT" b="1" dirty="0"/>
          </a:p>
          <a:p>
            <a:pPr lvl="0">
              <a:buFont typeface="Arial" panose="020B0604020202020204" pitchFamily="34" charset="0"/>
              <a:buChar char="•"/>
            </a:pPr>
            <a:r>
              <a:rPr lang="en-US" b="1" dirty="0" smtClean="0"/>
              <a:t> Sexual </a:t>
            </a:r>
            <a:r>
              <a:rPr lang="en-US" b="1" dirty="0"/>
              <a:t>repression</a:t>
            </a:r>
            <a:endParaRPr lang="it-IT" b="1" dirty="0"/>
          </a:p>
          <a:p>
            <a:pPr lvl="0">
              <a:buFont typeface="Arial" panose="020B0604020202020204" pitchFamily="34" charset="0"/>
              <a:buChar char="•"/>
            </a:pPr>
            <a:r>
              <a:rPr lang="en-US" b="1" dirty="0" smtClean="0"/>
              <a:t> Subordination </a:t>
            </a:r>
            <a:endParaRPr lang="it-IT" b="1" dirty="0"/>
          </a:p>
          <a:p>
            <a:endParaRPr lang="it-IT" dirty="0"/>
          </a:p>
        </p:txBody>
      </p:sp>
    </p:spTree>
    <p:extLst>
      <p:ext uri="{BB962C8B-B14F-4D97-AF65-F5344CB8AC3E}">
        <p14:creationId xmlns:p14="http://schemas.microsoft.com/office/powerpoint/2010/main" val="384913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FUTURE SCENARIO?</a:t>
            </a:r>
            <a:endParaRPr lang="it-IT" dirty="0"/>
          </a:p>
        </p:txBody>
      </p:sp>
      <p:sp>
        <p:nvSpPr>
          <p:cNvPr id="3" name="Segnaposto contenuto 2"/>
          <p:cNvSpPr>
            <a:spLocks noGrp="1"/>
          </p:cNvSpPr>
          <p:nvPr>
            <p:ph idx="1"/>
          </p:nvPr>
        </p:nvSpPr>
        <p:spPr/>
        <p:txBody>
          <a:bodyPr>
            <a:normAutofit lnSpcReduction="10000"/>
          </a:bodyPr>
          <a:lstStyle/>
          <a:p>
            <a:r>
              <a:rPr lang="en-US" i="1" dirty="0"/>
              <a:t>Nineteen Eighty-Four</a:t>
            </a:r>
            <a:r>
              <a:rPr lang="en-US" dirty="0"/>
              <a:t> is perhaps George Orwell’s most famous and popular novel</a:t>
            </a:r>
            <a:r>
              <a:rPr lang="en-US" dirty="0" smtClean="0"/>
              <a:t>.</a:t>
            </a:r>
          </a:p>
          <a:p>
            <a:endParaRPr lang="it-IT" dirty="0"/>
          </a:p>
          <a:p>
            <a:r>
              <a:rPr lang="en-US" dirty="0" smtClean="0"/>
              <a:t>Orwell</a:t>
            </a:r>
            <a:r>
              <a:rPr lang="en-US" dirty="0"/>
              <a:t>, writing in 1948, imagines Britain forty years in the future as a totalitarian dictatorship, which combines elements of both Communism and Fascism in an all-powerful, omniscient police-state, based on terror</a:t>
            </a:r>
            <a:r>
              <a:rPr lang="en-US" dirty="0" smtClean="0"/>
              <a:t>.</a:t>
            </a:r>
          </a:p>
          <a:p>
            <a:endParaRPr lang="it-IT" dirty="0"/>
          </a:p>
          <a:p>
            <a:r>
              <a:rPr lang="en-US" dirty="0"/>
              <a:t>Though he set his story in a totalitarian state </a:t>
            </a:r>
            <a:r>
              <a:rPr lang="en-US" dirty="0" smtClean="0"/>
              <a:t>of </a:t>
            </a:r>
            <a:r>
              <a:rPr lang="en-US" dirty="0"/>
              <a:t>the future, Orwell was also describing the political scenario of his own time in a way which echoed both the horrors of Nazism and the terrible oppressions of Stalinist Russia</a:t>
            </a:r>
            <a:r>
              <a:rPr lang="en-US" dirty="0" smtClean="0"/>
              <a:t>.</a:t>
            </a:r>
          </a:p>
          <a:p>
            <a:endParaRPr lang="it-IT" dirty="0"/>
          </a:p>
          <a:p>
            <a:r>
              <a:rPr lang="en-US" dirty="0"/>
              <a:t>The society Orwell describes is a society of control, dominated by mass media propaganda and </a:t>
            </a:r>
            <a:r>
              <a:rPr lang="en-US" dirty="0" smtClean="0"/>
              <a:t>controlled by </a:t>
            </a:r>
            <a:r>
              <a:rPr lang="en-US" dirty="0"/>
              <a:t>an all-powerful police state. </a:t>
            </a:r>
            <a:endParaRPr lang="it-IT" dirty="0"/>
          </a:p>
          <a:p>
            <a:endParaRPr lang="it-IT" dirty="0"/>
          </a:p>
        </p:txBody>
      </p:sp>
    </p:spTree>
    <p:extLst>
      <p:ext uri="{BB962C8B-B14F-4D97-AF65-F5344CB8AC3E}">
        <p14:creationId xmlns:p14="http://schemas.microsoft.com/office/powerpoint/2010/main" val="139487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NEWSPEAK and DOUBLETHINK</a:t>
            </a:r>
            <a:endParaRPr lang="it-IT" dirty="0"/>
          </a:p>
        </p:txBody>
      </p:sp>
      <p:sp>
        <p:nvSpPr>
          <p:cNvPr id="3" name="Segnaposto contenuto 2"/>
          <p:cNvSpPr>
            <a:spLocks noGrp="1"/>
          </p:cNvSpPr>
          <p:nvPr>
            <p:ph idx="1"/>
          </p:nvPr>
        </p:nvSpPr>
        <p:spPr/>
        <p:txBody>
          <a:bodyPr>
            <a:normAutofit/>
          </a:bodyPr>
          <a:lstStyle/>
          <a:p>
            <a:r>
              <a:rPr lang="en-US" b="1" dirty="0"/>
              <a:t>Language</a:t>
            </a:r>
            <a:r>
              <a:rPr lang="en-US" dirty="0"/>
              <a:t>, too, plays a crucial role in </a:t>
            </a:r>
            <a:r>
              <a:rPr lang="en-US" i="1" dirty="0"/>
              <a:t>Nineteen Eighty-Four</a:t>
            </a:r>
            <a:r>
              <a:rPr lang="en-US" dirty="0" smtClean="0"/>
              <a:t>.</a:t>
            </a:r>
          </a:p>
          <a:p>
            <a:endParaRPr lang="it-IT" dirty="0"/>
          </a:p>
          <a:p>
            <a:r>
              <a:rPr lang="en-US" dirty="0"/>
              <a:t>Orwell’s invention of </a:t>
            </a:r>
            <a:r>
              <a:rPr lang="en-US" b="1" dirty="0"/>
              <a:t>Newspeak</a:t>
            </a:r>
            <a:r>
              <a:rPr lang="en-US" dirty="0"/>
              <a:t>, the Party language which banishes troublesome words such as ‘freedom’ and ‘equality’ altogether to minimize the very possibility of improper thoughts, is an extreme version of his reflections on the political use of language to distort truth. </a:t>
            </a:r>
            <a:endParaRPr lang="en-US" dirty="0" smtClean="0"/>
          </a:p>
          <a:p>
            <a:endParaRPr lang="it-IT" dirty="0" smtClean="0"/>
          </a:p>
          <a:p>
            <a:r>
              <a:rPr lang="en-US" dirty="0" smtClean="0"/>
              <a:t>Connected </a:t>
            </a:r>
            <a:r>
              <a:rPr lang="en-US" dirty="0"/>
              <a:t>to this distorted presentation and perception of </a:t>
            </a:r>
            <a:r>
              <a:rPr lang="en-US" dirty="0" smtClean="0"/>
              <a:t>reality is </a:t>
            </a:r>
            <a:r>
              <a:rPr lang="en-US" dirty="0"/>
              <a:t>‘</a:t>
            </a:r>
            <a:r>
              <a:rPr lang="en-US" b="1" dirty="0"/>
              <a:t>doublethink</a:t>
            </a:r>
            <a:r>
              <a:rPr lang="en-US" dirty="0"/>
              <a:t>’. On one level, Winston Smith knows that the information he receives is false, but while in his thought he disagrees with it, he must at the same time accept it as true, because he is under constant surveillance from the Thought Police. </a:t>
            </a:r>
            <a:endParaRPr lang="it-IT" dirty="0"/>
          </a:p>
          <a:p>
            <a:endParaRPr lang="it-IT" dirty="0"/>
          </a:p>
        </p:txBody>
      </p:sp>
    </p:spTree>
    <p:extLst>
      <p:ext uri="{BB962C8B-B14F-4D97-AF65-F5344CB8AC3E}">
        <p14:creationId xmlns:p14="http://schemas.microsoft.com/office/powerpoint/2010/main" val="3052098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pone">
  <a:themeElements>
    <a:clrScheme name="Sapon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p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pone">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TM03457510[[fn=Sapone]]</Template>
  <TotalTime>1634</TotalTime>
  <Words>1960</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Century Gothic</vt:lpstr>
      <vt:lpstr>Garamond</vt:lpstr>
      <vt:lpstr>Sapone</vt:lpstr>
      <vt:lpstr>GEORGE ORWELL</vt:lpstr>
      <vt:lpstr>BIOGRAPHY</vt:lpstr>
      <vt:lpstr>MASTERPIECES</vt:lpstr>
      <vt:lpstr>ANIMAL FARM (1945)</vt:lpstr>
      <vt:lpstr>NINETEEN EIGHTY-FOUR</vt:lpstr>
      <vt:lpstr>NINETEEN EIGHTY-FOUR</vt:lpstr>
      <vt:lpstr>THEMES</vt:lpstr>
      <vt:lpstr>FUTURE SCENARIO?</vt:lpstr>
      <vt:lpstr>NEWSPEAK and DOUBLETHINK</vt:lpstr>
      <vt:lpstr>Extract p. 278 – BEGINNING OF THE NOVEL</vt:lpstr>
      <vt:lpstr>WINSTON SMITH</vt:lpstr>
      <vt:lpstr>THE CITY</vt:lpstr>
      <vt:lpstr>BIG BROTHER IS WATCHING YOU</vt:lpstr>
      <vt:lpstr>SLOGANS</vt:lpstr>
      <vt:lpstr>LINK WITH CIVICS…</vt:lpstr>
      <vt:lpstr>COMMITTED WRITER</vt:lpstr>
      <vt:lpstr>PRESS FREEDOM - 1984</vt:lpstr>
      <vt:lpstr>PRESS FREEDOM – FREEDOM OF EXPRESSION</vt:lpstr>
      <vt:lpstr>WORLD PRESS FREEDOM DAY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CRISTINA</dc:creator>
  <cp:lastModifiedBy>CRISTINA</cp:lastModifiedBy>
  <cp:revision>35</cp:revision>
  <dcterms:created xsi:type="dcterms:W3CDTF">2021-04-19T15:33:11Z</dcterms:created>
  <dcterms:modified xsi:type="dcterms:W3CDTF">2021-05-06T10:02:33Z</dcterms:modified>
</cp:coreProperties>
</file>