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4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9CF3BA-49C5-4933-9860-7BD5FF6EFAB4}" type="datetimeFigureOut">
              <a:rPr lang="it-IT" smtClean="0"/>
              <a:pPr/>
              <a:t>30/03/2021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64162A-6C92-497D-B5D4-5308D18594A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  <a:latin typeface="Antique Olive Compact" pitchFamily="34" charset="0"/>
              </a:rPr>
              <a:t>BIOTECNOLOGIE BLU</a:t>
            </a:r>
            <a:endParaRPr lang="it-IT" dirty="0">
              <a:solidFill>
                <a:srgbClr val="0070C0"/>
              </a:solidFill>
              <a:latin typeface="Antique Olive Compact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endParaRPr lang="it-IT" dirty="0">
              <a:solidFill>
                <a:srgbClr val="00B0F0"/>
              </a:solidFill>
              <a:latin typeface="Albertus Extra Bold" pitchFamily="34" charset="0"/>
            </a:endParaRPr>
          </a:p>
        </p:txBody>
      </p:sp>
      <p:pic>
        <p:nvPicPr>
          <p:cNvPr id="4" name="Immagine 3" descr="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1214422"/>
            <a:ext cx="4079383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/>
              <a:t>La parola stessa se analizzata ESO-POLI-SACCARIDI ci dice che si tratta di polimeri zuccherini "esterni". In realtà con il termine EPS non andiamo altro che ad identificare il </a:t>
            </a:r>
            <a:r>
              <a:rPr lang="it-IT" dirty="0" err="1"/>
              <a:t>biofilm</a:t>
            </a:r>
            <a:r>
              <a:rPr lang="it-IT" dirty="0"/>
              <a:t>. </a:t>
            </a:r>
          </a:p>
          <a:p>
            <a:pPr>
              <a:buNone/>
            </a:pPr>
            <a:r>
              <a:rPr lang="it-IT" dirty="0"/>
              <a:t> Il </a:t>
            </a:r>
            <a:r>
              <a:rPr lang="it-IT" b="1" dirty="0" err="1"/>
              <a:t>Biofilm</a:t>
            </a:r>
            <a:r>
              <a:rPr lang="it-IT" dirty="0"/>
              <a:t> è un aggregato di cellule microbiche associate ad una superficie e incluse in una matrice polimerica extracellulare da esse prodotta. (composizione 15% cellule, 85% materiale della matrice) </a:t>
            </a:r>
          </a:p>
          <a:p>
            <a:pPr>
              <a:buNone/>
            </a:pPr>
            <a:r>
              <a:rPr lang="it-IT" dirty="0"/>
              <a:t>  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000108"/>
            <a:ext cx="7643866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686700" cy="654032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/>
              <a:t>La </a:t>
            </a:r>
            <a:r>
              <a:rPr lang="it-IT" dirty="0" smtClean="0"/>
              <a:t>maggior parte </a:t>
            </a:r>
            <a:r>
              <a:rPr lang="it-IT" dirty="0"/>
              <a:t>dei batteri in ambiente acquatico (99,9%) si sviluppano in </a:t>
            </a:r>
            <a:r>
              <a:rPr lang="it-IT" dirty="0" err="1" smtClean="0"/>
              <a:t>biofilm</a:t>
            </a:r>
            <a:r>
              <a:rPr lang="it-IT" dirty="0" smtClean="0"/>
              <a:t>  </a:t>
            </a:r>
            <a:r>
              <a:rPr lang="it-IT" dirty="0" err="1"/>
              <a:t>adesi</a:t>
            </a:r>
            <a:r>
              <a:rPr lang="it-IT" dirty="0"/>
              <a:t> ad un ampia varietà di superfici, questo </a:t>
            </a:r>
            <a:r>
              <a:rPr lang="it-IT" dirty="0" err="1"/>
              <a:t>perchè</a:t>
            </a:r>
            <a:r>
              <a:rPr lang="it-IT" dirty="0"/>
              <a:t> i </a:t>
            </a:r>
            <a:r>
              <a:rPr lang="it-IT" dirty="0" err="1"/>
              <a:t>biofilm</a:t>
            </a:r>
            <a:r>
              <a:rPr lang="it-IT" dirty="0"/>
              <a:t> portano numerosi vantaggi al batterio: </a:t>
            </a:r>
          </a:p>
          <a:p>
            <a:r>
              <a:rPr lang="it-IT" dirty="0"/>
              <a:t>Maggiore adesione alle superfici </a:t>
            </a:r>
          </a:p>
          <a:p>
            <a:r>
              <a:rPr lang="it-IT" dirty="0"/>
              <a:t>protezioni da agenti esterni chimici ( detergenti, antibiotici ) </a:t>
            </a:r>
          </a:p>
          <a:p>
            <a:r>
              <a:rPr lang="it-IT" dirty="0"/>
              <a:t>protezione da </a:t>
            </a:r>
            <a:r>
              <a:rPr lang="it-IT" dirty="0" smtClean="0"/>
              <a:t>agenti </a:t>
            </a:r>
            <a:r>
              <a:rPr lang="it-IT" dirty="0"/>
              <a:t>esterni fisici (calore, stress, movimento) </a:t>
            </a:r>
          </a:p>
          <a:p>
            <a:r>
              <a:rPr lang="it-IT" dirty="0"/>
              <a:t>protezione da agenti biologici ( attacchi </a:t>
            </a:r>
            <a:r>
              <a:rPr lang="it-IT" dirty="0" err="1"/>
              <a:t>fagici</a:t>
            </a:r>
            <a:r>
              <a:rPr lang="it-IT" dirty="0"/>
              <a:t> ) </a:t>
            </a:r>
          </a:p>
          <a:p>
            <a:r>
              <a:rPr lang="it-IT" dirty="0"/>
              <a:t>trattiene nutrienti ed acqua ma non ne è una riserva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6634" cy="439718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571472" y="78579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it-IT" dirty="0"/>
              <a:t>Gli EPS prodotti dai batteri lattici sono principalmente di due tipologie: </a:t>
            </a:r>
          </a:p>
          <a:p>
            <a:pPr>
              <a:buNone/>
            </a:pPr>
            <a:r>
              <a:rPr lang="it-IT" b="1" dirty="0"/>
              <a:t>ETEROPOLISACCARIDI</a:t>
            </a:r>
            <a:r>
              <a:rPr lang="it-IT" dirty="0"/>
              <a:t> </a:t>
            </a:r>
            <a:r>
              <a:rPr lang="it-IT" b="1" dirty="0"/>
              <a:t>OMOPOLISACCARIDI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 descr="es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643182"/>
            <a:ext cx="866775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Gli </a:t>
            </a:r>
            <a:r>
              <a:rPr lang="it-IT" dirty="0" err="1"/>
              <a:t>EsoPoliSaccaridi</a:t>
            </a:r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/>
              <a:t>presentano un'incredibile</a:t>
            </a:r>
            <a:r>
              <a:rPr lang="it-IT" b="1" dirty="0"/>
              <a:t> </a:t>
            </a:r>
            <a:r>
              <a:rPr lang="it-IT" b="1" dirty="0" err="1"/>
              <a:t>dermoaffinità</a:t>
            </a:r>
            <a:r>
              <a:rPr lang="it-IT" dirty="0"/>
              <a:t>. Gli EPS marini </a:t>
            </a:r>
            <a:r>
              <a:rPr lang="it-IT" dirty="0" smtClean="0"/>
              <a:t> </a:t>
            </a:r>
            <a:r>
              <a:rPr lang="it-IT" dirty="0"/>
              <a:t>hanno una struttura per natura molto simile all'ambiente dello </a:t>
            </a:r>
            <a:r>
              <a:rPr lang="it-IT" b="1" dirty="0"/>
              <a:t>strato corneo:</a:t>
            </a:r>
            <a:r>
              <a:rPr lang="it-IT" dirty="0"/>
              <a:t> questa naturale </a:t>
            </a:r>
            <a:r>
              <a:rPr lang="it-IT" dirty="0" err="1"/>
              <a:t>dermoaffinità</a:t>
            </a:r>
            <a:r>
              <a:rPr lang="it-IT" dirty="0"/>
              <a:t> viene poi aumentata ulteriormente </a:t>
            </a:r>
            <a:r>
              <a:rPr lang="it-IT" dirty="0" smtClean="0"/>
              <a:t>tramite </a:t>
            </a:r>
            <a:r>
              <a:rPr lang="it-IT" b="1" dirty="0"/>
              <a:t>isomerizzazione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dirty="0" err="1" smtClean="0"/>
              <a:t>ll</a:t>
            </a:r>
            <a:r>
              <a:rPr lang="it-IT" dirty="0" smtClean="0"/>
              <a:t> </a:t>
            </a:r>
            <a:r>
              <a:rPr lang="it-IT" dirty="0"/>
              <a:t>risultato è lo stesso: la pelle riconosce immediatamente l'ingrediente come parte di se, perché sono del tutto simili al complesso di carboidrati naturalmente presenti nell'epidermide.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I polisaccaridi </a:t>
            </a:r>
            <a:r>
              <a:rPr lang="it-IT" dirty="0"/>
              <a:t>contenuti nel </a:t>
            </a:r>
            <a:r>
              <a:rPr lang="it-IT" dirty="0" err="1"/>
              <a:t>biofilm</a:t>
            </a:r>
            <a:r>
              <a:rPr lang="it-IT" dirty="0"/>
              <a:t> </a:t>
            </a:r>
            <a:r>
              <a:rPr lang="it-IT" dirty="0" smtClean="0"/>
              <a:t>hanno </a:t>
            </a:r>
            <a:r>
              <a:rPr lang="it-IT" dirty="0"/>
              <a:t>anche funzioni </a:t>
            </a:r>
            <a:r>
              <a:rPr lang="it-IT" b="1" dirty="0"/>
              <a:t>antinfiammatorie e riparatrici</a:t>
            </a:r>
            <a:r>
              <a:rPr lang="it-IT" dirty="0"/>
              <a:t>, </a:t>
            </a:r>
            <a:r>
              <a:rPr lang="it-IT" b="1" dirty="0"/>
              <a:t>antibatteriche</a:t>
            </a:r>
            <a:r>
              <a:rPr lang="it-IT" dirty="0"/>
              <a:t> (per proteggere se stessi da altri batteri) ed </a:t>
            </a:r>
            <a:r>
              <a:rPr lang="it-IT" b="1" dirty="0"/>
              <a:t>antifungine</a:t>
            </a:r>
            <a:r>
              <a:rPr lang="it-IT" dirty="0"/>
              <a:t> (per evitare le infezioni da funghi). Queste secrezioni sono talmente efficaci che alcune di esse vengono utilizzate in cosmesi perfino come conservanti, altre invece come</a:t>
            </a:r>
            <a:r>
              <a:rPr lang="it-IT" b="1" dirty="0"/>
              <a:t> potenti attivi </a:t>
            </a:r>
            <a:r>
              <a:rPr lang="it-IT" b="1" dirty="0" err="1"/>
              <a:t>dermocosmetici</a:t>
            </a:r>
            <a:r>
              <a:rPr lang="it-IT" b="1" dirty="0"/>
              <a:t>. </a:t>
            </a:r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EPS </a:t>
            </a:r>
            <a:r>
              <a:rPr lang="en-US" dirty="0"/>
              <a:t>produced by </a:t>
            </a:r>
            <a:r>
              <a:rPr lang="en-US" dirty="0" err="1"/>
              <a:t>extremophiles</a:t>
            </a:r>
            <a:r>
              <a:rPr lang="en-US" dirty="0"/>
              <a:t> embody promising biotechnological applications: their </a:t>
            </a:r>
            <a:r>
              <a:rPr lang="en-US" dirty="0" smtClean="0"/>
              <a:t> </a:t>
            </a:r>
            <a:r>
              <a:rPr lang="en-US" dirty="0"/>
              <a:t>properties, biological activities, metal-binding capabilities and new sugar composition make these biopolymers suitable for many applications. Indeed their potential biotechnological spectrum of application is very wide, ranging from antiviral and thickening agents to </a:t>
            </a:r>
            <a:r>
              <a:rPr lang="en-US" dirty="0" err="1"/>
              <a:t>bioflocculanting</a:t>
            </a:r>
            <a:r>
              <a:rPr lang="en-US" dirty="0"/>
              <a:t> agents, from </a:t>
            </a:r>
            <a:r>
              <a:rPr lang="en-US" dirty="0" err="1"/>
              <a:t>biosurfactant</a:t>
            </a:r>
            <a:r>
              <a:rPr lang="en-US" dirty="0"/>
              <a:t> and </a:t>
            </a:r>
            <a:r>
              <a:rPr lang="en-US" dirty="0" err="1"/>
              <a:t>bioemulsifier</a:t>
            </a:r>
            <a:r>
              <a:rPr lang="en-US" dirty="0"/>
              <a:t> to vaccine </a:t>
            </a:r>
            <a:r>
              <a:rPr lang="en-US" dirty="0" err="1"/>
              <a:t>adjuvants</a:t>
            </a:r>
            <a:r>
              <a:rPr lang="en-US" dirty="0"/>
              <a:t>. Moreover, for their metal-binding and pollutant </a:t>
            </a:r>
            <a:r>
              <a:rPr lang="en-US" dirty="0" err="1"/>
              <a:t>bioadsorption</a:t>
            </a:r>
            <a:r>
              <a:rPr lang="en-US" dirty="0"/>
              <a:t> activities, </a:t>
            </a:r>
            <a:r>
              <a:rPr lang="en-US" dirty="0" smtClean="0"/>
              <a:t>EPS </a:t>
            </a:r>
            <a:r>
              <a:rPr lang="en-US" dirty="0"/>
              <a:t>could be employed in the bioremediation processes [</a:t>
            </a:r>
            <a:r>
              <a:rPr lang="en-US" dirty="0" err="1"/>
              <a:t>Finore</a:t>
            </a:r>
            <a:r>
              <a:rPr lang="en-US" dirty="0"/>
              <a:t> et al., 2014].</a:t>
            </a:r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72" cy="654032"/>
          </a:xfrm>
        </p:spPr>
        <p:txBody>
          <a:bodyPr/>
          <a:lstStyle/>
          <a:p>
            <a:r>
              <a:rPr lang="it-IT" dirty="0" smtClean="0">
                <a:solidFill>
                  <a:srgbClr val="00B0F0"/>
                </a:solidFill>
              </a:rPr>
              <a:t>Alghe OGM contro i tumori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>
          <a:xfrm>
            <a:off x="357158" y="128586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 Una soluzione “low </a:t>
            </a:r>
            <a:r>
              <a:rPr lang="it-IT" dirty="0" err="1" smtClean="0"/>
              <a:t>cost</a:t>
            </a:r>
            <a:r>
              <a:rPr lang="it-IT" dirty="0" smtClean="0"/>
              <a:t>” contro i tumori potrebbe essere contenuta nelle alghe. I biologi dell’università della California, sotto la guida di Stephen </a:t>
            </a:r>
            <a:r>
              <a:rPr lang="it-IT" dirty="0" err="1" smtClean="0"/>
              <a:t>Mayfield</a:t>
            </a:r>
            <a:r>
              <a:rPr lang="it-IT" dirty="0" smtClean="0"/>
              <a:t>, direttore del San Diego Center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Algae</a:t>
            </a:r>
            <a:r>
              <a:rPr lang="it-IT" dirty="0" smtClean="0"/>
              <a:t> </a:t>
            </a:r>
            <a:r>
              <a:rPr lang="it-IT" dirty="0" err="1" smtClean="0"/>
              <a:t>Biotechnology</a:t>
            </a:r>
            <a:r>
              <a:rPr lang="it-IT" dirty="0" smtClean="0"/>
              <a:t>, sono riusciti a ingegnerizzare l'alga </a:t>
            </a:r>
            <a:r>
              <a:rPr lang="it-IT" dirty="0" err="1" smtClean="0"/>
              <a:t>Chlamydomonas</a:t>
            </a:r>
            <a:r>
              <a:rPr lang="it-IT" dirty="0" smtClean="0"/>
              <a:t> </a:t>
            </a:r>
            <a:r>
              <a:rPr lang="it-IT" dirty="0" err="1" smtClean="0"/>
              <a:t>reinhardtii</a:t>
            </a:r>
            <a:r>
              <a:rPr lang="it-IT" dirty="0" smtClean="0"/>
              <a:t> per farle produrre delle immunotossine in grado di uccidere linfociti B dalle caratteristiche tumorali. I linfociti B non rischierebbero più di essere visti come cellule sane e lasciati integri. Lo studio descrive i metodi utilizzati e l'efficacia delle molecole prodotte, chiamate immunotossine.</a:t>
            </a:r>
          </a:p>
          <a:p>
            <a:r>
              <a:rPr lang="it-IT" b="1" dirty="0" smtClean="0"/>
              <a:t/>
            </a:r>
            <a:br>
              <a:rPr lang="it-IT" b="1" dirty="0" smtClean="0"/>
            </a:br>
            <a:endParaRPr lang="it-IT" dirty="0"/>
          </a:p>
        </p:txBody>
      </p:sp>
      <p:pic>
        <p:nvPicPr>
          <p:cNvPr id="6" name="Immagine 5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5072074"/>
            <a:ext cx="4071966" cy="15812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B0F0"/>
                </a:solidFill>
              </a:rPr>
              <a:t>Alghe OGM contro i tumori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Il vegetale viene geneticamente modificato per creare una proteina tridimensionale, composta da due principi: un anticorpo che riconosce in modo specifico la cellula che deve essere uccisa e la tossina in grado di ucciderla. In più le alghe, accumulano le immunotossine nel cloroplasto – l'organulo responsabile della fotosintesi – dove non esercitano nessun effetto tossico. Gli autori della ricerca hanno dichiarato: "Questo complesso è uguale a quello che utilizza un farmaco molto costoso, che è attualmente commercializzato per i trattamenti contro il cancro. La scoperta apre le porte al progetto per la produzione di proteine in grandi quantità, in modo molto più economico".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La </a:t>
            </a:r>
            <a:r>
              <a:rPr lang="it-IT" b="1" dirty="0"/>
              <a:t>biotecnologia </a:t>
            </a:r>
            <a:r>
              <a:rPr lang="it-IT" b="1" dirty="0" smtClean="0"/>
              <a:t>marina</a:t>
            </a:r>
            <a:r>
              <a:rPr lang="it-IT" dirty="0" smtClean="0"/>
              <a:t>, </a:t>
            </a:r>
            <a:r>
              <a:rPr lang="it-IT" dirty="0"/>
              <a:t>chiamata anche </a:t>
            </a:r>
            <a:r>
              <a:rPr lang="it-IT" b="1" dirty="0" err="1"/>
              <a:t>Blue</a:t>
            </a:r>
            <a:r>
              <a:rPr lang="it-IT" b="1" dirty="0"/>
              <a:t> </a:t>
            </a:r>
            <a:r>
              <a:rPr lang="it-IT" b="1" dirty="0" err="1"/>
              <a:t>biotechnology</a:t>
            </a:r>
            <a:r>
              <a:rPr lang="it-IT" dirty="0"/>
              <a:t>, è una disciplina in forte aumento e denomina l’insieme delle applicazioni tecnologiche della biologia marina ed acquatica. Il mercato ha oggi un valore di 2,8 miliardi di euro nella sola Europa e per i prossimi anni è stimato possa crescere fino al 12% annuo se industria e ricerca andranno di pari passo. 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51435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/>
              <a:t>Le biotecnologie marine non solo creano occupazione e ricchezza, ma sono anche in grado di contribuire allo sviluppo di economie più intelligenti e rispettose dell’ambiente. Giappone, Cina e Stati Uniti hanno già iniziato a investire ingenti somme in questo settore.</a:t>
            </a:r>
          </a:p>
          <a:p>
            <a:endParaRPr lang="it-IT" dirty="0"/>
          </a:p>
        </p:txBody>
      </p:sp>
      <p:pic>
        <p:nvPicPr>
          <p:cNvPr id="4" name="Immagine 3" descr="al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1928802"/>
            <a:ext cx="3324615" cy="2857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/>
              <a:t>I cambiamenti che hanno 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modificato </a:t>
            </a:r>
            <a:r>
              <a:rPr lang="it-IT" dirty="0"/>
              <a:t>gli ecosistemi marini hanno dato vita ad un archivio vivente della diversità ancora inesplorato. Studiando questo immenso patrimonio i ricercatori avrebbero la possibilità di realizzare </a:t>
            </a:r>
            <a:r>
              <a:rPr lang="it-IT" b="1" dirty="0"/>
              <a:t>nuovi materiali, farmaci, cure e servizi</a:t>
            </a:r>
            <a:r>
              <a:rPr lang="it-IT" dirty="0"/>
              <a:t>, </a:t>
            </a:r>
          </a:p>
          <a:p>
            <a:pPr>
              <a:buNone/>
            </a:pPr>
            <a:r>
              <a:rPr lang="it-IT" dirty="0" smtClean="0"/>
              <a:t>   avvalendosi </a:t>
            </a:r>
            <a:r>
              <a:rPr lang="it-IT" dirty="0"/>
              <a:t>di queste risorse per trovare una soluzione ai cambiamenti climatici e a tutte le alterazioni pericolose per il nostro Pianeta.</a:t>
            </a:r>
          </a:p>
          <a:p>
            <a:endParaRPr lang="it-IT" dirty="0"/>
          </a:p>
        </p:txBody>
      </p:sp>
      <p:pic>
        <p:nvPicPr>
          <p:cNvPr id="4" name="Immagine 3" descr="algh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357166"/>
            <a:ext cx="3057527" cy="1817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«Se vogliamo mantenere il nostro tenore di vita anche in futuro abbiamo bisogno di cibo ed energia sostenibile, e di produrli senza intaccare l'ambiente»: a sostenerlo è Jonathan </a:t>
            </a:r>
            <a:r>
              <a:rPr lang="it-IT" dirty="0" err="1" smtClean="0"/>
              <a:t>Shurin</a:t>
            </a:r>
            <a:r>
              <a:rPr lang="it-IT" dirty="0" smtClean="0"/>
              <a:t> (università della California), che, insieme ai colleghi, ha sviluppato, testato e coltivato con successo </a:t>
            </a:r>
            <a:r>
              <a:rPr lang="it-IT" b="1" dirty="0" smtClean="0"/>
              <a:t>alghe ingegnerizzate</a:t>
            </a:r>
            <a:r>
              <a:rPr lang="it-IT" dirty="0" smtClean="0"/>
              <a:t> che potrebbero avere molteplici utilizzi immediati: dai mangimi per animali ai biocarburanti e all'alimentazione umana. Ulteriori sviluppi potrebbero portare alla produzione di materiali ecologici e, dagli </a:t>
            </a:r>
            <a:r>
              <a:rPr lang="it-IT" dirty="0" err="1" smtClean="0"/>
              <a:t>olii</a:t>
            </a:r>
            <a:r>
              <a:rPr lang="it-IT" dirty="0" smtClean="0"/>
              <a:t>, persino di poliuretani.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Per questo i ricercatori, </a:t>
            </a:r>
          </a:p>
          <a:p>
            <a:pPr>
              <a:buNone/>
            </a:pPr>
            <a:r>
              <a:rPr lang="it-IT" dirty="0" smtClean="0"/>
              <a:t>sotto la supervisione dell'agenzia Usa per la protezione dell'ambiente (USEPA), hanno monitorato per 50 giorni la crescita e lo sviluppo delle alghe in campo aperto. Le alghe </a:t>
            </a:r>
            <a:r>
              <a:rPr lang="it-IT" i="1" dirty="0" err="1" smtClean="0"/>
              <a:t>Acutodesmus</a:t>
            </a:r>
            <a:r>
              <a:rPr lang="it-IT" i="1" dirty="0" smtClean="0"/>
              <a:t> </a:t>
            </a:r>
            <a:r>
              <a:rPr lang="it-IT" i="1" dirty="0" err="1" smtClean="0"/>
              <a:t>dimorphus</a:t>
            </a:r>
            <a:r>
              <a:rPr lang="it-IT" dirty="0" smtClean="0"/>
              <a:t> a cui sono stati modificati i geni per la biosintesi degli acidi grassi e per favorire l'espressione della proteina fluorescente verde, coltivate insieme a altre specie non ingegnerizzate, hanno mantenuto i caratteri modificati in laboratorio e non hanno avuto impatto sulle altre specie.</a:t>
            </a:r>
            <a:endParaRPr lang="it-IT" dirty="0"/>
          </a:p>
        </p:txBody>
      </p:sp>
      <p:pic>
        <p:nvPicPr>
          <p:cNvPr id="4" name="Immagine 3" descr="a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214290"/>
            <a:ext cx="3252793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/>
              <a:t>Le calde acque delle lagune salmastre della Polinesia francese potrebbero ospitare </a:t>
            </a:r>
            <a:r>
              <a:rPr lang="it-IT" dirty="0" smtClean="0"/>
              <a:t>microrganismi </a:t>
            </a:r>
            <a:r>
              <a:rPr lang="it-IT" dirty="0"/>
              <a:t>con enorme potenziale commerciale, che potrebbero servire a produrre potenti medicinali o loro alternative. Ne sono convinti i ricercatori di </a:t>
            </a:r>
            <a:r>
              <a:rPr lang="it-IT" b="1" dirty="0" err="1"/>
              <a:t>Pacific</a:t>
            </a:r>
            <a:r>
              <a:rPr lang="it-IT" b="1" dirty="0"/>
              <a:t> </a:t>
            </a:r>
            <a:r>
              <a:rPr lang="it-IT" b="1" dirty="0" err="1"/>
              <a:t>Biotech</a:t>
            </a:r>
            <a:r>
              <a:rPr lang="it-IT" dirty="0"/>
              <a:t>, una </a:t>
            </a:r>
            <a:r>
              <a:rPr lang="it-IT" b="1" dirty="0" err="1"/>
              <a:t>startup</a:t>
            </a:r>
            <a:r>
              <a:rPr lang="it-IT" b="1" dirty="0"/>
              <a:t> di Tahiti</a:t>
            </a:r>
            <a:r>
              <a:rPr lang="it-IT" dirty="0"/>
              <a:t> creata nel 2006 e che è subito diventata una delle imprese più innovative della Francia.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Alla </a:t>
            </a:r>
            <a:r>
              <a:rPr lang="it-IT" dirty="0" err="1"/>
              <a:t>Pacific</a:t>
            </a:r>
            <a:r>
              <a:rPr lang="it-IT" dirty="0"/>
              <a:t> </a:t>
            </a:r>
            <a:r>
              <a:rPr lang="it-IT" dirty="0" err="1"/>
              <a:t>Biotech</a:t>
            </a:r>
            <a:r>
              <a:rPr lang="it-IT" dirty="0"/>
              <a:t> dicono che il loro obiettivo è quello di «Ricercare, caratterizzare e valorizzare delle molecole di interesse biotecnologico, prodotte in condizioni controllate, attraverso dei microrganismi provenienti da </a:t>
            </a:r>
            <a:r>
              <a:rPr lang="it-IT" b="1" dirty="0"/>
              <a:t>ambienti atipici polinesiani</a:t>
            </a:r>
            <a:r>
              <a:rPr lang="it-IT" dirty="0"/>
              <a:t>». Infatti numerosi ecosistemi della Polinesia ospitano </a:t>
            </a:r>
            <a:r>
              <a:rPr lang="it-IT" b="1" dirty="0"/>
              <a:t>microrganismi molto </a:t>
            </a:r>
            <a:r>
              <a:rPr lang="it-IT" b="1" dirty="0" smtClean="0"/>
              <a:t>particolari.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Blue</a:t>
            </a:r>
            <a:r>
              <a:rPr lang="it-IT" b="1" dirty="0" smtClean="0">
                <a:solidFill>
                  <a:srgbClr val="00B0F0"/>
                </a:solidFill>
                <a:latin typeface="Albertus Extra Bold" pitchFamily="34" charset="0"/>
              </a:rPr>
              <a:t> </a:t>
            </a:r>
            <a:r>
              <a:rPr lang="it-IT" b="1" dirty="0" err="1" smtClean="0">
                <a:solidFill>
                  <a:srgbClr val="00B0F0"/>
                </a:solidFill>
                <a:latin typeface="Albertus Extra Bold" pitchFamily="34" charset="0"/>
              </a:rPr>
              <a:t>biotechnology</a:t>
            </a:r>
            <a: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  <a:t/>
            </a:r>
            <a:br>
              <a:rPr lang="it-IT" dirty="0" smtClean="0">
                <a:solidFill>
                  <a:srgbClr val="00B0F0"/>
                </a:solidFill>
                <a:latin typeface="Albertus Extra Bold" pitchFamily="34" charset="0"/>
              </a:rPr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b="1" dirty="0"/>
              <a:t>Gli studi di maggior successo sulle molecole prodotte da questi ceppi </a:t>
            </a:r>
            <a:r>
              <a:rPr lang="it-IT" dirty="0"/>
              <a:t>riguardano gli </a:t>
            </a:r>
            <a:r>
              <a:rPr lang="it-IT" i="1" dirty="0" err="1"/>
              <a:t>esopolisaccaridi</a:t>
            </a:r>
            <a:r>
              <a:rPr lang="it-IT" dirty="0"/>
              <a:t>  (</a:t>
            </a:r>
            <a:r>
              <a:rPr lang="it-IT" dirty="0" err="1"/>
              <a:t>Eps</a:t>
            </a:r>
            <a:r>
              <a:rPr lang="it-IT" dirty="0"/>
              <a:t>) e i </a:t>
            </a:r>
            <a:r>
              <a:rPr lang="it-IT" i="1" dirty="0" err="1"/>
              <a:t>poliidrossialcanoat</a:t>
            </a:r>
            <a:r>
              <a:rPr lang="it-IT" dirty="0" err="1"/>
              <a:t>i</a:t>
            </a:r>
            <a:r>
              <a:rPr lang="it-IT" dirty="0"/>
              <a:t> (</a:t>
            </a:r>
            <a:r>
              <a:rPr lang="it-IT" dirty="0" err="1"/>
              <a:t>Pha</a:t>
            </a:r>
            <a:r>
              <a:rPr lang="it-IT" dirty="0"/>
              <a:t>). La presenza di gruppi chimici specifici (per esempio  acidi </a:t>
            </a:r>
            <a:r>
              <a:rPr lang="it-IT" dirty="0" err="1"/>
              <a:t>uronici</a:t>
            </a:r>
            <a:r>
              <a:rPr lang="it-IT" dirty="0"/>
              <a:t>, raggruppamenti di zuccheri aminoacidi e solfato) richiede una notevole quantità di </a:t>
            </a:r>
            <a:r>
              <a:rPr lang="it-IT" b="1" dirty="0"/>
              <a:t>interessanti proprietà chimiche e/o biologiche</a:t>
            </a:r>
            <a:r>
              <a:rPr lang="it-IT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254</TotalTime>
  <Words>846</Words>
  <Application>Microsoft Office PowerPoint</Application>
  <PresentationFormat>Presentazione su schermo 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Loggia</vt:lpstr>
      <vt:lpstr>BIOTECNOLOGIE BLU</vt:lpstr>
      <vt:lpstr>Blue biotechnology </vt:lpstr>
      <vt:lpstr>Blue biotechnology </vt:lpstr>
      <vt:lpstr>Blue biotechnology </vt:lpstr>
      <vt:lpstr>Blue biotechnology </vt:lpstr>
      <vt:lpstr>Blue biotechnology </vt:lpstr>
      <vt:lpstr>Blue biotechnology </vt:lpstr>
      <vt:lpstr>Blue biotechnology </vt:lpstr>
      <vt:lpstr>Blue biotechnology </vt:lpstr>
      <vt:lpstr>Blue biotechnology </vt:lpstr>
      <vt:lpstr>Diapositiva 11</vt:lpstr>
      <vt:lpstr>Blue biotechnology </vt:lpstr>
      <vt:lpstr>  Blue biotechnology</vt:lpstr>
      <vt:lpstr>Blue biotechnology</vt:lpstr>
      <vt:lpstr>Blue biotechnology</vt:lpstr>
      <vt:lpstr>Blue biotechnology</vt:lpstr>
      <vt:lpstr>Alghe OGM contro i tumori</vt:lpstr>
      <vt:lpstr>Alghe OGM contro i tumori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BIOTECNOLOGIE BLU</dc:title>
  <dc:creator>Casa</dc:creator>
  <cp:lastModifiedBy>Casa</cp:lastModifiedBy>
  <cp:revision>27</cp:revision>
  <dcterms:created xsi:type="dcterms:W3CDTF">2020-05-11T08:10:29Z</dcterms:created>
  <dcterms:modified xsi:type="dcterms:W3CDTF">2021-03-30T14:52:53Z</dcterms:modified>
</cp:coreProperties>
</file>