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-2154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AD3D9-FAE1-4B99-AD5C-E24A00092480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36119-9D69-44B0-A87D-9AB281B2417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3964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851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411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7988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24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317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118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4602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152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6886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4039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2209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5B057-4080-4C8C-A100-F5A06BB62F8B}" type="datetimeFigureOut">
              <a:rPr lang="it-IT" smtClean="0"/>
              <a:pPr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469E1-91D2-4936-9E47-95C6B448FC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9110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2056" y="-129493"/>
            <a:ext cx="12676813" cy="721326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2520" y="1532587"/>
            <a:ext cx="9966960" cy="2662236"/>
          </a:xfrm>
        </p:spPr>
        <p:txBody>
          <a:bodyPr>
            <a:normAutofit/>
          </a:bodyPr>
          <a:lstStyle/>
          <a:p>
            <a:r>
              <a:rPr lang="en-GB" sz="8000" dirty="0" smtClean="0">
                <a:ln>
                  <a:solidFill>
                    <a:srgbClr val="003300"/>
                  </a:solidFill>
                </a:ln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Green Biotechnology</a:t>
            </a:r>
            <a:endParaRPr lang="en-GB" sz="8000" dirty="0">
              <a:ln>
                <a:solidFill>
                  <a:srgbClr val="003300"/>
                </a:solidFill>
              </a:ln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94738" y="5829744"/>
            <a:ext cx="2785490" cy="45719"/>
          </a:xfrm>
        </p:spPr>
        <p:txBody>
          <a:bodyPr>
            <a:normAutofit fontScale="25000" lnSpcReduction="20000"/>
          </a:bodyPr>
          <a:lstStyle/>
          <a:p>
            <a:endParaRPr lang="it-IT" sz="32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72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35" y="283008"/>
            <a:ext cx="10191623" cy="986589"/>
          </a:xfrm>
        </p:spPr>
        <p:txBody>
          <a:bodyPr/>
          <a:lstStyle/>
          <a:p>
            <a:r>
              <a:rPr lang="it-IT" b="1" dirty="0" smtClean="0"/>
              <a:t>Problematiche coltivazioni OGM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8141" y="1215722"/>
            <a:ext cx="7170264" cy="5362499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45720" indent="0">
              <a:buClr>
                <a:schemeClr val="accent1">
                  <a:lumMod val="50000"/>
                </a:schemeClr>
              </a:buClr>
              <a:buNone/>
            </a:pPr>
            <a:r>
              <a:rPr lang="it-IT" dirty="0" smtClean="0">
                <a:solidFill>
                  <a:srgbClr val="002060"/>
                </a:solidFill>
              </a:rPr>
              <a:t>Non esiste ancora una conoscenza precisa del rischio degli OGM. Fino ad oggi non sono emersi rischi per la salute. </a:t>
            </a:r>
            <a:endParaRPr lang="it-IT" dirty="0">
              <a:solidFill>
                <a:srgbClr val="002060"/>
              </a:solidFill>
            </a:endParaRPr>
          </a:p>
          <a:p>
            <a:pPr marL="45720" indent="0">
              <a:buClr>
                <a:schemeClr val="accent1">
                  <a:lumMod val="50000"/>
                </a:schemeClr>
              </a:buClr>
              <a:buNone/>
            </a:pPr>
            <a:r>
              <a:rPr lang="it-IT" dirty="0" smtClean="0">
                <a:solidFill>
                  <a:srgbClr val="002060"/>
                </a:solidFill>
              </a:rPr>
              <a:t>I problemi maggiori relativi alla coltivazione di OGM sono: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rgbClr val="002060"/>
                </a:solidFill>
              </a:rPr>
              <a:t>Possibili fenomeni allergici nei consumatori dovuti alle proteine esogene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rgbClr val="002060"/>
                </a:solidFill>
              </a:rPr>
              <a:t>Possibili rischi di incrocio con varietà naturali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rgbClr val="002060"/>
                </a:solidFill>
              </a:rPr>
              <a:t>Rischio di monopolio da parte dei produttori di sementi OGM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rgbClr val="002060"/>
                </a:solidFill>
              </a:rPr>
              <a:t>Diverse normative nei vari paesi: in Italia, per esempio, è consentita l’importazione di mangimi per il bestiame prodotti da mais e soia OGM ma ne è vietata la coltivazione</a:t>
            </a:r>
          </a:p>
          <a:p>
            <a:pPr marL="45720" indent="0">
              <a:buClr>
                <a:schemeClr val="accent1">
                  <a:lumMod val="50000"/>
                </a:schemeClr>
              </a:buClr>
              <a:buNone/>
            </a:pPr>
            <a:r>
              <a:rPr lang="it-IT" dirty="0" smtClean="0">
                <a:solidFill>
                  <a:srgbClr val="002060"/>
                </a:solidFill>
              </a:rPr>
              <a:t>I maggiori produttori di OGM sono: USA, Brasile, Argentina, India e Canada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2137" y="1760559"/>
            <a:ext cx="4356007" cy="367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12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127" y="433136"/>
            <a:ext cx="10191623" cy="986589"/>
          </a:xfrm>
        </p:spPr>
        <p:txBody>
          <a:bodyPr/>
          <a:lstStyle/>
          <a:p>
            <a:r>
              <a:rPr lang="it-IT" b="1" dirty="0" smtClean="0"/>
              <a:t>Biotecnologia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2732" y="1515979"/>
            <a:ext cx="7264365" cy="4704346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È </a:t>
            </a:r>
            <a:r>
              <a:rPr lang="it-IT" dirty="0">
                <a:solidFill>
                  <a:schemeClr val="tx1"/>
                </a:solidFill>
              </a:rPr>
              <a:t>una branca della biologia che permette, tramite l’utilizzo di organismi viventi, di realizzare beni e prodotti destinati ad </a:t>
            </a:r>
            <a:r>
              <a:rPr lang="it-IT" dirty="0" smtClean="0">
                <a:solidFill>
                  <a:schemeClr val="tx1"/>
                </a:solidFill>
              </a:rPr>
              <a:t>un uso specifico e a rispondere dunque a determinate esigenze umane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È un termine nuovo che descrive una disciplina antica. Infatti hanno </a:t>
            </a:r>
            <a:r>
              <a:rPr lang="it-IT" dirty="0">
                <a:solidFill>
                  <a:schemeClr val="tx1"/>
                </a:solidFill>
              </a:rPr>
              <a:t>origine ed impiego da molti secoli per la fermentazione del vino e della birra o per la </a:t>
            </a:r>
            <a:r>
              <a:rPr lang="it-IT" dirty="0" smtClean="0">
                <a:solidFill>
                  <a:schemeClr val="tx1"/>
                </a:solidFill>
              </a:rPr>
              <a:t>lievitazione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Le biotecnologie possono essere divise in varie branche in base all’ambito in cui operano e ad ognuna corrisponde un colore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Esistono circa 10 tipi di biotecnologie ma le più importanti sono: </a:t>
            </a:r>
            <a:r>
              <a:rPr lang="it-IT" dirty="0" smtClean="0">
                <a:solidFill>
                  <a:srgbClr val="FF0000"/>
                </a:solidFill>
              </a:rPr>
              <a:t>Rosse (mediche) 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</a:rPr>
              <a:t>Bianche (industriali e ambientali) </a:t>
            </a:r>
            <a:r>
              <a:rPr lang="it-IT" dirty="0" smtClean="0">
                <a:solidFill>
                  <a:schemeClr val="tx1"/>
                </a:solidFill>
              </a:rPr>
              <a:t>,   </a:t>
            </a:r>
            <a:r>
              <a:rPr lang="it-IT" dirty="0" smtClean="0">
                <a:solidFill>
                  <a:srgbClr val="00CC00"/>
                </a:solidFill>
              </a:rPr>
              <a:t>Verdi (agrarie o vegetali) 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 smtClean="0">
                <a:solidFill>
                  <a:srgbClr val="002060"/>
                </a:solidFill>
              </a:rPr>
              <a:t>Blu (marine)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7097" y="1992497"/>
            <a:ext cx="3777914" cy="35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0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127" y="433136"/>
            <a:ext cx="10152986" cy="986589"/>
          </a:xfrm>
        </p:spPr>
        <p:txBody>
          <a:bodyPr/>
          <a:lstStyle/>
          <a:p>
            <a:r>
              <a:rPr lang="it-IT" b="1" dirty="0" smtClean="0"/>
              <a:t>Biotecnologie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85611" y="1419725"/>
            <a:ext cx="7662930" cy="4964968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>
                <a:solidFill>
                  <a:schemeClr val="tx1"/>
                </a:solidFill>
              </a:rPr>
              <a:t>Le biotecnologie nell'ingegneria </a:t>
            </a:r>
            <a:r>
              <a:rPr lang="it-IT" dirty="0" smtClean="0">
                <a:solidFill>
                  <a:schemeClr val="tx1"/>
                </a:solidFill>
              </a:rPr>
              <a:t>genetica vedono l’utilizzo </a:t>
            </a:r>
            <a:r>
              <a:rPr lang="it-IT" dirty="0">
                <a:solidFill>
                  <a:schemeClr val="tx1"/>
                </a:solidFill>
              </a:rPr>
              <a:t>di organismi geneticamente </a:t>
            </a:r>
            <a:r>
              <a:rPr lang="it-IT" dirty="0" smtClean="0">
                <a:solidFill>
                  <a:schemeClr val="tx1"/>
                </a:solidFill>
              </a:rPr>
              <a:t>modificati (OGM)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>
                <a:solidFill>
                  <a:schemeClr val="tx1"/>
                </a:solidFill>
              </a:rPr>
              <a:t>Lo strumento principale di cui si avvalgono le biotecnologie è </a:t>
            </a:r>
            <a:r>
              <a:rPr lang="it-IT" dirty="0" smtClean="0">
                <a:solidFill>
                  <a:schemeClr val="tx1"/>
                </a:solidFill>
              </a:rPr>
              <a:t>l‘</a:t>
            </a:r>
            <a:r>
              <a:rPr lang="it-IT" b="1" dirty="0" smtClean="0"/>
              <a:t>ingegneria genetica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</a:rPr>
              <a:t>ovvero </a:t>
            </a:r>
            <a:r>
              <a:rPr lang="it-IT" dirty="0" smtClean="0">
                <a:solidFill>
                  <a:schemeClr val="tx1"/>
                </a:solidFill>
              </a:rPr>
              <a:t>una tecnica che permette di manipolare </a:t>
            </a:r>
            <a:r>
              <a:rPr lang="it-IT" dirty="0">
                <a:solidFill>
                  <a:schemeClr val="tx1"/>
                </a:solidFill>
              </a:rPr>
              <a:t>il DNA per costruire nuova informazione </a:t>
            </a:r>
            <a:r>
              <a:rPr lang="it-IT" dirty="0" smtClean="0">
                <a:solidFill>
                  <a:schemeClr val="tx1"/>
                </a:solidFill>
              </a:rPr>
              <a:t>genetica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Il DNA può essere modificato tramite la </a:t>
            </a:r>
            <a:r>
              <a:rPr lang="it-IT" b="1" dirty="0" smtClean="0"/>
              <a:t>tecnologia del DNA ricombinante</a:t>
            </a:r>
            <a:r>
              <a:rPr lang="it-IT" dirty="0" smtClean="0"/>
              <a:t> </a:t>
            </a:r>
            <a:r>
              <a:rPr lang="it-IT" dirty="0" smtClean="0">
                <a:solidFill>
                  <a:schemeClr val="tx1"/>
                </a:solidFill>
              </a:rPr>
              <a:t>che permette di combinare in un’unica molecola di DNA vari geni provenienti da organismi diversi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Per clonare un gene, si estrae un plasmide da un batterio e il DNA con il gene di interesse da un’altra cellula il quale viene prima tagliato grazie ad un enzima di restrizione. I frammenti di DNA vengono poi uniti per mezzo della </a:t>
            </a:r>
            <a:r>
              <a:rPr lang="en-AU" dirty="0" smtClean="0">
                <a:solidFill>
                  <a:schemeClr val="tx1"/>
                </a:solidFill>
              </a:rPr>
              <a:t>DNA</a:t>
            </a:r>
            <a:r>
              <a:rPr lang="gl-ES" dirty="0" smtClean="0">
                <a:solidFill>
                  <a:schemeClr val="tx1"/>
                </a:solidFill>
              </a:rPr>
              <a:t> ligasi </a:t>
            </a:r>
            <a:r>
              <a:rPr lang="it-IT" dirty="0" smtClean="0">
                <a:solidFill>
                  <a:schemeClr val="tx1"/>
                </a:solidFill>
              </a:rPr>
              <a:t>a formare un plasmide ricombinato. Attraverso la trasformazione batterica, il plasmide entra nel batterio ed esso diviene un OGM esprimente il gene estraneo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541" y="926430"/>
            <a:ext cx="3412901" cy="54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9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2733" y="242064"/>
            <a:ext cx="10268896" cy="986589"/>
          </a:xfrm>
        </p:spPr>
        <p:txBody>
          <a:bodyPr/>
          <a:lstStyle/>
          <a:p>
            <a:r>
              <a:rPr lang="en-GB" b="1" dirty="0" smtClean="0"/>
              <a:t>Green Biotechnology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5765" y="1187356"/>
            <a:ext cx="10290218" cy="5158854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it-IT" sz="2400" dirty="0" smtClean="0">
                <a:solidFill>
                  <a:schemeClr val="tx1"/>
                </a:solidFill>
              </a:rPr>
              <a:t>Sono le biotecnologie verdi o agro-alimentari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sz="2400" dirty="0" smtClean="0">
                <a:solidFill>
                  <a:schemeClr val="tx1"/>
                </a:solidFill>
              </a:rPr>
              <a:t>I metodi più utilizzati per trasferire geni esogeni nelle piante sono:</a:t>
            </a: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it-IT" sz="2400" dirty="0" smtClean="0">
                <a:solidFill>
                  <a:schemeClr val="tx1"/>
                </a:solidFill>
              </a:rPr>
              <a:t>Utilizzo del plasmide Ti del batterio </a:t>
            </a:r>
            <a:r>
              <a:rPr lang="la-Latn" sz="2400" b="1" i="1" dirty="0" smtClean="0"/>
              <a:t>Agrobacterium Tumefaciens</a:t>
            </a: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it-IT" sz="2400" b="1" dirty="0" smtClean="0"/>
              <a:t>Metodo </a:t>
            </a:r>
            <a:r>
              <a:rPr lang="ks-Deva" sz="2400" b="1" dirty="0" smtClean="0"/>
              <a:t>biobalistico </a:t>
            </a:r>
            <a:r>
              <a:rPr lang="it-IT" sz="2400" dirty="0" smtClean="0">
                <a:solidFill>
                  <a:schemeClr val="tx1"/>
                </a:solidFill>
              </a:rPr>
              <a:t>che utilizza un cannone genico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sz="2400" dirty="0" smtClean="0">
                <a:solidFill>
                  <a:schemeClr val="tx1"/>
                </a:solidFill>
              </a:rPr>
              <a:t>Vengono utilizzate come miglioramento genetico delle specie di interesse economico in modo da: </a:t>
            </a: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it-IT" sz="2400" dirty="0" smtClean="0">
                <a:solidFill>
                  <a:schemeClr val="tx1"/>
                </a:solidFill>
              </a:rPr>
              <a:t>Generare varietà non ottenibili con gli incroci tradizionali</a:t>
            </a: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it-IT" sz="2400" dirty="0" smtClean="0">
                <a:solidFill>
                  <a:schemeClr val="tx1"/>
                </a:solidFill>
              </a:rPr>
              <a:t>Correggere difetti delle varietà esistenti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sz="2400" dirty="0" smtClean="0">
                <a:solidFill>
                  <a:schemeClr val="tx1"/>
                </a:solidFill>
              </a:rPr>
              <a:t>I fini della produzione di piante transgeniche possono essere diverse:</a:t>
            </a: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it-IT" sz="2400" dirty="0" smtClean="0">
                <a:solidFill>
                  <a:schemeClr val="tx1"/>
                </a:solidFill>
              </a:rPr>
              <a:t>Aumentare la resistenza a erbicidi, patogeni, al clima e a sostanze nocive</a:t>
            </a: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it-IT" sz="2400" dirty="0" smtClean="0">
                <a:solidFill>
                  <a:schemeClr val="tx1"/>
                </a:solidFill>
              </a:rPr>
              <a:t>Aumentare la produzione</a:t>
            </a: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it-IT" sz="2400" dirty="0" smtClean="0">
                <a:solidFill>
                  <a:schemeClr val="tx1"/>
                </a:solidFill>
              </a:rPr>
              <a:t>Modificare contenuti nutrizionali </a:t>
            </a: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it-IT" sz="2400" dirty="0" smtClean="0">
                <a:solidFill>
                  <a:schemeClr val="tx1"/>
                </a:solidFill>
              </a:rPr>
              <a:t>Produrre sostanze esogene</a:t>
            </a: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it-IT" sz="2400" dirty="0" smtClean="0">
                <a:solidFill>
                  <a:schemeClr val="tx1"/>
                </a:solidFill>
              </a:rPr>
              <a:t>Migliorare i processi di maturazione</a:t>
            </a: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it-IT" sz="2400" dirty="0" smtClean="0">
                <a:solidFill>
                  <a:schemeClr val="tx1"/>
                </a:solidFill>
              </a:rPr>
              <a:t>Aumentare tempi di conservazione</a:t>
            </a:r>
          </a:p>
          <a:p>
            <a:pPr marL="548640" lvl="2" indent="0">
              <a:buClr>
                <a:schemeClr val="accent1">
                  <a:lumMod val="50000"/>
                </a:schemeClr>
              </a:buClr>
              <a:buNone/>
            </a:pPr>
            <a:endParaRPr lang="it-IT" sz="2200" dirty="0" smtClean="0">
              <a:solidFill>
                <a:schemeClr val="tx1"/>
              </a:solidFill>
            </a:endParaRPr>
          </a:p>
          <a:p>
            <a:pPr marL="1005840" lvl="2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it-IT" sz="2200" dirty="0">
              <a:solidFill>
                <a:schemeClr val="tx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143" y="4647721"/>
            <a:ext cx="3138985" cy="175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17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49815" y="437882"/>
            <a:ext cx="9875520" cy="914400"/>
          </a:xfrm>
        </p:spPr>
        <p:txBody>
          <a:bodyPr/>
          <a:lstStyle/>
          <a:p>
            <a:r>
              <a:rPr lang="it-IT" b="1" dirty="0" smtClean="0"/>
              <a:t>Cotone </a:t>
            </a:r>
            <a:r>
              <a:rPr lang="gsw-FR" b="1" dirty="0" smtClean="0"/>
              <a:t>Bt</a:t>
            </a:r>
            <a:endParaRPr lang="gsw-FR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8338" y="1313646"/>
            <a:ext cx="7650051" cy="4957954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È un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dirty="0" smtClean="0">
                <a:solidFill>
                  <a:schemeClr val="tx1"/>
                </a:solidFill>
              </a:rPr>
              <a:t>organismo geneticamente modificato (OGM</a:t>
            </a:r>
            <a:r>
              <a:rPr lang="it-IT" dirty="0">
                <a:solidFill>
                  <a:schemeClr val="tx1"/>
                </a:solidFill>
              </a:rPr>
              <a:t>) </a:t>
            </a:r>
            <a:r>
              <a:rPr lang="it-IT" dirty="0" smtClean="0">
                <a:solidFill>
                  <a:schemeClr val="tx1"/>
                </a:solidFill>
              </a:rPr>
              <a:t>che </a:t>
            </a:r>
            <a:r>
              <a:rPr lang="it-IT" dirty="0">
                <a:solidFill>
                  <a:schemeClr val="tx1"/>
                </a:solidFill>
              </a:rPr>
              <a:t>produce un </a:t>
            </a:r>
            <a:r>
              <a:rPr lang="it-IT" dirty="0" smtClean="0">
                <a:solidFill>
                  <a:schemeClr val="tx1"/>
                </a:solidFill>
              </a:rPr>
              <a:t>insetticida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dirty="0" smtClean="0">
                <a:solidFill>
                  <a:schemeClr val="tx1"/>
                </a:solidFill>
              </a:rPr>
              <a:t>contro la larva della falena</a:t>
            </a:r>
            <a:r>
              <a:rPr lang="la-Latn" dirty="0" smtClean="0">
                <a:solidFill>
                  <a:schemeClr val="tx1"/>
                </a:solidFill>
              </a:rPr>
              <a:t> </a:t>
            </a:r>
            <a:r>
              <a:rPr lang="la-Latn" i="1" dirty="0" smtClean="0">
                <a:solidFill>
                  <a:schemeClr val="tx1"/>
                </a:solidFill>
              </a:rPr>
              <a:t>Helicoverpa</a:t>
            </a:r>
            <a:r>
              <a:rPr lang="it-IT" i="1" dirty="0" smtClean="0">
                <a:solidFill>
                  <a:schemeClr val="tx1"/>
                </a:solidFill>
              </a:rPr>
              <a:t> </a:t>
            </a:r>
            <a:r>
              <a:rPr lang="la-Latn" i="1" dirty="0" smtClean="0">
                <a:solidFill>
                  <a:schemeClr val="tx1"/>
                </a:solidFill>
              </a:rPr>
              <a:t>zea</a:t>
            </a:r>
            <a:endParaRPr lang="it-IT" i="1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>
                <a:solidFill>
                  <a:schemeClr val="tx1"/>
                </a:solidFill>
              </a:rPr>
              <a:t>La sigla BT indica che il cotone è stato modificato </a:t>
            </a:r>
            <a:r>
              <a:rPr lang="it-IT" dirty="0" smtClean="0">
                <a:solidFill>
                  <a:schemeClr val="tx1"/>
                </a:solidFill>
              </a:rPr>
              <a:t>geneticamente </a:t>
            </a:r>
            <a:r>
              <a:rPr lang="it-IT" dirty="0">
                <a:solidFill>
                  <a:schemeClr val="tx1"/>
                </a:solidFill>
              </a:rPr>
              <a:t>e che è stato inserito nel DNA della pianta quello del </a:t>
            </a:r>
            <a:r>
              <a:rPr lang="it-IT" dirty="0" smtClean="0">
                <a:solidFill>
                  <a:schemeClr val="tx1"/>
                </a:solidFill>
              </a:rPr>
              <a:t>batterio</a:t>
            </a:r>
            <a:r>
              <a:rPr lang="la-Latn" dirty="0" smtClean="0">
                <a:solidFill>
                  <a:schemeClr val="tx1"/>
                </a:solidFill>
              </a:rPr>
              <a:t> </a:t>
            </a:r>
            <a:r>
              <a:rPr lang="la-Latn" b="1" i="1" dirty="0" smtClean="0"/>
              <a:t>Bacillus Thuringiensis</a:t>
            </a:r>
            <a:r>
              <a:rPr lang="la-Latn" dirty="0" smtClean="0">
                <a:solidFill>
                  <a:schemeClr val="tx1"/>
                </a:solidFill>
              </a:rPr>
              <a:t>, </a:t>
            </a:r>
            <a:r>
              <a:rPr lang="it-IT" dirty="0" smtClean="0">
                <a:solidFill>
                  <a:schemeClr val="tx1"/>
                </a:solidFill>
              </a:rPr>
              <a:t>in </a:t>
            </a:r>
            <a:r>
              <a:rPr lang="it-IT" dirty="0">
                <a:solidFill>
                  <a:schemeClr val="tx1"/>
                </a:solidFill>
              </a:rPr>
              <a:t>grado di produrre una tossina innocua per l’uomo ma letale per molti insetti </a:t>
            </a:r>
            <a:r>
              <a:rPr lang="it-IT" dirty="0" smtClean="0">
                <a:solidFill>
                  <a:schemeClr val="tx1"/>
                </a:solidFill>
              </a:rPr>
              <a:t>infestanti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Ciò permette un minor uso di pesticidi offrendo ricadute positive sull’ambiente, sulla salute dei coltivatori  e anche una resa superiore di circa del 37 %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>
                <a:solidFill>
                  <a:schemeClr val="tx1"/>
                </a:solidFill>
              </a:rPr>
              <a:t>Il cotone BT è stato introdotto a metà degli anni ’90 negli Stati Uniti e si è diffuso così rapidamente che oggi gli ettari di terreno </a:t>
            </a:r>
            <a:r>
              <a:rPr lang="it-IT" dirty="0" smtClean="0">
                <a:solidFill>
                  <a:schemeClr val="tx1"/>
                </a:solidFill>
              </a:rPr>
              <a:t>coltivati nel mondo </a:t>
            </a:r>
            <a:r>
              <a:rPr lang="it-IT" dirty="0">
                <a:solidFill>
                  <a:schemeClr val="tx1"/>
                </a:solidFill>
              </a:rPr>
              <a:t>sono 16 </a:t>
            </a:r>
            <a:r>
              <a:rPr lang="it-IT" dirty="0" smtClean="0">
                <a:solidFill>
                  <a:schemeClr val="tx1"/>
                </a:solidFill>
              </a:rPr>
              <a:t>milioni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Il maggior produttore è l’India con 10 milioni di ettari coltivati</a:t>
            </a:r>
            <a:endParaRPr lang="la-Latn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9183" y="728909"/>
            <a:ext cx="3208278" cy="214307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599286" y="288445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Cotone</a:t>
            </a:r>
            <a:r>
              <a:rPr lang="gsw-FR" i="1" dirty="0" smtClean="0"/>
              <a:t> Bt</a:t>
            </a:r>
            <a:endParaRPr lang="gsw-FR" i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9182" y="3645651"/>
            <a:ext cx="3208278" cy="218210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978923" y="587256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Cristalli della </a:t>
            </a:r>
            <a:r>
              <a:rPr lang="sq-AL" i="1" dirty="0" smtClean="0"/>
              <a:t>tossina Bt</a:t>
            </a:r>
            <a:endParaRPr lang="sq-AL" i="1" dirty="0"/>
          </a:p>
        </p:txBody>
      </p:sp>
    </p:spTree>
    <p:extLst>
      <p:ext uri="{BB962C8B-B14F-4D97-AF65-F5344CB8AC3E}">
        <p14:creationId xmlns:p14="http://schemas.microsoft.com/office/powerpoint/2010/main" xmlns="" val="11252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127" y="433136"/>
            <a:ext cx="10191623" cy="986589"/>
          </a:xfrm>
        </p:spPr>
        <p:txBody>
          <a:bodyPr/>
          <a:lstStyle/>
          <a:p>
            <a:r>
              <a:rPr lang="it-IT" b="1" dirty="0" smtClean="0"/>
              <a:t>Golden Potato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5093" y="1515979"/>
            <a:ext cx="7356143" cy="4704346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La patata dorata è una varietà di patata creata in laboratorio da un team di ricercatori italiani dell’ENEA in collaborazione con la </a:t>
            </a:r>
            <a:r>
              <a:rPr lang="en-US" i="1" dirty="0" smtClean="0">
                <a:solidFill>
                  <a:schemeClr val="tx1"/>
                </a:solidFill>
              </a:rPr>
              <a:t>Ohio State University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È di colore giallo intenso poiché, grazie a 3  </a:t>
            </a:r>
            <a:r>
              <a:rPr lang="gsw-FR" dirty="0" smtClean="0">
                <a:solidFill>
                  <a:schemeClr val="tx1"/>
                </a:solidFill>
              </a:rPr>
              <a:t>transgen</a:t>
            </a:r>
            <a:r>
              <a:rPr lang="it-IT" dirty="0" smtClean="0">
                <a:solidFill>
                  <a:schemeClr val="tx1"/>
                </a:solidFill>
              </a:rPr>
              <a:t>i del batterio </a:t>
            </a:r>
            <a:r>
              <a:rPr lang="la-Latn" b="1" i="1" dirty="0" smtClean="0"/>
              <a:t>Erwinia herbicola</a:t>
            </a:r>
            <a:r>
              <a:rPr lang="it-IT" b="1" i="1" dirty="0" smtClean="0"/>
              <a:t> </a:t>
            </a:r>
            <a:r>
              <a:rPr lang="it-IT" dirty="0" smtClean="0">
                <a:solidFill>
                  <a:schemeClr val="tx1"/>
                </a:solidFill>
              </a:rPr>
              <a:t>introdotti in essa, è indotta a produrre alte quantità di </a:t>
            </a:r>
            <a:r>
              <a:rPr lang="it-IT" b="1" dirty="0" smtClean="0"/>
              <a:t>beta-carotene</a:t>
            </a:r>
            <a:r>
              <a:rPr lang="it-IT" dirty="0" smtClean="0">
                <a:solidFill>
                  <a:schemeClr val="tx1"/>
                </a:solidFill>
              </a:rPr>
              <a:t> e di </a:t>
            </a:r>
            <a:r>
              <a:rPr lang="it-IT" b="1" dirty="0" smtClean="0"/>
              <a:t>vitamina E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È in </a:t>
            </a:r>
            <a:r>
              <a:rPr lang="it-IT" dirty="0">
                <a:solidFill>
                  <a:schemeClr val="tx1"/>
                </a:solidFill>
              </a:rPr>
              <a:t>grado di conservare le due vitamine inalterate </a:t>
            </a:r>
            <a:r>
              <a:rPr lang="it-IT" dirty="0" smtClean="0">
                <a:solidFill>
                  <a:schemeClr val="tx1"/>
                </a:solidFill>
              </a:rPr>
              <a:t>anche </a:t>
            </a:r>
            <a:r>
              <a:rPr lang="it-IT" dirty="0">
                <a:solidFill>
                  <a:schemeClr val="tx1"/>
                </a:solidFill>
              </a:rPr>
              <a:t>durante la </a:t>
            </a:r>
            <a:r>
              <a:rPr lang="it-IT" dirty="0" smtClean="0">
                <a:solidFill>
                  <a:schemeClr val="tx1"/>
                </a:solidFill>
              </a:rPr>
              <a:t>cottura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È stata creata partendo da una qualità molto comune, la </a:t>
            </a:r>
            <a:r>
              <a:rPr lang="ar-DZ" dirty="0" smtClean="0">
                <a:solidFill>
                  <a:schemeClr val="tx1"/>
                </a:solidFill>
              </a:rPr>
              <a:t>Desirée</a:t>
            </a:r>
            <a:r>
              <a:rPr lang="it-IT" dirty="0" smtClean="0">
                <a:solidFill>
                  <a:schemeClr val="tx1"/>
                </a:solidFill>
              </a:rPr>
              <a:t>, che ha un basso contenuto di carotenoidi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Per quanto riguarda l’alimentazione potrebbero essere molto utili in </a:t>
            </a:r>
            <a:r>
              <a:rPr lang="it-IT" dirty="0">
                <a:solidFill>
                  <a:schemeClr val="tx1"/>
                </a:solidFill>
              </a:rPr>
              <a:t>alcune popolazioni dove le carenze di vitamine e le malattie correlate a queste carenze sono molto </a:t>
            </a:r>
            <a:r>
              <a:rPr lang="it-IT" dirty="0" smtClean="0">
                <a:solidFill>
                  <a:schemeClr val="tx1"/>
                </a:solidFill>
              </a:rPr>
              <a:t>comuni</a:t>
            </a:r>
            <a:endParaRPr lang="la-Latn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2997" y="2283499"/>
            <a:ext cx="3802533" cy="272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9061837" y="5069723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Golden potato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xmlns="" val="22608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127" y="433136"/>
            <a:ext cx="10191623" cy="986589"/>
          </a:xfrm>
        </p:spPr>
        <p:txBody>
          <a:bodyPr/>
          <a:lstStyle/>
          <a:p>
            <a:r>
              <a:rPr lang="it-IT" b="1" dirty="0" smtClean="0"/>
              <a:t>Caffè OGM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2732" y="1515979"/>
            <a:ext cx="7264365" cy="470434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Una pianta  GM in </a:t>
            </a:r>
            <a:r>
              <a:rPr lang="it-IT" dirty="0">
                <a:solidFill>
                  <a:schemeClr val="tx1"/>
                </a:solidFill>
              </a:rPr>
              <a:t>grado di produrre chicchi con una bassa quantità di caffeina è stata creata in Giappone, nel centro di ricerca del Nara </a:t>
            </a:r>
            <a:r>
              <a:rPr lang="en-US" dirty="0" smtClean="0">
                <a:solidFill>
                  <a:schemeClr val="tx1"/>
                </a:solidFill>
              </a:rPr>
              <a:t>Institute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of Science and </a:t>
            </a:r>
            <a:r>
              <a:rPr lang="it-IT" dirty="0" smtClean="0">
                <a:solidFill>
                  <a:schemeClr val="tx1"/>
                </a:solidFill>
              </a:rPr>
              <a:t>Technology nel 2003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>
                <a:solidFill>
                  <a:schemeClr val="tx1"/>
                </a:solidFill>
              </a:rPr>
              <a:t>O</a:t>
            </a:r>
            <a:r>
              <a:rPr lang="it-IT" dirty="0" smtClean="0">
                <a:solidFill>
                  <a:schemeClr val="tx1"/>
                </a:solidFill>
              </a:rPr>
              <a:t>ffre </a:t>
            </a:r>
            <a:r>
              <a:rPr lang="it-IT" dirty="0">
                <a:solidFill>
                  <a:schemeClr val="tx1"/>
                </a:solidFill>
              </a:rPr>
              <a:t>un'alternativa più economica al costoso processo di produzione industriale </a:t>
            </a:r>
            <a:r>
              <a:rPr lang="it-IT" dirty="0" smtClean="0">
                <a:solidFill>
                  <a:schemeClr val="tx1"/>
                </a:solidFill>
              </a:rPr>
              <a:t>per </a:t>
            </a:r>
            <a:r>
              <a:rPr lang="it-IT" dirty="0">
                <a:solidFill>
                  <a:schemeClr val="tx1"/>
                </a:solidFill>
              </a:rPr>
              <a:t>ottenere il </a:t>
            </a:r>
            <a:r>
              <a:rPr lang="it-IT" b="1" dirty="0" smtClean="0"/>
              <a:t>decaffeinato</a:t>
            </a:r>
            <a:endParaRPr lang="it-IT" b="1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Partendo da una piantina di caffè della varietà </a:t>
            </a:r>
            <a:r>
              <a:rPr lang="la-Latn" i="1" dirty="0" smtClean="0">
                <a:solidFill>
                  <a:schemeClr val="tx1"/>
                </a:solidFill>
              </a:rPr>
              <a:t>Coffea canephora</a:t>
            </a:r>
            <a:r>
              <a:rPr lang="it-IT" i="1" dirty="0" smtClean="0">
                <a:solidFill>
                  <a:schemeClr val="tx1"/>
                </a:solidFill>
              </a:rPr>
              <a:t>,</a:t>
            </a:r>
            <a:r>
              <a:rPr lang="it-IT" dirty="0" smtClean="0">
                <a:solidFill>
                  <a:schemeClr val="tx1"/>
                </a:solidFill>
              </a:rPr>
              <a:t> i ricercatori sono riusciti ad inibire il gene </a:t>
            </a:r>
            <a:r>
              <a:rPr lang="it-IT" dirty="0">
                <a:solidFill>
                  <a:schemeClr val="tx1"/>
                </a:solidFill>
              </a:rPr>
              <a:t>per l'enzima </a:t>
            </a:r>
            <a:r>
              <a:rPr lang="it-IT" b="1" dirty="0"/>
              <a:t>teobromina </a:t>
            </a:r>
            <a:r>
              <a:rPr lang="kn-IN" b="1" dirty="0" smtClean="0"/>
              <a:t>sintetasi</a:t>
            </a:r>
            <a:r>
              <a:rPr lang="it-IT" dirty="0" smtClean="0">
                <a:solidFill>
                  <a:schemeClr val="tx1"/>
                </a:solidFill>
              </a:rPr>
              <a:t>, responsabile della sintesi della caffeina</a:t>
            </a:r>
            <a:endParaRPr lang="it-IT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La caffeina risulta ridotta del 50-70% nelle piante modificate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5785"/>
            <a:ext cx="3575713" cy="558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9184247" y="5991367"/>
            <a:ext cx="16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Sintesi Caffeina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xmlns="" val="34247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6162" y="433136"/>
            <a:ext cx="10645252" cy="986589"/>
          </a:xfrm>
        </p:spPr>
        <p:txBody>
          <a:bodyPr>
            <a:noAutofit/>
          </a:bodyPr>
          <a:lstStyle/>
          <a:p>
            <a:r>
              <a:rPr lang="it-IT" sz="4000" b="1" dirty="0" smtClean="0"/>
              <a:t>Carote OGM per la cura del morbo di </a:t>
            </a:r>
            <a:r>
              <a:rPr lang="gsw-FR" sz="4000" b="1" dirty="0" smtClean="0"/>
              <a:t>Gaucher</a:t>
            </a:r>
            <a:endParaRPr lang="gsw-FR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85609" y="1446664"/>
            <a:ext cx="10528385" cy="4804012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La </a:t>
            </a:r>
            <a:r>
              <a:rPr lang="it-IT" b="1" dirty="0" smtClean="0"/>
              <a:t>malattia di </a:t>
            </a:r>
            <a:r>
              <a:rPr lang="gsw-FR" b="1" dirty="0" smtClean="0"/>
              <a:t>Gaucher</a:t>
            </a:r>
            <a:r>
              <a:rPr lang="it-IT" b="1" dirty="0" smtClean="0"/>
              <a:t> </a:t>
            </a:r>
            <a:r>
              <a:rPr lang="it-IT" dirty="0">
                <a:solidFill>
                  <a:schemeClr val="tx1"/>
                </a:solidFill>
              </a:rPr>
              <a:t>è una </a:t>
            </a:r>
            <a:r>
              <a:rPr lang="it-IT" dirty="0" smtClean="0">
                <a:solidFill>
                  <a:schemeClr val="tx1"/>
                </a:solidFill>
              </a:rPr>
              <a:t>patologia di natura ereditaria </a:t>
            </a:r>
            <a:r>
              <a:rPr lang="it-IT" dirty="0">
                <a:solidFill>
                  <a:schemeClr val="tx1"/>
                </a:solidFill>
              </a:rPr>
              <a:t>da accumulo lisosomiale </a:t>
            </a:r>
            <a:r>
              <a:rPr lang="it-IT" dirty="0" smtClean="0">
                <a:solidFill>
                  <a:schemeClr val="tx1"/>
                </a:solidFill>
              </a:rPr>
              <a:t>dovuta all’</a:t>
            </a:r>
            <a:r>
              <a:rPr lang="it-IT" b="1" dirty="0" smtClean="0"/>
              <a:t>assenza</a:t>
            </a:r>
            <a:r>
              <a:rPr lang="it-IT" dirty="0" smtClean="0">
                <a:solidFill>
                  <a:schemeClr val="tx1"/>
                </a:solidFill>
              </a:rPr>
              <a:t> o al </a:t>
            </a:r>
            <a:r>
              <a:rPr lang="it-IT" b="1" dirty="0" smtClean="0"/>
              <a:t>malfunzionamento di </a:t>
            </a:r>
            <a:r>
              <a:rPr lang="kr-NG" b="1" dirty="0" smtClean="0"/>
              <a:t>glucocerebrosidasi</a:t>
            </a:r>
            <a:r>
              <a:rPr lang="it-IT" dirty="0" smtClean="0">
                <a:solidFill>
                  <a:schemeClr val="tx1"/>
                </a:solidFill>
              </a:rPr>
              <a:t>, un’idrolasi </a:t>
            </a:r>
            <a:r>
              <a:rPr lang="it-IT" dirty="0">
                <a:solidFill>
                  <a:schemeClr val="tx1"/>
                </a:solidFill>
              </a:rPr>
              <a:t>lisosomiale coinvolta nella degradazione degli </a:t>
            </a:r>
            <a:r>
              <a:rPr lang="kr-NG" dirty="0" smtClean="0">
                <a:solidFill>
                  <a:schemeClr val="tx1"/>
                </a:solidFill>
              </a:rPr>
              <a:t>glicosfingolipidi</a:t>
            </a:r>
            <a:endParaRPr lang="it-IT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Nei </a:t>
            </a:r>
            <a:r>
              <a:rPr lang="it-IT" dirty="0">
                <a:solidFill>
                  <a:schemeClr val="tx1"/>
                </a:solidFill>
              </a:rPr>
              <a:t>soggetti affetti da malattia di </a:t>
            </a:r>
            <a:r>
              <a:rPr lang="ks-Deva" dirty="0" smtClean="0">
                <a:solidFill>
                  <a:schemeClr val="tx1"/>
                </a:solidFill>
              </a:rPr>
              <a:t>Gaucher</a:t>
            </a:r>
            <a:r>
              <a:rPr lang="it-IT" dirty="0" smtClean="0">
                <a:solidFill>
                  <a:schemeClr val="tx1"/>
                </a:solidFill>
              </a:rPr>
              <a:t> lo </a:t>
            </a:r>
            <a:r>
              <a:rPr lang="it-IT" dirty="0">
                <a:solidFill>
                  <a:schemeClr val="tx1"/>
                </a:solidFill>
              </a:rPr>
              <a:t>smaltimento </a:t>
            </a:r>
            <a:r>
              <a:rPr lang="it-IT" dirty="0" smtClean="0">
                <a:solidFill>
                  <a:schemeClr val="tx1"/>
                </a:solidFill>
              </a:rPr>
              <a:t>dei </a:t>
            </a:r>
            <a:r>
              <a:rPr lang="ks-Deva" dirty="0" smtClean="0">
                <a:solidFill>
                  <a:schemeClr val="tx1"/>
                </a:solidFill>
              </a:rPr>
              <a:t>glicosfingolipidi</a:t>
            </a:r>
            <a:r>
              <a:rPr lang="it-IT" dirty="0" smtClean="0">
                <a:solidFill>
                  <a:schemeClr val="tx1"/>
                </a:solidFill>
              </a:rPr>
              <a:t> è </a:t>
            </a:r>
            <a:r>
              <a:rPr lang="it-IT" dirty="0">
                <a:solidFill>
                  <a:schemeClr val="tx1"/>
                </a:solidFill>
              </a:rPr>
              <a:t>insufficiente, con conseguente accumulo di grosse quantità di questo substrato all’interno dei lisosomi dei macrofagi, specialmente nei tessuti del sistema </a:t>
            </a:r>
            <a:r>
              <a:rPr lang="it-IT" dirty="0" smtClean="0">
                <a:solidFill>
                  <a:schemeClr val="tx1"/>
                </a:solidFill>
              </a:rPr>
              <a:t>reticoloendoteliale</a:t>
            </a:r>
            <a:r>
              <a:rPr lang="it-IT" dirty="0">
                <a:solidFill>
                  <a:schemeClr val="tx1"/>
                </a:solidFill>
              </a:rPr>
              <a:t>. Questi macrofagi carichi di lipidi possono presentare una morfologia atipica e prendono il nome di ‘</a:t>
            </a:r>
            <a:r>
              <a:rPr lang="it-IT" b="1" dirty="0"/>
              <a:t>cellule di </a:t>
            </a:r>
            <a:r>
              <a:rPr lang="kr-NG" b="1" dirty="0" smtClean="0"/>
              <a:t>Gauche</a:t>
            </a:r>
            <a:r>
              <a:rPr lang="it-IT" b="1" dirty="0" smtClean="0"/>
              <a:t>r</a:t>
            </a:r>
            <a:r>
              <a:rPr lang="it-IT" dirty="0" smtClean="0">
                <a:solidFill>
                  <a:schemeClr val="tx1"/>
                </a:solidFill>
              </a:rPr>
              <a:t>’. Queste </a:t>
            </a:r>
            <a:r>
              <a:rPr lang="it-IT" dirty="0">
                <a:solidFill>
                  <a:schemeClr val="tx1"/>
                </a:solidFill>
              </a:rPr>
              <a:t>cellule tendono ad accumularsi in diversi organi ed </a:t>
            </a:r>
            <a:r>
              <a:rPr lang="it-IT" dirty="0" smtClean="0">
                <a:solidFill>
                  <a:schemeClr val="tx1"/>
                </a:solidFill>
              </a:rPr>
              <a:t>apparati, principalmente nella </a:t>
            </a:r>
            <a:r>
              <a:rPr lang="it-IT" dirty="0">
                <a:solidFill>
                  <a:schemeClr val="tx1"/>
                </a:solidFill>
              </a:rPr>
              <a:t>milza, </a:t>
            </a:r>
            <a:r>
              <a:rPr lang="it-IT" dirty="0" smtClean="0">
                <a:solidFill>
                  <a:schemeClr val="tx1"/>
                </a:solidFill>
              </a:rPr>
              <a:t>nei </a:t>
            </a:r>
            <a:r>
              <a:rPr lang="it-IT" dirty="0">
                <a:solidFill>
                  <a:schemeClr val="tx1"/>
                </a:solidFill>
              </a:rPr>
              <a:t>sinusoidi epatici </a:t>
            </a:r>
            <a:r>
              <a:rPr lang="it-IT" dirty="0" smtClean="0">
                <a:solidFill>
                  <a:schemeClr val="tx1"/>
                </a:solidFill>
              </a:rPr>
              <a:t>e nel </a:t>
            </a:r>
            <a:r>
              <a:rPr lang="it-IT" dirty="0">
                <a:solidFill>
                  <a:schemeClr val="tx1"/>
                </a:solidFill>
              </a:rPr>
              <a:t>midollo osseo.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Solitamente esordisce in età infantile con sintomi  ecchimosi, emorragie, spossatezza, dolore alle ossa o una combinazione di questi sintomi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Si divide in 3 tipi: </a:t>
            </a:r>
            <a:r>
              <a:rPr lang="it-IT" dirty="0">
                <a:solidFill>
                  <a:schemeClr val="tx1"/>
                </a:solidFill>
              </a:rPr>
              <a:t>tipo 1 non </a:t>
            </a:r>
            <a:r>
              <a:rPr lang="ks-Deva" dirty="0" smtClean="0">
                <a:solidFill>
                  <a:schemeClr val="tx1"/>
                </a:solidFill>
              </a:rPr>
              <a:t>neuronopatico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</a:rPr>
              <a:t>tipo 2 </a:t>
            </a:r>
            <a:r>
              <a:rPr lang="kk-KZ" dirty="0" smtClean="0">
                <a:solidFill>
                  <a:schemeClr val="tx1"/>
                </a:solidFill>
              </a:rPr>
              <a:t>neuronopatico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acuto, e tipo 3 </a:t>
            </a:r>
            <a:r>
              <a:rPr lang="kr-NG" dirty="0" smtClean="0">
                <a:solidFill>
                  <a:schemeClr val="tx1"/>
                </a:solidFill>
              </a:rPr>
              <a:t>neuronopatico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cronico</a:t>
            </a:r>
            <a:endParaRPr lang="it-IT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58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127" y="433136"/>
            <a:ext cx="10191623" cy="986589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Carote OGM per la cura del morbo di</a:t>
            </a:r>
            <a:r>
              <a:rPr lang="ks-Deva" b="1" dirty="0" smtClean="0"/>
              <a:t> Gaucher</a:t>
            </a:r>
            <a:endParaRPr lang="ks-Deva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2732" y="1515979"/>
            <a:ext cx="6392343" cy="470434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>
                <a:solidFill>
                  <a:schemeClr val="tx1"/>
                </a:solidFill>
              </a:rPr>
              <a:t>I</a:t>
            </a:r>
            <a:r>
              <a:rPr lang="it-IT" dirty="0" smtClean="0">
                <a:solidFill>
                  <a:schemeClr val="tx1"/>
                </a:solidFill>
              </a:rPr>
              <a:t>l nuovo </a:t>
            </a:r>
            <a:r>
              <a:rPr lang="it-IT" b="1" dirty="0" smtClean="0"/>
              <a:t>farmaco</a:t>
            </a:r>
            <a:r>
              <a:rPr lang="it-IT" dirty="0" smtClean="0">
                <a:solidFill>
                  <a:schemeClr val="tx1"/>
                </a:solidFill>
              </a:rPr>
              <a:t> è realizzato </a:t>
            </a:r>
            <a:r>
              <a:rPr lang="it-IT" dirty="0">
                <a:solidFill>
                  <a:schemeClr val="tx1"/>
                </a:solidFill>
              </a:rPr>
              <a:t>con una nuova tecnologia </a:t>
            </a:r>
            <a:r>
              <a:rPr lang="it-IT" dirty="0" smtClean="0">
                <a:solidFill>
                  <a:schemeClr val="tx1"/>
                </a:solidFill>
              </a:rPr>
              <a:t>produttiva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dirty="0" smtClean="0">
                <a:solidFill>
                  <a:schemeClr val="tx1"/>
                </a:solidFill>
              </a:rPr>
              <a:t>basata </a:t>
            </a:r>
            <a:r>
              <a:rPr lang="it-IT" dirty="0">
                <a:solidFill>
                  <a:schemeClr val="tx1"/>
                </a:solidFill>
              </a:rPr>
              <a:t>sulle </a:t>
            </a:r>
            <a:r>
              <a:rPr lang="it-IT" b="1" dirty="0"/>
              <a:t>cellule di </a:t>
            </a:r>
            <a:r>
              <a:rPr lang="it-IT" b="1" dirty="0" smtClean="0"/>
              <a:t>carota</a:t>
            </a:r>
            <a:endParaRPr lang="it-IT" b="1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Trasformando </a:t>
            </a:r>
            <a:r>
              <a:rPr lang="it-IT" dirty="0">
                <a:solidFill>
                  <a:schemeClr val="tx1"/>
                </a:solidFill>
              </a:rPr>
              <a:t>la </a:t>
            </a:r>
            <a:r>
              <a:rPr lang="it-IT" dirty="0" smtClean="0">
                <a:solidFill>
                  <a:schemeClr val="tx1"/>
                </a:solidFill>
              </a:rPr>
              <a:t>carota, </a:t>
            </a:r>
            <a:r>
              <a:rPr lang="it-IT" dirty="0">
                <a:solidFill>
                  <a:schemeClr val="tx1"/>
                </a:solidFill>
              </a:rPr>
              <a:t>si induce la produzione dell’enzima </a:t>
            </a:r>
            <a:r>
              <a:rPr lang="it-IT" dirty="0" smtClean="0">
                <a:solidFill>
                  <a:schemeClr val="tx1"/>
                </a:solidFill>
              </a:rPr>
              <a:t>che nella cura utilizzata in precedenza veniva ricavato </a:t>
            </a:r>
            <a:r>
              <a:rPr lang="it-IT" dirty="0">
                <a:solidFill>
                  <a:schemeClr val="tx1"/>
                </a:solidFill>
              </a:rPr>
              <a:t>da cellule di mammifero oppure estratto dalla placenta </a:t>
            </a:r>
            <a:r>
              <a:rPr lang="it-IT" dirty="0" smtClean="0">
                <a:solidFill>
                  <a:schemeClr val="tx1"/>
                </a:solidFill>
              </a:rPr>
              <a:t>umana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È più sicura poiché non comporta nessun rischio di contaminazione virale, a differenza della cura precedente, poiché i patogeni delle piante non possono attaccare l’uomo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 smtClean="0">
                <a:solidFill>
                  <a:schemeClr val="tx1"/>
                </a:solidFill>
              </a:rPr>
              <a:t>Il costo di produzione è più economico circa del 90% rispetto alla cura classica ed è in commercio ad un costo del 25% più basso di quello dei concorrenti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30" t="27859" r="3532" b="21195"/>
          <a:stretch/>
        </p:blipFill>
        <p:spPr bwMode="auto">
          <a:xfrm>
            <a:off x="7287904" y="1559536"/>
            <a:ext cx="4380931" cy="180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4478" y="3779223"/>
            <a:ext cx="3327781" cy="221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453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1467</TotalTime>
  <Words>727</Words>
  <Application>Microsoft Office PowerPoint</Application>
  <PresentationFormat>Personalizzato</PresentationFormat>
  <Paragraphs>65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Base</vt:lpstr>
      <vt:lpstr>Green Biotechnology</vt:lpstr>
      <vt:lpstr>Biotecnologia</vt:lpstr>
      <vt:lpstr>Biotecnologie</vt:lpstr>
      <vt:lpstr>Green Biotechnology</vt:lpstr>
      <vt:lpstr>Cotone Bt</vt:lpstr>
      <vt:lpstr>Golden Potato</vt:lpstr>
      <vt:lpstr>Caffè OGM</vt:lpstr>
      <vt:lpstr>Carote OGM per la cura del morbo di Gaucher</vt:lpstr>
      <vt:lpstr>Carote OGM per la cura del morbo di Gaucher</vt:lpstr>
      <vt:lpstr>Problematiche coltivazioni OGM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Biotechnology</dc:title>
  <dc:creator>mario</dc:creator>
  <cp:lastModifiedBy>Casa</cp:lastModifiedBy>
  <cp:revision>67</cp:revision>
  <dcterms:created xsi:type="dcterms:W3CDTF">2020-06-04T16:32:32Z</dcterms:created>
  <dcterms:modified xsi:type="dcterms:W3CDTF">2021-04-06T07:25:07Z</dcterms:modified>
</cp:coreProperties>
</file>