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296650" cy="6858000"/>
          </a:xfrm>
          <a:custGeom>
            <a:avLst/>
            <a:gdLst/>
            <a:ahLst/>
            <a:cxnLst/>
            <a:rect l="l" t="t" r="r" b="b"/>
            <a:pathLst>
              <a:path w="11296650" h="6858000">
                <a:moveTo>
                  <a:pt x="0" y="6858000"/>
                </a:moveTo>
                <a:lnTo>
                  <a:pt x="11296650" y="6858000"/>
                </a:lnTo>
                <a:lnTo>
                  <a:pt x="112966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96650" y="0"/>
            <a:ext cx="895350" cy="6858000"/>
          </a:xfrm>
          <a:custGeom>
            <a:avLst/>
            <a:gdLst/>
            <a:ahLst/>
            <a:cxnLst/>
            <a:rect l="l" t="t" r="r" b="b"/>
            <a:pathLst>
              <a:path w="895350" h="6858000">
                <a:moveTo>
                  <a:pt x="0" y="0"/>
                </a:moveTo>
                <a:lnTo>
                  <a:pt x="0" y="6857998"/>
                </a:lnTo>
                <a:lnTo>
                  <a:pt x="895350" y="6857998"/>
                </a:lnTo>
                <a:lnTo>
                  <a:pt x="895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7376" y="349821"/>
            <a:ext cx="9477247" cy="130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616" y="2217102"/>
            <a:ext cx="9446767" cy="319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755" y="2699638"/>
            <a:ext cx="8932545" cy="3155416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marR="450850">
              <a:lnSpc>
                <a:spcPts val="7359"/>
              </a:lnSpc>
              <a:spcBef>
                <a:spcPts val="1420"/>
              </a:spcBef>
            </a:pPr>
            <a:r>
              <a:rPr sz="7200" spc="-65" dirty="0">
                <a:solidFill>
                  <a:schemeClr val="tx1"/>
                </a:solidFill>
              </a:rPr>
              <a:t>WHITE  </a:t>
            </a:r>
            <a:r>
              <a:rPr sz="7200" spc="-100" dirty="0">
                <a:solidFill>
                  <a:schemeClr val="tx1"/>
                </a:solidFill>
              </a:rPr>
              <a:t>B</a:t>
            </a:r>
            <a:r>
              <a:rPr sz="7200" spc="-80" dirty="0">
                <a:solidFill>
                  <a:schemeClr val="tx1"/>
                </a:solidFill>
              </a:rPr>
              <a:t>I</a:t>
            </a:r>
            <a:r>
              <a:rPr sz="7200" spc="-55" dirty="0">
                <a:solidFill>
                  <a:schemeClr val="tx1"/>
                </a:solidFill>
              </a:rPr>
              <a:t>O</a:t>
            </a:r>
            <a:r>
              <a:rPr sz="7200" spc="-75" dirty="0">
                <a:solidFill>
                  <a:schemeClr val="tx1"/>
                </a:solidFill>
              </a:rPr>
              <a:t>T</a:t>
            </a:r>
            <a:r>
              <a:rPr sz="7200" spc="-100" dirty="0">
                <a:solidFill>
                  <a:schemeClr val="tx1"/>
                </a:solidFill>
              </a:rPr>
              <a:t>EC</a:t>
            </a:r>
            <a:r>
              <a:rPr sz="7200" spc="-75" dirty="0">
                <a:solidFill>
                  <a:schemeClr val="tx1"/>
                </a:solidFill>
              </a:rPr>
              <a:t>H</a:t>
            </a:r>
            <a:r>
              <a:rPr sz="7200" spc="-90" dirty="0">
                <a:solidFill>
                  <a:schemeClr val="tx1"/>
                </a:solidFill>
              </a:rPr>
              <a:t>N</a:t>
            </a:r>
            <a:r>
              <a:rPr sz="7200" spc="-55" dirty="0">
                <a:solidFill>
                  <a:schemeClr val="tx1"/>
                </a:solidFill>
              </a:rPr>
              <a:t>O</a:t>
            </a:r>
            <a:r>
              <a:rPr sz="7200" spc="-75" dirty="0">
                <a:solidFill>
                  <a:schemeClr val="tx1"/>
                </a:solidFill>
              </a:rPr>
              <a:t>L</a:t>
            </a:r>
            <a:r>
              <a:rPr sz="7200" spc="-55" dirty="0">
                <a:solidFill>
                  <a:schemeClr val="tx1"/>
                </a:solidFill>
              </a:rPr>
              <a:t>OG</a:t>
            </a:r>
            <a:r>
              <a:rPr sz="7200" spc="5" dirty="0">
                <a:solidFill>
                  <a:schemeClr val="tx1"/>
                </a:solidFill>
              </a:rPr>
              <a:t>Y</a:t>
            </a:r>
            <a:endParaRPr sz="7200">
              <a:solidFill>
                <a:schemeClr val="tx1"/>
              </a:solidFill>
            </a:endParaRPr>
          </a:p>
          <a:p>
            <a:pPr marL="12700" marR="5080">
              <a:lnSpc>
                <a:spcPct val="97500"/>
              </a:lnSpc>
              <a:spcBef>
                <a:spcPts val="755"/>
              </a:spcBef>
            </a:pPr>
            <a:r>
              <a:rPr sz="2150" spc="-5" dirty="0">
                <a:solidFill>
                  <a:schemeClr val="tx1"/>
                </a:solidFill>
              </a:rPr>
              <a:t>"LA </a:t>
            </a:r>
            <a:r>
              <a:rPr sz="2150" spc="15" dirty="0">
                <a:solidFill>
                  <a:schemeClr val="tx1"/>
                </a:solidFill>
              </a:rPr>
              <a:t>NOSTRA </a:t>
            </a:r>
            <a:r>
              <a:rPr sz="2150" spc="10" dirty="0">
                <a:solidFill>
                  <a:schemeClr val="tx1"/>
                </a:solidFill>
              </a:rPr>
              <a:t>E' </a:t>
            </a:r>
            <a:r>
              <a:rPr sz="2150" spc="5" dirty="0">
                <a:solidFill>
                  <a:schemeClr val="tx1"/>
                </a:solidFill>
              </a:rPr>
              <a:t>L'ERA </a:t>
            </a:r>
            <a:r>
              <a:rPr sz="2150" spc="10" dirty="0">
                <a:solidFill>
                  <a:schemeClr val="tx1"/>
                </a:solidFill>
              </a:rPr>
              <a:t>DELLE </a:t>
            </a:r>
            <a:r>
              <a:rPr sz="2150" spc="20" dirty="0">
                <a:solidFill>
                  <a:schemeClr val="tx1"/>
                </a:solidFill>
              </a:rPr>
              <a:t>BIOTECNOLOGIE, </a:t>
            </a:r>
            <a:r>
              <a:rPr sz="2150" spc="10" dirty="0">
                <a:solidFill>
                  <a:schemeClr val="tx1"/>
                </a:solidFill>
              </a:rPr>
              <a:t>DELLA  </a:t>
            </a:r>
            <a:r>
              <a:rPr sz="2150" spc="30" dirty="0">
                <a:solidFill>
                  <a:schemeClr val="tx1"/>
                </a:solidFill>
              </a:rPr>
              <a:t>PRODUZIONE </a:t>
            </a:r>
            <a:r>
              <a:rPr sz="2150" spc="20" dirty="0">
                <a:solidFill>
                  <a:schemeClr val="tx1"/>
                </a:solidFill>
              </a:rPr>
              <a:t>E </a:t>
            </a:r>
            <a:r>
              <a:rPr sz="2150" spc="25" dirty="0">
                <a:solidFill>
                  <a:schemeClr val="tx1"/>
                </a:solidFill>
              </a:rPr>
              <a:t>RIPRODUZIONE </a:t>
            </a:r>
            <a:r>
              <a:rPr sz="2150" spc="10" dirty="0">
                <a:solidFill>
                  <a:schemeClr val="tx1"/>
                </a:solidFill>
              </a:rPr>
              <a:t>DELLA </a:t>
            </a:r>
            <a:r>
              <a:rPr sz="2150" spc="-30" dirty="0">
                <a:solidFill>
                  <a:schemeClr val="tx1"/>
                </a:solidFill>
              </a:rPr>
              <a:t>VITA </a:t>
            </a:r>
            <a:r>
              <a:rPr sz="2150" spc="15" dirty="0">
                <a:solidFill>
                  <a:schemeClr val="tx1"/>
                </a:solidFill>
              </a:rPr>
              <a:t>INDUSTRIALE </a:t>
            </a:r>
            <a:r>
              <a:rPr sz="2150" spc="20" dirty="0">
                <a:solidFill>
                  <a:schemeClr val="tx1"/>
                </a:solidFill>
              </a:rPr>
              <a:t>E  </a:t>
            </a:r>
            <a:r>
              <a:rPr sz="2150" spc="-15" dirty="0">
                <a:solidFill>
                  <a:schemeClr val="tx1"/>
                </a:solidFill>
              </a:rPr>
              <a:t>CONTROLLATA" </a:t>
            </a:r>
            <a:r>
              <a:rPr sz="2150" spc="5" dirty="0">
                <a:solidFill>
                  <a:schemeClr val="tx1"/>
                </a:solidFill>
              </a:rPr>
              <a:t>- </a:t>
            </a:r>
            <a:r>
              <a:rPr sz="2150" spc="20" dirty="0">
                <a:solidFill>
                  <a:schemeClr val="tx1"/>
                </a:solidFill>
              </a:rPr>
              <a:t>FRANCOIS </a:t>
            </a:r>
            <a:r>
              <a:rPr sz="2150" spc="-40" dirty="0">
                <a:solidFill>
                  <a:schemeClr val="tx1"/>
                </a:solidFill>
              </a:rPr>
              <a:t>EWALD</a:t>
            </a:r>
            <a:r>
              <a:rPr sz="2150" spc="270" dirty="0">
                <a:solidFill>
                  <a:schemeClr val="tx1"/>
                </a:solidFill>
              </a:rPr>
              <a:t> </a:t>
            </a:r>
            <a:r>
              <a:rPr sz="2150" dirty="0">
                <a:solidFill>
                  <a:schemeClr val="tx1"/>
                </a:solidFill>
              </a:rPr>
              <a:t>1946</a:t>
            </a:r>
            <a:endParaRPr sz="215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7200" cy="6858000"/>
            </a:xfrm>
            <a:custGeom>
              <a:avLst/>
              <a:gdLst/>
              <a:ahLst/>
              <a:cxnLst/>
              <a:rect l="l" t="t" r="r" b="b"/>
              <a:pathLst>
                <a:path w="457200" h="6858000">
                  <a:moveTo>
                    <a:pt x="457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0" y="6858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F2F2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96650" y="0"/>
              <a:ext cx="895350" cy="6858000"/>
            </a:xfrm>
            <a:custGeom>
              <a:avLst/>
              <a:gdLst/>
              <a:ahLst/>
              <a:cxnLst/>
              <a:rect l="l" t="t" r="r" b="b"/>
              <a:pathLst>
                <a:path w="895350" h="6858000">
                  <a:moveTo>
                    <a:pt x="0" y="0"/>
                  </a:moveTo>
                  <a:lnTo>
                    <a:pt x="0" y="6857998"/>
                  </a:lnTo>
                  <a:lnTo>
                    <a:pt x="895350" y="6857998"/>
                  </a:lnTo>
                  <a:lnTo>
                    <a:pt x="895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219074"/>
            <a:ext cx="4671695" cy="11855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0"/>
              </a:spcBef>
            </a:pPr>
            <a:r>
              <a:rPr sz="3950" spc="-45" dirty="0"/>
              <a:t>CHE </a:t>
            </a:r>
            <a:r>
              <a:rPr sz="3950" spc="-65" dirty="0"/>
              <a:t>COS'E' </a:t>
            </a:r>
            <a:r>
              <a:rPr sz="3950" spc="-40" dirty="0"/>
              <a:t>UNA  </a:t>
            </a:r>
            <a:r>
              <a:rPr sz="3950" spc="-85" dirty="0"/>
              <a:t>B</a:t>
            </a:r>
            <a:r>
              <a:rPr sz="3950" spc="-40" dirty="0"/>
              <a:t>I</a:t>
            </a:r>
            <a:r>
              <a:rPr sz="3950" spc="-75" dirty="0"/>
              <a:t>O</a:t>
            </a:r>
            <a:r>
              <a:rPr sz="3950" spc="-85" dirty="0"/>
              <a:t>TEC</a:t>
            </a:r>
            <a:r>
              <a:rPr sz="3950" spc="5" dirty="0"/>
              <a:t>N</a:t>
            </a:r>
            <a:r>
              <a:rPr sz="3950" dirty="0"/>
              <a:t>O</a:t>
            </a:r>
            <a:r>
              <a:rPr sz="3950" spc="-85" dirty="0"/>
              <a:t>L</a:t>
            </a:r>
            <a:r>
              <a:rPr sz="3950" dirty="0"/>
              <a:t>O</a:t>
            </a:r>
            <a:r>
              <a:rPr sz="3950" spc="-75" dirty="0"/>
              <a:t>G</a:t>
            </a:r>
            <a:r>
              <a:rPr sz="3950" spc="30" dirty="0"/>
              <a:t>I</a:t>
            </a:r>
            <a:r>
              <a:rPr sz="3950" spc="-85" dirty="0"/>
              <a:t>A</a:t>
            </a:r>
            <a:r>
              <a:rPr sz="3950" spc="10" dirty="0"/>
              <a:t>?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40397" y="1444942"/>
            <a:ext cx="10247630" cy="24047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215" marR="5080" indent="-181610">
              <a:lnSpc>
                <a:spcPct val="95600"/>
              </a:lnSpc>
              <a:spcBef>
                <a:spcPts val="195"/>
              </a:spcBef>
              <a:buClr>
                <a:srgbClr val="92A199"/>
              </a:buClr>
              <a:buSzPct val="77777"/>
              <a:buFont typeface="Arial"/>
              <a:buChar char="•"/>
              <a:tabLst>
                <a:tab pos="196215" algn="l"/>
              </a:tabLst>
            </a:pP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LE BIOTECNOLOGIE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SONO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QUALSIASI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APPLICAZIONE TECNOLOGICA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CHE </a:t>
            </a:r>
            <a:r>
              <a:rPr sz="18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UTILIZZI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ORGANISMI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VIVENTI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O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LORO </a:t>
            </a:r>
            <a:r>
              <a:rPr sz="1800" spc="-50" dirty="0">
                <a:solidFill>
                  <a:srgbClr val="FFFFFF"/>
                </a:solidFill>
                <a:latin typeface="Schoolbook Uralic"/>
                <a:cs typeface="Schoolbook Uralic"/>
              </a:rPr>
              <a:t>DERIVATI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PER REALIZZARE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PRODOTTI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PROCESSI 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USI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SPECIFICI CHE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RISPONDANO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AD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ESIGENZE</a:t>
            </a:r>
            <a:r>
              <a:rPr sz="1800" spc="3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UMANE</a:t>
            </a:r>
            <a:endParaRPr sz="1800">
              <a:latin typeface="Schoolbook Uralic"/>
              <a:cs typeface="Schoolbook Uralic"/>
            </a:endParaRPr>
          </a:p>
          <a:p>
            <a:pPr marL="298450" marR="315595" indent="-285750">
              <a:lnSpc>
                <a:spcPts val="2100"/>
              </a:lnSpc>
              <a:spcBef>
                <a:spcPts val="176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LE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BIOTECNOLOGIE VENGONO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DIVISE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BASE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ALL'AMBITO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CUI OPERANO,</a:t>
            </a:r>
            <a:r>
              <a:rPr sz="1800" spc="-20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E 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AD </a:t>
            </a:r>
            <a:r>
              <a:rPr sz="18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OGNUNA</a:t>
            </a:r>
            <a:r>
              <a:rPr sz="1800" spc="-38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CORRISPONDE </a:t>
            </a:r>
            <a:r>
              <a:rPr sz="18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UN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DETERMINATO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COLORE</a:t>
            </a:r>
            <a:endParaRPr sz="18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850">
              <a:latin typeface="Schoolbook Uralic"/>
              <a:cs typeface="Schoolbook Uralic"/>
            </a:endParaRPr>
          </a:p>
          <a:p>
            <a:pPr marL="298450" marR="1394460" indent="-285750">
              <a:lnSpc>
                <a:spcPct val="1008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RICONOSCIAMO </a:t>
            </a:r>
            <a:r>
              <a:rPr sz="18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INFATTI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LE BIOTECNOLOGIE: </a:t>
            </a:r>
            <a:r>
              <a:rPr sz="1800" spc="-10" dirty="0">
                <a:solidFill>
                  <a:srgbClr val="FF0000"/>
                </a:solidFill>
                <a:latin typeface="Schoolbook Uralic"/>
                <a:cs typeface="Schoolbook Uralic"/>
              </a:rPr>
              <a:t>ROSSE </a:t>
            </a:r>
            <a:r>
              <a:rPr sz="1800" dirty="0">
                <a:solidFill>
                  <a:srgbClr val="FF0000"/>
                </a:solidFill>
                <a:latin typeface="Schoolbook Uralic"/>
                <a:cs typeface="Schoolbook Uralic"/>
              </a:rPr>
              <a:t>(MEDICINA)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, </a:t>
            </a:r>
            <a:r>
              <a:rPr sz="1800" spc="-10" dirty="0">
                <a:solidFill>
                  <a:srgbClr val="006FC0"/>
                </a:solidFill>
                <a:latin typeface="Schoolbook Uralic"/>
                <a:cs typeface="Schoolbook Uralic"/>
              </a:rPr>
              <a:t>BLU  </a:t>
            </a:r>
            <a:r>
              <a:rPr sz="1800" dirty="0">
                <a:solidFill>
                  <a:srgbClr val="006FC0"/>
                </a:solidFill>
                <a:latin typeface="Schoolbook Uralic"/>
                <a:cs typeface="Schoolbook Uralic"/>
              </a:rPr>
              <a:t>(MARINE)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, </a:t>
            </a:r>
            <a:r>
              <a:rPr sz="1800" spc="-15" dirty="0">
                <a:solidFill>
                  <a:srgbClr val="00AF50"/>
                </a:solidFill>
                <a:latin typeface="Schoolbook Uralic"/>
                <a:cs typeface="Schoolbook Uralic"/>
              </a:rPr>
              <a:t>VERDI (AGRICOLTURA)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E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BIANCHE</a:t>
            </a:r>
            <a:r>
              <a:rPr sz="1800" spc="1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(AMBIENTE\INDUSTRIA)</a:t>
            </a:r>
            <a:endParaRPr sz="1800">
              <a:latin typeface="Schoolbook Uralic"/>
              <a:cs typeface="Schoolbook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14661"/>
            <a:ext cx="11293475" cy="3143885"/>
            <a:chOff x="0" y="3714661"/>
            <a:chExt cx="11293475" cy="3143885"/>
          </a:xfrm>
        </p:grpSpPr>
        <p:sp>
          <p:nvSpPr>
            <p:cNvPr id="5" name="object 5"/>
            <p:cNvSpPr/>
            <p:nvPr/>
          </p:nvSpPr>
          <p:spPr>
            <a:xfrm>
              <a:off x="2028825" y="6477000"/>
              <a:ext cx="3548126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400" y="4343400"/>
              <a:ext cx="3495675" cy="2152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043807"/>
              <a:ext cx="2055608" cy="2069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5107" y="4649470"/>
              <a:ext cx="1243202" cy="14080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23253" y="4530471"/>
              <a:ext cx="1727200" cy="17173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3328" y="4335145"/>
              <a:ext cx="2088502" cy="2097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40214" y="3714661"/>
              <a:ext cx="1453261" cy="14627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88302"/>
            <a:ext cx="789050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/>
              <a:t>LE </a:t>
            </a:r>
            <a:r>
              <a:rPr sz="3950" spc="-40" dirty="0"/>
              <a:t>BIOTECNOLOGIE</a:t>
            </a:r>
            <a:r>
              <a:rPr sz="3950" spc="200" dirty="0"/>
              <a:t> </a:t>
            </a:r>
            <a:r>
              <a:rPr sz="3950" spc="-60" dirty="0"/>
              <a:t>BIANCHE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91159" y="1299781"/>
            <a:ext cx="8409940" cy="4199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 indent="-181610">
              <a:lnSpc>
                <a:spcPts val="1770"/>
              </a:lnSpc>
              <a:spcBef>
                <a:spcPts val="125"/>
              </a:spcBef>
              <a:buClr>
                <a:srgbClr val="92A199"/>
              </a:buClr>
              <a:buSzPct val="79411"/>
              <a:buFont typeface="Arial"/>
              <a:buChar char="•"/>
              <a:tabLst>
                <a:tab pos="194310" algn="l"/>
                <a:tab pos="7294880" algn="l"/>
              </a:tabLst>
            </a:pP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LE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BIOTECNOLOGIE</a:t>
            </a:r>
            <a:r>
              <a:rPr sz="1700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BIANCHE</a:t>
            </a:r>
            <a:r>
              <a:rPr sz="1700" spc="-1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PERMETTONO</a:t>
            </a:r>
            <a:r>
              <a:rPr sz="1700" spc="-1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sz="1700" spc="35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-5" smtClean="0">
                <a:solidFill>
                  <a:srgbClr val="FFFFFF"/>
                </a:solidFill>
                <a:latin typeface="Schoolbook Uralic"/>
                <a:cs typeface="Schoolbook Uralic"/>
              </a:rPr>
              <a:t>SVILUPPARE</a:t>
            </a:r>
            <a:r>
              <a:rPr lang="it-IT" sz="1700" spc="-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30" smtClean="0">
                <a:solidFill>
                  <a:srgbClr val="FFFFFF"/>
                </a:solidFill>
                <a:latin typeface="Schoolbook Uralic"/>
                <a:cs typeface="Schoolbook Uralic"/>
              </a:rPr>
              <a:t>NUOVI</a:t>
            </a:r>
            <a:endParaRPr sz="1700">
              <a:latin typeface="Schoolbook Uralic"/>
              <a:cs typeface="Schoolbook Uralic"/>
            </a:endParaRPr>
          </a:p>
          <a:p>
            <a:pPr marL="193675">
              <a:lnSpc>
                <a:spcPts val="1505"/>
              </a:lnSpc>
            </a:pP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PROCESSI PRODUTTIVI </a:t>
            </a:r>
            <a:r>
              <a:rPr sz="17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INTELLIGENTI,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RISPETTOSI </a:t>
            </a:r>
            <a:r>
              <a:rPr sz="17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ED</a:t>
            </a:r>
            <a:r>
              <a:rPr sz="17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Schoolbook Uralic"/>
                <a:cs typeface="Schoolbook Uralic"/>
              </a:rPr>
              <a:t>ECO-</a:t>
            </a:r>
            <a:endParaRPr sz="1700">
              <a:latin typeface="Schoolbook Uralic"/>
              <a:cs typeface="Schoolbook Uralic"/>
            </a:endParaRPr>
          </a:p>
          <a:p>
            <a:pPr marL="193675" marR="1683385">
              <a:lnSpc>
                <a:spcPct val="77400"/>
              </a:lnSpc>
              <a:spcBef>
                <a:spcPts val="195"/>
              </a:spcBef>
            </a:pP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SOSTENIBILI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 E</a:t>
            </a:r>
            <a:r>
              <a:rPr sz="1700" spc="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RISPONDERE</a:t>
            </a:r>
            <a:r>
              <a:rPr sz="1700" spc="-2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AD</a:t>
            </a:r>
            <a:r>
              <a:rPr sz="17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ESIGENZE</a:t>
            </a:r>
            <a:r>
              <a:rPr sz="1700" spc="-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sz="17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TUTELA 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DELL'AMBIENTE.</a:t>
            </a:r>
            <a:endParaRPr sz="1700">
              <a:latin typeface="Schoolbook Uralic"/>
              <a:cs typeface="Schoolbook Uralic"/>
            </a:endParaRPr>
          </a:p>
          <a:p>
            <a:pPr marL="193675" indent="-181610">
              <a:lnSpc>
                <a:spcPts val="1810"/>
              </a:lnSpc>
              <a:spcBef>
                <a:spcPts val="1040"/>
              </a:spcBef>
              <a:buClr>
                <a:srgbClr val="92A199"/>
              </a:buClr>
              <a:buSzPct val="79411"/>
              <a:buFont typeface="Arial"/>
              <a:buChar char="•"/>
              <a:tabLst>
                <a:tab pos="194310" algn="l"/>
              </a:tabLst>
            </a:pP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IN</a:t>
            </a:r>
            <a:r>
              <a:rPr sz="17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UN</a:t>
            </a:r>
            <a:r>
              <a:rPr sz="17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CONTESTO</a:t>
            </a:r>
            <a:r>
              <a:rPr sz="17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SOCIO-ECONOMICO</a:t>
            </a:r>
            <a:r>
              <a:rPr sz="1700" spc="-9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SEMPRE</a:t>
            </a:r>
            <a:r>
              <a:rPr sz="1700" spc="-1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PIU'</a:t>
            </a:r>
            <a:r>
              <a:rPr sz="17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>
                <a:solidFill>
                  <a:srgbClr val="FFFFFF"/>
                </a:solidFill>
                <a:latin typeface="Schoolbook Uralic"/>
                <a:cs typeface="Schoolbook Uralic"/>
              </a:rPr>
              <a:t>ORIENTATO</a:t>
            </a:r>
            <a:r>
              <a:rPr sz="1700" spc="-245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smtClean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lang="it-IT"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D</a:t>
            </a:r>
            <a:r>
              <a:rPr sz="1700" spc="-145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UN</a:t>
            </a:r>
            <a:endParaRPr sz="1700">
              <a:latin typeface="Schoolbook Uralic"/>
              <a:cs typeface="Schoolbook Uralic"/>
            </a:endParaRPr>
          </a:p>
          <a:p>
            <a:pPr marL="193675">
              <a:lnSpc>
                <a:spcPts val="1540"/>
              </a:lnSpc>
            </a:pP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CONCETTO</a:t>
            </a:r>
            <a:r>
              <a:rPr sz="1700" spc="-9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sz="1700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SOSTENIBILITA'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AMBIENTALE,</a:t>
            </a:r>
            <a:r>
              <a:rPr sz="1700" spc="-20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L'IMPULSO</a:t>
            </a:r>
            <a:r>
              <a:rPr sz="17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CHE</a:t>
            </a:r>
            <a:r>
              <a:rPr sz="1700" spc="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SARA'</a:t>
            </a:r>
            <a:endParaRPr sz="1700">
              <a:latin typeface="Schoolbook Uralic"/>
              <a:cs typeface="Schoolbook Uralic"/>
            </a:endParaRPr>
          </a:p>
          <a:p>
            <a:pPr marL="193675">
              <a:lnSpc>
                <a:spcPts val="1540"/>
              </a:lnSpc>
            </a:pP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DATO</a:t>
            </a:r>
            <a:r>
              <a:rPr sz="1700" spc="-1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ALL'INDUSTRIA</a:t>
            </a:r>
            <a:r>
              <a:rPr sz="1700" spc="-7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CHIMICA</a:t>
            </a:r>
            <a:r>
              <a:rPr sz="1700" spc="-2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DAI</a:t>
            </a:r>
            <a:r>
              <a:rPr sz="17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PROCESSI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BIOTECNOLOGICI</a:t>
            </a:r>
            <a:endParaRPr sz="1700">
              <a:latin typeface="Schoolbook Uralic"/>
              <a:cs typeface="Schoolbook Uralic"/>
            </a:endParaRPr>
          </a:p>
          <a:p>
            <a:pPr marL="193675" marR="5080">
              <a:lnSpc>
                <a:spcPct val="73700"/>
              </a:lnSpc>
              <a:spcBef>
                <a:spcPts val="305"/>
              </a:spcBef>
            </a:pP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COSTITUIRA'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UN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FONDAMENTALE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ELEMENTO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INNOVAZIONE</a:t>
            </a:r>
            <a:r>
              <a:rPr sz="17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NELLA  CATENA</a:t>
            </a:r>
            <a:r>
              <a:rPr sz="1700" spc="-2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INDUSTRIALE</a:t>
            </a:r>
            <a:endParaRPr sz="1700">
              <a:latin typeface="Schoolbook Uralic"/>
              <a:cs typeface="Schoolbook Uralic"/>
            </a:endParaRPr>
          </a:p>
          <a:p>
            <a:pPr marL="193675" indent="-181610">
              <a:lnSpc>
                <a:spcPts val="1770"/>
              </a:lnSpc>
              <a:spcBef>
                <a:spcPts val="1115"/>
              </a:spcBef>
              <a:buClr>
                <a:srgbClr val="92A199"/>
              </a:buClr>
              <a:buSzPct val="79411"/>
              <a:buFont typeface="Arial"/>
              <a:buChar char="•"/>
              <a:tabLst>
                <a:tab pos="194310" algn="l"/>
              </a:tabLst>
            </a:pP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OGGIGIORNO</a:t>
            </a:r>
            <a:r>
              <a:rPr sz="1700" spc="-1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LE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BIOTECNOLOGIE</a:t>
            </a:r>
            <a:r>
              <a:rPr sz="1700" spc="-7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BIANCHE</a:t>
            </a:r>
            <a:r>
              <a:rPr sz="1700" spc="-1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IN</a:t>
            </a:r>
            <a:r>
              <a:rPr sz="17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35">
                <a:solidFill>
                  <a:srgbClr val="FFFFFF"/>
                </a:solidFill>
                <a:latin typeface="Schoolbook Uralic"/>
                <a:cs typeface="Schoolbook Uralic"/>
              </a:rPr>
              <a:t>GENERE</a:t>
            </a:r>
            <a:r>
              <a:rPr sz="1700" spc="-15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smtClean="0">
                <a:solidFill>
                  <a:srgbClr val="FFFFFF"/>
                </a:solidFill>
                <a:latin typeface="Schoolbook Uralic"/>
                <a:cs typeface="Schoolbook Uralic"/>
              </a:rPr>
              <a:t>TROV</a:t>
            </a:r>
            <a:r>
              <a:rPr lang="it-IT" sz="1700" spc="2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z="1700" spc="25" smtClean="0">
                <a:solidFill>
                  <a:srgbClr val="FFFFFF"/>
                </a:solidFill>
                <a:latin typeface="Schoolbook Uralic"/>
                <a:cs typeface="Schoolbook Uralic"/>
              </a:rPr>
              <a:t>NO</a:t>
            </a:r>
            <a:endParaRPr sz="1700">
              <a:latin typeface="Schoolbook Uralic"/>
              <a:cs typeface="Schoolbook Uralic"/>
            </a:endParaRPr>
          </a:p>
          <a:p>
            <a:pPr marL="193675">
              <a:lnSpc>
                <a:spcPts val="1540"/>
              </a:lnSpc>
            </a:pP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INNUMEREVOLI</a:t>
            </a:r>
            <a:r>
              <a:rPr sz="1700" spc="-28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APPLICAZIONI</a:t>
            </a:r>
            <a:r>
              <a:rPr sz="17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INDUSTRIALI;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OLTRE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CHE</a:t>
            </a:r>
            <a:r>
              <a:rPr sz="1700" spc="-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PER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 LA</a:t>
            </a:r>
            <a:endParaRPr sz="1700">
              <a:latin typeface="Schoolbook Uralic"/>
              <a:cs typeface="Schoolbook Uralic"/>
            </a:endParaRPr>
          </a:p>
          <a:p>
            <a:pPr marL="193675">
              <a:lnSpc>
                <a:spcPts val="1540"/>
              </a:lnSpc>
            </a:pP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PRODUZIONE DI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COMBUSTIBILI,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LE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TROVIAMO</a:t>
            </a:r>
            <a:r>
              <a:rPr sz="1700" spc="-4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APPLICATE</a:t>
            </a:r>
            <a:endParaRPr sz="1700">
              <a:latin typeface="Schoolbook Uralic"/>
              <a:cs typeface="Schoolbook Uralic"/>
            </a:endParaRPr>
          </a:p>
          <a:p>
            <a:pPr marL="193675" marR="894080">
              <a:lnSpc>
                <a:spcPct val="73600"/>
              </a:lnSpc>
              <a:spcBef>
                <a:spcPts val="265"/>
              </a:spcBef>
            </a:pP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ALL'INDUSTRIA</a:t>
            </a:r>
            <a:r>
              <a:rPr sz="1700" spc="-1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CHIMICA,</a:t>
            </a:r>
            <a:r>
              <a:rPr sz="1700" spc="-1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AUTOMOBILISTICA,</a:t>
            </a:r>
            <a:r>
              <a:rPr sz="1700" spc="-1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DELLA</a:t>
            </a:r>
            <a:r>
              <a:rPr sz="1700" spc="-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Schoolbook Uralic"/>
                <a:cs typeface="Schoolbook Uralic"/>
              </a:rPr>
              <a:t>PLASTICA, 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TESSILE,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CARTACEA, FARMACEUTICA,</a:t>
            </a:r>
            <a:r>
              <a:rPr sz="1700" spc="-3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ECC...</a:t>
            </a:r>
            <a:endParaRPr sz="1700">
              <a:latin typeface="Schoolbook Uralic"/>
              <a:cs typeface="Schoolbook Uralic"/>
            </a:endParaRPr>
          </a:p>
          <a:p>
            <a:pPr marL="193675" indent="-181610">
              <a:lnSpc>
                <a:spcPts val="1810"/>
              </a:lnSpc>
              <a:spcBef>
                <a:spcPts val="1115"/>
              </a:spcBef>
              <a:buClr>
                <a:srgbClr val="92A199"/>
              </a:buClr>
              <a:buSzPct val="79411"/>
              <a:buFont typeface="Arial"/>
              <a:buChar char="•"/>
              <a:tabLst>
                <a:tab pos="194310" algn="l"/>
                <a:tab pos="1089660" algn="l"/>
              </a:tabLst>
            </a:pP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TUTTE	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QUESTE</a:t>
            </a:r>
            <a:r>
              <a:rPr sz="1700" spc="-1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APPLICAZIONI</a:t>
            </a:r>
            <a:r>
              <a:rPr sz="1700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CONDIVIDONO</a:t>
            </a:r>
            <a:r>
              <a:rPr sz="1700" spc="-9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UN</a:t>
            </a:r>
            <a:r>
              <a:rPr sz="1700" spc="-8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FONDO</a:t>
            </a:r>
            <a:r>
              <a:rPr sz="17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Schoolbook Uralic"/>
                <a:cs typeface="Schoolbook Uralic"/>
              </a:rPr>
              <a:t>SCIENTIFICO</a:t>
            </a:r>
            <a:endParaRPr sz="1700">
              <a:latin typeface="Schoolbook Uralic"/>
              <a:cs typeface="Schoolbook Uralic"/>
            </a:endParaRPr>
          </a:p>
          <a:p>
            <a:pPr marL="193675">
              <a:lnSpc>
                <a:spcPts val="1540"/>
              </a:lnSpc>
            </a:pP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–TECNOLOGICO</a:t>
            </a:r>
            <a:r>
              <a:rPr sz="1700" spc="-17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COMUNE:</a:t>
            </a:r>
            <a:r>
              <a:rPr sz="1700" spc="-1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Schoolbook Uralic"/>
                <a:cs typeface="Schoolbook Uralic"/>
              </a:rPr>
              <a:t>PARTENDO</a:t>
            </a:r>
            <a:r>
              <a:rPr sz="1700" spc="-1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DA</a:t>
            </a:r>
            <a:r>
              <a:rPr sz="1700" spc="-1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MATERIALI</a:t>
            </a:r>
            <a:r>
              <a:rPr sz="1700" spc="-1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RINNOVABILI</a:t>
            </a:r>
            <a:r>
              <a:rPr sz="1700" spc="-1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endParaRPr sz="1700">
              <a:latin typeface="Schoolbook Uralic"/>
              <a:cs typeface="Schoolbook Uralic"/>
            </a:endParaRPr>
          </a:p>
          <a:p>
            <a:pPr marL="193675" marR="391160">
              <a:lnSpc>
                <a:spcPct val="73500"/>
              </a:lnSpc>
              <a:spcBef>
                <a:spcPts val="275"/>
              </a:spcBef>
            </a:pP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SCARTO</a:t>
            </a:r>
            <a:r>
              <a:rPr sz="1700" spc="-1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COME</a:t>
            </a:r>
            <a:r>
              <a:rPr sz="1700" spc="-7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MATERIA</a:t>
            </a:r>
            <a:r>
              <a:rPr sz="1700" spc="-2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PRIMA,</a:t>
            </a:r>
            <a:r>
              <a:rPr sz="1700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UTILIZZANO</a:t>
            </a:r>
            <a:r>
              <a:rPr sz="17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DEI</a:t>
            </a:r>
            <a:r>
              <a:rPr sz="1700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MICROORGANISMI  </a:t>
            </a:r>
            <a:r>
              <a:rPr sz="17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17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OTTENERE </a:t>
            </a:r>
            <a:r>
              <a:rPr sz="17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PRODOTTI </a:t>
            </a:r>
            <a:r>
              <a:rPr sz="1700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7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MODO</a:t>
            </a:r>
            <a:r>
              <a:rPr sz="1700" spc="-2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Schoolbook Uralic"/>
                <a:cs typeface="Schoolbook Uralic"/>
              </a:rPr>
              <a:t>SOSTENIBILE.</a:t>
            </a:r>
            <a:endParaRPr sz="1700">
              <a:latin typeface="Schoolbook Uralic"/>
              <a:cs typeface="Schoolbook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018" y="0"/>
            <a:ext cx="2075180" cy="6794500"/>
            <a:chOff x="8915018" y="0"/>
            <a:chExt cx="2075180" cy="6794500"/>
          </a:xfrm>
        </p:grpSpPr>
        <p:sp>
          <p:nvSpPr>
            <p:cNvPr id="5" name="object 5"/>
            <p:cNvSpPr/>
            <p:nvPr/>
          </p:nvSpPr>
          <p:spPr>
            <a:xfrm>
              <a:off x="9047860" y="5016753"/>
              <a:ext cx="1769363" cy="1777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55582" y="3510076"/>
              <a:ext cx="1832965" cy="18317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417" y="1715516"/>
              <a:ext cx="2057653" cy="20576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018" y="0"/>
              <a:ext cx="1978659" cy="19749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674620" marR="5080">
              <a:lnSpc>
                <a:spcPts val="4730"/>
              </a:lnSpc>
              <a:spcBef>
                <a:spcPts val="745"/>
              </a:spcBef>
            </a:pPr>
            <a:r>
              <a:rPr sz="4400" spc="-90" dirty="0"/>
              <a:t>TRATTAMENTO</a:t>
            </a:r>
            <a:r>
              <a:rPr sz="4400" spc="-145" dirty="0"/>
              <a:t> </a:t>
            </a:r>
            <a:r>
              <a:rPr sz="4400" spc="-55" dirty="0"/>
              <a:t>RIFIUTI  </a:t>
            </a:r>
            <a:r>
              <a:rPr sz="4400" spc="-35" dirty="0"/>
              <a:t>CONCIARI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5282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9803" y="2217102"/>
            <a:ext cx="6799580" cy="3056733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3675" marR="81280" indent="-180975" algn="just">
              <a:lnSpc>
                <a:spcPct val="93900"/>
              </a:lnSpc>
              <a:spcBef>
                <a:spcPts val="204"/>
              </a:spcBef>
              <a:buClr>
                <a:srgbClr val="92A199"/>
              </a:buClr>
              <a:buSzPct val="81818"/>
              <a:buFont typeface="Arial"/>
              <a:buChar char="•"/>
              <a:tabLst>
                <a:tab pos="193675" algn="l"/>
              </a:tabLst>
            </a:pP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L'INDUSTRIA</a:t>
            </a:r>
            <a:r>
              <a:rPr sz="1100" b="1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CONCIARIA</a:t>
            </a:r>
            <a:r>
              <a:rPr sz="1100" b="1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PROVOCA</a:t>
            </a:r>
            <a:r>
              <a:rPr sz="1100" b="1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40" dirty="0">
                <a:solidFill>
                  <a:srgbClr val="FFFFFF"/>
                </a:solidFill>
                <a:latin typeface="Schoolbook Uralic"/>
                <a:cs typeface="Schoolbook Uralic"/>
              </a:rPr>
              <a:t>UN</a:t>
            </a:r>
            <a:r>
              <a:rPr sz="1100" b="1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Schoolbook Uralic"/>
                <a:cs typeface="Schoolbook Uralic"/>
              </a:rPr>
              <a:t>ELEVATO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IMPATTO</a:t>
            </a:r>
            <a:r>
              <a:rPr sz="1100" b="1" spc="-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AMBIENTALE</a:t>
            </a:r>
            <a:r>
              <a:rPr sz="1100" b="1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z="1100" b="1" spc="-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CAUSA 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DEI</a:t>
            </a:r>
            <a:r>
              <a:rPr sz="1100" b="1" spc="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NOTEVOLI</a:t>
            </a:r>
            <a:r>
              <a:rPr sz="1100" b="1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QUANTITAVI</a:t>
            </a:r>
            <a:r>
              <a:rPr sz="1100" b="1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EFFLUENTI</a:t>
            </a:r>
            <a:r>
              <a:rPr sz="1100" b="1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0" dirty="0">
                <a:solidFill>
                  <a:srgbClr val="FFFFFF"/>
                </a:solidFill>
                <a:latin typeface="Schoolbook Uralic"/>
                <a:cs typeface="Schoolbook Uralic"/>
              </a:rPr>
              <a:t>LIQUIDI,</a:t>
            </a:r>
            <a:r>
              <a:rPr sz="1100" b="1" spc="-1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5" dirty="0">
                <a:solidFill>
                  <a:srgbClr val="FFFFFF"/>
                </a:solidFill>
                <a:latin typeface="Schoolbook Uralic"/>
                <a:cs typeface="Schoolbook Uralic"/>
              </a:rPr>
              <a:t>SOLIDI</a:t>
            </a:r>
            <a:r>
              <a:rPr sz="1100" b="1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E</a:t>
            </a:r>
            <a:r>
              <a:rPr sz="1100" b="1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GASSOSI</a:t>
            </a:r>
            <a:r>
              <a:rPr sz="1100" b="1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PRODOTTI,</a:t>
            </a:r>
            <a:r>
              <a:rPr sz="1100" b="1" spc="-9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E 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CHE</a:t>
            </a:r>
            <a:r>
              <a:rPr sz="1100" b="1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5" dirty="0">
                <a:solidFill>
                  <a:srgbClr val="FFFFFF"/>
                </a:solidFill>
                <a:latin typeface="Schoolbook Uralic"/>
                <a:cs typeface="Schoolbook Uralic"/>
              </a:rPr>
              <a:t>SONO</a:t>
            </a:r>
            <a:r>
              <a:rPr sz="1100" b="1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0">
                <a:solidFill>
                  <a:srgbClr val="FFFFFF"/>
                </a:solidFill>
                <a:latin typeface="Schoolbook Uralic"/>
                <a:cs typeface="Schoolbook Uralic"/>
              </a:rPr>
              <a:t>CARATTERIZZATI</a:t>
            </a:r>
            <a:r>
              <a:rPr sz="1100" b="1" spc="-65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lang="it-IT" sz="1100" b="1" spc="-6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 </a:t>
            </a:r>
            <a:r>
              <a:rPr sz="1100" b="1" spc="35" smtClean="0">
                <a:solidFill>
                  <a:srgbClr val="FFFFFF"/>
                </a:solidFill>
                <a:latin typeface="Schoolbook Uralic"/>
                <a:cs typeface="Schoolbook Uralic"/>
              </a:rPr>
              <a:t>DA</a:t>
            </a:r>
            <a:r>
              <a:rPr sz="1100" b="1" spc="-4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lang="it-IT" sz="1100" b="1" spc="-4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   </a:t>
            </a:r>
            <a:r>
              <a:rPr sz="1100" b="1" spc="25" smtClean="0">
                <a:solidFill>
                  <a:srgbClr val="FFFFFF"/>
                </a:solidFill>
                <a:latin typeface="Schoolbook Uralic"/>
                <a:cs typeface="Schoolbook Uralic"/>
              </a:rPr>
              <a:t>UN'ABBONDANZA</a:t>
            </a:r>
            <a:r>
              <a:rPr sz="1100" b="1" spc="-114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sz="1100" b="1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CROMO</a:t>
            </a:r>
            <a:endParaRPr sz="11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1350">
              <a:latin typeface="Schoolbook Uralic"/>
              <a:cs typeface="Schoolbook Uralic"/>
            </a:endParaRPr>
          </a:p>
          <a:p>
            <a:pPr marL="193675" marR="78105" indent="-180975">
              <a:lnSpc>
                <a:spcPct val="94800"/>
              </a:lnSpc>
              <a:spcBef>
                <a:spcPts val="5"/>
              </a:spcBef>
              <a:buClr>
                <a:srgbClr val="92A199"/>
              </a:buClr>
              <a:buSzPct val="81818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L'INGENTE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CONSUMO </a:t>
            </a:r>
            <a:r>
              <a:rPr sz="1100" b="1" spc="35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ACQUA </a:t>
            </a:r>
            <a:r>
              <a:rPr sz="1100" b="1" spc="35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QUESTE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INDUSTRIE,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CHE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UTILIZZANO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SIA 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POZZI</a:t>
            </a:r>
            <a:r>
              <a:rPr sz="1100" b="1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0">
                <a:solidFill>
                  <a:srgbClr val="FFFFFF"/>
                </a:solidFill>
                <a:latin typeface="Schoolbook Uralic"/>
                <a:cs typeface="Schoolbook Uralic"/>
              </a:rPr>
              <a:t>ARTESIANI</a:t>
            </a:r>
            <a:r>
              <a:rPr sz="1100" b="1" spc="15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lang="it-IT" sz="1100" b="1" spc="1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,</a:t>
            </a:r>
            <a:r>
              <a:rPr sz="1100" b="1" spc="25" smtClean="0">
                <a:solidFill>
                  <a:srgbClr val="FFFFFF"/>
                </a:solidFill>
                <a:latin typeface="Schoolbook Uralic"/>
                <a:cs typeface="Schoolbook Uralic"/>
              </a:rPr>
              <a:t>SIA</a:t>
            </a:r>
            <a:r>
              <a:rPr sz="1100" b="1" spc="-4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L'ACQUEDOTTO</a:t>
            </a:r>
            <a:r>
              <a:rPr sz="1100" b="1" spc="-1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PUBBLICO,</a:t>
            </a:r>
            <a:r>
              <a:rPr sz="1100" b="1" spc="-9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E</a:t>
            </a:r>
            <a:r>
              <a:rPr sz="1100" b="1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LA</a:t>
            </a:r>
            <a:r>
              <a:rPr sz="1100" b="1" spc="-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DIFFICOLTA'</a:t>
            </a:r>
            <a:r>
              <a:rPr sz="1100" b="1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5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sz="1100" b="1" spc="-6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lang="it-IT" sz="1100" b="1" spc="-6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5" smtClean="0">
                <a:solidFill>
                  <a:srgbClr val="FFFFFF"/>
                </a:solidFill>
                <a:latin typeface="Schoolbook Uralic"/>
                <a:cs typeface="Schoolbook Uralic"/>
              </a:rPr>
              <a:t>EPURARE 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GLI</a:t>
            </a:r>
            <a:r>
              <a:rPr sz="1100" b="1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EFFLUENTI</a:t>
            </a:r>
            <a:r>
              <a:rPr sz="1100" b="1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>
                <a:solidFill>
                  <a:srgbClr val="FFFFFF"/>
                </a:solidFill>
                <a:latin typeface="Schoolbook Uralic"/>
                <a:cs typeface="Schoolbook Uralic"/>
              </a:rPr>
              <a:t>INDUSTRIALI</a:t>
            </a:r>
            <a:r>
              <a:rPr sz="1100" b="1" spc="-6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5" smtClean="0">
                <a:solidFill>
                  <a:srgbClr val="FFFFFF"/>
                </a:solidFill>
                <a:latin typeface="Schoolbook Uralic"/>
                <a:cs typeface="Schoolbook Uralic"/>
              </a:rPr>
              <a:t>COSTITUISCONO</a:t>
            </a:r>
            <a:r>
              <a:rPr lang="it-IT" sz="1100" b="1" spc="1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-45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r>
              <a:rPr sz="1100" b="1" spc="-6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lang="it-IT" sz="1100" b="1" spc="-6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smtClean="0">
                <a:solidFill>
                  <a:srgbClr val="FFFFFF"/>
                </a:solidFill>
                <a:latin typeface="Schoolbook Uralic"/>
                <a:cs typeface="Schoolbook Uralic"/>
              </a:rPr>
              <a:t>PROBLEMI</a:t>
            </a:r>
            <a:r>
              <a:rPr sz="1100" b="1" spc="-6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5">
                <a:solidFill>
                  <a:srgbClr val="FFFFFF"/>
                </a:solidFill>
                <a:latin typeface="Schoolbook Uralic"/>
                <a:cs typeface="Schoolbook Uralic"/>
              </a:rPr>
              <a:t>PRINCIPALI</a:t>
            </a:r>
            <a:r>
              <a:rPr sz="1100" b="1" spc="-6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lang="it-IT" sz="1100" b="1" spc="-6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5" smtClean="0">
                <a:solidFill>
                  <a:srgbClr val="FFFFFF"/>
                </a:solidFill>
                <a:latin typeface="Schoolbook Uralic"/>
                <a:cs typeface="Schoolbook Uralic"/>
              </a:rPr>
              <a:t>DEI</a:t>
            </a:r>
            <a:r>
              <a:rPr sz="1100" b="1" spc="-6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POLI 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INDUSTRIALI</a:t>
            </a:r>
            <a:r>
              <a:rPr sz="1100" b="1" spc="-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5" dirty="0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sz="1100" b="1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QUESTO</a:t>
            </a:r>
            <a:r>
              <a:rPr sz="1100" b="1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TIPO.</a:t>
            </a:r>
            <a:endParaRPr sz="11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1350">
              <a:latin typeface="Schoolbook Uralic"/>
              <a:cs typeface="Schoolbook Uralic"/>
            </a:endParaRPr>
          </a:p>
          <a:p>
            <a:pPr marL="193675" marR="5080" indent="-180975">
              <a:lnSpc>
                <a:spcPct val="94800"/>
              </a:lnSpc>
              <a:buClr>
                <a:srgbClr val="92A199"/>
              </a:buClr>
              <a:buSzPct val="81818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ESISTE</a:t>
            </a:r>
            <a:r>
              <a:rPr sz="1100" b="1" spc="-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45" dirty="0">
                <a:solidFill>
                  <a:srgbClr val="FFFFFF"/>
                </a:solidFill>
                <a:latin typeface="Schoolbook Uralic"/>
                <a:cs typeface="Schoolbook Uralic"/>
              </a:rPr>
              <a:t>UNA</a:t>
            </a:r>
            <a:r>
              <a:rPr sz="1100" b="1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SPERIMENTAZIONE</a:t>
            </a:r>
            <a:r>
              <a:rPr sz="1100" b="1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CHE</a:t>
            </a:r>
            <a:r>
              <a:rPr sz="1100" b="1" spc="-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MIRA</a:t>
            </a:r>
            <a:r>
              <a:rPr sz="1100" b="1" spc="-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Schoolbook Uralic"/>
                <a:cs typeface="Schoolbook Uralic"/>
              </a:rPr>
              <a:t>AL</a:t>
            </a:r>
            <a:r>
              <a:rPr sz="1100" b="1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0" dirty="0">
                <a:solidFill>
                  <a:srgbClr val="FFFFFF"/>
                </a:solidFill>
                <a:latin typeface="Schoolbook Uralic"/>
                <a:cs typeface="Schoolbook Uralic"/>
              </a:rPr>
              <a:t>RECUPERO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 DELLA</a:t>
            </a:r>
            <a:r>
              <a:rPr sz="1100" b="1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5" dirty="0">
                <a:solidFill>
                  <a:srgbClr val="FFFFFF"/>
                </a:solidFill>
                <a:latin typeface="Schoolbook Uralic"/>
                <a:cs typeface="Schoolbook Uralic"/>
              </a:rPr>
              <a:t>MAGGIOR</a:t>
            </a:r>
            <a:r>
              <a:rPr sz="1100" b="1" spc="-1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Schoolbook Uralic"/>
                <a:cs typeface="Schoolbook Uralic"/>
              </a:rPr>
              <a:t>PARTE 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DELL'ACQUA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UTILIZZATA: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DAI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FANGHI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DELLE </a:t>
            </a:r>
            <a:r>
              <a:rPr sz="1100" b="1" spc="10" dirty="0">
                <a:solidFill>
                  <a:srgbClr val="FFFFFF"/>
                </a:solidFill>
                <a:latin typeface="Schoolbook Uralic"/>
                <a:cs typeface="Schoolbook Uralic"/>
              </a:rPr>
              <a:t>VASCHE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DECANTAZIONE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DELLA 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STESSA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CONCERIA </a:t>
            </a:r>
            <a:r>
              <a:rPr sz="1100" b="1" spc="5" dirty="0">
                <a:solidFill>
                  <a:srgbClr val="FFFFFF"/>
                </a:solidFill>
                <a:latin typeface="Schoolbook Uralic"/>
                <a:cs typeface="Schoolbook Uralic"/>
              </a:rPr>
              <a:t>, </a:t>
            </a:r>
            <a:r>
              <a:rPr sz="1100" b="1" spc="-5" dirty="0">
                <a:solidFill>
                  <a:srgbClr val="FFFFFF"/>
                </a:solidFill>
                <a:latin typeface="Schoolbook Uralic"/>
                <a:cs typeface="Schoolbook Uralic"/>
              </a:rPr>
              <a:t>E'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STATA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ISOLATA LA FLORA </a:t>
            </a:r>
            <a:r>
              <a:rPr sz="1100" b="1" spc="35" dirty="0">
                <a:solidFill>
                  <a:srgbClr val="FFFFFF"/>
                </a:solidFill>
                <a:latin typeface="Schoolbook Uralic"/>
                <a:cs typeface="Schoolbook Uralic"/>
              </a:rPr>
              <a:t>MICROBICA </a:t>
            </a:r>
            <a:r>
              <a:rPr sz="1100" b="1" spc="10" dirty="0">
                <a:solidFill>
                  <a:srgbClr val="FFFFFF"/>
                </a:solidFill>
                <a:latin typeface="Schoolbook Uralic"/>
                <a:cs typeface="Schoolbook Uralic"/>
              </a:rPr>
              <a:t>PRESENTE </a:t>
            </a:r>
            <a:r>
              <a:rPr sz="1100" b="1" dirty="0">
                <a:solidFill>
                  <a:srgbClr val="FFFFFF"/>
                </a:solidFill>
                <a:latin typeface="Schoolbook Uralic"/>
                <a:cs typeface="Schoolbook Uralic"/>
              </a:rPr>
              <a:t>PER 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COSTRUIRE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DEI</a:t>
            </a:r>
            <a:r>
              <a:rPr sz="1100" b="1" spc="-229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Schoolbook Uralic"/>
                <a:cs typeface="Schoolbook Uralic"/>
              </a:rPr>
              <a:t>CEPPI </a:t>
            </a:r>
            <a:r>
              <a:rPr sz="1100" b="1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LA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RESISTENZA </a:t>
            </a:r>
            <a:r>
              <a:rPr sz="1100" b="1" spc="5" dirty="0">
                <a:solidFill>
                  <a:srgbClr val="FFFFFF"/>
                </a:solidFill>
                <a:latin typeface="Schoolbook Uralic"/>
                <a:cs typeface="Schoolbook Uralic"/>
              </a:rPr>
              <a:t>AL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CROMO</a:t>
            </a:r>
            <a:endParaRPr sz="11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1350">
              <a:latin typeface="Schoolbook Uralic"/>
              <a:cs typeface="Schoolbook Uralic"/>
            </a:endParaRPr>
          </a:p>
          <a:p>
            <a:pPr marL="193675" marR="224154" indent="-180975">
              <a:lnSpc>
                <a:spcPct val="95300"/>
              </a:lnSpc>
              <a:spcBef>
                <a:spcPts val="5"/>
              </a:spcBef>
              <a:buClr>
                <a:srgbClr val="92A199"/>
              </a:buClr>
              <a:buSzPct val="81818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LA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FORMULA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MICROBICA </a:t>
            </a:r>
            <a:r>
              <a:rPr sz="1100" b="1" spc="-5" dirty="0">
                <a:solidFill>
                  <a:srgbClr val="FFFFFF"/>
                </a:solidFill>
                <a:latin typeface="Schoolbook Uralic"/>
                <a:cs typeface="Schoolbook Uralic"/>
              </a:rPr>
              <a:t>E'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STATA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QUINDI </a:t>
            </a:r>
            <a:r>
              <a:rPr sz="1100" b="1" spc="15">
                <a:solidFill>
                  <a:srgbClr val="FFFFFF"/>
                </a:solidFill>
                <a:latin typeface="Schoolbook Uralic"/>
                <a:cs typeface="Schoolbook Uralic"/>
              </a:rPr>
              <a:t>INOCULATA </a:t>
            </a:r>
            <a:r>
              <a:rPr sz="1100" b="1" spc="25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A 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CONCETRAZIONI</a:t>
            </a:r>
            <a:r>
              <a:rPr sz="1100" b="1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OPPORTUNE</a:t>
            </a:r>
            <a:r>
              <a:rPr sz="1100" b="1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IN</a:t>
            </a:r>
            <a:r>
              <a:rPr sz="1100" b="1" spc="-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45" dirty="0">
                <a:solidFill>
                  <a:srgbClr val="FFFFFF"/>
                </a:solidFill>
                <a:latin typeface="Schoolbook Uralic"/>
                <a:cs typeface="Schoolbook Uralic"/>
              </a:rPr>
              <a:t>DUE</a:t>
            </a:r>
            <a:r>
              <a:rPr sz="1100" b="1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0" dirty="0">
                <a:solidFill>
                  <a:srgbClr val="FFFFFF"/>
                </a:solidFill>
                <a:latin typeface="Schoolbook Uralic"/>
                <a:cs typeface="Schoolbook Uralic"/>
              </a:rPr>
              <a:t>VASCHE</a:t>
            </a:r>
            <a:r>
              <a:rPr sz="1100" b="1" spc="-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DIFFERENTI,</a:t>
            </a:r>
            <a:r>
              <a:rPr sz="1100" b="1" spc="-9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E</a:t>
            </a:r>
            <a:r>
              <a:rPr sz="1100" b="1" spc="-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SI</a:t>
            </a:r>
            <a:r>
              <a:rPr sz="1100" b="1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Schoolbook Uralic"/>
                <a:cs typeface="Schoolbook Uralic"/>
              </a:rPr>
              <a:t>E'</a:t>
            </a:r>
            <a:r>
              <a:rPr sz="1100" b="1" spc="10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VISTO</a:t>
            </a:r>
            <a:r>
              <a:rPr sz="1100" b="1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100" b="1" spc="40" dirty="0">
                <a:solidFill>
                  <a:srgbClr val="FFFFFF"/>
                </a:solidFill>
                <a:latin typeface="Schoolbook Uralic"/>
                <a:cs typeface="Schoolbook Uralic"/>
              </a:rPr>
              <a:t>COME  </a:t>
            </a:r>
            <a:r>
              <a:rPr sz="1100" b="1" spc="45" dirty="0">
                <a:solidFill>
                  <a:srgbClr val="FFFFFF"/>
                </a:solidFill>
                <a:latin typeface="Schoolbook Uralic"/>
                <a:cs typeface="Schoolbook Uralic"/>
              </a:rPr>
              <a:t>NON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SOLO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1100" b="1" spc="35" dirty="0">
                <a:solidFill>
                  <a:srgbClr val="FFFFFF"/>
                </a:solidFill>
                <a:latin typeface="Schoolbook Uralic"/>
                <a:cs typeface="Schoolbook Uralic"/>
              </a:rPr>
              <a:t>CROMO,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MA TUTTI GLI </a:t>
            </a:r>
            <a:r>
              <a:rPr sz="1100" b="1" spc="10" dirty="0">
                <a:solidFill>
                  <a:srgbClr val="FFFFFF"/>
                </a:solidFill>
                <a:latin typeface="Schoolbook Uralic"/>
                <a:cs typeface="Schoolbook Uralic"/>
              </a:rPr>
              <a:t>ALTRI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AGENTI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INQUINANTI </a:t>
            </a:r>
            <a:r>
              <a:rPr sz="1100" b="1" spc="10" dirty="0">
                <a:solidFill>
                  <a:srgbClr val="FFFFFF"/>
                </a:solidFill>
                <a:latin typeface="Schoolbook Uralic"/>
                <a:cs typeface="Schoolbook Uralic"/>
              </a:rPr>
              <a:t>ERANO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STATI  </a:t>
            </a:r>
            <a:r>
              <a:rPr sz="1100" b="1" spc="20" dirty="0">
                <a:solidFill>
                  <a:srgbClr val="FFFFFF"/>
                </a:solidFill>
                <a:latin typeface="Schoolbook Uralic"/>
                <a:cs typeface="Schoolbook Uralic"/>
              </a:rPr>
              <a:t>COMPLETAMENTE ELIMINATI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100" b="1" spc="30" dirty="0">
                <a:solidFill>
                  <a:srgbClr val="FFFFFF"/>
                </a:solidFill>
                <a:latin typeface="Schoolbook Uralic"/>
                <a:cs typeface="Schoolbook Uralic"/>
              </a:rPr>
              <a:t>SOLE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40 ORE </a:t>
            </a:r>
            <a:r>
              <a:rPr sz="1100" b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PERMETTENDO </a:t>
            </a:r>
            <a:r>
              <a:rPr sz="1100" b="1" spc="25" dirty="0">
                <a:solidFill>
                  <a:srgbClr val="FFFFFF"/>
                </a:solidFill>
                <a:latin typeface="Schoolbook Uralic"/>
                <a:cs typeface="Schoolbook Uralic"/>
              </a:rPr>
              <a:t>IL RIUTILIZZO  DELL'ACQUA!</a:t>
            </a:r>
            <a:endParaRPr sz="1100">
              <a:latin typeface="Schoolbook Uralic"/>
              <a:cs typeface="Schoolbook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52952" y="5104057"/>
            <a:ext cx="7728584" cy="1754505"/>
            <a:chOff x="3552952" y="5104057"/>
            <a:chExt cx="7728584" cy="1754505"/>
          </a:xfrm>
        </p:grpSpPr>
        <p:sp>
          <p:nvSpPr>
            <p:cNvPr id="6" name="object 6"/>
            <p:cNvSpPr/>
            <p:nvPr/>
          </p:nvSpPr>
          <p:spPr>
            <a:xfrm>
              <a:off x="10154323" y="5332348"/>
              <a:ext cx="1126959" cy="1158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1738" y="5104057"/>
              <a:ext cx="1767674" cy="174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9213" y="5311774"/>
              <a:ext cx="1561210" cy="15462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94501" y="5408421"/>
              <a:ext cx="1469351" cy="14495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0031" y="5204967"/>
              <a:ext cx="1602346" cy="16179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2952" y="5326942"/>
              <a:ext cx="1479931" cy="1461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337" rIns="0" bIns="0" rtlCol="0">
            <a:spAutoFit/>
          </a:bodyPr>
          <a:lstStyle/>
          <a:p>
            <a:pPr marL="5159375" marR="5080">
              <a:lnSpc>
                <a:spcPts val="3979"/>
              </a:lnSpc>
              <a:spcBef>
                <a:spcPts val="595"/>
              </a:spcBef>
            </a:pPr>
            <a:r>
              <a:rPr sz="3650" spc="-65" dirty="0"/>
              <a:t>SMALTIMENTO  </a:t>
            </a:r>
            <a:r>
              <a:rPr sz="3650" spc="-40" dirty="0"/>
              <a:t>DELLA</a:t>
            </a:r>
            <a:r>
              <a:rPr sz="3650" spc="-210" dirty="0"/>
              <a:t> </a:t>
            </a:r>
            <a:r>
              <a:rPr sz="3650" spc="-50" dirty="0"/>
              <a:t>PLASTICA</a:t>
            </a:r>
            <a:endParaRPr sz="3650"/>
          </a:p>
        </p:txBody>
      </p:sp>
      <p:grpSp>
        <p:nvGrpSpPr>
          <p:cNvPr id="3" name="object 3"/>
          <p:cNvGrpSpPr/>
          <p:nvPr/>
        </p:nvGrpSpPr>
        <p:grpSpPr>
          <a:xfrm>
            <a:off x="647695" y="647695"/>
            <a:ext cx="5458460" cy="5534660"/>
            <a:chOff x="647695" y="647695"/>
            <a:chExt cx="5458460" cy="5534660"/>
          </a:xfrm>
        </p:grpSpPr>
        <p:sp>
          <p:nvSpPr>
            <p:cNvPr id="4" name="object 4"/>
            <p:cNvSpPr/>
            <p:nvPr/>
          </p:nvSpPr>
          <p:spPr>
            <a:xfrm>
              <a:off x="952500" y="952500"/>
              <a:ext cx="4838700" cy="491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462" y="652462"/>
              <a:ext cx="5448300" cy="5524500"/>
            </a:xfrm>
            <a:custGeom>
              <a:avLst/>
              <a:gdLst/>
              <a:ahLst/>
              <a:cxnLst/>
              <a:rect l="l" t="t" r="r" b="b"/>
              <a:pathLst>
                <a:path w="5448300" h="5524500">
                  <a:moveTo>
                    <a:pt x="0" y="5524500"/>
                  </a:moveTo>
                  <a:lnTo>
                    <a:pt x="5448300" y="5524500"/>
                  </a:lnTo>
                  <a:lnTo>
                    <a:pt x="5448300" y="0"/>
                  </a:lnTo>
                  <a:lnTo>
                    <a:pt x="0" y="0"/>
                  </a:lnTo>
                  <a:lnTo>
                    <a:pt x="0" y="5524500"/>
                  </a:lnTo>
                  <a:close/>
                </a:path>
              </a:pathLst>
            </a:custGeom>
            <a:ln w="95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04305" y="1845373"/>
            <a:ext cx="4399915" cy="415036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93675" marR="5080" indent="-180975">
              <a:lnSpc>
                <a:spcPct val="95600"/>
              </a:lnSpc>
              <a:spcBef>
                <a:spcPts val="200"/>
              </a:spcBef>
              <a:buClr>
                <a:srgbClr val="92A199"/>
              </a:buClr>
              <a:buSzPct val="78571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400" dirty="0">
                <a:solidFill>
                  <a:srgbClr val="FFFFFF"/>
                </a:solidFill>
                <a:latin typeface="Schoolbook Uralic"/>
                <a:cs typeface="Schoolbook Uralic"/>
              </a:rPr>
              <a:t>UN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GRUPPO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4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SCIENZIATI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DEL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REGNO  </a:t>
            </a:r>
            <a:r>
              <a:rPr sz="14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UNITO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HA </a:t>
            </a:r>
            <a:r>
              <a:rPr sz="14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INGEGNERIZZATO </a:t>
            </a:r>
            <a:r>
              <a:rPr sz="1400">
                <a:solidFill>
                  <a:srgbClr val="FFFFFF"/>
                </a:solidFill>
                <a:latin typeface="Schoolbook Uralic"/>
                <a:cs typeface="Schoolbook Uralic"/>
              </a:rPr>
              <a:t>UN </a:t>
            </a:r>
            <a:r>
              <a:rPr lang="it-IT" sz="1400" spc="2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BATTERIO AL FINE </a:t>
            </a:r>
            <a:r>
              <a:rPr lang="it-IT" sz="1400" spc="20" dirty="0" err="1" smtClean="0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lang="it-IT" sz="1400" spc="2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FARGLI PRODURRE UN ENZIMA</a:t>
            </a:r>
            <a:r>
              <a:rPr sz="1400" spc="20" smtClean="0">
                <a:solidFill>
                  <a:srgbClr val="FFFFFF"/>
                </a:solidFill>
                <a:latin typeface="Schoolbook Uralic"/>
                <a:cs typeface="Schoolbook Uralic"/>
              </a:rPr>
              <a:t>, </a:t>
            </a:r>
            <a:r>
              <a:rPr sz="1400" spc="25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MANGIA- 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PLASTICA. </a:t>
            </a:r>
            <a:r>
              <a:rPr sz="14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INFATTI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LA PLASTICA 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RESISTENTE </a:t>
            </a:r>
            <a:r>
              <a:rPr sz="14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UTILIZZATA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LE  BOTTIGLIETTE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D'ACQUA  </a:t>
            </a:r>
            <a:r>
              <a:rPr sz="14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(POLIETILENTEREFTELATO</a:t>
            </a:r>
            <a:r>
              <a:rPr sz="1400" spc="-1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O</a:t>
            </a:r>
            <a:r>
              <a:rPr sz="1400" spc="-8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PET)</a:t>
            </a:r>
            <a:r>
              <a:rPr sz="1400" spc="-1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IMPIEGA  DIVERSE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CENTINAIA DI </a:t>
            </a:r>
            <a:r>
              <a:rPr sz="1400" dirty="0">
                <a:solidFill>
                  <a:srgbClr val="FFFFFF"/>
                </a:solidFill>
                <a:latin typeface="Schoolbook Uralic"/>
                <a:cs typeface="Schoolbook Uralic"/>
              </a:rPr>
              <a:t>ANNI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A 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BIODEGRADARSI</a:t>
            </a:r>
            <a:endParaRPr sz="1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Font typeface="Arial"/>
              <a:buChar char="•"/>
            </a:pPr>
            <a:endParaRPr sz="1350">
              <a:latin typeface="Schoolbook Uralic"/>
              <a:cs typeface="Schoolbook Uralic"/>
            </a:endParaRPr>
          </a:p>
          <a:p>
            <a:pPr marL="193675" marR="13970" indent="-180975">
              <a:lnSpc>
                <a:spcPct val="95300"/>
              </a:lnSpc>
              <a:buClr>
                <a:srgbClr val="92A199"/>
              </a:buClr>
              <a:buSzPct val="78571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L'ENZIMA </a:t>
            </a:r>
            <a:r>
              <a:rPr sz="14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MODIFICATO, </a:t>
            </a:r>
            <a:r>
              <a:rPr sz="14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UNA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VERSIONE  </a:t>
            </a:r>
            <a:r>
              <a:rPr sz="14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POTENZIATA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DELL'ENZIMA </a:t>
            </a:r>
            <a:r>
              <a:rPr sz="1400">
                <a:solidFill>
                  <a:srgbClr val="FFFFFF"/>
                </a:solidFill>
                <a:latin typeface="Schoolbook Uralic"/>
                <a:cs typeface="Schoolbook Uralic"/>
              </a:rPr>
              <a:t>NATURALE  </a:t>
            </a:r>
            <a:r>
              <a:rPr sz="1400" spc="20" smtClean="0">
                <a:solidFill>
                  <a:srgbClr val="FFFFFF"/>
                </a:solidFill>
                <a:latin typeface="Schoolbook Uralic"/>
                <a:cs typeface="Schoolbook Uralic"/>
              </a:rPr>
              <a:t>PETas</a:t>
            </a:r>
            <a:r>
              <a:rPr lang="it-IT"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r>
              <a:rPr sz="1400" spc="-14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PUO'</a:t>
            </a:r>
            <a:r>
              <a:rPr sz="1400" spc="-9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AVVIARE</a:t>
            </a:r>
            <a:r>
              <a:rPr sz="1400" spc="-1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LO</a:t>
            </a:r>
            <a:r>
              <a:rPr sz="1400" spc="-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STESSO</a:t>
            </a:r>
            <a:r>
              <a:rPr sz="1400" spc="-8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PROCESSO 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POCHI</a:t>
            </a:r>
            <a:r>
              <a:rPr sz="1400" spc="-1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GIORNI.</a:t>
            </a:r>
            <a:endParaRPr sz="1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2A199"/>
              </a:buClr>
              <a:buFont typeface="Arial"/>
              <a:buChar char="•"/>
            </a:pPr>
            <a:endParaRPr sz="1400">
              <a:latin typeface="Schoolbook Uralic"/>
              <a:cs typeface="Schoolbook Uralic"/>
            </a:endParaRPr>
          </a:p>
          <a:p>
            <a:pPr marL="193675" marR="147320" indent="-180975">
              <a:lnSpc>
                <a:spcPct val="95000"/>
              </a:lnSpc>
              <a:buClr>
                <a:srgbClr val="92A199"/>
              </a:buClr>
              <a:buSzPct val="78571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SOLITO DAL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RICICLO </a:t>
            </a:r>
            <a:r>
              <a:rPr sz="14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SI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OTTENGONO 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FIBRE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4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QUALITA'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MINORE, </a:t>
            </a:r>
            <a:r>
              <a:rPr sz="1400" spc="20">
                <a:solidFill>
                  <a:srgbClr val="FFFFFF"/>
                </a:solidFill>
                <a:latin typeface="Schoolbook Uralic"/>
                <a:cs typeface="Schoolbook Uralic"/>
              </a:rPr>
              <a:t>MA  </a:t>
            </a:r>
            <a:r>
              <a:rPr sz="1400" spc="10" smtClean="0">
                <a:solidFill>
                  <a:srgbClr val="FFFFFF"/>
                </a:solidFill>
                <a:latin typeface="Schoolbook Uralic"/>
                <a:cs typeface="Schoolbook Uralic"/>
              </a:rPr>
              <a:t>ATTRAVERSO</a:t>
            </a:r>
            <a:r>
              <a:rPr lang="it-IT" sz="1400" spc="1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LE REAZIONI CATALIZZATE DA</a:t>
            </a:r>
            <a:r>
              <a:rPr sz="1400" spc="1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QUESTO </a:t>
            </a:r>
            <a:r>
              <a:rPr sz="14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NUOVO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ENZIMA </a:t>
            </a:r>
            <a:r>
              <a:rPr sz="14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SI 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OTTERRANNO</a:t>
            </a:r>
            <a:r>
              <a:rPr sz="1400" spc="-3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DEI </a:t>
            </a:r>
            <a:r>
              <a:rPr sz="1400" spc="5" dirty="0">
                <a:solidFill>
                  <a:srgbClr val="FFFFFF"/>
                </a:solidFill>
                <a:latin typeface="Schoolbook Uralic"/>
                <a:cs typeface="Schoolbook Uralic"/>
              </a:rPr>
              <a:t>NUOVI </a:t>
            </a:r>
            <a:r>
              <a:rPr sz="14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'MATTONCINI' </a:t>
            </a:r>
            <a:r>
              <a:rPr sz="1400" spc="20" dirty="0">
                <a:solidFill>
                  <a:srgbClr val="FFFFFF"/>
                </a:solidFill>
                <a:latin typeface="Schoolbook Uralic"/>
                <a:cs typeface="Schoolbook Uralic"/>
              </a:rPr>
              <a:t>DI 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PET</a:t>
            </a:r>
            <a:r>
              <a:rPr sz="1400" spc="-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(PLASTICA)</a:t>
            </a:r>
            <a:r>
              <a:rPr sz="1400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DA</a:t>
            </a:r>
            <a:r>
              <a:rPr sz="1400" spc="-1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Schoolbook Uralic"/>
                <a:cs typeface="Schoolbook Uralic"/>
              </a:rPr>
              <a:t>POTER</a:t>
            </a:r>
            <a:r>
              <a:rPr sz="1400" spc="-7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RIUTILIZZARE</a:t>
            </a:r>
            <a:endParaRPr sz="1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013" rIns="0" bIns="0" rtlCol="0">
            <a:spAutoFit/>
          </a:bodyPr>
          <a:lstStyle/>
          <a:p>
            <a:pPr marL="5159375" marR="5080">
              <a:lnSpc>
                <a:spcPts val="3679"/>
              </a:lnSpc>
              <a:spcBef>
                <a:spcPts val="535"/>
              </a:spcBef>
            </a:pPr>
            <a:r>
              <a:rPr spc="-60" dirty="0"/>
              <a:t>SMALTIMENTO  </a:t>
            </a:r>
            <a:r>
              <a:rPr spc="-50" dirty="0"/>
              <a:t>DELLA </a:t>
            </a:r>
            <a:r>
              <a:rPr spc="-60" dirty="0"/>
              <a:t>PLASTICA</a:t>
            </a:r>
            <a:r>
              <a:rPr spc="-15" dirty="0"/>
              <a:t> </a:t>
            </a:r>
            <a:r>
              <a:rPr spc="15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7695" y="647695"/>
            <a:ext cx="5458460" cy="5534660"/>
            <a:chOff x="647695" y="647695"/>
            <a:chExt cx="5458460" cy="5534660"/>
          </a:xfrm>
        </p:grpSpPr>
        <p:sp>
          <p:nvSpPr>
            <p:cNvPr id="4" name="object 4"/>
            <p:cNvSpPr/>
            <p:nvPr/>
          </p:nvSpPr>
          <p:spPr>
            <a:xfrm>
              <a:off x="952500" y="952500"/>
              <a:ext cx="4838700" cy="4914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462" y="652462"/>
              <a:ext cx="5448300" cy="5524500"/>
            </a:xfrm>
            <a:custGeom>
              <a:avLst/>
              <a:gdLst/>
              <a:ahLst/>
              <a:cxnLst/>
              <a:rect l="l" t="t" r="r" b="b"/>
              <a:pathLst>
                <a:path w="5448300" h="5524500">
                  <a:moveTo>
                    <a:pt x="0" y="5524500"/>
                  </a:moveTo>
                  <a:lnTo>
                    <a:pt x="5448300" y="5524500"/>
                  </a:lnTo>
                  <a:lnTo>
                    <a:pt x="5448300" y="0"/>
                  </a:lnTo>
                  <a:lnTo>
                    <a:pt x="0" y="0"/>
                  </a:lnTo>
                  <a:lnTo>
                    <a:pt x="0" y="5524500"/>
                  </a:lnTo>
                  <a:close/>
                </a:path>
              </a:pathLst>
            </a:custGeom>
            <a:ln w="95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04305" y="1854898"/>
            <a:ext cx="4333240" cy="386067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3675" marR="24130" indent="-180975">
              <a:lnSpc>
                <a:spcPct val="99300"/>
              </a:lnSpc>
              <a:spcBef>
                <a:spcPts val="135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LA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VERSIONE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ORIGINALE DELL'ENZIMA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E' 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NATURALMENTE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PRODOTTA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DA </a:t>
            </a:r>
            <a:r>
              <a:rPr sz="12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UN </a:t>
            </a:r>
            <a:r>
              <a:rPr sz="125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BATTERIO 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GHIOTTO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PLASTICA: </a:t>
            </a:r>
            <a:r>
              <a:rPr sz="1250" i="1" spc="5" dirty="0">
                <a:solidFill>
                  <a:srgbClr val="FFFFFF"/>
                </a:solidFill>
                <a:latin typeface="Schoolbook Uralic"/>
                <a:cs typeface="Schoolbook Uralic"/>
              </a:rPr>
              <a:t>L'IDEONELLA  </a:t>
            </a:r>
            <a:r>
              <a:rPr sz="1250" i="1" spc="15" dirty="0">
                <a:solidFill>
                  <a:srgbClr val="FFFFFF"/>
                </a:solidFill>
                <a:latin typeface="Schoolbook Uralic"/>
                <a:cs typeface="Schoolbook Uralic"/>
              </a:rPr>
              <a:t>SAKAIENSIS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,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INDIVIDUATO PER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LA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PRIMA  </a:t>
            </a:r>
            <a:r>
              <a:rPr sz="125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VOLTA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2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UN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SITO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RICICLO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DI 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BOTTIGLIE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NEL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PORTO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DI SAKAI,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GIAPPONE 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E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DESCRITTO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NEL</a:t>
            </a:r>
            <a:r>
              <a:rPr sz="1250" spc="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2016.</a:t>
            </a:r>
            <a:endParaRPr sz="125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1400">
              <a:latin typeface="Schoolbook Uralic"/>
              <a:cs typeface="Schoolbook Uralic"/>
            </a:endParaRPr>
          </a:p>
          <a:p>
            <a:pPr marL="193675" marR="186055" indent="-180975">
              <a:lnSpc>
                <a:spcPct val="982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ANCHE </a:t>
            </a:r>
            <a:r>
              <a:rPr sz="12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SE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PET E'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IN CIRCOLAZIONE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DA </a:t>
            </a:r>
            <a:r>
              <a:rPr sz="1250" spc="-5" dirty="0">
                <a:solidFill>
                  <a:srgbClr val="FFFFFF"/>
                </a:solidFill>
                <a:latin typeface="Schoolbook Uralic"/>
                <a:cs typeface="Schoolbook Uralic"/>
              </a:rPr>
              <a:t>50 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ANNI</a:t>
            </a:r>
            <a:r>
              <a:rPr sz="1250" spc="15">
                <a:solidFill>
                  <a:srgbClr val="FFFFFF"/>
                </a:solidFill>
                <a:latin typeface="Schoolbook Uralic"/>
                <a:cs typeface="Schoolbook Uralic"/>
              </a:rPr>
              <a:t>, </a:t>
            </a:r>
            <a:r>
              <a:rPr lang="it-IT" sz="1250" spc="1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MOLECOLE SIMILI SONO</a:t>
            </a:r>
            <a:r>
              <a:rPr sz="125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250" spc="5">
                <a:solidFill>
                  <a:srgbClr val="FFFFFF"/>
                </a:solidFill>
                <a:latin typeface="Schoolbook Uralic"/>
                <a:cs typeface="Schoolbook Uralic"/>
              </a:rPr>
              <a:t>NATURALMENTE </a:t>
            </a:r>
            <a:r>
              <a:rPr sz="1250" smtClean="0">
                <a:solidFill>
                  <a:srgbClr val="FFFFFF"/>
                </a:solidFill>
                <a:latin typeface="Schoolbook Uralic"/>
                <a:cs typeface="Schoolbook Uralic"/>
              </a:rPr>
              <a:t>PRESENT</a:t>
            </a:r>
            <a:r>
              <a:rPr lang="it-IT" sz="125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r>
              <a:rPr sz="1250" smtClean="0">
                <a:solidFill>
                  <a:srgbClr val="FFFFFF"/>
                </a:solidFill>
                <a:latin typeface="Schoolbook Uralic"/>
                <a:cs typeface="Schoolbook Uralic"/>
              </a:rPr>
              <a:t>,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PER 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ESEMPIO COME </a:t>
            </a:r>
            <a:r>
              <a:rPr sz="1250" spc="5">
                <a:solidFill>
                  <a:srgbClr val="FFFFFF"/>
                </a:solidFill>
                <a:latin typeface="Schoolbook Uralic"/>
                <a:cs typeface="Schoolbook Uralic"/>
              </a:rPr>
              <a:t>RIVESTIMENTO </a:t>
            </a:r>
            <a:r>
              <a:rPr sz="1250" spc="5" smtClean="0">
                <a:solidFill>
                  <a:srgbClr val="FFFFFF"/>
                </a:solidFill>
                <a:latin typeface="Schoolbook Uralic"/>
                <a:cs typeface="Schoolbook Uralic"/>
              </a:rPr>
              <a:t>PRO</a:t>
            </a:r>
            <a:r>
              <a:rPr lang="it-IT" sz="1250" spc="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T</a:t>
            </a:r>
            <a:r>
              <a:rPr sz="1250" spc="5" smtClean="0">
                <a:solidFill>
                  <a:srgbClr val="FFFFFF"/>
                </a:solidFill>
                <a:latin typeface="Schoolbook Uralic"/>
                <a:cs typeface="Schoolbook Uralic"/>
              </a:rPr>
              <a:t>ETTIVO 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SULLE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FOGLIE DELLE PIANTE.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I </a:t>
            </a:r>
            <a:r>
              <a:rPr sz="125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BATTERI 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HANNO </a:t>
            </a:r>
            <a:r>
              <a:rPr sz="125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AVUTO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A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DISPOSIZIONE MILIONI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DI 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ANNI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1250" spc="-5">
                <a:solidFill>
                  <a:srgbClr val="FFFFFF"/>
                </a:solidFill>
                <a:latin typeface="Schoolbook Uralic"/>
                <a:cs typeface="Schoolbook Uralic"/>
              </a:rPr>
              <a:t>IMPARARE </a:t>
            </a:r>
            <a:r>
              <a:rPr lang="it-IT" sz="1250" spc="-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 </a:t>
            </a:r>
            <a:r>
              <a:rPr sz="1250" spc="15" smtClean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z="1250" spc="-215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lang="it-IT" sz="1250" spc="-21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 </a:t>
            </a:r>
            <a:r>
              <a:rPr sz="1250" spc="5" smtClean="0">
                <a:solidFill>
                  <a:srgbClr val="FFFFFF"/>
                </a:solidFill>
                <a:latin typeface="Schoolbook Uralic"/>
                <a:cs typeface="Schoolbook Uralic"/>
              </a:rPr>
              <a:t>DIGERIRLO</a:t>
            </a:r>
            <a:endParaRPr sz="125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A199"/>
              </a:buClr>
              <a:buFont typeface="Arial"/>
              <a:buChar char="•"/>
            </a:pPr>
            <a:endParaRPr sz="1450">
              <a:latin typeface="Schoolbook Uralic"/>
              <a:cs typeface="Schoolbook Uralic"/>
            </a:endParaRPr>
          </a:p>
          <a:p>
            <a:pPr marL="193675" marR="5080" indent="-180975">
              <a:lnSpc>
                <a:spcPct val="981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2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UNA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POSSIBILITA' PER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FUTURO </a:t>
            </a:r>
            <a:r>
              <a:rPr sz="125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POTREBBE 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ESSERE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QUELLA DI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INSERIRE QUESTO ENZIMA 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25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BATTERI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TERMOFILI,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MODO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CHE LA  PLASTICA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POSSA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ESSERE </a:t>
            </a:r>
            <a:r>
              <a:rPr sz="125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SMALTITA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PIU</a:t>
            </a:r>
            <a:r>
              <a:rPr sz="1250" spc="10">
                <a:solidFill>
                  <a:srgbClr val="FFFFFF"/>
                </a:solidFill>
                <a:latin typeface="Schoolbook Uralic"/>
                <a:cs typeface="Schoolbook Uralic"/>
              </a:rPr>
              <a:t>'  </a:t>
            </a:r>
            <a:r>
              <a:rPr sz="1250" spc="5" smtClean="0">
                <a:solidFill>
                  <a:srgbClr val="FFFFFF"/>
                </a:solidFill>
                <a:latin typeface="Schoolbook Uralic"/>
                <a:cs typeface="Schoolbook Uralic"/>
              </a:rPr>
              <a:t>VELOCEMENTE</a:t>
            </a:r>
            <a:r>
              <a:rPr lang="it-IT" sz="1250" spc="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, IN QUANTO  </a:t>
            </a:r>
            <a:r>
              <a:rPr sz="1250" spc="5" smtClean="0">
                <a:solidFill>
                  <a:srgbClr val="FFFFFF"/>
                </a:solidFill>
                <a:latin typeface="Schoolbook Uralic"/>
                <a:cs typeface="Schoolbook Uralic"/>
              </a:rPr>
              <a:t>LA </a:t>
            </a:r>
            <a:r>
              <a:rPr sz="1250" spc="5" dirty="0">
                <a:solidFill>
                  <a:srgbClr val="FFFFFF"/>
                </a:solidFill>
                <a:latin typeface="Schoolbook Uralic"/>
                <a:cs typeface="Schoolbook Uralic"/>
              </a:rPr>
              <a:t>PLASTICA </a:t>
            </a:r>
            <a:r>
              <a:rPr sz="12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SI 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DEGRADA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PIU' </a:t>
            </a:r>
            <a:r>
              <a:rPr sz="12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25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FRETTA </a:t>
            </a:r>
            <a:r>
              <a:rPr sz="12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QUANDO </a:t>
            </a:r>
            <a:r>
              <a:rPr sz="1250" dirty="0">
                <a:solidFill>
                  <a:srgbClr val="FFFFFF"/>
                </a:solidFill>
                <a:latin typeface="Schoolbook Uralic"/>
                <a:cs typeface="Schoolbook Uralic"/>
              </a:rPr>
              <a:t>E'</a:t>
            </a:r>
            <a:r>
              <a:rPr sz="1250" spc="-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SCIOLTA</a:t>
            </a:r>
            <a:endParaRPr sz="125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305" y="954786"/>
            <a:ext cx="32410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45" dirty="0"/>
              <a:t>BIODIESEL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47700" y="50938"/>
            <a:ext cx="5448300" cy="6721475"/>
            <a:chOff x="647700" y="50938"/>
            <a:chExt cx="5448300" cy="6721475"/>
          </a:xfrm>
        </p:grpSpPr>
        <p:sp>
          <p:nvSpPr>
            <p:cNvPr id="4" name="object 4"/>
            <p:cNvSpPr/>
            <p:nvPr/>
          </p:nvSpPr>
          <p:spPr>
            <a:xfrm>
              <a:off x="647700" y="1447799"/>
              <a:ext cx="5448300" cy="3889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4711" y="50938"/>
              <a:ext cx="1541198" cy="13920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0875" y="5362575"/>
              <a:ext cx="1400175" cy="140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04305" y="1855215"/>
            <a:ext cx="4355465" cy="35985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3675" marR="5080" indent="-180975">
              <a:lnSpc>
                <a:spcPct val="100099"/>
              </a:lnSpc>
              <a:spcBef>
                <a:spcPts val="120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EOLICO,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SOLARE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E IDROELETTRICO SONO </a:t>
            </a:r>
            <a:r>
              <a:rPr sz="9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LE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PRINCIPALI  </a:t>
            </a:r>
            <a:r>
              <a:rPr sz="950" spc="30" dirty="0">
                <a:solidFill>
                  <a:srgbClr val="FFFFFF"/>
                </a:solidFill>
                <a:latin typeface="Schoolbook Uralic"/>
                <a:cs typeface="Schoolbook Uralic"/>
              </a:rPr>
              <a:t>FONTI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ENERGIA RINNOVABILE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CUI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SI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SENTE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SPESSO  PARLARE POICHE'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I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PIU'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LARGAMENTE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UTILIZZATI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ITALIA. 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ESSE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SONO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RINNOVABILI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9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QUANTO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DERIVANTI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DA </a:t>
            </a:r>
            <a:r>
              <a:rPr sz="950" spc="30" dirty="0">
                <a:solidFill>
                  <a:srgbClr val="FFFFFF"/>
                </a:solidFill>
                <a:latin typeface="Schoolbook Uralic"/>
                <a:cs typeface="Schoolbook Uralic"/>
              </a:rPr>
              <a:t>FONTI 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ENERGIA COME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SOLE,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CHE </a:t>
            </a:r>
            <a:r>
              <a:rPr sz="9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NON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SI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ESAURISCONO 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PRATICAMENTE</a:t>
            </a:r>
            <a:r>
              <a:rPr sz="950" spc="1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MAI.</a:t>
            </a:r>
            <a:endParaRPr sz="95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2A199"/>
              </a:buClr>
              <a:buFont typeface="Arial"/>
              <a:buChar char="•"/>
            </a:pPr>
            <a:endParaRPr sz="1450">
              <a:latin typeface="Schoolbook Uralic"/>
              <a:cs typeface="Schoolbook Uralic"/>
            </a:endParaRPr>
          </a:p>
          <a:p>
            <a:pPr marL="193675" marR="339090" indent="-180975">
              <a:lnSpc>
                <a:spcPts val="1130"/>
              </a:lnSpc>
              <a:buClr>
                <a:srgbClr val="92A199"/>
              </a:buClr>
              <a:buSzPct val="8421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ALTRE NAZIONI </a:t>
            </a:r>
            <a:r>
              <a:rPr sz="9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UN'ALTRA </a:t>
            </a:r>
            <a:r>
              <a:rPr sz="950" spc="30" dirty="0">
                <a:solidFill>
                  <a:srgbClr val="FFFFFF"/>
                </a:solidFill>
                <a:latin typeface="Schoolbook Uralic"/>
                <a:cs typeface="Schoolbook Uralic"/>
              </a:rPr>
              <a:t>FONTE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ENERGIA 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RINNOVABILE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VIENE SPESSO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SFRUTTATA: </a:t>
            </a:r>
            <a:r>
              <a:rPr sz="9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LE</a:t>
            </a:r>
            <a:r>
              <a:rPr sz="95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BIOMASSE</a:t>
            </a:r>
            <a:endParaRPr sz="95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A199"/>
              </a:buClr>
              <a:buFont typeface="Arial"/>
              <a:buChar char="•"/>
            </a:pPr>
            <a:endParaRPr sz="1400">
              <a:latin typeface="Schoolbook Uralic"/>
              <a:cs typeface="Schoolbook Uralic"/>
            </a:endParaRPr>
          </a:p>
          <a:p>
            <a:pPr marL="193675" marR="359410" indent="-180975">
              <a:lnSpc>
                <a:spcPct val="98800"/>
              </a:lnSpc>
              <a:buClr>
                <a:srgbClr val="92A199"/>
              </a:buClr>
              <a:buSzPct val="8421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950" spc="15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950" spc="5" smtClean="0">
                <a:solidFill>
                  <a:srgbClr val="FFFFFF"/>
                </a:solidFill>
                <a:latin typeface="Schoolbook Uralic"/>
                <a:cs typeface="Schoolbook Uralic"/>
              </a:rPr>
              <a:t>BIOMASS</a:t>
            </a:r>
            <a:r>
              <a:rPr lang="it-IT" sz="950" spc="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z="950" spc="5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SI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INTENDE </a:t>
            </a:r>
            <a:r>
              <a:rPr sz="950" spc="35" dirty="0">
                <a:solidFill>
                  <a:srgbClr val="FFFFFF"/>
                </a:solidFill>
                <a:latin typeface="Schoolbook Uralic"/>
                <a:cs typeface="Schoolbook Uralic"/>
              </a:rPr>
              <a:t>TUTTO </a:t>
            </a:r>
            <a:r>
              <a:rPr sz="95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CIO'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CHE </a:t>
            </a:r>
            <a:r>
              <a:rPr sz="95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DERIVA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DA 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ORGANISMI VIVENTI,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COSTITUITI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QUINDI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DA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COMPOSTI 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ORGANICI: DAL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LATTE,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ALLE MUFFE,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DAGLI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SCARTI  </a:t>
            </a:r>
            <a:r>
              <a:rPr sz="950" spc="5">
                <a:solidFill>
                  <a:srgbClr val="FFFFFF"/>
                </a:solidFill>
                <a:latin typeface="Schoolbook Uralic"/>
                <a:cs typeface="Schoolbook Uralic"/>
              </a:rPr>
              <a:t>ALIMENTARI </a:t>
            </a:r>
            <a:r>
              <a:rPr lang="it-IT" sz="950" spc="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950" spc="20" smtClean="0">
                <a:solidFill>
                  <a:srgbClr val="FFFFFF"/>
                </a:solidFill>
                <a:latin typeface="Schoolbook Uralic"/>
                <a:cs typeface="Schoolbook Uralic"/>
              </a:rPr>
              <a:t>ALLE</a:t>
            </a:r>
            <a:r>
              <a:rPr sz="950" spc="-8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PIANTE</a:t>
            </a:r>
            <a:endParaRPr sz="95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1450">
              <a:latin typeface="Schoolbook Uralic"/>
              <a:cs typeface="Schoolbook Uralic"/>
            </a:endParaRPr>
          </a:p>
          <a:p>
            <a:pPr marL="193675" marR="62230" indent="-180975">
              <a:lnSpc>
                <a:spcPct val="98800"/>
              </a:lnSpc>
              <a:buClr>
                <a:srgbClr val="92A199"/>
              </a:buClr>
              <a:buSzPct val="8421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REALTA</a:t>
            </a:r>
            <a:r>
              <a:rPr sz="950" spc="5">
                <a:solidFill>
                  <a:srgbClr val="FFFFFF"/>
                </a:solidFill>
                <a:latin typeface="Schoolbook Uralic"/>
                <a:cs typeface="Schoolbook Uralic"/>
              </a:rPr>
              <a:t>' </a:t>
            </a:r>
            <a:r>
              <a:rPr sz="95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L'IDEA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UTILIZZARE </a:t>
            </a:r>
            <a:r>
              <a:rPr sz="95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BIOMASSE 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PRODURRE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ENERGIA </a:t>
            </a:r>
            <a:r>
              <a:rPr sz="9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NON </a:t>
            </a:r>
            <a:r>
              <a:rPr sz="95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E'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DEL </a:t>
            </a:r>
            <a:r>
              <a:rPr sz="950" spc="35" dirty="0">
                <a:solidFill>
                  <a:srgbClr val="FFFFFF"/>
                </a:solidFill>
                <a:latin typeface="Schoolbook Uralic"/>
                <a:cs typeface="Schoolbook Uralic"/>
              </a:rPr>
              <a:t>TUTTO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NUOVA,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BASTA 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PENSARE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ALLA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COMBUSTIONE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DELLA</a:t>
            </a:r>
            <a:r>
              <a:rPr sz="95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LEGNA.</a:t>
            </a:r>
            <a:endParaRPr sz="95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1450">
              <a:latin typeface="Schoolbook Uralic"/>
              <a:cs typeface="Schoolbook Uralic"/>
            </a:endParaRPr>
          </a:p>
          <a:p>
            <a:pPr marL="193675" marR="128905" indent="-180975">
              <a:lnSpc>
                <a:spcPct val="98800"/>
              </a:lnSpc>
              <a:spcBef>
                <a:spcPts val="5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TUTTAVIA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SI </a:t>
            </a:r>
            <a:r>
              <a:rPr sz="95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E'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PENSATO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VALORIZZARE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QUALCHE 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MODO </a:t>
            </a:r>
            <a:r>
              <a:rPr sz="950" spc="25" dirty="0">
                <a:solidFill>
                  <a:srgbClr val="FFFFFF"/>
                </a:solidFill>
                <a:latin typeface="Schoolbook Uralic"/>
                <a:cs typeface="Schoolbook Uralic"/>
              </a:rPr>
              <a:t>LA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BIOMASSA,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TRASFORMANDOLA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PROPELLENTI, 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LIQUIDI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O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GASSOSI,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MEZZI DI </a:t>
            </a:r>
            <a:r>
              <a:rPr sz="950" spc="10" dirty="0">
                <a:solidFill>
                  <a:srgbClr val="FFFFFF"/>
                </a:solidFill>
                <a:latin typeface="Schoolbook Uralic"/>
                <a:cs typeface="Schoolbook Uralic"/>
              </a:rPr>
              <a:t>TRASPORTO: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ESSI  </a:t>
            </a:r>
            <a:r>
              <a:rPr sz="950" spc="15" dirty="0">
                <a:solidFill>
                  <a:srgbClr val="FFFFFF"/>
                </a:solidFill>
                <a:latin typeface="Schoolbook Uralic"/>
                <a:cs typeface="Schoolbook Uralic"/>
              </a:rPr>
              <a:t>PRENDONO </a:t>
            </a:r>
            <a:r>
              <a:rPr sz="950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950" spc="20" dirty="0">
                <a:solidFill>
                  <a:srgbClr val="FFFFFF"/>
                </a:solidFill>
                <a:latin typeface="Schoolbook Uralic"/>
                <a:cs typeface="Schoolbook Uralic"/>
              </a:rPr>
              <a:t>NOME </a:t>
            </a:r>
            <a:r>
              <a:rPr sz="950" spc="5" dirty="0">
                <a:solidFill>
                  <a:srgbClr val="FFFFFF"/>
                </a:solidFill>
                <a:latin typeface="Schoolbook Uralic"/>
                <a:cs typeface="Schoolbook Uralic"/>
              </a:rPr>
              <a:t>DI</a:t>
            </a:r>
            <a:r>
              <a:rPr sz="950" spc="-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95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hoolbook Uralic"/>
                <a:cs typeface="Schoolbook Uralic"/>
              </a:rPr>
              <a:t>BIOCARBURANTI</a:t>
            </a:r>
            <a:endParaRPr sz="95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305" y="954786"/>
            <a:ext cx="36836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45" dirty="0"/>
              <a:t>BIODIESEL</a:t>
            </a:r>
            <a:r>
              <a:rPr sz="4400" spc="-254" dirty="0"/>
              <a:t> </a:t>
            </a:r>
            <a:r>
              <a:rPr sz="4400" spc="15" dirty="0"/>
              <a:t>2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09600" y="66675"/>
            <a:ext cx="5486400" cy="4343400"/>
            <a:chOff x="609600" y="66675"/>
            <a:chExt cx="5486400" cy="4343400"/>
          </a:xfrm>
        </p:grpSpPr>
        <p:sp>
          <p:nvSpPr>
            <p:cNvPr id="4" name="object 4"/>
            <p:cNvSpPr/>
            <p:nvPr/>
          </p:nvSpPr>
          <p:spPr>
            <a:xfrm>
              <a:off x="647700" y="2419350"/>
              <a:ext cx="5448300" cy="1990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66675"/>
              <a:ext cx="2162175" cy="2314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04305" y="1845373"/>
            <a:ext cx="4361180" cy="414536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93675" marR="42545" indent="-180975">
              <a:lnSpc>
                <a:spcPts val="1730"/>
              </a:lnSpc>
              <a:spcBef>
                <a:spcPts val="215"/>
              </a:spcBef>
              <a:buClr>
                <a:srgbClr val="92A199"/>
              </a:buClr>
              <a:buSzPct val="8000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TRA </a:t>
            </a:r>
            <a:r>
              <a:rPr sz="1500" dirty="0">
                <a:solidFill>
                  <a:srgbClr val="FFFFFF"/>
                </a:solidFill>
                <a:latin typeface="Schoolbook Uralic"/>
                <a:cs typeface="Schoolbook Uralic"/>
              </a:rPr>
              <a:t>I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BIOCARBURANTI </a:t>
            </a:r>
            <a:r>
              <a:rPr sz="15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ESISTENTI, </a:t>
            </a:r>
            <a:r>
              <a:rPr sz="15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IL 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CANDIDATO </a:t>
            </a:r>
            <a:r>
              <a:rPr sz="15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CHE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PER CARATTERISTICHE  </a:t>
            </a:r>
            <a:r>
              <a:rPr sz="1500" spc="5" dirty="0">
                <a:solidFill>
                  <a:srgbClr val="FFFFFF"/>
                </a:solidFill>
                <a:latin typeface="Schoolbook Uralic"/>
                <a:cs typeface="Schoolbook Uralic"/>
              </a:rPr>
              <a:t>ASSOMIGLIA </a:t>
            </a:r>
            <a:r>
              <a:rPr sz="15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DI </a:t>
            </a:r>
            <a:r>
              <a:rPr sz="15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PIU'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AL </a:t>
            </a:r>
            <a:r>
              <a:rPr sz="1500" dirty="0">
                <a:solidFill>
                  <a:srgbClr val="FFFFFF"/>
                </a:solidFill>
                <a:latin typeface="Schoolbook Uralic"/>
                <a:cs typeface="Schoolbook Uralic"/>
              </a:rPr>
              <a:t>GASOLIO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E' </a:t>
            </a:r>
            <a:r>
              <a:rPr sz="15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hoolbook Uralic"/>
                <a:cs typeface="Schoolbook Uralic"/>
              </a:rPr>
              <a:t> </a:t>
            </a:r>
            <a:r>
              <a:rPr sz="15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choolbook Uralic"/>
                <a:cs typeface="Schoolbook Uralic"/>
              </a:rPr>
              <a:t>BIODIESEL</a:t>
            </a:r>
            <a:r>
              <a:rPr sz="15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, </a:t>
            </a:r>
            <a:r>
              <a:rPr sz="15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CHIAMATO </a:t>
            </a:r>
            <a:r>
              <a:rPr sz="1500" spc="-35">
                <a:solidFill>
                  <a:srgbClr val="FFFFFF"/>
                </a:solidFill>
                <a:latin typeface="Schoolbook Uralic"/>
                <a:cs typeface="Schoolbook Uralic"/>
              </a:rPr>
              <a:t>FAME</a:t>
            </a:r>
            <a:r>
              <a:rPr sz="1500" spc="-35" smtClean="0">
                <a:solidFill>
                  <a:srgbClr val="FFFFFF"/>
                </a:solidFill>
                <a:latin typeface="Schoolbook Uralic"/>
                <a:cs typeface="Schoolbook Uralic"/>
              </a:rPr>
              <a:t>,</a:t>
            </a:r>
            <a:r>
              <a:rPr lang="it-IT" sz="1500" spc="-3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(</a:t>
            </a:r>
            <a:r>
              <a:rPr lang="it-IT" sz="1600" b="1" dirty="0" err="1" smtClean="0">
                <a:solidFill>
                  <a:schemeClr val="bg1"/>
                </a:solidFill>
              </a:rPr>
              <a:t>Fatty</a:t>
            </a:r>
            <a:r>
              <a:rPr lang="it-IT" sz="1600" b="1" dirty="0" smtClean="0">
                <a:solidFill>
                  <a:schemeClr val="bg1"/>
                </a:solidFill>
              </a:rPr>
              <a:t> acid </a:t>
            </a:r>
            <a:r>
              <a:rPr lang="it-IT" sz="1600" b="1" dirty="0" err="1" smtClean="0">
                <a:solidFill>
                  <a:schemeClr val="bg1"/>
                </a:solidFill>
              </a:rPr>
              <a:t>methyl</a:t>
            </a:r>
            <a:r>
              <a:rPr lang="it-IT" sz="1600" b="1" dirty="0" smtClean="0">
                <a:solidFill>
                  <a:schemeClr val="bg1"/>
                </a:solidFill>
              </a:rPr>
              <a:t> </a:t>
            </a:r>
            <a:r>
              <a:rPr lang="it-IT" sz="1600" b="1" dirty="0" err="1" smtClean="0">
                <a:solidFill>
                  <a:schemeClr val="bg1"/>
                </a:solidFill>
              </a:rPr>
              <a:t>ester</a:t>
            </a:r>
            <a:r>
              <a:rPr lang="it-IT" sz="1600" b="1" dirty="0" smtClean="0">
                <a:solidFill>
                  <a:schemeClr val="bg1"/>
                </a:solidFill>
              </a:rPr>
              <a:t>)</a:t>
            </a:r>
            <a:r>
              <a:rPr sz="1500" spc="-35" smtClean="0">
                <a:solidFill>
                  <a:schemeClr val="bg1"/>
                </a:solidFill>
                <a:latin typeface="Schoolbook Uralic"/>
                <a:cs typeface="Schoolbook Uralic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Schoolbook Uralic"/>
                <a:cs typeface="Schoolbook Uralic"/>
              </a:rPr>
              <a:t>OVVERO  METILESTERE </a:t>
            </a:r>
            <a:r>
              <a:rPr sz="1500" spc="15" dirty="0">
                <a:solidFill>
                  <a:schemeClr val="bg1"/>
                </a:solidFill>
                <a:latin typeface="Schoolbook Uralic"/>
                <a:cs typeface="Schoolbook Uralic"/>
              </a:rPr>
              <a:t>DI </a:t>
            </a:r>
            <a:r>
              <a:rPr sz="1500" spc="-10" dirty="0">
                <a:solidFill>
                  <a:schemeClr val="bg1"/>
                </a:solidFill>
                <a:latin typeface="Schoolbook Uralic"/>
                <a:cs typeface="Schoolbook Uralic"/>
              </a:rPr>
              <a:t>ACIDI</a:t>
            </a:r>
            <a:r>
              <a:rPr sz="1500" spc="-60" dirty="0">
                <a:solidFill>
                  <a:schemeClr val="bg1"/>
                </a:solidFill>
                <a:latin typeface="Schoolbook Uralic"/>
                <a:cs typeface="Schoolbook Uralic"/>
              </a:rPr>
              <a:t> </a:t>
            </a:r>
            <a:r>
              <a:rPr sz="1500" dirty="0">
                <a:solidFill>
                  <a:srgbClr val="FFFFFF"/>
                </a:solidFill>
                <a:latin typeface="Schoolbook Uralic"/>
                <a:cs typeface="Schoolbook Uralic"/>
              </a:rPr>
              <a:t>GRASSI.</a:t>
            </a:r>
            <a:endParaRPr sz="1500">
              <a:latin typeface="Schoolbook Uralic"/>
              <a:cs typeface="Schoolbook Uralic"/>
            </a:endParaRPr>
          </a:p>
          <a:p>
            <a:pPr marL="193675" marR="5080" indent="-180975">
              <a:lnSpc>
                <a:spcPct val="94900"/>
              </a:lnSpc>
              <a:spcBef>
                <a:spcPts val="1545"/>
              </a:spcBef>
              <a:buClr>
                <a:srgbClr val="92A199"/>
              </a:buClr>
              <a:buSzPct val="8000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5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1500" dirty="0">
                <a:solidFill>
                  <a:srgbClr val="FFFFFF"/>
                </a:solidFill>
                <a:latin typeface="Schoolbook Uralic"/>
                <a:cs typeface="Schoolbook Uralic"/>
              </a:rPr>
              <a:t>NOME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CI </a:t>
            </a:r>
            <a:r>
              <a:rPr sz="15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SUGGERISCE CHE CHE </a:t>
            </a:r>
            <a:r>
              <a:rPr sz="1500" spc="5" dirty="0">
                <a:solidFill>
                  <a:srgbClr val="FFFFFF"/>
                </a:solidFill>
                <a:latin typeface="Schoolbook Uralic"/>
                <a:cs typeface="Schoolbook Uralic"/>
              </a:rPr>
              <a:t>ESSI  </a:t>
            </a:r>
            <a:r>
              <a:rPr sz="15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SIANO ACIDI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ESTERIFICATI </a:t>
            </a:r>
            <a:r>
              <a:rPr sz="15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DA </a:t>
            </a:r>
            <a:r>
              <a:rPr sz="15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UN  </a:t>
            </a:r>
            <a:r>
              <a:rPr sz="15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GRUPPO METILICO, </a:t>
            </a:r>
            <a:r>
              <a:rPr sz="15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CARATTERIZZATI </a:t>
            </a:r>
            <a:r>
              <a:rPr sz="15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DA  </a:t>
            </a:r>
            <a:r>
              <a:rPr sz="15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UN </a:t>
            </a:r>
            <a:r>
              <a:rPr sz="1500" spc="-60" dirty="0">
                <a:solidFill>
                  <a:srgbClr val="FFFFFF"/>
                </a:solidFill>
                <a:latin typeface="Schoolbook Uralic"/>
                <a:cs typeface="Schoolbook Uralic"/>
              </a:rPr>
              <a:t>ELEVATO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CONTENUTO ENERGICO </a:t>
            </a:r>
            <a:r>
              <a:rPr sz="15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DA 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UTILIZZARE AL </a:t>
            </a:r>
            <a:r>
              <a:rPr sz="15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MOMENTO</a:t>
            </a:r>
            <a:r>
              <a:rPr sz="15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OPPORTUNO</a:t>
            </a:r>
            <a:endParaRPr sz="1500">
              <a:latin typeface="Schoolbook Uralic"/>
              <a:cs typeface="Schoolbook Uralic"/>
            </a:endParaRPr>
          </a:p>
          <a:p>
            <a:pPr marL="193675" marR="895350" indent="-180975">
              <a:lnSpc>
                <a:spcPct val="95100"/>
              </a:lnSpc>
              <a:spcBef>
                <a:spcPts val="1590"/>
              </a:spcBef>
              <a:buClr>
                <a:srgbClr val="92A199"/>
              </a:buClr>
              <a:buSzPct val="80000"/>
              <a:buFont typeface="Arial"/>
              <a:buChar char="•"/>
              <a:tabLst>
                <a:tab pos="193040" algn="l"/>
                <a:tab pos="193675" algn="l"/>
              </a:tabLst>
            </a:pP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PER </a:t>
            </a:r>
            <a:r>
              <a:rPr sz="15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PRODURRE </a:t>
            </a:r>
            <a:r>
              <a:rPr sz="15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IL BIODIESEL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E'  </a:t>
            </a:r>
            <a:r>
              <a:rPr sz="15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NECESSARIA UNA REAZIONE </a:t>
            </a:r>
            <a:r>
              <a:rPr sz="15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DI  </a:t>
            </a:r>
            <a:r>
              <a:rPr sz="15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TRANSESTERIFICAZIONE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TRA  </a:t>
            </a:r>
            <a:r>
              <a:rPr sz="15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TRIGLICERIDI </a:t>
            </a:r>
            <a:r>
              <a:rPr sz="1500" dirty="0">
                <a:solidFill>
                  <a:srgbClr val="FFFFFF"/>
                </a:solidFill>
                <a:latin typeface="Schoolbook Uralic"/>
                <a:cs typeface="Schoolbook Uralic"/>
              </a:rPr>
              <a:t>E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METANOLO,  </a:t>
            </a:r>
            <a:r>
              <a:rPr sz="15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OTTENENDO </a:t>
            </a:r>
            <a:r>
              <a:rPr sz="15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METILESTERI </a:t>
            </a:r>
            <a:r>
              <a:rPr sz="1500" dirty="0">
                <a:solidFill>
                  <a:srgbClr val="FFFFFF"/>
                </a:solidFill>
                <a:latin typeface="Schoolbook Uralic"/>
                <a:cs typeface="Schoolbook Uralic"/>
              </a:rPr>
              <a:t>E  </a:t>
            </a:r>
            <a:r>
              <a:rPr sz="15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GLICEROLO</a:t>
            </a:r>
            <a:endParaRPr sz="1500">
              <a:latin typeface="Schoolbook Uralic"/>
              <a:cs typeface="Schoolbook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1217" y="4467605"/>
            <a:ext cx="2324633" cy="2385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305" y="954786"/>
            <a:ext cx="36836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45" dirty="0"/>
              <a:t>BIODIESEL</a:t>
            </a:r>
            <a:r>
              <a:rPr sz="4400" spc="-254" dirty="0"/>
              <a:t> </a:t>
            </a:r>
            <a:r>
              <a:rPr sz="4400" spc="15" dirty="0"/>
              <a:t>3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47700" y="54108"/>
            <a:ext cx="5448300" cy="6737350"/>
            <a:chOff x="647700" y="54108"/>
            <a:chExt cx="5448300" cy="6737350"/>
          </a:xfrm>
        </p:grpSpPr>
        <p:sp>
          <p:nvSpPr>
            <p:cNvPr id="4" name="object 4"/>
            <p:cNvSpPr/>
            <p:nvPr/>
          </p:nvSpPr>
          <p:spPr>
            <a:xfrm>
              <a:off x="647700" y="1371600"/>
              <a:ext cx="5448300" cy="4086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1464" y="54108"/>
              <a:ext cx="1185798" cy="1283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1050" y="5486400"/>
              <a:ext cx="1228725" cy="1304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04305" y="1845373"/>
            <a:ext cx="4402455" cy="41059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3675" marR="327660" indent="-180975">
              <a:lnSpc>
                <a:spcPct val="95600"/>
              </a:lnSpc>
              <a:spcBef>
                <a:spcPts val="195"/>
              </a:spcBef>
              <a:buClr>
                <a:srgbClr val="92A199"/>
              </a:buClr>
              <a:buSzPct val="77777"/>
              <a:buFont typeface="Arial"/>
              <a:buChar char="•"/>
              <a:tabLst>
                <a:tab pos="193675" algn="l"/>
              </a:tabLst>
            </a:pP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LA </a:t>
            </a:r>
            <a:r>
              <a:rPr sz="18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FONTE DI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BIOMASSA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PRIMARIAMENTE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UTILIZZATA</a:t>
            </a:r>
            <a:r>
              <a:rPr sz="1800" spc="-9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E'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LA SOIA. DALLA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QUALE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E'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POSSIBILE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ESTRARRE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GLI OLI  CONTENENTI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TRIGLICERIDI</a:t>
            </a:r>
            <a:endParaRPr sz="1800">
              <a:latin typeface="Schoolbook Uralic"/>
              <a:cs typeface="Schoolbook Uralic"/>
            </a:endParaRPr>
          </a:p>
          <a:p>
            <a:pPr marL="193675" marR="406400" indent="-180975">
              <a:lnSpc>
                <a:spcPct val="95600"/>
              </a:lnSpc>
              <a:spcBef>
                <a:spcPts val="1540"/>
              </a:spcBef>
              <a:buClr>
                <a:srgbClr val="92A199"/>
              </a:buClr>
              <a:buSzPct val="77777"/>
              <a:buFont typeface="Arial"/>
              <a:buChar char="•"/>
              <a:tabLst>
                <a:tab pos="193675" algn="l"/>
              </a:tabLst>
            </a:pP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IL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BIODIESEL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CONTENUTO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NEI 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PROPELLENTI </a:t>
            </a:r>
            <a:r>
              <a:rPr sz="18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PUO' </a:t>
            </a:r>
            <a:r>
              <a:rPr sz="1800" spc="-65" dirty="0">
                <a:solidFill>
                  <a:srgbClr val="FFFFFF"/>
                </a:solidFill>
                <a:latin typeface="Schoolbook Uralic"/>
                <a:cs typeface="Schoolbook Uralic"/>
              </a:rPr>
              <a:t>AVERE 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DIVERSE</a:t>
            </a:r>
            <a:r>
              <a:rPr sz="1800" spc="1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CONCENTRAZIONI.</a:t>
            </a:r>
            <a:endParaRPr sz="1800">
              <a:latin typeface="Schoolbook Uralic"/>
              <a:cs typeface="Schoolbook Uralic"/>
            </a:endParaRPr>
          </a:p>
          <a:p>
            <a:pPr marL="193675" marR="5080" indent="-180975">
              <a:lnSpc>
                <a:spcPct val="95300"/>
              </a:lnSpc>
              <a:spcBef>
                <a:spcPts val="1625"/>
              </a:spcBef>
              <a:buClr>
                <a:srgbClr val="92A199"/>
              </a:buClr>
              <a:buSzPct val="77777"/>
              <a:buFont typeface="Arial"/>
              <a:buChar char="•"/>
              <a:tabLst>
                <a:tab pos="193675" algn="l"/>
              </a:tabLst>
            </a:pP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QUEST' ULTIMO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OLTRE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CHE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IN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ALCUNE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AUTOMOBILI,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E'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UTILIZZATO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IN MODELLI </a:t>
            </a:r>
            <a:r>
              <a:rPr sz="18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DI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MACCHINE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AGRICOLE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TRATTORI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E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8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MEZZI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PUBBLICI </a:t>
            </a:r>
            <a:r>
              <a:rPr sz="18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DI 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TRASPORTO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COME GLI</a:t>
            </a:r>
            <a:r>
              <a:rPr sz="1800" spc="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Schoolbook Uralic"/>
                <a:cs typeface="Schoolbook Uralic"/>
              </a:rPr>
              <a:t>AUTOBUS</a:t>
            </a:r>
            <a:endParaRPr sz="1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839</Words>
  <Application>Microsoft Office PowerPoint</Application>
  <PresentationFormat>Personalizzato</PresentationFormat>
  <Paragraphs>60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Office Theme</vt:lpstr>
      <vt:lpstr>WHITE  BIOTECHNOLOGY "LA NOSTRA E' L'ERA DELLE BIOTECNOLOGIE, DELLA  PRODUZIONE E RIPRODUZIONE DELLA VITA INDUSTRIALE E  CONTROLLATA" - FRANCOIS EWALD 1946</vt:lpstr>
      <vt:lpstr>CHE COS'E' UNA  BIOTECNOLOGIA?</vt:lpstr>
      <vt:lpstr>LE BIOTECNOLOGIE BIANCHE</vt:lpstr>
      <vt:lpstr>TRATTAMENTO RIFIUTI  CONCIARI</vt:lpstr>
      <vt:lpstr>SMALTIMENTO  DELLA PLASTICA</vt:lpstr>
      <vt:lpstr>SMALTIMENTO  DELLA PLASTICA 2</vt:lpstr>
      <vt:lpstr>BIODIESEL</vt:lpstr>
      <vt:lpstr>BIODIESEL 2</vt:lpstr>
      <vt:lpstr>BIODIESEL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 BIOTECHNOLOGY "LA NOSTRA E' L'ERA DELLE BIOTECNOLOGIE, DELLA  PRODUZIONE E RIPRODUZIONE DELLA VITA INDUSTRIALE E  CONTROLLATA" - FRANCOIS EWALD 1946</dc:title>
  <dc:creator>Casa</dc:creator>
  <cp:lastModifiedBy>Casa</cp:lastModifiedBy>
  <cp:revision>5</cp:revision>
  <dcterms:created xsi:type="dcterms:W3CDTF">2021-04-06T15:34:54Z</dcterms:created>
  <dcterms:modified xsi:type="dcterms:W3CDTF">2021-04-06T15:49:45Z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LastSaved">
    <vt:filetime>2021-04-06T00:00:00Z</vt:filetime>
  </property>
</Properties>
</file>