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5FF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0C3878-1AD2-4881-A127-967E7575F3B1}" v="1169" dt="2020-06-06T10:30:28.801"/>
    <p1510:client id="{BB53B1EC-9EFE-4A41-9E72-693D27422737}" v="1847" dt="2020-06-05T18:48:47.119"/>
    <p1510:client id="{FEF54152-62E4-4081-9E83-DCE6CAA501F2}" v="4649" dt="2020-06-06T14:56:40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5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28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pPr/>
              <a:t>11.04.2021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pPr/>
              <a:t>11.04.2021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pPr/>
              <a:t>11.04.2021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pPr/>
              <a:t>11.04.2021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pPr/>
              <a:t>11.04.2021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pPr/>
              <a:t>11.04.2021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pPr/>
              <a:t>11.04.2021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pPr/>
              <a:t>11.04.2021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pPr/>
              <a:t>11.04.2021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pPr/>
              <a:t>11.04.2021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pPr/>
              <a:t>11.04.2021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pPr/>
              <a:t>11.04.2021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9472" y="935457"/>
            <a:ext cx="6771736" cy="1093638"/>
          </a:xfrm>
          <a:ln w="57150">
            <a:solidFill>
              <a:schemeClr val="bg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z="7200" b="1" dirty="0" err="1">
                <a:solidFill>
                  <a:schemeClr val="bg1"/>
                </a:solidFill>
                <a:latin typeface="Constantia"/>
                <a:cs typeface="Calibri Light"/>
              </a:rPr>
              <a:t>B</a:t>
            </a:r>
            <a:r>
              <a:rPr lang="de-DE" sz="5400" b="1" dirty="0" err="1">
                <a:solidFill>
                  <a:schemeClr val="bg1"/>
                </a:solidFill>
                <a:latin typeface="Constantia"/>
                <a:cs typeface="Calibri Light"/>
              </a:rPr>
              <a:t>iotecnologie</a:t>
            </a:r>
            <a:r>
              <a:rPr lang="de-DE" sz="7200" b="1" dirty="0">
                <a:solidFill>
                  <a:schemeClr val="bg1"/>
                </a:solidFill>
                <a:latin typeface="Constantia"/>
                <a:cs typeface="Calibri Light"/>
              </a:rPr>
              <a:t> </a:t>
            </a:r>
            <a:r>
              <a:rPr lang="de-DE" sz="7200" b="1" dirty="0" err="1">
                <a:solidFill>
                  <a:schemeClr val="bg1"/>
                </a:solidFill>
                <a:latin typeface="Constantia"/>
                <a:cs typeface="Calibri Light"/>
              </a:rPr>
              <a:t>B</a:t>
            </a:r>
            <a:r>
              <a:rPr lang="de-DE" sz="5400" b="1" dirty="0" err="1">
                <a:solidFill>
                  <a:schemeClr val="bg1"/>
                </a:solidFill>
                <a:latin typeface="Constantia"/>
                <a:cs typeface="Calibri Light"/>
              </a:rPr>
              <a:t>lu</a:t>
            </a:r>
            <a:endParaRPr lang="de-DE" sz="5400" b="1" dirty="0">
              <a:solidFill>
                <a:schemeClr val="bg1"/>
              </a:solidFill>
              <a:latin typeface="Constantia"/>
              <a:cs typeface="Calibri Light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111925" y="6324599"/>
            <a:ext cx="2449742" cy="112145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9D5F362A-D7C0-4C5E-8AB3-9541FDBA1B09}"/>
              </a:ext>
            </a:extLst>
          </p:cNvPr>
          <p:cNvSpPr txBox="1"/>
          <p:nvPr/>
        </p:nvSpPr>
        <p:spPr>
          <a:xfrm>
            <a:off x="1257474" y="2108960"/>
            <a:ext cx="54488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Introduzione ed esempi delle biotecnologie marine</a:t>
            </a:r>
            <a:endParaRPr lang="it-IT" sz="2000" i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A3EEB83-7168-4887-B206-D146E012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5033" cy="1339940"/>
          </a:xfrm>
        </p:spPr>
        <p:txBody>
          <a:bodyPr/>
          <a:lstStyle/>
          <a:p>
            <a:r>
              <a:rPr lang="it-IT" b="1" i="1" dirty="0">
                <a:solidFill>
                  <a:schemeClr val="bg1"/>
                </a:solidFill>
                <a:latin typeface="Cambria"/>
                <a:ea typeface="Cambria"/>
                <a:cs typeface="Calibri Light"/>
              </a:rPr>
              <a:t>CHE COSA SONO LE BIOTECNOLOGIE BLU?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A7EC709-30D4-41AF-9063-5A1AF840A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7566" cy="47682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it-IT" dirty="0">
                <a:solidFill>
                  <a:schemeClr val="bg1"/>
                </a:solidFill>
                <a:cs typeface="Calibri"/>
              </a:rPr>
              <a:t>Le </a:t>
            </a:r>
            <a:r>
              <a:rPr lang="it-IT" u="sng" dirty="0">
                <a:solidFill>
                  <a:schemeClr val="accent1"/>
                </a:solidFill>
                <a:cs typeface="Calibri"/>
              </a:rPr>
              <a:t>Biotecnologie Blu</a:t>
            </a:r>
            <a:r>
              <a:rPr lang="it-IT">
                <a:solidFill>
                  <a:schemeClr val="bg1"/>
                </a:solidFill>
                <a:cs typeface="Calibri"/>
              </a:rPr>
              <a:t> sono una branca delle biotecnologie che si occupa </a:t>
            </a:r>
            <a:r>
              <a:rPr lang="it-IT" dirty="0">
                <a:solidFill>
                  <a:schemeClr val="bg1"/>
                </a:solidFill>
                <a:cs typeface="Calibri"/>
              </a:rPr>
              <a:t>dello sfruttamento degli organismi marini, soprattutto 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alghe  ingegnerizzate</a:t>
            </a:r>
            <a:r>
              <a:rPr lang="it-IT" dirty="0">
                <a:solidFill>
                  <a:schemeClr val="bg1"/>
                </a:solidFill>
                <a:cs typeface="Calibri"/>
              </a:rPr>
              <a:t> per sviluppare diversi prodotti, tra cui molti medicinali.</a:t>
            </a:r>
          </a:p>
          <a:p>
            <a:pPr>
              <a:buFont typeface="Arial"/>
              <a:buChar char="•"/>
            </a:pPr>
            <a:r>
              <a:rPr lang="it-IT" dirty="0">
                <a:solidFill>
                  <a:schemeClr val="bg1"/>
                </a:solidFill>
                <a:cs typeface="Calibri"/>
              </a:rPr>
              <a:t>Sono tra le biotecnologie più "giovani", il loro sviluppo infatti è iniziato solo recentemente ma già molti stati credono in questo tipo di </a:t>
            </a:r>
            <a:r>
              <a:rPr lang="it-IT">
                <a:solidFill>
                  <a:schemeClr val="bg1"/>
                </a:solidFill>
                <a:cs typeface="Calibri"/>
              </a:rPr>
              <a:t>biotecnologia, tant'è che gli investimenti sulla ricerca sono aumentati </a:t>
            </a:r>
            <a:r>
              <a:rPr lang="it-IT" dirty="0">
                <a:solidFill>
                  <a:schemeClr val="bg1"/>
                </a:solidFill>
                <a:cs typeface="Calibri"/>
              </a:rPr>
              <a:t>esponenzialmente negli ultimi anni.</a:t>
            </a:r>
          </a:p>
          <a:p>
            <a:pPr>
              <a:buFont typeface="Arial"/>
              <a:buChar char="•"/>
            </a:pPr>
            <a:r>
              <a:rPr lang="it-IT" dirty="0">
                <a:solidFill>
                  <a:schemeClr val="bg1"/>
                </a:solidFill>
                <a:cs typeface="Calibri"/>
              </a:rPr>
              <a:t>I leader della ricerca delle </a:t>
            </a:r>
            <a:r>
              <a:rPr lang="it-IT" i="1" dirty="0">
                <a:solidFill>
                  <a:schemeClr val="bg1"/>
                </a:solidFill>
                <a:cs typeface="Calibri"/>
              </a:rPr>
              <a:t>Blue </a:t>
            </a:r>
            <a:r>
              <a:rPr lang="it-IT" i="1" err="1">
                <a:solidFill>
                  <a:schemeClr val="bg1"/>
                </a:solidFill>
                <a:cs typeface="Calibri"/>
              </a:rPr>
              <a:t>Biotechnologies</a:t>
            </a:r>
            <a:r>
              <a:rPr lang="it-IT" dirty="0">
                <a:solidFill>
                  <a:schemeClr val="bg1"/>
                </a:solidFill>
                <a:cs typeface="Calibri"/>
              </a:rPr>
              <a:t> sono gli </a:t>
            </a:r>
            <a:r>
              <a:rPr lang="it-IT" b="1" u="sng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S</a:t>
            </a:r>
            <a:r>
              <a:rPr lang="it-IT" b="1" u="sng" dirty="0">
                <a:solidFill>
                  <a:srgbClr val="FF0000"/>
                </a:solidFill>
                <a:cs typeface="Calibri"/>
              </a:rPr>
              <a:t>t</a:t>
            </a:r>
            <a:r>
              <a:rPr lang="it-IT" b="1" u="sng" dirty="0">
                <a:solidFill>
                  <a:schemeClr val="bg1"/>
                </a:solidFill>
                <a:cs typeface="Calibri"/>
              </a:rPr>
              <a:t>a</a:t>
            </a:r>
            <a:r>
              <a:rPr lang="it-IT" b="1" u="sng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t</a:t>
            </a:r>
            <a:r>
              <a:rPr lang="it-IT" b="1" u="sng" dirty="0">
                <a:solidFill>
                  <a:srgbClr val="FF0000"/>
                </a:solidFill>
                <a:cs typeface="Calibri"/>
              </a:rPr>
              <a:t>i</a:t>
            </a:r>
            <a:r>
              <a:rPr lang="it-IT" b="1" u="sng" dirty="0">
                <a:solidFill>
                  <a:schemeClr val="bg1"/>
                </a:solidFill>
                <a:cs typeface="Calibri"/>
              </a:rPr>
              <a:t> U</a:t>
            </a:r>
            <a:r>
              <a:rPr lang="it-IT" b="1" u="sng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n</a:t>
            </a:r>
            <a:r>
              <a:rPr lang="it-IT" b="1" u="sng" dirty="0">
                <a:solidFill>
                  <a:srgbClr val="FF0000"/>
                </a:solidFill>
                <a:cs typeface="Calibri"/>
              </a:rPr>
              <a:t>i</a:t>
            </a:r>
            <a:r>
              <a:rPr lang="it-IT" b="1" u="sng" dirty="0">
                <a:solidFill>
                  <a:schemeClr val="bg1"/>
                </a:solidFill>
                <a:cs typeface="Calibri"/>
              </a:rPr>
              <a:t>t</a:t>
            </a:r>
            <a:r>
              <a:rPr lang="it-IT" b="1" u="sng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i</a:t>
            </a:r>
          </a:p>
          <a:p>
            <a:pPr>
              <a:buFont typeface="Arial"/>
              <a:buChar char="•"/>
            </a:pPr>
            <a:r>
              <a:rPr lang="it-IT" dirty="0">
                <a:solidFill>
                  <a:schemeClr val="bg1"/>
                </a:solidFill>
                <a:cs typeface="Calibri"/>
              </a:rPr>
              <a:t>La ricerca avviene però soprattutto nelle isole Polinesiane del Pacifico poiché comprendono </a:t>
            </a:r>
            <a:r>
              <a:rPr lang="it-IT" u="sng" dirty="0">
                <a:solidFill>
                  <a:schemeClr val="bg1"/>
                </a:solidFill>
                <a:cs typeface="Calibri"/>
              </a:rPr>
              <a:t>biosistemi unici</a:t>
            </a:r>
            <a:r>
              <a:rPr lang="it-IT" dirty="0">
                <a:solidFill>
                  <a:schemeClr val="bg1"/>
                </a:solidFill>
                <a:cs typeface="Calibri"/>
              </a:rPr>
              <a:t>, mantenuti intatti a causa della scarsa presenza dell'uomo.</a:t>
            </a:r>
            <a:endParaRPr lang="it-IT" b="1" u="sng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798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2C45923-C878-4C22-BFAD-B2E884C5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76846" cy="866480"/>
          </a:xfrm>
          <a:custGeom>
            <a:avLst/>
            <a:gdLst>
              <a:gd name="connsiteX0" fmla="*/ 0 w 6676846"/>
              <a:gd name="connsiteY0" fmla="*/ 0 h 866480"/>
              <a:gd name="connsiteX1" fmla="*/ 534148 w 6676846"/>
              <a:gd name="connsiteY1" fmla="*/ 0 h 866480"/>
              <a:gd name="connsiteX2" fmla="*/ 1068295 w 6676846"/>
              <a:gd name="connsiteY2" fmla="*/ 0 h 866480"/>
              <a:gd name="connsiteX3" fmla="*/ 1602443 w 6676846"/>
              <a:gd name="connsiteY3" fmla="*/ 0 h 866480"/>
              <a:gd name="connsiteX4" fmla="*/ 2336896 w 6676846"/>
              <a:gd name="connsiteY4" fmla="*/ 0 h 866480"/>
              <a:gd name="connsiteX5" fmla="*/ 2804275 w 6676846"/>
              <a:gd name="connsiteY5" fmla="*/ 0 h 866480"/>
              <a:gd name="connsiteX6" fmla="*/ 3471960 w 6676846"/>
              <a:gd name="connsiteY6" fmla="*/ 0 h 866480"/>
              <a:gd name="connsiteX7" fmla="*/ 4006108 w 6676846"/>
              <a:gd name="connsiteY7" fmla="*/ 0 h 866480"/>
              <a:gd name="connsiteX8" fmla="*/ 4473487 w 6676846"/>
              <a:gd name="connsiteY8" fmla="*/ 0 h 866480"/>
              <a:gd name="connsiteX9" fmla="*/ 4940866 w 6676846"/>
              <a:gd name="connsiteY9" fmla="*/ 0 h 866480"/>
              <a:gd name="connsiteX10" fmla="*/ 5742088 w 6676846"/>
              <a:gd name="connsiteY10" fmla="*/ 0 h 866480"/>
              <a:gd name="connsiteX11" fmla="*/ 6676846 w 6676846"/>
              <a:gd name="connsiteY11" fmla="*/ 0 h 866480"/>
              <a:gd name="connsiteX12" fmla="*/ 6676846 w 6676846"/>
              <a:gd name="connsiteY12" fmla="*/ 407246 h 866480"/>
              <a:gd name="connsiteX13" fmla="*/ 6676846 w 6676846"/>
              <a:gd name="connsiteY13" fmla="*/ 866480 h 866480"/>
              <a:gd name="connsiteX14" fmla="*/ 5942393 w 6676846"/>
              <a:gd name="connsiteY14" fmla="*/ 866480 h 866480"/>
              <a:gd name="connsiteX15" fmla="*/ 5341477 w 6676846"/>
              <a:gd name="connsiteY15" fmla="*/ 866480 h 866480"/>
              <a:gd name="connsiteX16" fmla="*/ 4740561 w 6676846"/>
              <a:gd name="connsiteY16" fmla="*/ 866480 h 866480"/>
              <a:gd name="connsiteX17" fmla="*/ 4206413 w 6676846"/>
              <a:gd name="connsiteY17" fmla="*/ 866480 h 866480"/>
              <a:gd name="connsiteX18" fmla="*/ 3605497 w 6676846"/>
              <a:gd name="connsiteY18" fmla="*/ 866480 h 866480"/>
              <a:gd name="connsiteX19" fmla="*/ 3138118 w 6676846"/>
              <a:gd name="connsiteY19" fmla="*/ 866480 h 866480"/>
              <a:gd name="connsiteX20" fmla="*/ 2336896 w 6676846"/>
              <a:gd name="connsiteY20" fmla="*/ 866480 h 866480"/>
              <a:gd name="connsiteX21" fmla="*/ 1802748 w 6676846"/>
              <a:gd name="connsiteY21" fmla="*/ 866480 h 866480"/>
              <a:gd name="connsiteX22" fmla="*/ 1201832 w 6676846"/>
              <a:gd name="connsiteY22" fmla="*/ 866480 h 866480"/>
              <a:gd name="connsiteX23" fmla="*/ 734453 w 6676846"/>
              <a:gd name="connsiteY23" fmla="*/ 866480 h 866480"/>
              <a:gd name="connsiteX24" fmla="*/ 0 w 6676846"/>
              <a:gd name="connsiteY24" fmla="*/ 866480 h 866480"/>
              <a:gd name="connsiteX25" fmla="*/ 0 w 6676846"/>
              <a:gd name="connsiteY25" fmla="*/ 424575 h 866480"/>
              <a:gd name="connsiteX26" fmla="*/ 0 w 6676846"/>
              <a:gd name="connsiteY26" fmla="*/ 0 h 86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676846" h="866480" fill="none" extrusionOk="0">
                <a:moveTo>
                  <a:pt x="0" y="0"/>
                </a:moveTo>
                <a:cubicBezTo>
                  <a:pt x="229754" y="25496"/>
                  <a:pt x="302987" y="-21058"/>
                  <a:pt x="534148" y="0"/>
                </a:cubicBezTo>
                <a:cubicBezTo>
                  <a:pt x="765309" y="21058"/>
                  <a:pt x="803735" y="14289"/>
                  <a:pt x="1068295" y="0"/>
                </a:cubicBezTo>
                <a:cubicBezTo>
                  <a:pt x="1332855" y="-14289"/>
                  <a:pt x="1350509" y="5507"/>
                  <a:pt x="1602443" y="0"/>
                </a:cubicBezTo>
                <a:cubicBezTo>
                  <a:pt x="1854377" y="-5507"/>
                  <a:pt x="2173932" y="29816"/>
                  <a:pt x="2336896" y="0"/>
                </a:cubicBezTo>
                <a:cubicBezTo>
                  <a:pt x="2499860" y="-29816"/>
                  <a:pt x="2687315" y="16078"/>
                  <a:pt x="2804275" y="0"/>
                </a:cubicBezTo>
                <a:cubicBezTo>
                  <a:pt x="2921235" y="-16078"/>
                  <a:pt x="3201022" y="24859"/>
                  <a:pt x="3471960" y="0"/>
                </a:cubicBezTo>
                <a:cubicBezTo>
                  <a:pt x="3742899" y="-24859"/>
                  <a:pt x="3840000" y="-1554"/>
                  <a:pt x="4006108" y="0"/>
                </a:cubicBezTo>
                <a:cubicBezTo>
                  <a:pt x="4172216" y="1554"/>
                  <a:pt x="4371723" y="-3518"/>
                  <a:pt x="4473487" y="0"/>
                </a:cubicBezTo>
                <a:cubicBezTo>
                  <a:pt x="4575251" y="3518"/>
                  <a:pt x="4823331" y="-6709"/>
                  <a:pt x="4940866" y="0"/>
                </a:cubicBezTo>
                <a:cubicBezTo>
                  <a:pt x="5058401" y="6709"/>
                  <a:pt x="5580776" y="-27145"/>
                  <a:pt x="5742088" y="0"/>
                </a:cubicBezTo>
                <a:cubicBezTo>
                  <a:pt x="5903400" y="27145"/>
                  <a:pt x="6242836" y="-41320"/>
                  <a:pt x="6676846" y="0"/>
                </a:cubicBezTo>
                <a:cubicBezTo>
                  <a:pt x="6697113" y="99165"/>
                  <a:pt x="6668650" y="254297"/>
                  <a:pt x="6676846" y="407246"/>
                </a:cubicBezTo>
                <a:cubicBezTo>
                  <a:pt x="6685042" y="560195"/>
                  <a:pt x="6697874" y="665110"/>
                  <a:pt x="6676846" y="866480"/>
                </a:cubicBezTo>
                <a:cubicBezTo>
                  <a:pt x="6452707" y="848194"/>
                  <a:pt x="6182229" y="877506"/>
                  <a:pt x="5942393" y="866480"/>
                </a:cubicBezTo>
                <a:cubicBezTo>
                  <a:pt x="5702557" y="855454"/>
                  <a:pt x="5504512" y="843596"/>
                  <a:pt x="5341477" y="866480"/>
                </a:cubicBezTo>
                <a:cubicBezTo>
                  <a:pt x="5178442" y="889364"/>
                  <a:pt x="4906525" y="868092"/>
                  <a:pt x="4740561" y="866480"/>
                </a:cubicBezTo>
                <a:cubicBezTo>
                  <a:pt x="4574597" y="864868"/>
                  <a:pt x="4421398" y="884171"/>
                  <a:pt x="4206413" y="866480"/>
                </a:cubicBezTo>
                <a:cubicBezTo>
                  <a:pt x="3991428" y="848789"/>
                  <a:pt x="3872030" y="869360"/>
                  <a:pt x="3605497" y="866480"/>
                </a:cubicBezTo>
                <a:cubicBezTo>
                  <a:pt x="3338964" y="863600"/>
                  <a:pt x="3266593" y="846376"/>
                  <a:pt x="3138118" y="866480"/>
                </a:cubicBezTo>
                <a:cubicBezTo>
                  <a:pt x="3009643" y="886584"/>
                  <a:pt x="2692656" y="900075"/>
                  <a:pt x="2336896" y="866480"/>
                </a:cubicBezTo>
                <a:cubicBezTo>
                  <a:pt x="1981136" y="832885"/>
                  <a:pt x="2014058" y="880066"/>
                  <a:pt x="1802748" y="866480"/>
                </a:cubicBezTo>
                <a:cubicBezTo>
                  <a:pt x="1591438" y="852894"/>
                  <a:pt x="1445087" y="885546"/>
                  <a:pt x="1201832" y="866480"/>
                </a:cubicBezTo>
                <a:cubicBezTo>
                  <a:pt x="958577" y="847414"/>
                  <a:pt x="858562" y="867932"/>
                  <a:pt x="734453" y="866480"/>
                </a:cubicBezTo>
                <a:cubicBezTo>
                  <a:pt x="610344" y="865028"/>
                  <a:pt x="185639" y="852845"/>
                  <a:pt x="0" y="866480"/>
                </a:cubicBezTo>
                <a:cubicBezTo>
                  <a:pt x="-5720" y="671576"/>
                  <a:pt x="14484" y="519092"/>
                  <a:pt x="0" y="424575"/>
                </a:cubicBezTo>
                <a:cubicBezTo>
                  <a:pt x="-14484" y="330058"/>
                  <a:pt x="-6420" y="93680"/>
                  <a:pt x="0" y="0"/>
                </a:cubicBezTo>
                <a:close/>
              </a:path>
              <a:path w="6676846" h="866480" stroke="0" extrusionOk="0">
                <a:moveTo>
                  <a:pt x="0" y="0"/>
                </a:moveTo>
                <a:cubicBezTo>
                  <a:pt x="205038" y="-26730"/>
                  <a:pt x="378688" y="23218"/>
                  <a:pt x="600916" y="0"/>
                </a:cubicBezTo>
                <a:cubicBezTo>
                  <a:pt x="823144" y="-23218"/>
                  <a:pt x="910168" y="17636"/>
                  <a:pt x="1135064" y="0"/>
                </a:cubicBezTo>
                <a:cubicBezTo>
                  <a:pt x="1359960" y="-17636"/>
                  <a:pt x="1462554" y="-15325"/>
                  <a:pt x="1669212" y="0"/>
                </a:cubicBezTo>
                <a:cubicBezTo>
                  <a:pt x="1875870" y="15325"/>
                  <a:pt x="2012723" y="-5481"/>
                  <a:pt x="2136591" y="0"/>
                </a:cubicBezTo>
                <a:cubicBezTo>
                  <a:pt x="2260459" y="5481"/>
                  <a:pt x="2456587" y="22580"/>
                  <a:pt x="2603970" y="0"/>
                </a:cubicBezTo>
                <a:cubicBezTo>
                  <a:pt x="2751353" y="-22580"/>
                  <a:pt x="2959295" y="-658"/>
                  <a:pt x="3071349" y="0"/>
                </a:cubicBezTo>
                <a:cubicBezTo>
                  <a:pt x="3183403" y="658"/>
                  <a:pt x="3605916" y="7199"/>
                  <a:pt x="3805802" y="0"/>
                </a:cubicBezTo>
                <a:cubicBezTo>
                  <a:pt x="4005688" y="-7199"/>
                  <a:pt x="4130975" y="16772"/>
                  <a:pt x="4273181" y="0"/>
                </a:cubicBezTo>
                <a:cubicBezTo>
                  <a:pt x="4415387" y="-16772"/>
                  <a:pt x="4606495" y="5795"/>
                  <a:pt x="4807329" y="0"/>
                </a:cubicBezTo>
                <a:cubicBezTo>
                  <a:pt x="5008163" y="-5795"/>
                  <a:pt x="5201387" y="7162"/>
                  <a:pt x="5341477" y="0"/>
                </a:cubicBezTo>
                <a:cubicBezTo>
                  <a:pt x="5481567" y="-7162"/>
                  <a:pt x="6100816" y="-1481"/>
                  <a:pt x="6676846" y="0"/>
                </a:cubicBezTo>
                <a:cubicBezTo>
                  <a:pt x="6672240" y="108495"/>
                  <a:pt x="6675773" y="305869"/>
                  <a:pt x="6676846" y="407246"/>
                </a:cubicBezTo>
                <a:cubicBezTo>
                  <a:pt x="6677919" y="508623"/>
                  <a:pt x="6661787" y="662721"/>
                  <a:pt x="6676846" y="866480"/>
                </a:cubicBezTo>
                <a:cubicBezTo>
                  <a:pt x="6516722" y="863781"/>
                  <a:pt x="6167125" y="837145"/>
                  <a:pt x="5942393" y="866480"/>
                </a:cubicBezTo>
                <a:cubicBezTo>
                  <a:pt x="5717661" y="895815"/>
                  <a:pt x="5420686" y="886857"/>
                  <a:pt x="5207940" y="866480"/>
                </a:cubicBezTo>
                <a:cubicBezTo>
                  <a:pt x="4995194" y="846103"/>
                  <a:pt x="4760186" y="881760"/>
                  <a:pt x="4607024" y="866480"/>
                </a:cubicBezTo>
                <a:cubicBezTo>
                  <a:pt x="4453862" y="851200"/>
                  <a:pt x="4115743" y="833552"/>
                  <a:pt x="3805802" y="866480"/>
                </a:cubicBezTo>
                <a:cubicBezTo>
                  <a:pt x="3495861" y="899408"/>
                  <a:pt x="3509432" y="852709"/>
                  <a:pt x="3271655" y="866480"/>
                </a:cubicBezTo>
                <a:cubicBezTo>
                  <a:pt x="3033878" y="880251"/>
                  <a:pt x="2877731" y="873634"/>
                  <a:pt x="2670738" y="866480"/>
                </a:cubicBezTo>
                <a:cubicBezTo>
                  <a:pt x="2463745" y="859326"/>
                  <a:pt x="2159835" y="891421"/>
                  <a:pt x="2003054" y="866480"/>
                </a:cubicBezTo>
                <a:cubicBezTo>
                  <a:pt x="1846273" y="841539"/>
                  <a:pt x="1694754" y="859071"/>
                  <a:pt x="1402138" y="866480"/>
                </a:cubicBezTo>
                <a:cubicBezTo>
                  <a:pt x="1109522" y="873889"/>
                  <a:pt x="1039467" y="863898"/>
                  <a:pt x="934758" y="866480"/>
                </a:cubicBezTo>
                <a:cubicBezTo>
                  <a:pt x="830049" y="869062"/>
                  <a:pt x="314493" y="905511"/>
                  <a:pt x="0" y="866480"/>
                </a:cubicBezTo>
                <a:cubicBezTo>
                  <a:pt x="7343" y="722138"/>
                  <a:pt x="10557" y="637189"/>
                  <a:pt x="0" y="433240"/>
                </a:cubicBezTo>
                <a:cubicBezTo>
                  <a:pt x="-10557" y="229291"/>
                  <a:pt x="5926" y="93897"/>
                  <a:pt x="0" y="0"/>
                </a:cubicBezTo>
                <a:close/>
              </a:path>
            </a:pathLst>
          </a:custGeom>
          <a:ln w="28575">
            <a:solidFill>
              <a:schemeClr val="bg1"/>
            </a:solidFill>
            <a:extLst>
              <a:ext uri="{C807C97D-BFC1-408E-A445-0C87EB9F89A2}">
                <ask:lineSketchStyleProps xmlns="" xmlns:ask="http://schemas.microsoft.com/office/drawing/2018/sketchyshapes" sd="3499211612">
                  <ask:type>
                    <ask:lineSketchFreehand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it-IT" b="1" i="1" dirty="0">
                <a:solidFill>
                  <a:schemeClr val="bg1"/>
                </a:solidFill>
                <a:latin typeface="Cambria"/>
                <a:ea typeface="Cambria"/>
                <a:cs typeface="Calibri Light"/>
              </a:rPr>
              <a:t>Gli </a:t>
            </a:r>
            <a:r>
              <a:rPr lang="it-IT" b="1" i="1" dirty="0" err="1">
                <a:solidFill>
                  <a:schemeClr val="bg1"/>
                </a:solidFill>
                <a:latin typeface="Cambria"/>
                <a:ea typeface="Cambria"/>
                <a:cs typeface="Calibri Light"/>
              </a:rPr>
              <a:t>Esopolisaccaridi</a:t>
            </a:r>
            <a:r>
              <a:rPr lang="it-IT" b="1" i="1" dirty="0">
                <a:solidFill>
                  <a:schemeClr val="bg1"/>
                </a:solidFill>
                <a:latin typeface="Cambria"/>
                <a:ea typeface="Cambria"/>
                <a:cs typeface="Calibri Light"/>
              </a:rPr>
              <a:t> (Eps)</a:t>
            </a:r>
            <a:endParaRPr lang="it-IT" b="1" dirty="0" err="1">
              <a:solidFill>
                <a:schemeClr val="bg1"/>
              </a:solidFill>
              <a:latin typeface="Cambria"/>
              <a:ea typeface="Cambri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2115F9C-D828-4CFD-A884-53C89EFC3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820" y="1315229"/>
            <a:ext cx="10791497" cy="4979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it-IT" dirty="0">
                <a:solidFill>
                  <a:schemeClr val="bg1"/>
                </a:solidFill>
                <a:cs typeface="Calibri"/>
              </a:rPr>
              <a:t>Sono prodotti dai batteri marini.</a:t>
            </a:r>
          </a:p>
          <a:p>
            <a:pPr marL="457200" indent="-457200"/>
            <a:r>
              <a:rPr lang="it-IT" dirty="0">
                <a:solidFill>
                  <a:schemeClr val="bg1"/>
                </a:solidFill>
                <a:cs typeface="Calibri"/>
              </a:rPr>
              <a:t>Sono </a:t>
            </a:r>
            <a:r>
              <a:rPr lang="it-IT" b="1" u="sng" dirty="0">
                <a:solidFill>
                  <a:schemeClr val="bg1"/>
                </a:solidFill>
                <a:cs typeface="Calibri"/>
              </a:rPr>
              <a:t>polimeri zuccherini</a:t>
            </a:r>
            <a:r>
              <a:rPr lang="it-IT" dirty="0">
                <a:solidFill>
                  <a:schemeClr val="bg1"/>
                </a:solidFill>
                <a:cs typeface="Calibri"/>
              </a:rPr>
              <a:t>. </a:t>
            </a:r>
          </a:p>
          <a:p>
            <a:pPr marL="457200" indent="-457200"/>
            <a:r>
              <a:rPr lang="it-IT" dirty="0">
                <a:solidFill>
                  <a:schemeClr val="bg1"/>
                </a:solidFill>
                <a:cs typeface="Calibri"/>
              </a:rPr>
              <a:t>Possiedono un'incredibile </a:t>
            </a:r>
            <a:r>
              <a:rPr lang="it-IT" b="1" dirty="0" err="1">
                <a:solidFill>
                  <a:srgbClr val="F55FF5"/>
                </a:solidFill>
                <a:cs typeface="Calibri"/>
              </a:rPr>
              <a:t>dermoaffinità</a:t>
            </a:r>
            <a:r>
              <a:rPr lang="it-IT" dirty="0">
                <a:solidFill>
                  <a:schemeClr val="bg1"/>
                </a:solidFill>
                <a:cs typeface="Calibri"/>
              </a:rPr>
              <a:t> poiché gli Eps vengono subito riconosciuti dalla pelle come parte di essa e quindi vengono assorbiti molto velocemente.</a:t>
            </a:r>
          </a:p>
          <a:p>
            <a:pPr marL="457200" indent="-457200"/>
            <a:r>
              <a:rPr lang="it-IT" dirty="0">
                <a:solidFill>
                  <a:schemeClr val="bg1"/>
                </a:solidFill>
                <a:cs typeface="Calibri"/>
              </a:rPr>
              <a:t>Per questo motivo sono soprattutto utilizzati in ambito </a:t>
            </a:r>
            <a:r>
              <a:rPr lang="it-IT" u="sng" dirty="0">
                <a:solidFill>
                  <a:schemeClr val="bg1"/>
                </a:solidFill>
                <a:cs typeface="Calibri"/>
              </a:rPr>
              <a:t>cosmetico.</a:t>
            </a:r>
          </a:p>
          <a:p>
            <a:pPr marL="457200" indent="-457200"/>
            <a:r>
              <a:rPr lang="it-IT" dirty="0">
                <a:solidFill>
                  <a:schemeClr val="bg1"/>
                </a:solidFill>
                <a:cs typeface="Calibri"/>
              </a:rPr>
              <a:t>Proprietà secondarie degli Eps sono: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>
                <a:solidFill>
                  <a:schemeClr val="bg1"/>
                </a:solidFill>
                <a:cs typeface="Calibri"/>
              </a:rPr>
              <a:t>Anti-infiammatorie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>
                <a:solidFill>
                  <a:schemeClr val="bg1"/>
                </a:solidFill>
                <a:cs typeface="Calibri"/>
              </a:rPr>
              <a:t>Antibatteriche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 err="1">
                <a:solidFill>
                  <a:schemeClr val="bg1"/>
                </a:solidFill>
                <a:cs typeface="Calibri"/>
              </a:rPr>
              <a:t>Antifunginee</a:t>
            </a:r>
            <a:endParaRPr lang="it-IT" dirty="0">
              <a:solidFill>
                <a:schemeClr val="bg1"/>
              </a:solidFill>
              <a:cs typeface="Calibri"/>
            </a:endParaRPr>
          </a:p>
          <a:p>
            <a:r>
              <a:rPr lang="it-IT" dirty="0">
                <a:solidFill>
                  <a:schemeClr val="bg1"/>
                </a:solidFill>
                <a:cs typeface="Calibri"/>
              </a:rPr>
              <a:t>Costituiscono il </a:t>
            </a:r>
            <a:r>
              <a:rPr lang="it-IT" b="1" u="sng" dirty="0">
                <a:solidFill>
                  <a:schemeClr val="accent1"/>
                </a:solidFill>
                <a:cs typeface="Calibri"/>
              </a:rPr>
              <a:t>Biofilm.</a:t>
            </a:r>
          </a:p>
          <a:p>
            <a:pPr marL="457200" indent="-457200"/>
            <a:endParaRPr lang="it-IT" dirty="0">
              <a:solidFill>
                <a:schemeClr val="bg1"/>
              </a:solidFill>
              <a:cs typeface="Calibri"/>
            </a:endParaRPr>
          </a:p>
          <a:p>
            <a:pPr marL="457200" indent="-457200"/>
            <a:endParaRPr lang="it-IT" dirty="0">
              <a:solidFill>
                <a:schemeClr val="bg1"/>
              </a:solidFill>
              <a:cs typeface="Calibri"/>
            </a:endParaRPr>
          </a:p>
          <a:p>
            <a:pPr marL="457200" indent="-457200"/>
            <a:endParaRPr lang="it-IT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93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50FA5DA0-089A-48F4-89E9-3A04150D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672"/>
            <a:ext cx="2636808" cy="1167412"/>
          </a:xfrm>
          <a:custGeom>
            <a:avLst/>
            <a:gdLst>
              <a:gd name="connsiteX0" fmla="*/ 0 w 2636808"/>
              <a:gd name="connsiteY0" fmla="*/ 0 h 1167412"/>
              <a:gd name="connsiteX1" fmla="*/ 606466 w 2636808"/>
              <a:gd name="connsiteY1" fmla="*/ 0 h 1167412"/>
              <a:gd name="connsiteX2" fmla="*/ 1239300 w 2636808"/>
              <a:gd name="connsiteY2" fmla="*/ 0 h 1167412"/>
              <a:gd name="connsiteX3" fmla="*/ 1872134 w 2636808"/>
              <a:gd name="connsiteY3" fmla="*/ 0 h 1167412"/>
              <a:gd name="connsiteX4" fmla="*/ 2636808 w 2636808"/>
              <a:gd name="connsiteY4" fmla="*/ 0 h 1167412"/>
              <a:gd name="connsiteX5" fmla="*/ 2636808 w 2636808"/>
              <a:gd name="connsiteY5" fmla="*/ 595380 h 1167412"/>
              <a:gd name="connsiteX6" fmla="*/ 2636808 w 2636808"/>
              <a:gd name="connsiteY6" fmla="*/ 1167412 h 1167412"/>
              <a:gd name="connsiteX7" fmla="*/ 2056710 w 2636808"/>
              <a:gd name="connsiteY7" fmla="*/ 1167412 h 1167412"/>
              <a:gd name="connsiteX8" fmla="*/ 1476612 w 2636808"/>
              <a:gd name="connsiteY8" fmla="*/ 1167412 h 1167412"/>
              <a:gd name="connsiteX9" fmla="*/ 817410 w 2636808"/>
              <a:gd name="connsiteY9" fmla="*/ 1167412 h 1167412"/>
              <a:gd name="connsiteX10" fmla="*/ 0 w 2636808"/>
              <a:gd name="connsiteY10" fmla="*/ 1167412 h 1167412"/>
              <a:gd name="connsiteX11" fmla="*/ 0 w 2636808"/>
              <a:gd name="connsiteY11" fmla="*/ 607054 h 1167412"/>
              <a:gd name="connsiteX12" fmla="*/ 0 w 2636808"/>
              <a:gd name="connsiteY12" fmla="*/ 0 h 116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36808" h="1167412" fill="none" extrusionOk="0">
                <a:moveTo>
                  <a:pt x="0" y="0"/>
                </a:moveTo>
                <a:cubicBezTo>
                  <a:pt x="245066" y="3326"/>
                  <a:pt x="305984" y="12770"/>
                  <a:pt x="606466" y="0"/>
                </a:cubicBezTo>
                <a:cubicBezTo>
                  <a:pt x="906948" y="-12770"/>
                  <a:pt x="952877" y="27002"/>
                  <a:pt x="1239300" y="0"/>
                </a:cubicBezTo>
                <a:cubicBezTo>
                  <a:pt x="1525723" y="-27002"/>
                  <a:pt x="1723870" y="-24906"/>
                  <a:pt x="1872134" y="0"/>
                </a:cubicBezTo>
                <a:cubicBezTo>
                  <a:pt x="2020398" y="24906"/>
                  <a:pt x="2442713" y="-1769"/>
                  <a:pt x="2636808" y="0"/>
                </a:cubicBezTo>
                <a:cubicBezTo>
                  <a:pt x="2659214" y="231726"/>
                  <a:pt x="2665825" y="370069"/>
                  <a:pt x="2636808" y="595380"/>
                </a:cubicBezTo>
                <a:cubicBezTo>
                  <a:pt x="2607791" y="820691"/>
                  <a:pt x="2647299" y="892831"/>
                  <a:pt x="2636808" y="1167412"/>
                </a:cubicBezTo>
                <a:cubicBezTo>
                  <a:pt x="2406190" y="1182070"/>
                  <a:pt x="2184738" y="1183874"/>
                  <a:pt x="2056710" y="1167412"/>
                </a:cubicBezTo>
                <a:cubicBezTo>
                  <a:pt x="1928682" y="1150950"/>
                  <a:pt x="1716904" y="1177068"/>
                  <a:pt x="1476612" y="1167412"/>
                </a:cubicBezTo>
                <a:cubicBezTo>
                  <a:pt x="1236320" y="1157756"/>
                  <a:pt x="1026231" y="1157808"/>
                  <a:pt x="817410" y="1167412"/>
                </a:cubicBezTo>
                <a:cubicBezTo>
                  <a:pt x="608589" y="1177016"/>
                  <a:pt x="345793" y="1183033"/>
                  <a:pt x="0" y="1167412"/>
                </a:cubicBezTo>
                <a:cubicBezTo>
                  <a:pt x="-12168" y="919102"/>
                  <a:pt x="-4238" y="852122"/>
                  <a:pt x="0" y="607054"/>
                </a:cubicBezTo>
                <a:cubicBezTo>
                  <a:pt x="4238" y="361986"/>
                  <a:pt x="15735" y="193781"/>
                  <a:pt x="0" y="0"/>
                </a:cubicBezTo>
                <a:close/>
              </a:path>
              <a:path w="2636808" h="1167412" stroke="0" extrusionOk="0">
                <a:moveTo>
                  <a:pt x="0" y="0"/>
                </a:moveTo>
                <a:cubicBezTo>
                  <a:pt x="130402" y="19255"/>
                  <a:pt x="454423" y="-9677"/>
                  <a:pt x="580098" y="0"/>
                </a:cubicBezTo>
                <a:cubicBezTo>
                  <a:pt x="705773" y="9677"/>
                  <a:pt x="1031190" y="14522"/>
                  <a:pt x="1212932" y="0"/>
                </a:cubicBezTo>
                <a:cubicBezTo>
                  <a:pt x="1394674" y="-14522"/>
                  <a:pt x="1674089" y="21861"/>
                  <a:pt x="1924870" y="0"/>
                </a:cubicBezTo>
                <a:cubicBezTo>
                  <a:pt x="2175651" y="-21861"/>
                  <a:pt x="2422513" y="27255"/>
                  <a:pt x="2636808" y="0"/>
                </a:cubicBezTo>
                <a:cubicBezTo>
                  <a:pt x="2620993" y="184865"/>
                  <a:pt x="2649862" y="299597"/>
                  <a:pt x="2636808" y="595380"/>
                </a:cubicBezTo>
                <a:cubicBezTo>
                  <a:pt x="2623754" y="891163"/>
                  <a:pt x="2628040" y="891609"/>
                  <a:pt x="2636808" y="1167412"/>
                </a:cubicBezTo>
                <a:cubicBezTo>
                  <a:pt x="2370511" y="1176314"/>
                  <a:pt x="2213549" y="1177829"/>
                  <a:pt x="2003974" y="1167412"/>
                </a:cubicBezTo>
                <a:cubicBezTo>
                  <a:pt x="1794399" y="1156995"/>
                  <a:pt x="1663978" y="1183281"/>
                  <a:pt x="1423876" y="1167412"/>
                </a:cubicBezTo>
                <a:cubicBezTo>
                  <a:pt x="1183774" y="1151543"/>
                  <a:pt x="953660" y="1163174"/>
                  <a:pt x="817410" y="1167412"/>
                </a:cubicBezTo>
                <a:cubicBezTo>
                  <a:pt x="681160" y="1171650"/>
                  <a:pt x="207714" y="1130534"/>
                  <a:pt x="0" y="1167412"/>
                </a:cubicBezTo>
                <a:cubicBezTo>
                  <a:pt x="-25884" y="900362"/>
                  <a:pt x="891" y="830388"/>
                  <a:pt x="0" y="607054"/>
                </a:cubicBezTo>
                <a:cubicBezTo>
                  <a:pt x="-891" y="383720"/>
                  <a:pt x="22862" y="237139"/>
                  <a:pt x="0" y="0"/>
                </a:cubicBezTo>
                <a:close/>
              </a:path>
            </a:pathLst>
          </a:custGeom>
          <a:ln w="28575">
            <a:solidFill>
              <a:schemeClr val="bg1"/>
            </a:solidFill>
            <a:extLst>
              <a:ext uri="{C807C97D-BFC1-408E-A445-0C87EB9F89A2}">
                <ask:lineSketchStyleProps xmlns="" xmlns:ask="http://schemas.microsoft.com/office/drawing/2018/sketchyshapes" sd="1976167240">
                  <ask:type>
                    <ask:lineSketchFreehand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it-IT" b="1" i="1" dirty="0">
                <a:solidFill>
                  <a:schemeClr val="bg1"/>
                </a:solidFill>
                <a:latin typeface="Cambria"/>
                <a:ea typeface="Cambria"/>
              </a:rPr>
              <a:t>Il Biofilm</a:t>
            </a:r>
            <a:endParaRPr lang="it-IT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F539083-D646-4372-9874-8ADB3BB7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7551"/>
            <a:ext cx="10515600" cy="3718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chemeClr val="bg1"/>
                </a:solidFill>
                <a:cs typeface="Calibri"/>
              </a:rPr>
              <a:t>È un aggregato di cellule microbiche associate ad una superficie e immerse in una </a:t>
            </a:r>
            <a:r>
              <a:rPr lang="it-IT" b="1" u="sng" dirty="0">
                <a:solidFill>
                  <a:schemeClr val="bg1"/>
                </a:solidFill>
                <a:cs typeface="Calibri"/>
              </a:rPr>
              <a:t>matrice polimerica extracellulare</a:t>
            </a:r>
            <a:r>
              <a:rPr lang="it-IT" dirty="0">
                <a:solidFill>
                  <a:schemeClr val="bg1"/>
                </a:solidFill>
                <a:cs typeface="Calibri"/>
              </a:rPr>
              <a:t> (formata dagli Eps) prodotta da loro stesse.</a:t>
            </a:r>
          </a:p>
          <a:p>
            <a:r>
              <a:rPr lang="it-IT" dirty="0">
                <a:solidFill>
                  <a:schemeClr val="bg1"/>
                </a:solidFill>
                <a:cs typeface="Calibri"/>
              </a:rPr>
              <a:t>Il 99,9 % dei batteri in ambiente acquatico si sviluppa in </a:t>
            </a:r>
            <a:r>
              <a:rPr lang="it-IT" dirty="0">
                <a:solidFill>
                  <a:schemeClr val="accent1"/>
                </a:solidFill>
                <a:cs typeface="Calibri"/>
              </a:rPr>
              <a:t>biofilm</a:t>
            </a:r>
          </a:p>
          <a:p>
            <a:r>
              <a:rPr lang="it-IT" i="1" dirty="0">
                <a:solidFill>
                  <a:schemeClr val="bg1"/>
                </a:solidFill>
                <a:cs typeface="Calibri"/>
              </a:rPr>
              <a:t>Vantaggi della formazione del </a:t>
            </a:r>
            <a:r>
              <a:rPr lang="it-IT" i="1" dirty="0">
                <a:solidFill>
                  <a:schemeClr val="accent1"/>
                </a:solidFill>
                <a:cs typeface="Calibri"/>
              </a:rPr>
              <a:t>biofilm</a:t>
            </a:r>
            <a:r>
              <a:rPr lang="it-IT" i="1" dirty="0">
                <a:solidFill>
                  <a:schemeClr val="bg1"/>
                </a:solidFill>
                <a:cs typeface="Calibri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>
                <a:solidFill>
                  <a:schemeClr val="bg1"/>
                </a:solidFill>
                <a:cs typeface="Calibri"/>
              </a:rPr>
              <a:t>Maggiore adesione alle superfici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>
                <a:solidFill>
                  <a:schemeClr val="bg1"/>
                </a:solidFill>
                <a:cs typeface="Calibri"/>
              </a:rPr>
              <a:t>Protezione da agenti esterni (chimici, fisici, patogeni)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>
                <a:solidFill>
                  <a:schemeClr val="bg1"/>
                </a:solidFill>
                <a:cs typeface="Calibri"/>
              </a:rPr>
              <a:t>Trattiene nutrienti e acqua</a:t>
            </a:r>
          </a:p>
        </p:txBody>
      </p:sp>
    </p:spTree>
    <p:extLst>
      <p:ext uri="{BB962C8B-B14F-4D97-AF65-F5344CB8AC3E}">
        <p14:creationId xmlns="" xmlns:p14="http://schemas.microsoft.com/office/powerpoint/2010/main" val="20005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E15265D7-481B-4208-A3A3-9AFC99C7F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23" y="431022"/>
            <a:ext cx="10716883" cy="56309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chemeClr val="bg1"/>
                </a:solidFill>
                <a:cs typeface="Calibri"/>
              </a:rPr>
              <a:t>Formazione del </a:t>
            </a:r>
            <a:r>
              <a:rPr lang="it-IT" b="1" dirty="0">
                <a:solidFill>
                  <a:schemeClr val="accent1"/>
                </a:solidFill>
                <a:cs typeface="Calibri"/>
              </a:rPr>
              <a:t>Biofilm</a:t>
            </a:r>
            <a:r>
              <a:rPr lang="it-IT" dirty="0">
                <a:solidFill>
                  <a:schemeClr val="bg1"/>
                </a:solidFill>
                <a:cs typeface="Calibri"/>
              </a:rPr>
              <a:t>:</a:t>
            </a:r>
          </a:p>
          <a:p>
            <a:pPr marL="914400" lvl="1" indent="-457200">
              <a:buAutoNum type="arabicPeriod"/>
            </a:pPr>
            <a:r>
              <a:rPr lang="it-IT" sz="2600" dirty="0">
                <a:solidFill>
                  <a:schemeClr val="bg1"/>
                </a:solidFill>
                <a:cs typeface="Calibri"/>
              </a:rPr>
              <a:t>I primi batteri "pionieri" aderiscono ad una superficie ed iniziano a riprodursi.</a:t>
            </a:r>
          </a:p>
          <a:p>
            <a:pPr marL="914400" lvl="1" indent="-457200">
              <a:buAutoNum type="arabicPeriod"/>
            </a:pPr>
            <a:r>
              <a:rPr lang="it-IT" sz="2600" dirty="0">
                <a:solidFill>
                  <a:schemeClr val="bg1"/>
                </a:solidFill>
                <a:cs typeface="Calibri"/>
              </a:rPr>
              <a:t>I batteri formano una colonia sempre più grande e producono Eps in grande quantità al fine di proteggersi.</a:t>
            </a:r>
          </a:p>
          <a:p>
            <a:pPr marL="914400" lvl="1" indent="-457200">
              <a:buAutoNum type="arabicPeriod"/>
            </a:pPr>
            <a:r>
              <a:rPr lang="it-IT" sz="2600" dirty="0">
                <a:solidFill>
                  <a:schemeClr val="bg1"/>
                </a:solidFill>
                <a:cs typeface="Calibri"/>
              </a:rPr>
              <a:t>Quando il </a:t>
            </a:r>
            <a:r>
              <a:rPr lang="it-IT" sz="2600" dirty="0">
                <a:solidFill>
                  <a:schemeClr val="accent1"/>
                </a:solidFill>
                <a:cs typeface="Calibri"/>
              </a:rPr>
              <a:t>biofilm </a:t>
            </a:r>
            <a:r>
              <a:rPr lang="it-IT" sz="2600" dirty="0">
                <a:solidFill>
                  <a:schemeClr val="bg1"/>
                </a:solidFill>
                <a:cs typeface="Calibri"/>
              </a:rPr>
              <a:t>ha raggiunto dimensioni notevoli, una parte dei batteri si separa dalla colonia e sarà pronta a formare un altro </a:t>
            </a:r>
            <a:r>
              <a:rPr lang="it-IT" sz="2600" dirty="0">
                <a:solidFill>
                  <a:schemeClr val="accent1"/>
                </a:solidFill>
                <a:cs typeface="Calibri"/>
              </a:rPr>
              <a:t>biofilm</a:t>
            </a:r>
            <a:r>
              <a:rPr lang="it-IT" sz="2600" dirty="0">
                <a:solidFill>
                  <a:schemeClr val="bg1"/>
                </a:solidFill>
                <a:cs typeface="Calibri"/>
              </a:rPr>
              <a:t>, il ciclo si ripete.</a:t>
            </a:r>
          </a:p>
          <a:p>
            <a:pPr marL="457200" lvl="1" indent="0">
              <a:buNone/>
            </a:pPr>
            <a:endParaRPr lang="it-IT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Immagine 4" descr="Immagine che contiene cibo&#10;&#10;Descrizione generata con affidabilità molto elevata">
            <a:extLst>
              <a:ext uri="{FF2B5EF4-FFF2-40B4-BE49-F238E27FC236}">
                <a16:creationId xmlns="" xmlns:a16="http://schemas.microsoft.com/office/drawing/2014/main" id="{662DE4BC-0C61-419D-833E-BE547A1AA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003" y="3864634"/>
            <a:ext cx="7573992" cy="27230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9868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ED7EDC8-2D75-46A8-BA12-55C2AF82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51"/>
            <a:ext cx="10515600" cy="994884"/>
          </a:xfrm>
        </p:spPr>
        <p:txBody>
          <a:bodyPr/>
          <a:lstStyle/>
          <a:p>
            <a:r>
              <a:rPr lang="it-IT" b="1" i="1">
                <a:solidFill>
                  <a:schemeClr val="accent4">
                    <a:lumMod val="60000"/>
                    <a:lumOff val="40000"/>
                  </a:schemeClr>
                </a:solidFill>
                <a:latin typeface="Cambria"/>
                <a:ea typeface="Cambria"/>
                <a:cs typeface="Calibri Light"/>
              </a:rPr>
              <a:t>Acutodesmus Dimorphus</a:t>
            </a:r>
            <a:endParaRPr lang="it-IT" dirty="0">
              <a:solidFill>
                <a:schemeClr val="accent4">
                  <a:lumMod val="60000"/>
                  <a:lumOff val="40000"/>
                </a:schemeClr>
              </a:solidFill>
              <a:latin typeface="Cambria"/>
              <a:ea typeface="Cambria"/>
              <a:cs typeface="Calibri Ligh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3587405-0B1D-4410-A05F-75FCDDFD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776"/>
            <a:ext cx="10515600" cy="3661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400">
                <a:solidFill>
                  <a:schemeClr val="bg1"/>
                </a:solidFill>
                <a:cs typeface="Calibri"/>
              </a:rPr>
              <a:t>L'esperimento su questo particolare tipo di alga ha fatto da pioniere per tutte le biotecnologie marine.</a:t>
            </a:r>
          </a:p>
          <a:p>
            <a:r>
              <a:rPr lang="it-IT" sz="2400">
                <a:solidFill>
                  <a:schemeClr val="bg1"/>
                </a:solidFill>
                <a:cs typeface="Calibri"/>
              </a:rPr>
              <a:t>E' stato svolto dagli Stati Uniti.</a:t>
            </a:r>
          </a:p>
          <a:p>
            <a:r>
              <a:rPr lang="it-IT" sz="2400">
                <a:solidFill>
                  <a:schemeClr val="bg1"/>
                </a:solidFill>
                <a:cs typeface="Calibri"/>
              </a:rPr>
              <a:t>I ricercatori hanno modificato in laboratorio i geni di quest'alga per la biosintesi di acidi grassi e per la produzione della proteina che da' la </a:t>
            </a:r>
            <a:r>
              <a:rPr lang="it-IT" sz="2400" b="1">
                <a:solidFill>
                  <a:schemeClr val="accent6"/>
                </a:solidFill>
                <a:cs typeface="Calibri"/>
              </a:rPr>
              <a:t>fluorescenza verde.</a:t>
            </a:r>
          </a:p>
          <a:p>
            <a:r>
              <a:rPr lang="it-IT" sz="2400">
                <a:solidFill>
                  <a:schemeClr val="bg1"/>
                </a:solidFill>
                <a:cs typeface="Calibri"/>
              </a:rPr>
              <a:t>Dopodichè hanno aspettato 50 giorni, le alghe si sono sviluppate </a:t>
            </a:r>
            <a:r>
              <a:rPr lang="it-IT" sz="2400" b="1" u="sng">
                <a:solidFill>
                  <a:schemeClr val="bg1"/>
                </a:solidFill>
                <a:cs typeface="Calibri"/>
              </a:rPr>
              <a:t>in campo aperto</a:t>
            </a:r>
            <a:r>
              <a:rPr lang="it-IT" sz="2400">
                <a:solidFill>
                  <a:schemeClr val="bg1"/>
                </a:solidFill>
                <a:cs typeface="Calibri"/>
              </a:rPr>
              <a:t> (non in laboratorio).</a:t>
            </a:r>
          </a:p>
          <a:p>
            <a:r>
              <a:rPr lang="it-IT" sz="2400">
                <a:solidFill>
                  <a:schemeClr val="bg1"/>
                </a:solidFill>
                <a:cs typeface="Calibri"/>
              </a:rPr>
              <a:t>I risultati sono stati incoraggianti: le alghe hanno mantenuto i caratteri modificati ma soprattutto </a:t>
            </a:r>
            <a:r>
              <a:rPr lang="it-IT" sz="2400" b="1" u="sng">
                <a:solidFill>
                  <a:schemeClr val="bg1"/>
                </a:solidFill>
                <a:cs typeface="Calibri"/>
              </a:rPr>
              <a:t>non hanno provocato danni</a:t>
            </a:r>
            <a:r>
              <a:rPr lang="it-IT" sz="2400">
                <a:solidFill>
                  <a:schemeClr val="bg1"/>
                </a:solidFill>
                <a:cs typeface="Calibri"/>
              </a:rPr>
              <a:t> o mutamenti alle altre specie.</a:t>
            </a:r>
            <a:endParaRPr lang="it-IT" sz="24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Immagine 4" descr="Immagine che contiene bianco, cibo, piatto, diverso&#10;&#10;Descrizione generata con affidabilità molto elevata">
            <a:extLst>
              <a:ext uri="{FF2B5EF4-FFF2-40B4-BE49-F238E27FC236}">
                <a16:creationId xmlns="" xmlns:a16="http://schemas.microsoft.com/office/drawing/2014/main" id="{68B33AD1-ACAF-4D91-A63F-7B8DD35EF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948" y="4883835"/>
            <a:ext cx="5230482" cy="1762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267030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63F04F5-AD1E-4B96-B35B-B1F9D0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394"/>
          </a:xfrm>
        </p:spPr>
        <p:txBody>
          <a:bodyPr/>
          <a:lstStyle/>
          <a:p>
            <a:r>
              <a:rPr lang="it-IT" b="1" i="1">
                <a:solidFill>
                  <a:schemeClr val="accent4">
                    <a:lumMod val="60000"/>
                    <a:lumOff val="40000"/>
                  </a:schemeClr>
                </a:solidFill>
                <a:latin typeface="Cambria"/>
                <a:ea typeface="Cambria"/>
              </a:rPr>
              <a:t>Chlamydomonas Reinhardtii</a:t>
            </a:r>
            <a:endParaRPr lang="it-IT" b="1" i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3104A40A-B340-4C80-BCE1-887B08B83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01"/>
            <a:ext cx="10515600" cy="4653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cs typeface="Calibri"/>
              </a:rPr>
              <a:t>Questa specie è sicuramente la più interessante e la più rivoluzionaria nel campo delle biotecnologie blu e in campo medico, essa infatti </a:t>
            </a:r>
            <a:r>
              <a:rPr lang="it-IT" sz="2400">
                <a:solidFill>
                  <a:schemeClr val="bg1"/>
                </a:solidFill>
                <a:cs typeface="Calibri"/>
              </a:rPr>
              <a:t>potrebbe essere alla base di una futura cura del cancro.</a:t>
            </a:r>
            <a:endParaRPr lang="it-IT" sz="2400" dirty="0">
              <a:solidFill>
                <a:schemeClr val="bg1"/>
              </a:solidFill>
              <a:cs typeface="Calibri"/>
            </a:endParaRPr>
          </a:p>
          <a:p>
            <a:r>
              <a:rPr lang="it-IT" sz="2400">
                <a:solidFill>
                  <a:schemeClr val="bg1"/>
                </a:solidFill>
                <a:cs typeface="Calibri"/>
              </a:rPr>
              <a:t>La </a:t>
            </a:r>
            <a:r>
              <a:rPr lang="it-IT" sz="2400" i="1">
                <a:solidFill>
                  <a:schemeClr val="bg1"/>
                </a:solidFill>
                <a:cs typeface="Calibri"/>
              </a:rPr>
              <a:t>C.Reinhardtii</a:t>
            </a:r>
            <a:r>
              <a:rPr lang="it-IT" sz="2400">
                <a:solidFill>
                  <a:schemeClr val="bg1"/>
                </a:solidFill>
                <a:cs typeface="Calibri"/>
              </a:rPr>
              <a:t> è un'alga ingegnerizzata in grado di </a:t>
            </a:r>
            <a:r>
              <a:rPr lang="it-IT" sz="2400" b="1" u="sng">
                <a:solidFill>
                  <a:schemeClr val="bg1"/>
                </a:solidFill>
                <a:cs typeface="Calibri"/>
              </a:rPr>
              <a:t>produrre immunotossine</a:t>
            </a:r>
            <a:r>
              <a:rPr lang="it-IT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it-IT" sz="2400" b="1" u="sng">
                <a:solidFill>
                  <a:schemeClr val="bg1"/>
                </a:solidFill>
                <a:cs typeface="Calibri"/>
              </a:rPr>
              <a:t>capaci di uccidere i linfociti B di caratteristiche tumorali.</a:t>
            </a:r>
          </a:p>
          <a:p>
            <a:r>
              <a:rPr lang="it-IT" sz="2400">
                <a:solidFill>
                  <a:schemeClr val="bg1"/>
                </a:solidFill>
                <a:cs typeface="Calibri"/>
              </a:rPr>
              <a:t>Segue 2 principi:</a:t>
            </a:r>
          </a:p>
          <a:p>
            <a:pPr marL="914400" lvl="1" indent="-457200">
              <a:buAutoNum type="arabicPeriod"/>
            </a:pPr>
            <a:r>
              <a:rPr lang="it-IT">
                <a:solidFill>
                  <a:schemeClr val="bg1"/>
                </a:solidFill>
                <a:cs typeface="Calibri"/>
              </a:rPr>
              <a:t>Un </a:t>
            </a:r>
            <a:r>
              <a:rPr lang="it-IT" b="1">
                <a:solidFill>
                  <a:schemeClr val="accent4">
                    <a:lumMod val="40000"/>
                    <a:lumOff val="60000"/>
                  </a:schemeClr>
                </a:solidFill>
                <a:cs typeface="Calibri"/>
              </a:rPr>
              <a:t>anticorpo </a:t>
            </a:r>
            <a:r>
              <a:rPr lang="it-IT">
                <a:solidFill>
                  <a:schemeClr val="bg1"/>
                </a:solidFill>
                <a:cs typeface="Calibri"/>
              </a:rPr>
              <a:t>riconosce in modo specifico la cellula o il linfocita tumorale.</a:t>
            </a:r>
          </a:p>
          <a:p>
            <a:pPr marL="914400" lvl="1" indent="-457200">
              <a:buAutoNum type="arabicPeriod"/>
            </a:pPr>
            <a:r>
              <a:rPr lang="it-IT">
                <a:solidFill>
                  <a:schemeClr val="bg1"/>
                </a:solidFill>
                <a:cs typeface="Calibri"/>
              </a:rPr>
              <a:t>La </a:t>
            </a:r>
            <a:r>
              <a:rPr lang="it-IT" b="1">
                <a:solidFill>
                  <a:schemeClr val="accent4">
                    <a:lumMod val="40000"/>
                    <a:lumOff val="60000"/>
                  </a:schemeClr>
                </a:solidFill>
                <a:cs typeface="Calibri"/>
              </a:rPr>
              <a:t>tossina</a:t>
            </a:r>
            <a:r>
              <a:rPr lang="it-IT">
                <a:solidFill>
                  <a:schemeClr val="bg1"/>
                </a:solidFill>
                <a:cs typeface="Calibri"/>
              </a:rPr>
              <a:t> prodotta dalle alghe è in grado di eliminarla.</a:t>
            </a:r>
          </a:p>
          <a:p>
            <a:pPr lvl="2"/>
            <a:r>
              <a:rPr lang="it-IT" sz="2400">
                <a:solidFill>
                  <a:schemeClr val="bg1"/>
                </a:solidFill>
                <a:cs typeface="Calibri"/>
              </a:rPr>
              <a:t>Questa non danneggia il corpo o le cellule sane  poiché è accumulata nei </a:t>
            </a:r>
            <a:r>
              <a:rPr lang="it-IT" sz="2400" b="1">
                <a:solidFill>
                  <a:schemeClr val="accent6">
                    <a:lumMod val="75000"/>
                  </a:schemeClr>
                </a:solidFill>
                <a:cs typeface="Calibri"/>
              </a:rPr>
              <a:t>Cloroplasti</a:t>
            </a:r>
            <a:r>
              <a:rPr lang="it-IT" sz="24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it-IT" sz="2400">
                <a:solidFill>
                  <a:schemeClr val="bg1"/>
                </a:solidFill>
                <a:cs typeface="Calibri"/>
              </a:rPr>
              <a:t>dell'alga, qui non esercitano nessun evento tossico.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cs typeface="Calibri"/>
              </a:rPr>
              <a:t>In conclusione la </a:t>
            </a:r>
            <a:r>
              <a:rPr lang="it-IT" sz="2400" i="1" dirty="0">
                <a:solidFill>
                  <a:schemeClr val="bg1"/>
                </a:solidFill>
                <a:cs typeface="Calibri"/>
              </a:rPr>
              <a:t>C.Reinhardtii </a:t>
            </a:r>
            <a:r>
              <a:rPr lang="it-IT" sz="2400" dirty="0">
                <a:solidFill>
                  <a:schemeClr val="bg1"/>
                </a:solidFill>
                <a:cs typeface="Calibri"/>
              </a:rPr>
              <a:t>potrebbe essere una cura molto economica per </a:t>
            </a:r>
            <a:r>
              <a:rPr lang="it-IT" sz="2400">
                <a:solidFill>
                  <a:schemeClr val="bg1"/>
                </a:solidFill>
                <a:cs typeface="Calibri"/>
              </a:rPr>
              <a:t>curare meglio i tumori.</a:t>
            </a:r>
            <a:endParaRPr lang="it-IT" sz="32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194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49718577-BAF5-46A7-89CA-A96A26E9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106"/>
            <a:ext cx="10515600" cy="937375"/>
          </a:xfrm>
        </p:spPr>
        <p:txBody>
          <a:bodyPr/>
          <a:lstStyle/>
          <a:p>
            <a:r>
              <a:rPr lang="it-IT" b="1" i="1">
                <a:solidFill>
                  <a:schemeClr val="accent4">
                    <a:lumMod val="60000"/>
                    <a:lumOff val="40000"/>
                  </a:schemeClr>
                </a:solidFill>
                <a:latin typeface="Cambria"/>
                <a:ea typeface="+mj-lt"/>
                <a:cs typeface="+mj-lt"/>
              </a:rPr>
              <a:t>Chlamydomonas sp</a:t>
            </a:r>
            <a:r>
              <a:rPr lang="it-IT" b="1">
                <a:solidFill>
                  <a:schemeClr val="accent4">
                    <a:lumMod val="60000"/>
                    <a:lumOff val="40000"/>
                  </a:schemeClr>
                </a:solidFill>
                <a:latin typeface="Cambria"/>
                <a:ea typeface="+mj-lt"/>
                <a:cs typeface="+mj-lt"/>
              </a:rPr>
              <a:t>. JSC4</a:t>
            </a:r>
            <a:endParaRPr lang="it-IT" b="1">
              <a:solidFill>
                <a:schemeClr val="accent4">
                  <a:lumMod val="60000"/>
                  <a:lumOff val="40000"/>
                </a:schemeClr>
              </a:solidFill>
              <a:latin typeface="Cambri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C03F9554-D4C2-4E8B-B52E-7616B0303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22"/>
            <a:ext cx="10515600" cy="361809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it-IT">
                <a:solidFill>
                  <a:schemeClr val="bg1"/>
                </a:solidFill>
                <a:cs typeface="Calibri"/>
              </a:rPr>
              <a:t>Queste microalghe vengono studiate da diversi anni soprattutto nelle bioraffinerie, il loro fine  ultimo infatti è quello di produrre </a:t>
            </a:r>
            <a:r>
              <a:rPr lang="it-IT" b="1" u="sng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bio-carburante.</a:t>
            </a:r>
            <a:endParaRPr lang="it-IT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it-IT">
                <a:solidFill>
                  <a:schemeClr val="bg1"/>
                </a:solidFill>
                <a:cs typeface="Calibri"/>
              </a:rPr>
              <a:t>Il processo di produzione del carburante si base sulla produzione da parte di quest'alga di importanti </a:t>
            </a:r>
            <a:r>
              <a:rPr lang="it-IT" b="1" u="sng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LIPIDI</a:t>
            </a:r>
            <a:r>
              <a:rPr lang="it-IT">
                <a:solidFill>
                  <a:schemeClr val="bg1"/>
                </a:solidFill>
                <a:cs typeface="Calibri"/>
              </a:rPr>
              <a:t> che vengono utilizzati poi per la composizione vera e propria del bio-diesel.</a:t>
            </a:r>
          </a:p>
          <a:p>
            <a:r>
              <a:rPr lang="it-IT">
                <a:solidFill>
                  <a:schemeClr val="bg1"/>
                </a:solidFill>
                <a:cs typeface="Calibri"/>
              </a:rPr>
              <a:t>La </a:t>
            </a:r>
            <a:r>
              <a:rPr lang="it-IT" i="1">
                <a:solidFill>
                  <a:schemeClr val="bg1"/>
                </a:solidFill>
                <a:cs typeface="Calibri"/>
              </a:rPr>
              <a:t>C.sp. JSC4</a:t>
            </a:r>
            <a:r>
              <a:rPr lang="it-IT">
                <a:solidFill>
                  <a:schemeClr val="bg1"/>
                </a:solidFill>
                <a:cs typeface="Calibri"/>
              </a:rPr>
              <a:t> viene inoltre </a:t>
            </a:r>
            <a:r>
              <a:rPr lang="it-IT" b="1" u="sng">
                <a:solidFill>
                  <a:schemeClr val="bg1"/>
                </a:solidFill>
                <a:cs typeface="Calibri"/>
              </a:rPr>
              <a:t>ingegnerizzata</a:t>
            </a:r>
            <a:r>
              <a:rPr lang="it-IT">
                <a:solidFill>
                  <a:schemeClr val="bg1"/>
                </a:solidFill>
                <a:cs typeface="Calibri"/>
              </a:rPr>
              <a:t> per permettere alle cellule di </a:t>
            </a:r>
            <a:r>
              <a:rPr lang="it-IT" b="1" u="sng">
                <a:solidFill>
                  <a:schemeClr val="bg1"/>
                </a:solidFill>
                <a:cs typeface="Calibri"/>
              </a:rPr>
              <a:t>produrre e di accumulare più lipidi</a:t>
            </a:r>
            <a:r>
              <a:rPr lang="it-IT">
                <a:solidFill>
                  <a:schemeClr val="bg1"/>
                </a:solidFill>
                <a:cs typeface="Calibri"/>
              </a:rPr>
              <a:t> di quelli che potrebbero normalmente contenere nelle cellule, in questo modo la produzione aumenta esponenzialmente con l'uso della stessa quantità della microalga.</a:t>
            </a:r>
            <a:endParaRPr lang="it-IT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="" xmlns:a16="http://schemas.microsoft.com/office/drawing/2014/main" id="{EB047147-554A-48D5-A841-A731683E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06" y="4814079"/>
            <a:ext cx="4022784" cy="183059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53ED847F-D797-4D93-A569-2296412520BB}"/>
              </a:ext>
            </a:extLst>
          </p:cNvPr>
          <p:cNvSpPr txBox="1"/>
          <p:nvPr/>
        </p:nvSpPr>
        <p:spPr>
          <a:xfrm>
            <a:off x="5313871" y="5170098"/>
            <a:ext cx="606436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200" dirty="0">
                <a:solidFill>
                  <a:schemeClr val="bg1"/>
                </a:solidFill>
                <a:cs typeface="Calibri"/>
              </a:rPr>
              <a:t>Nell'immagine sono indicate le parti della cellula dove sono </a:t>
            </a:r>
            <a:r>
              <a:rPr lang="it-IT" sz="2200">
                <a:solidFill>
                  <a:schemeClr val="bg1"/>
                </a:solidFill>
                <a:cs typeface="Calibri"/>
              </a:rPr>
              <a:t>contenuti i lipidi che verrano poi utilizzati per la produzione di bio-carburante.</a:t>
            </a:r>
            <a:endParaRPr lang="it-IT" sz="22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7181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331</Words>
  <Application>Microsoft Office PowerPoint</Application>
  <PresentationFormat>Personalizzato</PresentationFormat>
  <Paragraphs>48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Biotecnologie Blu</vt:lpstr>
      <vt:lpstr>CHE COSA SONO LE BIOTECNOLOGIE BLU?</vt:lpstr>
      <vt:lpstr>Gli Esopolisaccaridi (Eps)</vt:lpstr>
      <vt:lpstr>Il Biofilm</vt:lpstr>
      <vt:lpstr>Diapositiva 5</vt:lpstr>
      <vt:lpstr>Acutodesmus Dimorphus</vt:lpstr>
      <vt:lpstr>Chlamydomonas Reinhardtii</vt:lpstr>
      <vt:lpstr>Chlamydomonas sp. JSC4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Casa</dc:creator>
  <cp:lastModifiedBy>Casa</cp:lastModifiedBy>
  <cp:revision>904</cp:revision>
  <dcterms:created xsi:type="dcterms:W3CDTF">2020-06-05T17:31:56Z</dcterms:created>
  <dcterms:modified xsi:type="dcterms:W3CDTF">2021-04-11T15:53:31Z</dcterms:modified>
</cp:coreProperties>
</file>