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21F6-E723-4C52-B3FF-B0F611C0EC9F}" type="datetimeFigureOut">
              <a:rPr lang="it-IT" smtClean="0"/>
              <a:pPr/>
              <a:t>19/04/2021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A4BC-E371-4DD2-BB5F-001E9FA1DB5E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8643998" cy="1470025"/>
          </a:xfrm>
        </p:spPr>
        <p:txBody>
          <a:bodyPr>
            <a:normAutofit fontScale="90000"/>
          </a:bodyPr>
          <a:lstStyle/>
          <a:p>
            <a:r>
              <a:rPr lang="it-IT" spc="-10" dirty="0" smtClean="0">
                <a:solidFill>
                  <a:srgbClr val="FF0000"/>
                </a:solidFill>
                <a:latin typeface="DejaVu Sans"/>
                <a:cs typeface="DejaVu Sans"/>
              </a:rPr>
              <a:t>CRISPR: </a:t>
            </a:r>
            <a:r>
              <a:rPr lang="it-IT" dirty="0" smtClean="0">
                <a:solidFill>
                  <a:srgbClr val="FF0000"/>
                </a:solidFill>
                <a:latin typeface="DejaVu Sans"/>
                <a:cs typeface="DejaVu Sans"/>
              </a:rPr>
              <a:t>la rivoluzione </a:t>
            </a:r>
            <a:r>
              <a:rPr lang="it-IT" spc="-10" dirty="0" err="1" smtClean="0">
                <a:solidFill>
                  <a:srgbClr val="FF0000"/>
                </a:solidFill>
                <a:latin typeface="DejaVu Sans"/>
                <a:cs typeface="DejaVu Sans"/>
              </a:rPr>
              <a:t>biotech</a:t>
            </a:r>
            <a:r>
              <a:rPr lang="it-IT" spc="-1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FF0000"/>
                </a:solidFill>
                <a:latin typeface="DejaVu Sans"/>
                <a:cs typeface="DejaVu Sans"/>
              </a:rPr>
              <a:t>è  </a:t>
            </a:r>
            <a:r>
              <a:rPr lang="it-IT" spc="5" dirty="0" smtClean="0">
                <a:solidFill>
                  <a:srgbClr val="FF0000"/>
                </a:solidFill>
                <a:uFill>
                  <a:solidFill>
                    <a:srgbClr val="444444"/>
                  </a:solidFill>
                </a:uFill>
                <a:latin typeface="DejaVu Sans"/>
                <a:cs typeface="DejaVu Sans"/>
              </a:rPr>
              <a:t>qui	</a:t>
            </a:r>
            <a:r>
              <a:rPr lang="it-IT" dirty="0" smtClean="0">
                <a:latin typeface="DejaVu Sans"/>
                <a:cs typeface="DejaVu Sans"/>
              </a:rPr>
              <a:t/>
            </a:r>
            <a:br>
              <a:rPr lang="it-IT" dirty="0" smtClean="0">
                <a:latin typeface="DejaVu Sans"/>
                <a:cs typeface="DejaVu Sans"/>
              </a:rPr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z="3600" i="1" spc="-45" dirty="0" smtClean="0">
                <a:solidFill>
                  <a:srgbClr val="444444"/>
                </a:solidFill>
                <a:latin typeface="DejaVu Sans"/>
                <a:cs typeface="DejaVu Sans"/>
              </a:rPr>
              <a:t>Welcome </a:t>
            </a:r>
            <a:r>
              <a:rPr lang="it-IT" sz="3600" i="1" spc="-35" dirty="0" err="1" smtClean="0">
                <a:solidFill>
                  <a:srgbClr val="444444"/>
                </a:solidFill>
                <a:latin typeface="DejaVu Sans"/>
                <a:cs typeface="DejaVu Sans"/>
              </a:rPr>
              <a:t>to</a:t>
            </a:r>
            <a:r>
              <a:rPr lang="it-IT" sz="3600" i="1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z="3600" i="1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the </a:t>
            </a:r>
            <a:r>
              <a:rPr lang="it-IT" sz="3600" i="1" spc="-15" dirty="0" err="1" smtClean="0">
                <a:solidFill>
                  <a:srgbClr val="444444"/>
                </a:solidFill>
                <a:latin typeface="DejaVu Sans"/>
                <a:cs typeface="DejaVu Sans"/>
              </a:rPr>
              <a:t>Biotech</a:t>
            </a:r>
            <a:r>
              <a:rPr lang="it-IT" sz="3600" i="1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z="3600" i="1" spc="-40" dirty="0" err="1" smtClean="0">
                <a:solidFill>
                  <a:srgbClr val="444444"/>
                </a:solidFill>
                <a:latin typeface="DejaVu Sans"/>
                <a:cs typeface="DejaVu Sans"/>
              </a:rPr>
              <a:t>Revolution</a:t>
            </a:r>
            <a:r>
              <a:rPr lang="it-IT" sz="3600" i="1" spc="-4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. </a:t>
            </a:r>
            <a:r>
              <a:rPr lang="it-IT" spc="-4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viaggio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mondo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dell’editing,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così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come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l’ha 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stravolto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tecnologia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CRISPR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,</a:t>
            </a:r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non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può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iniziare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così.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43042" y="3071810"/>
            <a:ext cx="493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https://www.youtube.com/watch?v=2pp17E4E-O8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CRISPR: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come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funziona </a:t>
            </a:r>
            <a:r>
              <a:rPr lang="it-IT" b="1" dirty="0" smtClean="0">
                <a:solidFill>
                  <a:srgbClr val="FF0000"/>
                </a:solidFill>
                <a:latin typeface="DejaVu Sans"/>
                <a:cs typeface="DejaVu Sans"/>
              </a:rPr>
              <a:t>il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chirurgo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del</a:t>
            </a:r>
            <a:r>
              <a:rPr lang="it-IT" b="1" spc="-22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genoma?</a:t>
            </a:r>
            <a:r>
              <a:rPr lang="it-IT" dirty="0" smtClean="0">
                <a:solidFill>
                  <a:srgbClr val="FF0000"/>
                </a:solidFill>
                <a:latin typeface="DejaVu Sans"/>
                <a:cs typeface="DejaVu Sans"/>
              </a:rPr>
              <a:t/>
            </a:r>
            <a:br>
              <a:rPr lang="it-IT" dirty="0" smtClean="0">
                <a:solidFill>
                  <a:srgbClr val="FF0000"/>
                </a:solidFill>
                <a:latin typeface="DejaVu Sans"/>
                <a:cs typeface="DejaVu Sans"/>
              </a:rPr>
            </a:b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bravi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esploratori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DNA,</a:t>
            </a:r>
            <a:r>
              <a:rPr lang="it-IT" spc="-5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gli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scienziati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sognavano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da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tempo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uno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strumento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grado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far 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loro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strada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nella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giungla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nucleotidi. </a:t>
            </a:r>
            <a:r>
              <a:rPr lang="it-IT" spc="10" dirty="0" smtClean="0">
                <a:solidFill>
                  <a:srgbClr val="FF0000"/>
                </a:solidFill>
                <a:latin typeface="DejaVu Sans"/>
                <a:cs typeface="DejaVu Sans"/>
              </a:rPr>
              <a:t>CRISPR </a:t>
            </a:r>
            <a:r>
              <a:rPr lang="it-IT" spc="15" dirty="0" smtClean="0">
                <a:solidFill>
                  <a:srgbClr val="FF0000"/>
                </a:solidFill>
                <a:latin typeface="DejaVu Sans"/>
                <a:cs typeface="DejaVu Sans"/>
              </a:rPr>
              <a:t>è </a:t>
            </a:r>
            <a:r>
              <a:rPr lang="it-IT" spc="20" dirty="0" smtClean="0">
                <a:solidFill>
                  <a:srgbClr val="FF0000"/>
                </a:solidFill>
                <a:latin typeface="DejaVu Sans"/>
                <a:cs typeface="DejaVu Sans"/>
              </a:rPr>
              <a:t>questo: </a:t>
            </a:r>
            <a:r>
              <a:rPr lang="it-IT" spc="15" dirty="0" smtClean="0">
                <a:solidFill>
                  <a:srgbClr val="FF0000"/>
                </a:solidFill>
                <a:latin typeface="DejaVu Sans"/>
                <a:cs typeface="DejaVu Sans"/>
              </a:rPr>
              <a:t>un </a:t>
            </a:r>
            <a:r>
              <a:rPr lang="it-IT" dirty="0" smtClean="0">
                <a:solidFill>
                  <a:srgbClr val="FF0000"/>
                </a:solidFill>
                <a:latin typeface="DejaVu Sans"/>
                <a:cs typeface="DejaVu Sans"/>
              </a:rPr>
              <a:t>piccolo machete </a:t>
            </a:r>
            <a:r>
              <a:rPr lang="it-IT" spc="-5" dirty="0" smtClean="0">
                <a:solidFill>
                  <a:srgbClr val="FF0000"/>
                </a:solidFill>
                <a:latin typeface="DejaVu Sans"/>
                <a:cs typeface="DejaVu Sans"/>
              </a:rPr>
              <a:t>molecolare, </a:t>
            </a:r>
            <a:r>
              <a:rPr lang="it-IT" spc="30" dirty="0" smtClean="0">
                <a:solidFill>
                  <a:srgbClr val="FF0000"/>
                </a:solidFill>
                <a:latin typeface="DejaVu Sans"/>
                <a:cs typeface="DejaVu Sans"/>
              </a:rPr>
              <a:t>con  </a:t>
            </a:r>
            <a:r>
              <a:rPr lang="it-IT" spc="15" dirty="0" smtClean="0">
                <a:solidFill>
                  <a:srgbClr val="FF0000"/>
                </a:solidFill>
                <a:latin typeface="DejaVu Sans"/>
                <a:cs typeface="DejaVu Sans"/>
              </a:rPr>
              <a:t>una</a:t>
            </a:r>
            <a:r>
              <a:rPr lang="it-IT" spc="-7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pc="-30" dirty="0" smtClean="0">
                <a:solidFill>
                  <a:srgbClr val="FF0000"/>
                </a:solidFill>
                <a:latin typeface="DejaVu Sans"/>
                <a:cs typeface="DejaVu Sans"/>
              </a:rPr>
              <a:t>lama</a:t>
            </a:r>
            <a:r>
              <a:rPr lang="it-IT" spc="-7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FF0000"/>
                </a:solidFill>
                <a:latin typeface="DejaVu Sans"/>
                <a:cs typeface="DejaVu Sans"/>
              </a:rPr>
              <a:t>buona</a:t>
            </a:r>
            <a:r>
              <a:rPr lang="it-IT" spc="-65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FF0000"/>
                </a:solidFill>
                <a:latin typeface="DejaVu Sans"/>
                <a:cs typeface="DejaVu Sans"/>
              </a:rPr>
              <a:t>per</a:t>
            </a:r>
            <a:r>
              <a:rPr lang="it-IT" spc="-8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FF0000"/>
                </a:solidFill>
                <a:latin typeface="DejaVu Sans"/>
                <a:cs typeface="DejaVu Sans"/>
              </a:rPr>
              <a:t>ogni</a:t>
            </a:r>
            <a:r>
              <a:rPr lang="it-IT" spc="-9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FF0000"/>
                </a:solidFill>
                <a:latin typeface="DejaVu Sans"/>
                <a:cs typeface="DejaVu Sans"/>
              </a:rPr>
              <a:t>tipo</a:t>
            </a:r>
            <a:r>
              <a:rPr lang="it-IT" spc="15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FF0000"/>
                </a:solidFill>
                <a:latin typeface="DejaVu Sans"/>
                <a:cs typeface="DejaVu Sans"/>
              </a:rPr>
              <a:t>di</a:t>
            </a:r>
            <a:r>
              <a:rPr lang="it-IT" spc="-9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sequenza,</a:t>
            </a:r>
            <a:r>
              <a:rPr lang="it-IT" spc="-55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aﬃlata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quanto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basta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</a:t>
            </a:r>
            <a:r>
              <a:rPr lang="it-IT" spc="-8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permettere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tagli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precisi 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40" dirty="0" smtClean="0">
                <a:solidFill>
                  <a:srgbClr val="444444"/>
                </a:solidFill>
                <a:latin typeface="DejaVu Sans"/>
                <a:cs typeface="DejaVu Sans"/>
              </a:rPr>
              <a:t>mirati.</a:t>
            </a:r>
            <a:endParaRPr lang="it-IT" dirty="0" smtClean="0">
              <a:latin typeface="DejaVu Sans"/>
              <a:cs typeface="DejaVu Sans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CRISPR: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come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funziona </a:t>
            </a:r>
            <a:r>
              <a:rPr lang="it-IT" b="1" dirty="0" smtClean="0">
                <a:solidFill>
                  <a:srgbClr val="FF0000"/>
                </a:solidFill>
                <a:latin typeface="DejaVu Sans"/>
                <a:cs typeface="DejaVu Sans"/>
              </a:rPr>
              <a:t>il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chirurgo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del</a:t>
            </a:r>
            <a:r>
              <a:rPr lang="it-IT" b="1" spc="-22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genoma?</a:t>
            </a:r>
            <a:r>
              <a:rPr lang="it-IT" dirty="0" smtClean="0">
                <a:solidFill>
                  <a:srgbClr val="FF0000"/>
                </a:solidFill>
                <a:latin typeface="DejaVu Sans"/>
                <a:cs typeface="DejaVu Sans"/>
              </a:rPr>
              <a:t/>
            </a:r>
            <a:br>
              <a:rPr lang="it-IT" dirty="0" smtClean="0">
                <a:solidFill>
                  <a:srgbClr val="FF0000"/>
                </a:solidFill>
                <a:latin typeface="DejaVu Sans"/>
                <a:cs typeface="DejaVu Sans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Le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0087CC"/>
                </a:solidFill>
                <a:latin typeface="DejaVu Sans"/>
                <a:cs typeface="DejaVu Sans"/>
              </a:rPr>
              <a:t>sequenze</a:t>
            </a:r>
            <a:r>
              <a:rPr lang="it-IT" spc="10" dirty="0" smtClean="0">
                <a:solidFill>
                  <a:srgbClr val="0087CC"/>
                </a:solidFill>
                <a:latin typeface="DejaVu Sans"/>
                <a:cs typeface="DejaVu Sans"/>
              </a:rPr>
              <a:t> CRISPS</a:t>
            </a:r>
            <a:r>
              <a:rPr lang="it-IT" spc="-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sono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state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osservate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genoma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diversi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batteri,</a:t>
            </a:r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cui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costituiscono  </a:t>
            </a:r>
            <a:r>
              <a:rPr lang="it-IT" b="1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una sorta </a:t>
            </a:r>
            <a:r>
              <a:rPr lang="it-IT" b="1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sistema </a:t>
            </a:r>
            <a:r>
              <a:rPr lang="it-IT" b="1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immunitario adattativo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.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Quando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batterio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viene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infettato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da un 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virus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può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integrare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alcune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regioni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genoma </a:t>
            </a:r>
            <a:r>
              <a:rPr lang="it-IT" spc="-50" dirty="0" smtClean="0">
                <a:solidFill>
                  <a:srgbClr val="444444"/>
                </a:solidFill>
                <a:latin typeface="DejaVu Sans"/>
                <a:cs typeface="DejaVu Sans"/>
              </a:rPr>
              <a:t>virale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proprio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DNA.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Si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forma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così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 </a:t>
            </a:r>
            <a:r>
              <a:rPr lang="it-IT" b="1" spc="-5" dirty="0" smtClean="0">
                <a:solidFill>
                  <a:srgbClr val="444444"/>
                </a:solidFill>
                <a:latin typeface="DejaVu Sans"/>
                <a:cs typeface="DejaVu Sans"/>
              </a:rPr>
              <a:t>archivio </a:t>
            </a:r>
            <a:r>
              <a:rPr lang="it-IT" b="1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b="1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sequenze </a:t>
            </a:r>
            <a:r>
              <a:rPr lang="it-IT" b="1" spc="-5" dirty="0" smtClean="0">
                <a:solidFill>
                  <a:srgbClr val="444444"/>
                </a:solidFill>
                <a:latin typeface="DejaVu Sans"/>
                <a:cs typeface="DejaVu Sans"/>
              </a:rPr>
              <a:t>CRISPR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(</a:t>
            </a:r>
            <a:r>
              <a:rPr lang="it-IT" sz="3600" i="1" spc="-20" dirty="0" err="1" smtClean="0">
                <a:solidFill>
                  <a:srgbClr val="444444"/>
                </a:solidFill>
                <a:latin typeface="DejaVu Sans"/>
                <a:cs typeface="DejaVu Sans"/>
              </a:rPr>
              <a:t>Clustered</a:t>
            </a:r>
            <a:r>
              <a:rPr lang="it-IT" sz="3600" i="1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z="3600" i="1" spc="-45" dirty="0" err="1" smtClean="0">
                <a:solidFill>
                  <a:srgbClr val="444444"/>
                </a:solidFill>
                <a:latin typeface="DejaVu Sans"/>
                <a:cs typeface="DejaVu Sans"/>
              </a:rPr>
              <a:t>Regularly</a:t>
            </a:r>
            <a:r>
              <a:rPr lang="it-IT" sz="3600" i="1" spc="-4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z="3600" i="1" spc="-25" dirty="0" err="1" smtClean="0">
                <a:solidFill>
                  <a:srgbClr val="444444"/>
                </a:solidFill>
                <a:latin typeface="DejaVu Sans"/>
                <a:cs typeface="DejaVu Sans"/>
              </a:rPr>
              <a:t>Interspaced</a:t>
            </a:r>
            <a:r>
              <a:rPr lang="it-IT" sz="3600" i="1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z="3600" i="1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Short </a:t>
            </a:r>
            <a:r>
              <a:rPr lang="it-IT" sz="3600" i="1" spc="-50" dirty="0" err="1" smtClean="0">
                <a:solidFill>
                  <a:srgbClr val="444444"/>
                </a:solidFill>
                <a:latin typeface="DejaVu Sans"/>
                <a:cs typeface="DejaVu Sans"/>
              </a:rPr>
              <a:t>Palindromic</a:t>
            </a:r>
            <a:r>
              <a:rPr lang="it-IT" sz="3600" i="1" spc="-50" dirty="0" smtClean="0">
                <a:solidFill>
                  <a:srgbClr val="444444"/>
                </a:solidFill>
                <a:latin typeface="DejaVu Sans"/>
                <a:cs typeface="DejaVu Sans"/>
              </a:rPr>
              <a:t>  </a:t>
            </a:r>
            <a:r>
              <a:rPr lang="it-IT" sz="3600" i="1" spc="-30" dirty="0" err="1" smtClean="0">
                <a:solidFill>
                  <a:srgbClr val="444444"/>
                </a:solidFill>
                <a:latin typeface="DejaVu Sans"/>
                <a:cs typeface="DejaVu Sans"/>
              </a:rPr>
              <a:t>Repeats</a:t>
            </a:r>
            <a:r>
              <a:rPr lang="it-IT" sz="3600" i="1" spc="-14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)</a:t>
            </a:r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utile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</a:t>
            </a:r>
            <a:r>
              <a:rPr lang="it-IT" spc="-8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combattere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infezioni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future</a:t>
            </a: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CRISPR: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come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funziona </a:t>
            </a:r>
            <a:r>
              <a:rPr lang="it-IT" b="1" dirty="0" smtClean="0">
                <a:solidFill>
                  <a:srgbClr val="FF0000"/>
                </a:solidFill>
                <a:latin typeface="DejaVu Sans"/>
                <a:cs typeface="DejaVu Sans"/>
              </a:rPr>
              <a:t>il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chirurgo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del</a:t>
            </a:r>
            <a:r>
              <a:rPr lang="it-IT" b="1" spc="-22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genoma?</a:t>
            </a:r>
            <a:r>
              <a:rPr lang="it-IT" dirty="0" smtClean="0">
                <a:solidFill>
                  <a:srgbClr val="FF0000"/>
                </a:solidFill>
                <a:latin typeface="DejaVu Sans"/>
                <a:cs typeface="DejaVu Sans"/>
              </a:rPr>
              <a:t/>
            </a:r>
            <a:br>
              <a:rPr lang="it-IT" dirty="0" smtClean="0">
                <a:solidFill>
                  <a:srgbClr val="FF0000"/>
                </a:solidFill>
                <a:latin typeface="DejaVu Sans"/>
                <a:cs typeface="DejaVu Sans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 marR="63500">
              <a:lnSpc>
                <a:spcPct val="119700"/>
              </a:lnSpc>
              <a:spcBef>
                <a:spcPts val="795"/>
              </a:spcBef>
            </a:pP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In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caso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altre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infezioni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da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parte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stesso 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virus,</a:t>
            </a:r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CRISPR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sono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trascritte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corti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RNA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guida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(con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complementare</a:t>
            </a:r>
            <a:endParaRPr lang="it-IT" dirty="0" smtClean="0">
              <a:latin typeface="DejaVu Sans"/>
              <a:cs typeface="DejaVu Sans"/>
            </a:endParaRPr>
          </a:p>
          <a:p>
            <a:pPr marL="12700" marR="5080">
              <a:lnSpc>
                <a:spcPct val="121900"/>
              </a:lnSpc>
              <a:buNone/>
            </a:pP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al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genoma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virale),</a:t>
            </a:r>
            <a:r>
              <a:rPr lang="it-IT" spc="-5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ai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quali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abbina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l’enzima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Cas9.</a:t>
            </a:r>
            <a:r>
              <a:rPr lang="it-IT" spc="-55" dirty="0" smtClean="0">
                <a:solidFill>
                  <a:srgbClr val="444444"/>
                </a:solidFill>
                <a:latin typeface="DejaVu Sans"/>
                <a:cs typeface="DejaVu Sans"/>
              </a:rPr>
              <a:t>  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Appaiandosi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alla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complementare 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sul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DNA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virale,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l’RNA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guida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Cas9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sul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bersaglio: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DNA </a:t>
            </a:r>
            <a:r>
              <a:rPr lang="it-IT" spc="-50" dirty="0" smtClean="0">
                <a:solidFill>
                  <a:srgbClr val="444444"/>
                </a:solidFill>
                <a:latin typeface="DejaVu Sans"/>
                <a:cs typeface="DejaVu Sans"/>
              </a:rPr>
              <a:t>virale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viene digerito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l’infezione 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arginata.</a:t>
            </a:r>
            <a:endParaRPr lang="it-IT" dirty="0" smtClean="0">
              <a:latin typeface="DejaVu Sans"/>
              <a:cs typeface="DejaVu Sans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CRISPR: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come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funziona </a:t>
            </a:r>
            <a:r>
              <a:rPr lang="it-IT" b="1" dirty="0" smtClean="0">
                <a:solidFill>
                  <a:srgbClr val="FF0000"/>
                </a:solidFill>
                <a:latin typeface="DejaVu Sans"/>
                <a:cs typeface="DejaVu Sans"/>
              </a:rPr>
              <a:t>il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chirurgo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del</a:t>
            </a:r>
            <a:r>
              <a:rPr lang="it-IT" b="1" spc="-22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genoma?</a:t>
            </a:r>
            <a:r>
              <a:rPr lang="it-IT" dirty="0" smtClean="0">
                <a:solidFill>
                  <a:srgbClr val="FF0000"/>
                </a:solidFill>
                <a:latin typeface="DejaVu Sans"/>
                <a:cs typeface="DejaVu Sans"/>
              </a:rPr>
              <a:t/>
            </a:r>
            <a:br>
              <a:rPr lang="it-IT" dirty="0" smtClean="0">
                <a:solidFill>
                  <a:srgbClr val="FF0000"/>
                </a:solidFill>
                <a:latin typeface="DejaVu Sans"/>
                <a:cs typeface="DejaVu Sans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Si costruisce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dirty="0" err="1" smtClean="0">
                <a:solidFill>
                  <a:srgbClr val="444444"/>
                </a:solidFill>
                <a:latin typeface="DejaVu Sans"/>
                <a:cs typeface="DejaVu Sans"/>
              </a:rPr>
              <a:t>RNA-guida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fondendo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RNA di 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origine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batterica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40" dirty="0" smtClean="0">
                <a:solidFill>
                  <a:srgbClr val="444444"/>
                </a:solidFill>
                <a:latin typeface="DejaVu Sans"/>
                <a:cs typeface="DejaVu Sans"/>
              </a:rPr>
              <a:t>(</a:t>
            </a:r>
            <a:r>
              <a:rPr lang="it-IT" sz="3600" i="1" spc="-40" dirty="0" err="1" smtClean="0">
                <a:solidFill>
                  <a:srgbClr val="444444"/>
                </a:solidFill>
                <a:latin typeface="DejaVu Sans"/>
                <a:cs typeface="DejaVu Sans"/>
              </a:rPr>
              <a:t>tracrRNA</a:t>
            </a:r>
            <a:r>
              <a:rPr lang="it-IT" sz="3600" i="1" spc="-1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)</a:t>
            </a:r>
            <a:r>
              <a:rPr lang="it-IT" spc="-5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RNA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complementare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alla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vuole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modiﬁcare. 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Una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volta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espresso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nella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cellula, l’RNA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guida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si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accoppia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Cas9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lo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guida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sulla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sequenza 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bersaglio: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Cas9,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 un </a:t>
            </a:r>
            <a:r>
              <a:rPr lang="it-IT" spc="10" dirty="0" err="1" smtClean="0">
                <a:solidFill>
                  <a:srgbClr val="FF0000"/>
                </a:solidFill>
                <a:latin typeface="DejaVu Sans"/>
                <a:cs typeface="DejaVu Sans"/>
              </a:rPr>
              <a:t>endonucleasi</a:t>
            </a:r>
            <a:r>
              <a:rPr lang="it-IT" spc="10" dirty="0" smtClean="0">
                <a:solidFill>
                  <a:srgbClr val="FF0000"/>
                </a:solidFill>
                <a:latin typeface="DejaVu Sans"/>
                <a:cs typeface="DejaVu Sans"/>
              </a:rPr>
              <a:t>,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taglia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DNA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sito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voluto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40" dirty="0" smtClean="0">
                <a:solidFill>
                  <a:srgbClr val="444444"/>
                </a:solidFill>
                <a:latin typeface="DejaVu Sans"/>
                <a:cs typeface="DejaVu Sans"/>
              </a:rPr>
              <a:t>attiva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i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processi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riparazione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DNA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 </a:t>
            </a:r>
            <a:r>
              <a:rPr lang="it-IT" spc="-5" dirty="0" smtClean="0">
                <a:latin typeface="DejaVu Sans"/>
                <a:cs typeface="DejaVu Sans"/>
              </a:rPr>
              <a:t>ricombinazione </a:t>
            </a:r>
            <a:r>
              <a:rPr lang="it-IT" spc="5" dirty="0" smtClean="0">
                <a:latin typeface="DejaVu Sans"/>
                <a:cs typeface="DejaVu Sans"/>
              </a:rPr>
              <a:t>omologa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.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Se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nella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cellula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introdotta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sequenza 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corretta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 gene che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vuole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modiﬁcare,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ricombinazione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omologa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prenderà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questa 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come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stampo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andrà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lang="it-IT" b="1" spc="30" dirty="0" smtClean="0">
                <a:solidFill>
                  <a:srgbClr val="FF0000"/>
                </a:solidFill>
                <a:latin typeface="DejaVu Sans"/>
                <a:cs typeface="DejaVu Sans"/>
              </a:rPr>
              <a:t>correggere </a:t>
            </a:r>
            <a:r>
              <a:rPr lang="it-IT" b="1" spc="-20" dirty="0" smtClean="0">
                <a:solidFill>
                  <a:srgbClr val="FF0000"/>
                </a:solidFill>
                <a:latin typeface="DejaVu Sans"/>
                <a:cs typeface="DejaVu Sans"/>
              </a:rPr>
              <a:t>in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modo </a:t>
            </a:r>
            <a:r>
              <a:rPr lang="it-IT" b="1" spc="-10" dirty="0" err="1" smtClean="0">
                <a:solidFill>
                  <a:srgbClr val="FF0000"/>
                </a:solidFill>
                <a:latin typeface="DejaVu Sans"/>
                <a:cs typeface="DejaVu Sans"/>
              </a:rPr>
              <a:t>deﬁnitivo</a:t>
            </a:r>
            <a:r>
              <a:rPr lang="it-IT" b="1" spc="-1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-25" dirty="0" smtClean="0">
                <a:solidFill>
                  <a:srgbClr val="FF0000"/>
                </a:solidFill>
                <a:latin typeface="DejaVu Sans"/>
                <a:cs typeface="DejaVu Sans"/>
              </a:rPr>
              <a:t>il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gene</a:t>
            </a:r>
            <a:r>
              <a:rPr lang="it-IT" b="1" spc="-11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-10" dirty="0" smtClean="0">
                <a:solidFill>
                  <a:srgbClr val="FF0000"/>
                </a:solidFill>
                <a:latin typeface="DejaVu Sans"/>
                <a:cs typeface="DejaVu Sans"/>
              </a:rPr>
              <a:t>mutato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Che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cosa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si può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fare con</a:t>
            </a:r>
            <a:r>
              <a:rPr lang="it-IT" b="1" spc="-25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r>
              <a:rPr lang="it-IT" dirty="0" smtClean="0">
                <a:latin typeface="DejaVu Sans"/>
                <a:cs typeface="DejaVu Sans"/>
              </a:rPr>
              <a:t/>
            </a:r>
            <a:br>
              <a:rPr lang="it-IT" dirty="0" smtClean="0">
                <a:latin typeface="DejaVu Sans"/>
                <a:cs typeface="DejaVu Sans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700" marR="64135">
              <a:lnSpc>
                <a:spcPct val="121900"/>
              </a:lnSpc>
              <a:spcBef>
                <a:spcPts val="555"/>
              </a:spcBef>
              <a:buNone/>
            </a:pP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CRISPR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gli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scienziati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hanno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infatti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realizzato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sogno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rimasto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cassetto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decenni: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avere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disposizione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uno </a:t>
            </a:r>
            <a:r>
              <a:rPr lang="it-IT" b="1" spc="5" dirty="0" smtClean="0">
                <a:solidFill>
                  <a:srgbClr val="444444"/>
                </a:solidFill>
                <a:latin typeface="DejaVu Sans"/>
                <a:cs typeface="DejaVu Sans"/>
              </a:rPr>
              <a:t>strumento </a:t>
            </a:r>
            <a:r>
              <a:rPr lang="it-IT" b="1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 mutagenesi di </a:t>
            </a:r>
            <a:r>
              <a:rPr lang="it-IT" b="1" spc="15" dirty="0" smtClean="0">
                <a:solidFill>
                  <a:srgbClr val="444444"/>
                </a:solidFill>
                <a:latin typeface="DejaVu Sans"/>
                <a:cs typeface="DejaVu Sans"/>
              </a:rPr>
              <a:t>precisione </a:t>
            </a:r>
            <a:r>
              <a:rPr lang="it-IT" b="1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chirurgica </a:t>
            </a:r>
            <a:r>
              <a:rPr lang="it-IT" b="1" spc="30" dirty="0" smtClean="0">
                <a:solidFill>
                  <a:srgbClr val="444444"/>
                </a:solidFill>
                <a:latin typeface="DejaVu Sans"/>
                <a:cs typeface="DejaVu Sans"/>
              </a:rPr>
              <a:t>e, </a:t>
            </a:r>
            <a:r>
              <a:rPr lang="it-IT" b="1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allo </a:t>
            </a:r>
            <a:r>
              <a:rPr lang="it-IT" b="1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stesso </a:t>
            </a:r>
            <a:r>
              <a:rPr lang="it-IT" b="1" spc="5" dirty="0" smtClean="0">
                <a:solidFill>
                  <a:srgbClr val="444444"/>
                </a:solidFill>
                <a:latin typeface="DejaVu Sans"/>
                <a:cs typeface="DejaVu Sans"/>
              </a:rPr>
              <a:t>tempo, </a:t>
            </a:r>
            <a:r>
              <a:rPr lang="it-IT" b="1" spc="-5" dirty="0" smtClean="0">
                <a:solidFill>
                  <a:srgbClr val="444444"/>
                </a:solidFill>
                <a:latin typeface="DejaVu Sans"/>
                <a:cs typeface="DejaVu Sans"/>
              </a:rPr>
              <a:t>facilmente trasferibile  </a:t>
            </a:r>
            <a:r>
              <a:rPr lang="it-IT" b="1" dirty="0" smtClean="0">
                <a:solidFill>
                  <a:srgbClr val="444444"/>
                </a:solidFill>
                <a:latin typeface="DejaVu Sans"/>
                <a:cs typeface="DejaVu Sans"/>
              </a:rPr>
              <a:t>ad</a:t>
            </a:r>
            <a:r>
              <a:rPr lang="it-IT" b="1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dirty="0" smtClean="0">
                <a:solidFill>
                  <a:srgbClr val="444444"/>
                </a:solidFill>
                <a:latin typeface="DejaVu Sans"/>
                <a:cs typeface="DejaVu Sans"/>
              </a:rPr>
              <a:t>applicazioni</a:t>
            </a:r>
            <a:r>
              <a:rPr lang="it-IT" b="1" spc="-4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40" dirty="0" smtClean="0">
                <a:solidFill>
                  <a:srgbClr val="444444"/>
                </a:solidFill>
                <a:latin typeface="DejaVu Sans"/>
                <a:cs typeface="DejaVu Sans"/>
              </a:rPr>
              <a:t>su</a:t>
            </a:r>
            <a:r>
              <a:rPr lang="it-IT" b="1" spc="2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larga</a:t>
            </a:r>
            <a:r>
              <a:rPr lang="it-IT" b="1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5" dirty="0" smtClean="0">
                <a:solidFill>
                  <a:srgbClr val="444444"/>
                </a:solidFill>
                <a:latin typeface="DejaVu Sans"/>
                <a:cs typeface="DejaVu Sans"/>
              </a:rPr>
              <a:t>scala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.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le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applicazioni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non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sono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fatte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attendere.</a:t>
            </a:r>
            <a:endParaRPr lang="it-IT" dirty="0" smtClean="0">
              <a:latin typeface="DejaVu Sans"/>
              <a:cs typeface="DejaVu Sans"/>
            </a:endParaRPr>
          </a:p>
          <a:p>
            <a:pPr marL="12700" marR="314325">
              <a:lnSpc>
                <a:spcPct val="121900"/>
              </a:lnSpc>
            </a:pP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Biotecnologie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agrarie,</a:t>
            </a:r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industriali,</a:t>
            </a:r>
            <a:r>
              <a:rPr lang="it-IT" spc="-5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err="1" smtClean="0">
                <a:solidFill>
                  <a:srgbClr val="444444"/>
                </a:solidFill>
                <a:latin typeface="DejaVu Sans"/>
                <a:cs typeface="DejaVu Sans"/>
              </a:rPr>
              <a:t>biomediche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</a:t>
            </a:r>
            <a:r>
              <a:rPr lang="it-IT" spc="-8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ognuno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questi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ambiti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esistono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oggi 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decine di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studi</a:t>
            </a:r>
            <a:r>
              <a:rPr lang="it-IT" spc="-2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corso.</a:t>
            </a:r>
            <a:endParaRPr lang="it-IT" dirty="0" smtClean="0">
              <a:latin typeface="DejaVu Sans"/>
              <a:cs typeface="DejaVu Sans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Che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cosa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si può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fare con</a:t>
            </a:r>
            <a:r>
              <a:rPr lang="it-IT" b="1" spc="-25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fare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da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apripista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sono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state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proprio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le </a:t>
            </a:r>
            <a:r>
              <a:rPr lang="it-IT" b="1" spc="5" dirty="0" smtClean="0">
                <a:solidFill>
                  <a:srgbClr val="00B050"/>
                </a:solidFill>
                <a:latin typeface="DejaVu Sans"/>
                <a:cs typeface="DejaVu Sans"/>
              </a:rPr>
              <a:t>biotecnologie </a:t>
            </a:r>
            <a:r>
              <a:rPr lang="it-IT" b="1" dirty="0" smtClean="0">
                <a:solidFill>
                  <a:srgbClr val="00B050"/>
                </a:solidFill>
                <a:latin typeface="DejaVu Sans"/>
                <a:cs typeface="DejaVu Sans"/>
              </a:rPr>
              <a:t>agrarie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mais,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soia e </a:t>
            </a:r>
            <a:r>
              <a:rPr lang="it-IT" spc="-5" dirty="0" smtClean="0">
                <a:latin typeface="DejaVu Sans"/>
                <a:cs typeface="DejaVu Sans"/>
              </a:rPr>
              <a:t>grano </a:t>
            </a:r>
            <a:r>
              <a:rPr lang="it-IT" spc="-5" dirty="0" err="1" smtClean="0">
                <a:latin typeface="DejaVu Sans"/>
                <a:cs typeface="DejaVu Sans"/>
              </a:rPr>
              <a:t>modiﬁcati</a:t>
            </a:r>
            <a:r>
              <a:rPr lang="it-IT" spc="-5" dirty="0" smtClean="0">
                <a:latin typeface="DejaVu Sans"/>
                <a:cs typeface="DejaVu Sans"/>
              </a:rPr>
              <a:t> </a:t>
            </a:r>
            <a:r>
              <a:rPr lang="it-IT" spc="30" dirty="0" smtClean="0">
                <a:latin typeface="DejaVu Sans"/>
                <a:cs typeface="DejaVu Sans"/>
              </a:rPr>
              <a:t>con </a:t>
            </a:r>
            <a:r>
              <a:rPr lang="it-IT" spc="10" dirty="0" smtClean="0">
                <a:latin typeface="DejaVu Sans"/>
                <a:cs typeface="DejaVu Sans"/>
              </a:rPr>
              <a:t>CRISPR </a:t>
            </a:r>
            <a:r>
              <a:rPr lang="it-IT" spc="35" dirty="0" smtClean="0">
                <a:latin typeface="DejaVu Sans"/>
                <a:cs typeface="DejaVu Sans"/>
              </a:rPr>
              <a:t>sono </a:t>
            </a:r>
            <a:r>
              <a:rPr lang="it-IT" spc="-10" dirty="0" smtClean="0">
                <a:latin typeface="DejaVu Sans"/>
                <a:cs typeface="DejaVu Sans"/>
              </a:rPr>
              <a:t>già </a:t>
            </a:r>
            <a:r>
              <a:rPr lang="it-IT" spc="-5" dirty="0" smtClean="0">
                <a:latin typeface="DejaVu Sans"/>
                <a:cs typeface="DejaVu Sans"/>
              </a:rPr>
              <a:t>stati </a:t>
            </a:r>
            <a:r>
              <a:rPr lang="it-IT" dirty="0" smtClean="0">
                <a:latin typeface="DejaVu Sans"/>
                <a:cs typeface="DejaVu Sans"/>
              </a:rPr>
              <a:t>prodotti </a:t>
            </a:r>
            <a:r>
              <a:rPr lang="it-IT" spc="15" dirty="0" smtClean="0">
                <a:latin typeface="DejaVu Sans"/>
                <a:cs typeface="DejaVu Sans"/>
              </a:rPr>
              <a:t>da </a:t>
            </a:r>
            <a:r>
              <a:rPr lang="it-IT" spc="-10" dirty="0" smtClean="0">
                <a:latin typeface="DejaVu Sans"/>
                <a:cs typeface="DejaVu Sans"/>
              </a:rPr>
              <a:t>diverse </a:t>
            </a:r>
            <a:r>
              <a:rPr lang="it-IT" spc="5" dirty="0" smtClean="0">
                <a:latin typeface="DejaVu Sans"/>
                <a:cs typeface="DejaVu Sans"/>
              </a:rPr>
              <a:t>aziende </a:t>
            </a:r>
            <a:r>
              <a:rPr lang="it-IT" spc="15" dirty="0" smtClean="0">
                <a:latin typeface="DejaVu Sans"/>
                <a:cs typeface="DejaVu Sans"/>
              </a:rPr>
              <a:t>e </a:t>
            </a:r>
            <a:r>
              <a:rPr lang="it-IT" spc="5" dirty="0" smtClean="0">
                <a:latin typeface="DejaVu Sans"/>
                <a:cs typeface="DejaVu Sans"/>
              </a:rPr>
              <a:t>potrebbero </a:t>
            </a:r>
            <a:r>
              <a:rPr lang="it-IT" spc="-45" dirty="0" smtClean="0">
                <a:latin typeface="DejaVu Sans"/>
                <a:cs typeface="DejaVu Sans"/>
              </a:rPr>
              <a:t>arrivare  </a:t>
            </a:r>
            <a:r>
              <a:rPr lang="it-IT" spc="10" dirty="0" smtClean="0">
                <a:latin typeface="DejaVu Sans"/>
                <a:cs typeface="DejaVu Sans"/>
              </a:rPr>
              <a:t>presto</a:t>
            </a:r>
            <a:r>
              <a:rPr lang="it-IT" spc="5" dirty="0" smtClean="0">
                <a:latin typeface="DejaVu Sans"/>
                <a:cs typeface="DejaVu Sans"/>
              </a:rPr>
              <a:t> </a:t>
            </a:r>
            <a:r>
              <a:rPr lang="it-IT" spc="30" dirty="0" smtClean="0">
                <a:latin typeface="DejaVu Sans"/>
                <a:cs typeface="DejaVu Sans"/>
              </a:rPr>
              <a:t>sul</a:t>
            </a:r>
            <a:r>
              <a:rPr lang="it-IT" spc="-90" dirty="0" smtClean="0">
                <a:latin typeface="DejaVu Sans"/>
                <a:cs typeface="DejaVu Sans"/>
              </a:rPr>
              <a:t> </a:t>
            </a:r>
            <a:r>
              <a:rPr lang="it-IT" spc="-5" dirty="0" smtClean="0">
                <a:latin typeface="DejaVu Sans"/>
                <a:cs typeface="DejaVu Sans"/>
              </a:rPr>
              <a:t>mercato.</a:t>
            </a:r>
            <a:endParaRPr lang="it-IT" spc="-60" dirty="0">
              <a:latin typeface="DejaVu Sans"/>
              <a:cs typeface="DejaVu Sans"/>
            </a:endParaRPr>
          </a:p>
          <a:p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Rispetto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ai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più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tradizionali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OGM,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queste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sementi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25" dirty="0" smtClean="0">
                <a:solidFill>
                  <a:srgbClr val="444444"/>
                </a:solidFill>
                <a:latin typeface="DejaVu Sans"/>
                <a:cs typeface="DejaVu Sans"/>
              </a:rPr>
              <a:t>non</a:t>
            </a:r>
            <a:r>
              <a:rPr lang="it-IT" b="1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-5" dirty="0" smtClean="0">
                <a:solidFill>
                  <a:srgbClr val="444444"/>
                </a:solidFill>
                <a:latin typeface="DejaVu Sans"/>
                <a:cs typeface="DejaVu Sans"/>
              </a:rPr>
              <a:t>portano</a:t>
            </a:r>
            <a:r>
              <a:rPr lang="it-IT" b="1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</a:t>
            </a:r>
            <a:r>
              <a:rPr lang="it-IT" b="1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proprio  </a:t>
            </a:r>
            <a:r>
              <a:rPr lang="it-IT" b="1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DNA</a:t>
            </a:r>
            <a:r>
              <a:rPr lang="it-IT" b="1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444444"/>
                </a:solidFill>
                <a:latin typeface="DejaVu Sans"/>
                <a:cs typeface="DejaVu Sans"/>
              </a:rPr>
              <a:t>geni</a:t>
            </a:r>
            <a:r>
              <a:rPr lang="it-IT" b="1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5" dirty="0" smtClean="0">
                <a:solidFill>
                  <a:srgbClr val="444444"/>
                </a:solidFill>
                <a:latin typeface="DejaVu Sans"/>
                <a:cs typeface="DejaVu Sans"/>
              </a:rPr>
              <a:t>estranei</a:t>
            </a:r>
            <a:r>
              <a:rPr lang="it-IT" b="1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sfuggono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quindi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molte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restrizioni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fanno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da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collo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bottiglia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ai 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prodotti</a:t>
            </a:r>
            <a:r>
              <a:rPr lang="it-IT" spc="-10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transgenici.</a:t>
            </a:r>
            <a:endParaRPr lang="it-IT" dirty="0" smtClean="0">
              <a:latin typeface="DejaVu Sans"/>
              <a:cs typeface="DejaVu Sans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Che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cosa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si può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fare con</a:t>
            </a:r>
            <a:r>
              <a:rPr lang="it-IT" b="1" spc="-25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L’ambito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FF0000"/>
                </a:solidFill>
                <a:latin typeface="DejaVu Sans"/>
                <a:cs typeface="DejaVu Sans"/>
              </a:rPr>
              <a:t>ricerca</a:t>
            </a:r>
            <a:r>
              <a:rPr lang="it-IT" spc="-7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dirty="0" err="1" smtClean="0">
                <a:solidFill>
                  <a:srgbClr val="FF0000"/>
                </a:solidFill>
                <a:latin typeface="DejaVu Sans"/>
                <a:cs typeface="DejaVu Sans"/>
              </a:rPr>
              <a:t>biomedica</a:t>
            </a:r>
            <a:r>
              <a:rPr lang="it-IT" spc="-7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quello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che,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forse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più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tutti,</a:t>
            </a:r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ha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accolto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entusiasmo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tecnologia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CRISPR.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Gli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obiettivi principali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sono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due. </a:t>
            </a:r>
          </a:p>
          <a:p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Primo,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scoprire </a:t>
            </a:r>
            <a:r>
              <a:rPr lang="it-IT" b="1" spc="-25" dirty="0" smtClean="0">
                <a:solidFill>
                  <a:srgbClr val="FF0000"/>
                </a:solidFill>
                <a:latin typeface="DejaVu Sans"/>
                <a:cs typeface="DejaVu Sans"/>
              </a:rPr>
              <a:t>il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ruolo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di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geni 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sconosciuti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creazione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modelli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animali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uno o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più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geni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mutati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rimane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dei 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sistemi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più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eﬃcaci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ricreare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modelli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malattie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umane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</a:t>
            </a:r>
            <a:r>
              <a:rPr lang="it-IT" spc="-8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scoprire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ruolo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gene 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ha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nello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scatenare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una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malattia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o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progressione di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tumore. </a:t>
            </a:r>
          </a:p>
          <a:p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Secondo, </a:t>
            </a:r>
            <a:r>
              <a:rPr lang="it-IT" b="1" spc="30" dirty="0" smtClean="0">
                <a:solidFill>
                  <a:srgbClr val="FF0000"/>
                </a:solidFill>
                <a:latin typeface="DejaVu Sans"/>
                <a:cs typeface="DejaVu Sans"/>
              </a:rPr>
              <a:t>correggere  </a:t>
            </a:r>
            <a:r>
              <a:rPr lang="it-IT" b="1" spc="-35" dirty="0" smtClean="0">
                <a:solidFill>
                  <a:srgbClr val="FF0000"/>
                </a:solidFill>
                <a:latin typeface="DejaVu Sans"/>
                <a:cs typeface="DejaVu Sans"/>
              </a:rPr>
              <a:t>malattie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genetiche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: un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editing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genomico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mirato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accurato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permetterebbe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infatti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correggere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sequenza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gene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mutato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di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interferire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replicazione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virus.</a:t>
            </a:r>
            <a:endParaRPr lang="it-IT" dirty="0" smtClean="0">
              <a:latin typeface="DejaVu Sans"/>
              <a:cs typeface="DejaVu Sans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Che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cosa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si può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fare con</a:t>
            </a:r>
            <a:r>
              <a:rPr lang="it-IT" b="1" spc="-25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Nell’ambito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delle </a:t>
            </a:r>
            <a:r>
              <a:rPr lang="it-IT" b="1" spc="-35" dirty="0" smtClean="0">
                <a:solidFill>
                  <a:srgbClr val="FF0000"/>
                </a:solidFill>
                <a:latin typeface="DejaVu Sans"/>
                <a:cs typeface="DejaVu Sans"/>
              </a:rPr>
              <a:t>malattie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congenite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,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risalgono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al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novembre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2016 due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importanti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studi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 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cui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stata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dimostrata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l’</a:t>
            </a:r>
            <a:r>
              <a:rPr lang="it-IT" dirty="0" err="1" smtClean="0">
                <a:solidFill>
                  <a:srgbClr val="444444"/>
                </a:solidFill>
                <a:latin typeface="DejaVu Sans"/>
                <a:cs typeface="DejaVu Sans"/>
              </a:rPr>
              <a:t>eﬃcacia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CRISPR,</a:t>
            </a:r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almeno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laboratorio,</a:t>
            </a:r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correggere </a:t>
            </a:r>
            <a:r>
              <a:rPr lang="it-IT" spc="-10" dirty="0" smtClean="0">
                <a:solidFill>
                  <a:srgbClr val="0087CC"/>
                </a:solidFill>
                <a:latin typeface="DejaVu Sans"/>
                <a:cs typeface="DejaVu Sans"/>
              </a:rPr>
              <a:t>nelle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cellule  </a:t>
            </a:r>
            <a:r>
              <a:rPr lang="it-IT" spc="-20" dirty="0" smtClean="0">
                <a:solidFill>
                  <a:srgbClr val="0087CC"/>
                </a:solidFill>
                <a:latin typeface="DejaVu Sans"/>
                <a:cs typeface="DejaVu Sans"/>
              </a:rPr>
              <a:t>staminali </a:t>
            </a:r>
            <a:r>
              <a:rPr lang="it-IT" spc="-25" dirty="0" smtClean="0">
                <a:solidFill>
                  <a:srgbClr val="0087CC"/>
                </a:solidFill>
                <a:latin typeface="DejaVu Sans"/>
                <a:cs typeface="DejaVu Sans"/>
              </a:rPr>
              <a:t>in </a:t>
            </a:r>
            <a:r>
              <a:rPr lang="it-IT" spc="-45" dirty="0" smtClean="0">
                <a:solidFill>
                  <a:srgbClr val="0087CC"/>
                </a:solidFill>
                <a:latin typeface="DejaVu Sans"/>
                <a:cs typeface="DejaVu Sans"/>
              </a:rPr>
              <a:t>vitro </a:t>
            </a:r>
            <a:r>
              <a:rPr lang="it-IT" spc="-25" dirty="0" smtClean="0">
                <a:solidFill>
                  <a:srgbClr val="0087CC"/>
                </a:solidFill>
                <a:latin typeface="DejaVu Sans"/>
                <a:cs typeface="DejaVu Sans"/>
              </a:rPr>
              <a:t>la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mutazione </a:t>
            </a:r>
            <a:r>
              <a:rPr lang="it-IT" spc="-35" dirty="0" smtClean="0">
                <a:solidFill>
                  <a:srgbClr val="0087CC"/>
                </a:solidFill>
                <a:latin typeface="DejaVu Sans"/>
                <a:cs typeface="DejaVu Sans"/>
              </a:rPr>
              <a:t>alla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base 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dell’anemia </a:t>
            </a:r>
            <a:r>
              <a:rPr lang="it-IT" spc="-30" dirty="0" smtClean="0">
                <a:solidFill>
                  <a:srgbClr val="0087CC"/>
                </a:solidFill>
                <a:latin typeface="DejaVu Sans"/>
                <a:cs typeface="DejaVu Sans"/>
              </a:rPr>
              <a:t>falciforme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e, nei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topi, quella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responsabile 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tipo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5" dirty="0" err="1" smtClean="0">
                <a:solidFill>
                  <a:srgbClr val="0087CC"/>
                </a:solidFill>
                <a:latin typeface="DejaVu Sans"/>
                <a:cs typeface="DejaVu Sans"/>
              </a:rPr>
              <a:t>emoﬁlia</a:t>
            </a:r>
            <a:r>
              <a:rPr lang="it-IT" spc="-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causata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dalla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mancanza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fattore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IX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coagulazione.</a:t>
            </a:r>
          </a:p>
          <a:p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appena 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poche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settimane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fa,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invece, l’annuncio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che,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cellule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staminali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vitro, </a:t>
            </a:r>
            <a:r>
              <a:rPr lang="it-IT" spc="10" dirty="0" smtClean="0">
                <a:solidFill>
                  <a:srgbClr val="0087CC"/>
                </a:solidFill>
                <a:latin typeface="DejaVu Sans"/>
                <a:cs typeface="DejaVu Sans"/>
              </a:rPr>
              <a:t>CRISPR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può  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correggere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30" dirty="0" smtClean="0">
                <a:solidFill>
                  <a:srgbClr val="0087CC"/>
                </a:solidFill>
                <a:latin typeface="DejaVu Sans"/>
                <a:cs typeface="DejaVu Sans"/>
              </a:rPr>
              <a:t>il</a:t>
            </a:r>
            <a:r>
              <a:rPr lang="it-IT" spc="-9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0087CC"/>
                </a:solidFill>
                <a:latin typeface="DejaVu Sans"/>
                <a:cs typeface="DejaVu Sans"/>
              </a:rPr>
              <a:t>difetto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35" dirty="0" smtClean="0">
                <a:solidFill>
                  <a:srgbClr val="0087CC"/>
                </a:solidFill>
                <a:latin typeface="DejaVu Sans"/>
                <a:cs typeface="DejaVu Sans"/>
              </a:rPr>
              <a:t>alla</a:t>
            </a:r>
            <a:r>
              <a:rPr lang="it-IT" spc="-7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base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0087CC"/>
                </a:solidFill>
                <a:latin typeface="DejaVu Sans"/>
                <a:cs typeface="DejaVu Sans"/>
              </a:rPr>
              <a:t>di</a:t>
            </a:r>
            <a:r>
              <a:rPr lang="it-IT" spc="-90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una</a:t>
            </a:r>
            <a:r>
              <a:rPr lang="it-IT" spc="-7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30" dirty="0" smtClean="0">
                <a:solidFill>
                  <a:srgbClr val="0087CC"/>
                </a:solidFill>
                <a:latin typeface="DejaVu Sans"/>
                <a:cs typeface="DejaVu Sans"/>
              </a:rPr>
              <a:t>grave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10" dirty="0" err="1" smtClean="0">
                <a:solidFill>
                  <a:srgbClr val="0087CC"/>
                </a:solidFill>
                <a:latin typeface="DejaVu Sans"/>
                <a:cs typeface="DejaVu Sans"/>
              </a:rPr>
              <a:t>immunodeﬁcienza</a:t>
            </a:r>
            <a:r>
              <a:rPr lang="it-IT" spc="-7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congenita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.</a:t>
            </a:r>
            <a:endParaRPr lang="it-IT" dirty="0" smtClean="0">
              <a:latin typeface="DejaVu Sans"/>
              <a:cs typeface="DejaVu Sans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Che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cosa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si può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fare con</a:t>
            </a:r>
            <a:r>
              <a:rPr lang="it-IT" b="1" spc="-25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Anche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sul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fronte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delle </a:t>
            </a:r>
            <a:r>
              <a:rPr lang="it-IT" b="1" spc="-35" dirty="0" smtClean="0">
                <a:solidFill>
                  <a:srgbClr val="FF0000"/>
                </a:solidFill>
                <a:latin typeface="DejaVu Sans"/>
                <a:cs typeface="DejaVu Sans"/>
              </a:rPr>
              <a:t>malattie </a:t>
            </a:r>
            <a:r>
              <a:rPr lang="it-IT" b="1" spc="-15" dirty="0" smtClean="0">
                <a:solidFill>
                  <a:srgbClr val="FF0000"/>
                </a:solidFill>
                <a:latin typeface="DejaVu Sans"/>
                <a:cs typeface="DejaVu Sans"/>
              </a:rPr>
              <a:t>infettive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sono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stati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fatti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molti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progressi.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CRISPR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 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possibile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indurre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mutazioni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inibiscono </a:t>
            </a:r>
            <a:r>
              <a:rPr lang="it-IT" spc="-25" dirty="0" smtClean="0">
                <a:solidFill>
                  <a:srgbClr val="0087CC"/>
                </a:solidFill>
                <a:latin typeface="DejaVu Sans"/>
                <a:cs typeface="DejaVu Sans"/>
              </a:rPr>
              <a:t>la </a:t>
            </a:r>
            <a:r>
              <a:rPr lang="it-IT" spc="-5" dirty="0" smtClean="0">
                <a:solidFill>
                  <a:srgbClr val="0087CC"/>
                </a:solidFill>
                <a:latin typeface="DejaVu Sans"/>
                <a:cs typeface="DejaVu Sans"/>
              </a:rPr>
              <a:t>replicazione 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degli </a:t>
            </a:r>
            <a:r>
              <a:rPr lang="it-IT" spc="10" dirty="0" smtClean="0">
                <a:solidFill>
                  <a:srgbClr val="0087CC"/>
                </a:solidFill>
                <a:latin typeface="DejaVu Sans"/>
                <a:cs typeface="DejaVu Sans"/>
              </a:rPr>
              <a:t>herpes </a:t>
            </a:r>
            <a:r>
              <a:rPr lang="it-IT" spc="-20" dirty="0" smtClean="0">
                <a:solidFill>
                  <a:srgbClr val="0087CC"/>
                </a:solidFill>
                <a:latin typeface="DejaVu Sans"/>
                <a:cs typeface="DejaVu Sans"/>
              </a:rPr>
              <a:t>virus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,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responsabili</a:t>
            </a:r>
            <a:r>
              <a:rPr lang="it-IT" spc="-2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infezioni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ricorrenti;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altri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ricercatori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hanno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sfruttato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CRISPR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</a:t>
            </a:r>
            <a:r>
              <a:rPr lang="it-IT" spc="-22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scoprire proteine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importanti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replicazione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dei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virus </a:t>
            </a:r>
            <a:r>
              <a:rPr lang="it-IT" dirty="0" err="1" smtClean="0">
                <a:solidFill>
                  <a:srgbClr val="444444"/>
                </a:solidFill>
                <a:latin typeface="DejaVu Sans"/>
                <a:cs typeface="DejaVu Sans"/>
              </a:rPr>
              <a:t>Zika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20" dirty="0" err="1" smtClean="0">
                <a:solidFill>
                  <a:srgbClr val="444444"/>
                </a:solidFill>
                <a:latin typeface="DejaVu Sans"/>
                <a:cs typeface="DejaVu Sans"/>
              </a:rPr>
              <a:t>dengue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.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Non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mancano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ovviamente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i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tentativi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anche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 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campo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della ricerca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sul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virus HIV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l’AIDS: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gruppo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ricercatori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ha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esempio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utilizzato 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CRISPR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 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selezionare </a:t>
            </a:r>
            <a:r>
              <a:rPr lang="it-IT" spc="-25" dirty="0" smtClean="0">
                <a:solidFill>
                  <a:srgbClr val="0087CC"/>
                </a:solidFill>
                <a:latin typeface="DejaVu Sans"/>
                <a:cs typeface="DejaVu Sans"/>
              </a:rPr>
              <a:t>le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mutazioni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che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rendono </a:t>
            </a:r>
            <a:r>
              <a:rPr lang="it-IT" spc="-25" dirty="0" smtClean="0">
                <a:solidFill>
                  <a:srgbClr val="0087CC"/>
                </a:solidFill>
                <a:latin typeface="DejaVu Sans"/>
                <a:cs typeface="DejaVu Sans"/>
              </a:rPr>
              <a:t>le 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cellule immuni all’infezione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da </a:t>
            </a:r>
            <a:r>
              <a:rPr lang="it-IT" spc="-35" dirty="0" smtClean="0">
                <a:solidFill>
                  <a:srgbClr val="0087CC"/>
                </a:solidFill>
                <a:latin typeface="DejaVu Sans"/>
                <a:cs typeface="DejaVu Sans"/>
              </a:rPr>
              <a:t>HIV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altri 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stanno cercando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modo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</a:t>
            </a:r>
            <a:r>
              <a:rPr lang="it-IT" spc="-8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modiﬁcare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genoma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virus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</a:t>
            </a:r>
            <a:r>
              <a:rPr lang="it-IT" spc="-8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impedirne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replicazione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e, 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fatto,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disinnescarlo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modo</a:t>
            </a:r>
            <a:r>
              <a:rPr lang="it-IT" spc="-14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err="1" smtClean="0">
                <a:solidFill>
                  <a:srgbClr val="444444"/>
                </a:solidFill>
                <a:latin typeface="DejaVu Sans"/>
                <a:cs typeface="DejaVu Sans"/>
              </a:rPr>
              <a:t>deﬁnitivo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.</a:t>
            </a:r>
            <a:endParaRPr lang="it-IT" dirty="0" smtClean="0">
              <a:latin typeface="DejaVu Sans"/>
              <a:cs typeface="DejaVu Sans"/>
            </a:endParaRPr>
          </a:p>
          <a:p>
            <a:endParaRPr lang="it-IT" dirty="0" smtClean="0">
              <a:latin typeface="DejaVu Sans"/>
              <a:cs typeface="DejaVu Sans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Che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cosa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si può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fare con</a:t>
            </a:r>
            <a:r>
              <a:rPr lang="it-IT" b="1" spc="-25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Una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frangia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ricerca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su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CRISPR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sta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inoltre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espandendo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anche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alla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-5" dirty="0" smtClean="0">
                <a:solidFill>
                  <a:srgbClr val="FF0000"/>
                </a:solidFill>
                <a:latin typeface="DejaVu Sans"/>
                <a:cs typeface="DejaVu Sans"/>
              </a:rPr>
              <a:t>terapia</a:t>
            </a:r>
            <a:r>
              <a:rPr lang="it-IT" b="1" spc="-1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dei</a:t>
            </a:r>
            <a:r>
              <a:rPr lang="it-IT" b="1" spc="-4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-10" dirty="0" smtClean="0">
                <a:solidFill>
                  <a:srgbClr val="FF0000"/>
                </a:solidFill>
                <a:latin typeface="DejaVu Sans"/>
                <a:cs typeface="DejaVu Sans"/>
              </a:rPr>
              <a:t>tumori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.  Molti tumori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sono,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fatto,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malattie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genetiche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causate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dall’attivazione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anomala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oncogene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o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dalla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soppressione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spc="25" dirty="0" err="1" smtClean="0">
                <a:solidFill>
                  <a:srgbClr val="444444"/>
                </a:solidFill>
                <a:latin typeface="DejaVu Sans"/>
                <a:cs typeface="DejaVu Sans"/>
              </a:rPr>
              <a:t>oncosoppressore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. </a:t>
            </a:r>
          </a:p>
          <a:p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Perché </a:t>
            </a:r>
            <a:r>
              <a:rPr lang="it-IT" spc="25" dirty="0" smtClean="0">
                <a:solidFill>
                  <a:srgbClr val="0087CC"/>
                </a:solidFill>
                <a:latin typeface="DejaVu Sans"/>
                <a:cs typeface="DejaVu Sans"/>
              </a:rPr>
              <a:t>non </a:t>
            </a:r>
            <a:r>
              <a:rPr lang="it-IT" spc="-20" dirty="0" smtClean="0">
                <a:solidFill>
                  <a:srgbClr val="0087CC"/>
                </a:solidFill>
                <a:latin typeface="DejaVu Sans"/>
                <a:cs typeface="DejaVu Sans"/>
              </a:rPr>
              <a:t>provare </a:t>
            </a:r>
            <a:r>
              <a:rPr lang="it-IT" spc="30" dirty="0" smtClean="0">
                <a:solidFill>
                  <a:srgbClr val="0087CC"/>
                </a:solidFill>
                <a:latin typeface="DejaVu Sans"/>
                <a:cs typeface="DejaVu Sans"/>
              </a:rPr>
              <a:t>con </a:t>
            </a:r>
            <a:r>
              <a:rPr lang="it-IT" spc="10" dirty="0" smtClean="0">
                <a:solidFill>
                  <a:srgbClr val="0087CC"/>
                </a:solidFill>
                <a:latin typeface="DejaVu Sans"/>
                <a:cs typeface="DejaVu Sans"/>
              </a:rPr>
              <a:t>CRISPR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a  </a:t>
            </a:r>
            <a:r>
              <a:rPr lang="it-IT" spc="-30" dirty="0" smtClean="0">
                <a:solidFill>
                  <a:srgbClr val="0087CC"/>
                </a:solidFill>
                <a:latin typeface="DejaVu Sans"/>
                <a:cs typeface="DejaVu Sans"/>
              </a:rPr>
              <a:t>ristabilire 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l’ordine nell’anarchia 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genetica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che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governa </a:t>
            </a:r>
            <a:r>
              <a:rPr lang="it-IT" spc="-30" dirty="0" smtClean="0">
                <a:solidFill>
                  <a:srgbClr val="0087CC"/>
                </a:solidFill>
                <a:latin typeface="DejaVu Sans"/>
                <a:cs typeface="DejaVu Sans"/>
              </a:rPr>
              <a:t>il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comportamento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dei 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tumori? </a:t>
            </a:r>
          </a:p>
          <a:p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Sulla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scia  di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questa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idea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ha preso </a:t>
            </a:r>
            <a:r>
              <a:rPr lang="it-IT" spc="-5" dirty="0" err="1" smtClean="0">
                <a:solidFill>
                  <a:srgbClr val="444444"/>
                </a:solidFill>
                <a:latin typeface="DejaVu Sans"/>
                <a:cs typeface="DejaVu Sans"/>
              </a:rPr>
              <a:t>uﬃcialmente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0" dirty="0" smtClean="0">
                <a:solidFill>
                  <a:srgbClr val="444444"/>
                </a:solidFill>
                <a:latin typeface="DejaVu Sans"/>
                <a:cs typeface="DejaVu Sans"/>
              </a:rPr>
              <a:t>avvio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novembre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2016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primo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protocollo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immunoterapia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antitumorale.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pc="-15" dirty="0" smtClean="0">
                <a:solidFill>
                  <a:srgbClr val="FF0000"/>
                </a:solidFill>
                <a:latin typeface="DejaVu Sans"/>
                <a:cs typeface="DejaVu Sans"/>
              </a:rPr>
              <a:t>L’</a:t>
            </a:r>
            <a:r>
              <a:rPr lang="it-IT" b="1" spc="-15" dirty="0" smtClean="0">
                <a:solidFill>
                  <a:srgbClr val="FF0000"/>
                </a:solidFill>
                <a:latin typeface="DejaVu Sans"/>
                <a:cs typeface="DejaVu Sans"/>
              </a:rPr>
              <a:t>editing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genomico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L’</a:t>
            </a:r>
            <a:r>
              <a:rPr lang="it-IT" b="1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editing </a:t>
            </a:r>
            <a:r>
              <a:rPr lang="it-IT" b="1" spc="15" dirty="0" smtClean="0">
                <a:solidFill>
                  <a:srgbClr val="444444"/>
                </a:solidFill>
                <a:latin typeface="DejaVu Sans"/>
                <a:cs typeface="DejaVu Sans"/>
              </a:rPr>
              <a:t>genomico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comprende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una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serie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applicazioni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ingegneria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genetica 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modiﬁcano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DNA.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Proprio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come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correttore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40" dirty="0" smtClean="0">
                <a:solidFill>
                  <a:srgbClr val="444444"/>
                </a:solidFill>
                <a:latin typeface="DejaVu Sans"/>
                <a:cs typeface="DejaVu Sans"/>
              </a:rPr>
              <a:t>bozze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individua 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i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refusi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testo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li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sistema,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gli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scienziati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possono,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grazie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alle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nucleasi,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togliere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o 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correggere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geniche</a:t>
            </a:r>
            <a:r>
              <a:rPr lang="it-IT" spc="-4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mutate.</a:t>
            </a:r>
            <a:endParaRPr lang="it-IT" dirty="0" smtClean="0">
              <a:latin typeface="DejaVu Sans"/>
              <a:cs typeface="DejaVu Sans"/>
            </a:endParaRPr>
          </a:p>
          <a:p>
            <a:endParaRPr lang="it-IT" spc="5" dirty="0" smtClean="0">
              <a:solidFill>
                <a:srgbClr val="444444"/>
              </a:solidFill>
              <a:latin typeface="DejaVu Sans"/>
              <a:cs typeface="DejaVu Sans"/>
            </a:endParaRPr>
          </a:p>
          <a:p>
            <a:endParaRPr lang="it-IT" spc="5" dirty="0">
              <a:solidFill>
                <a:srgbClr val="444444"/>
              </a:solidFill>
              <a:latin typeface="DejaVu Sans"/>
              <a:cs typeface="DejaVu Sans"/>
            </a:endParaRPr>
          </a:p>
          <a:p>
            <a:endParaRPr lang="it-IT" spc="5" dirty="0" smtClean="0">
              <a:solidFill>
                <a:srgbClr val="444444"/>
              </a:solidFill>
              <a:latin typeface="DejaVu Sans"/>
              <a:cs typeface="DejaVu Sans"/>
            </a:endParaRPr>
          </a:p>
          <a:p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Nel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2015,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rivista </a:t>
            </a:r>
            <a:r>
              <a:rPr lang="it-IT" sz="3600" i="1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Science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ha 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nominato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CRISPR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“scoperta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dell’anno”</a:t>
            </a: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Che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cosa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si può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fare con</a:t>
            </a:r>
            <a:r>
              <a:rPr lang="it-IT" b="1" spc="-25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 </a:t>
            </a:r>
            <a:r>
              <a:rPr lang="it-IT" b="1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b="1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prima volta </a:t>
            </a:r>
            <a:r>
              <a:rPr lang="it-IT" b="1" spc="20" dirty="0" smtClean="0">
                <a:solidFill>
                  <a:srgbClr val="444444"/>
                </a:solidFill>
                <a:latin typeface="DejaVu Sans"/>
                <a:cs typeface="DejaVu Sans"/>
              </a:rPr>
              <a:t>verrà </a:t>
            </a:r>
            <a:r>
              <a:rPr lang="it-IT" b="1" spc="-5" dirty="0" smtClean="0">
                <a:solidFill>
                  <a:srgbClr val="444444"/>
                </a:solidFill>
                <a:latin typeface="DejaVu Sans"/>
                <a:cs typeface="DejaVu Sans"/>
              </a:rPr>
              <a:t>testata </a:t>
            </a:r>
            <a:r>
              <a:rPr lang="it-IT" b="1" spc="5" dirty="0" smtClean="0">
                <a:solidFill>
                  <a:srgbClr val="444444"/>
                </a:solidFill>
                <a:latin typeface="DejaVu Sans"/>
                <a:cs typeface="DejaVu Sans"/>
              </a:rPr>
              <a:t>negli </a:t>
            </a:r>
            <a:r>
              <a:rPr lang="it-IT" b="1" spc="40" dirty="0" smtClean="0">
                <a:solidFill>
                  <a:srgbClr val="444444"/>
                </a:solidFill>
                <a:latin typeface="DejaVu Sans"/>
                <a:cs typeface="DejaVu Sans"/>
              </a:rPr>
              <a:t>esseri </a:t>
            </a:r>
            <a:r>
              <a:rPr lang="it-IT" b="1" dirty="0" smtClean="0">
                <a:solidFill>
                  <a:srgbClr val="444444"/>
                </a:solidFill>
                <a:latin typeface="DejaVu Sans"/>
                <a:cs typeface="DejaVu Sans"/>
              </a:rPr>
              <a:t>umani </a:t>
            </a:r>
            <a:r>
              <a:rPr lang="it-IT" b="1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la  </a:t>
            </a:r>
            <a:r>
              <a:rPr lang="it-IT" b="1" spc="5" dirty="0" smtClean="0">
                <a:solidFill>
                  <a:srgbClr val="444444"/>
                </a:solidFill>
                <a:latin typeface="DejaVu Sans"/>
                <a:cs typeface="DejaVu Sans"/>
              </a:rPr>
              <a:t>tecnologia </a:t>
            </a:r>
            <a:r>
              <a:rPr lang="it-IT" b="1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CRISPR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</a:p>
          <a:p>
            <a:r>
              <a:rPr lang="it-IT" spc="-25" dirty="0" smtClean="0">
                <a:solidFill>
                  <a:srgbClr val="0087CC"/>
                </a:solidFill>
                <a:latin typeface="DejaVu Sans"/>
                <a:cs typeface="DejaVu Sans"/>
              </a:rPr>
              <a:t>in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10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pazienti aﬀetti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da </a:t>
            </a:r>
            <a:r>
              <a:rPr lang="it-IT" spc="-5" dirty="0" smtClean="0">
                <a:solidFill>
                  <a:srgbClr val="0087CC"/>
                </a:solidFill>
                <a:latin typeface="DejaVu Sans"/>
                <a:cs typeface="DejaVu Sans"/>
              </a:rPr>
              <a:t>tumore </a:t>
            </a:r>
            <a:r>
              <a:rPr lang="it-IT" spc="-30" dirty="0" smtClean="0">
                <a:solidFill>
                  <a:srgbClr val="0087CC"/>
                </a:solidFill>
                <a:latin typeface="DejaVu Sans"/>
                <a:cs typeface="DejaVu Sans"/>
              </a:rPr>
              <a:t>verrà </a:t>
            </a:r>
            <a:r>
              <a:rPr lang="it-IT" spc="-35" dirty="0" smtClean="0">
                <a:solidFill>
                  <a:srgbClr val="0087CC"/>
                </a:solidFill>
                <a:latin typeface="DejaVu Sans"/>
                <a:cs typeface="DejaVu Sans"/>
              </a:rPr>
              <a:t>inattivata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nei </a:t>
            </a:r>
            <a:r>
              <a:rPr lang="it-IT" spc="-20" dirty="0" smtClean="0">
                <a:solidFill>
                  <a:srgbClr val="0087CC"/>
                </a:solidFill>
                <a:latin typeface="DejaVu Sans"/>
                <a:cs typeface="DejaVu Sans"/>
              </a:rPr>
              <a:t>linfociti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T </a:t>
            </a:r>
            <a:r>
              <a:rPr lang="it-IT" spc="-25" dirty="0" smtClean="0">
                <a:solidFill>
                  <a:srgbClr val="0087CC"/>
                </a:solidFill>
                <a:latin typeface="DejaVu Sans"/>
                <a:cs typeface="DejaVu Sans"/>
              </a:rPr>
              <a:t>la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proteina 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PD-1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,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da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tempo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nota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come uno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dei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meccanismi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cui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i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tumori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sfuggono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alla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sorveglianza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sistema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immunitario. </a:t>
            </a:r>
          </a:p>
          <a:p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lo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stesso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sistema 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ricercatori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sono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inoltre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riusciti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lang="it-IT" spc="-10" dirty="0" smtClean="0">
                <a:solidFill>
                  <a:srgbClr val="0087CC"/>
                </a:solidFill>
                <a:latin typeface="DejaVu Sans"/>
                <a:cs typeface="DejaVu Sans"/>
              </a:rPr>
              <a:t>creare  </a:t>
            </a:r>
            <a:r>
              <a:rPr lang="it-IT" spc="-20" dirty="0" smtClean="0">
                <a:solidFill>
                  <a:srgbClr val="0087CC"/>
                </a:solidFill>
                <a:latin typeface="DejaVu Sans"/>
                <a:cs typeface="DejaVu Sans"/>
              </a:rPr>
              <a:t>linfociti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T </a:t>
            </a:r>
            <a:r>
              <a:rPr lang="it-IT" spc="30" dirty="0" smtClean="0">
                <a:solidFill>
                  <a:srgbClr val="0087CC"/>
                </a:solidFill>
                <a:latin typeface="DejaVu Sans"/>
                <a:cs typeface="DejaVu Sans"/>
              </a:rPr>
              <a:t>con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una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proteina CXCR4 </a:t>
            </a:r>
            <a:r>
              <a:rPr lang="it-IT" spc="-20" dirty="0" smtClean="0">
                <a:solidFill>
                  <a:srgbClr val="0087CC"/>
                </a:solidFill>
                <a:latin typeface="DejaVu Sans"/>
                <a:cs typeface="DejaVu Sans"/>
              </a:rPr>
              <a:t>mutata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questa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proteina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stessa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permette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al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virus 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HIV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infettare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i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linfociti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mutarla </a:t>
            </a:r>
            <a:r>
              <a:rPr lang="it-IT" spc="5" dirty="0" err="1" smtClean="0">
                <a:solidFill>
                  <a:srgbClr val="444444"/>
                </a:solidFill>
                <a:latin typeface="DejaVu Sans"/>
                <a:cs typeface="DejaVu Sans"/>
              </a:rPr>
              <a:t>signiﬁca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sbattere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porta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faccia al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virus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alla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sua  </a:t>
            </a:r>
            <a:r>
              <a:rPr lang="it-IT" spc="10" dirty="0" err="1" smtClean="0">
                <a:solidFill>
                  <a:srgbClr val="444444"/>
                </a:solidFill>
                <a:latin typeface="DejaVu Sans"/>
                <a:cs typeface="DejaVu Sans"/>
              </a:rPr>
              <a:t>diﬀusione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3600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Quali </a:t>
            </a:r>
            <a:r>
              <a:rPr lang="it-IT" sz="3600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sono </a:t>
            </a:r>
            <a:r>
              <a:rPr lang="it-IT" sz="3600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i </a:t>
            </a:r>
            <a:r>
              <a:rPr lang="it-IT" sz="3600" b="1" dirty="0" smtClean="0">
                <a:solidFill>
                  <a:srgbClr val="FF0000"/>
                </a:solidFill>
                <a:latin typeface="DejaVu Sans"/>
                <a:cs typeface="DejaVu Sans"/>
              </a:rPr>
              <a:t>limiti </a:t>
            </a:r>
            <a:r>
              <a:rPr lang="it-IT" sz="3600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tecnici </a:t>
            </a:r>
            <a:r>
              <a:rPr lang="it-IT" sz="3600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dell’utilizzo della</a:t>
            </a:r>
            <a:r>
              <a:rPr lang="it-IT" sz="3600" b="1" spc="-25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z="3600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«tecnologia»  </a:t>
            </a:r>
            <a:r>
              <a:rPr lang="it-IT" sz="3600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r>
              <a:rPr lang="it-IT" dirty="0" smtClean="0">
                <a:latin typeface="DejaVu Sans"/>
                <a:cs typeface="DejaVu Sans"/>
              </a:rPr>
              <a:t/>
            </a:r>
            <a:br>
              <a:rPr lang="it-IT" dirty="0" smtClean="0">
                <a:latin typeface="DejaVu Sans"/>
                <a:cs typeface="DejaVu Sans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L’entusiasmo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poter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applicare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questa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metodologia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anche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all’uomo,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correggere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geni 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mutati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o </a:t>
            </a:r>
            <a:r>
              <a:rPr lang="it-IT" spc="-15" dirty="0" err="1" smtClean="0">
                <a:solidFill>
                  <a:srgbClr val="444444"/>
                </a:solidFill>
                <a:latin typeface="DejaVu Sans"/>
                <a:cs typeface="DejaVu Sans"/>
              </a:rPr>
              <a:t>eradicare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malattie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infettive,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deve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infatti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fare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conti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i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problemi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legati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alla 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sicurezza. </a:t>
            </a:r>
          </a:p>
          <a:p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Dal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punto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vista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tecnico,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problema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principale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quello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precisione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della 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metodica: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b="1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editing </a:t>
            </a:r>
            <a:r>
              <a:rPr lang="it-IT" b="1" dirty="0" smtClean="0">
                <a:solidFill>
                  <a:srgbClr val="444444"/>
                </a:solidFill>
                <a:latin typeface="DejaVu Sans"/>
                <a:cs typeface="DejaVu Sans"/>
              </a:rPr>
              <a:t>incompleto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coinvolgerebbe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solo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alcune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cellule,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portando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 un  </a:t>
            </a:r>
            <a:r>
              <a:rPr lang="it-IT" dirty="0" err="1" smtClean="0">
                <a:solidFill>
                  <a:srgbClr val="444444"/>
                </a:solidFill>
                <a:latin typeface="DejaVu Sans"/>
                <a:cs typeface="DejaVu Sans"/>
              </a:rPr>
              <a:t>mosaicismo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genetico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potenzialmente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rischioso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salute.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Anche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b="1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editing </a:t>
            </a:r>
            <a:r>
              <a:rPr lang="it-IT" b="1" spc="5" dirty="0" smtClean="0">
                <a:solidFill>
                  <a:srgbClr val="444444"/>
                </a:solidFill>
                <a:latin typeface="DejaVu Sans"/>
                <a:cs typeface="DejaVu Sans"/>
              </a:rPr>
              <a:t>inaccurato 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potrebbe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ritorcersi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contro, causando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mutazioni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non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volute,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attivando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proto-oncogeni o 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innescando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imprevedibili </a:t>
            </a:r>
            <a:r>
              <a:rPr lang="it-IT" spc="-25" dirty="0" err="1" smtClean="0">
                <a:solidFill>
                  <a:srgbClr val="444444"/>
                </a:solidFill>
                <a:latin typeface="DejaVu Sans"/>
                <a:cs typeface="DejaVu Sans"/>
              </a:rPr>
              <a:t>riarrangiamenti</a:t>
            </a:r>
            <a:r>
              <a:rPr lang="it-IT" spc="-1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cromosomici.</a:t>
            </a:r>
            <a:endParaRPr lang="it-IT" dirty="0" smtClean="0">
              <a:latin typeface="DejaVu Sans"/>
              <a:cs typeface="DejaVu Sans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Quali </a:t>
            </a:r>
            <a:r>
              <a:rPr lang="it-IT" sz="3200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sono </a:t>
            </a:r>
            <a:r>
              <a:rPr lang="it-IT" sz="3200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i </a:t>
            </a:r>
            <a:r>
              <a:rPr lang="it-IT" sz="3200" b="1" dirty="0" smtClean="0">
                <a:solidFill>
                  <a:srgbClr val="FF0000"/>
                </a:solidFill>
                <a:latin typeface="DejaVu Sans"/>
                <a:cs typeface="DejaVu Sans"/>
              </a:rPr>
              <a:t>limiti </a:t>
            </a:r>
            <a:r>
              <a:rPr lang="it-IT" sz="3200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tecnici </a:t>
            </a:r>
            <a:r>
              <a:rPr lang="it-IT" sz="3200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dell’utilizzo della</a:t>
            </a:r>
            <a:r>
              <a:rPr lang="it-IT" sz="3200" b="1" spc="-250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sz="3200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«tecnologia»  </a:t>
            </a:r>
            <a:r>
              <a:rPr lang="it-IT" sz="3200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Anche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sicurezza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sistema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già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stata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dimostrata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anche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nelle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cellule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umane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cautela 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non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mai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troppa.</a:t>
            </a:r>
            <a:r>
              <a:rPr lang="it-IT" spc="-5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Ecco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perché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ricercatori</a:t>
            </a:r>
            <a:r>
              <a:rPr lang="it-IT" spc="-85" dirty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hanno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sviluppato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un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sistema</a:t>
            </a:r>
            <a:r>
              <a:rPr lang="it-IT" spc="-70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per</a:t>
            </a:r>
            <a:r>
              <a:rPr lang="it-IT" spc="-7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0087CC"/>
                </a:solidFill>
                <a:latin typeface="DejaVu Sans"/>
                <a:cs typeface="DejaVu Sans"/>
              </a:rPr>
              <a:t>scovare  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gli</a:t>
            </a:r>
            <a:r>
              <a:rPr lang="it-IT" spc="-90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0087CC"/>
                </a:solidFill>
                <a:latin typeface="DejaVu Sans"/>
                <a:cs typeface="DejaVu Sans"/>
              </a:rPr>
              <a:t>errori</a:t>
            </a:r>
            <a:r>
              <a:rPr lang="it-IT" spc="-8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0087CC"/>
                </a:solidFill>
                <a:latin typeface="DejaVu Sans"/>
                <a:cs typeface="DejaVu Sans"/>
              </a:rPr>
              <a:t>creati</a:t>
            </a:r>
            <a:r>
              <a:rPr lang="it-IT" spc="-90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da</a:t>
            </a:r>
            <a:r>
              <a:rPr lang="it-IT" spc="-6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CRISPR/Cas9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.</a:t>
            </a:r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</a:p>
          <a:p>
            <a:endParaRPr lang="it-IT" spc="-60" dirty="0" smtClean="0">
              <a:solidFill>
                <a:srgbClr val="444444"/>
              </a:solidFill>
              <a:latin typeface="DejaVu Sans"/>
              <a:cs typeface="DejaVu Sans"/>
            </a:endParaRPr>
          </a:p>
          <a:p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Promettente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è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anche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sistema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bloccare</a:t>
            </a:r>
            <a:r>
              <a:rPr lang="it-IT" spc="10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45" dirty="0" smtClean="0">
                <a:solidFill>
                  <a:srgbClr val="0087CC"/>
                </a:solidFill>
                <a:latin typeface="DejaVu Sans"/>
                <a:cs typeface="DejaVu Sans"/>
              </a:rPr>
              <a:t>l’attività</a:t>
            </a:r>
            <a:r>
              <a:rPr lang="it-IT" spc="-6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0087CC"/>
                </a:solidFill>
                <a:latin typeface="DejaVu Sans"/>
                <a:cs typeface="DejaVu Sans"/>
              </a:rPr>
              <a:t>di</a:t>
            </a:r>
            <a:r>
              <a:rPr lang="it-IT" spc="-90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Cas9  nel caso </a:t>
            </a:r>
            <a:r>
              <a:rPr lang="it-IT" spc="10" dirty="0" smtClean="0">
                <a:solidFill>
                  <a:srgbClr val="0087CC"/>
                </a:solidFill>
                <a:latin typeface="DejaVu Sans"/>
                <a:cs typeface="DejaVu Sans"/>
              </a:rPr>
              <a:t>qualcosa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andasse 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storto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utile in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questo </a:t>
            </a:r>
            <a:r>
              <a:rPr lang="it-IT" spc="40" dirty="0" smtClean="0">
                <a:solidFill>
                  <a:srgbClr val="444444"/>
                </a:solidFill>
                <a:latin typeface="DejaVu Sans"/>
                <a:cs typeface="DejaVu Sans"/>
              </a:rPr>
              <a:t>senso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sistema </a:t>
            </a:r>
            <a:r>
              <a:rPr lang="it-IT" spc="-5" dirty="0" err="1" smtClean="0">
                <a:solidFill>
                  <a:srgbClr val="444444"/>
                </a:solidFill>
                <a:latin typeface="DejaVu Sans"/>
                <a:cs typeface="DejaVu Sans"/>
              </a:rPr>
              <a:t>anti-CRISPR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alcuni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virus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utilizzano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sfuggire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al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sistema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difesa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dei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batteri. </a:t>
            </a:r>
          </a:p>
          <a:p>
            <a:endParaRPr lang="it-IT" spc="-20" dirty="0" smtClean="0">
              <a:solidFill>
                <a:srgbClr val="444444"/>
              </a:solidFill>
              <a:latin typeface="DejaVu Sans"/>
              <a:cs typeface="DejaVu Sans"/>
            </a:endParaRPr>
          </a:p>
          <a:p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Per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evitare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spiacevoli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sorprese, 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molti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scienziati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stanno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inoltre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indirizzando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loro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sforzi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verso </a:t>
            </a:r>
            <a:r>
              <a:rPr lang="it-IT" b="1" spc="10" dirty="0" smtClean="0">
                <a:solidFill>
                  <a:srgbClr val="444444"/>
                </a:solidFill>
                <a:latin typeface="DejaVu Sans"/>
                <a:cs typeface="DejaVu Sans"/>
              </a:rPr>
              <a:t>enzimi </a:t>
            </a:r>
            <a:r>
              <a:rPr lang="it-IT" b="1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alternativi </a:t>
            </a:r>
            <a:r>
              <a:rPr lang="it-IT" b="1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lang="it-IT" b="1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Cas9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. </a:t>
            </a:r>
            <a:r>
              <a:rPr lang="it-IT" spc="-40" dirty="0" smtClean="0">
                <a:solidFill>
                  <a:srgbClr val="444444"/>
                </a:solidFill>
                <a:latin typeface="DejaVu Sans"/>
                <a:cs typeface="DejaVu Sans"/>
              </a:rPr>
              <a:t>Il 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caso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più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emblematico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quello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0087CC"/>
                </a:solidFill>
                <a:latin typeface="DejaVu Sans"/>
                <a:cs typeface="DejaVu Sans"/>
              </a:rPr>
              <a:t>Csf1,</a:t>
            </a:r>
            <a:r>
              <a:rPr lang="it-IT" spc="-6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che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riconosce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0087CC"/>
                </a:solidFill>
                <a:latin typeface="DejaVu Sans"/>
                <a:cs typeface="DejaVu Sans"/>
              </a:rPr>
              <a:t>sequenze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0087CC"/>
                </a:solidFill>
                <a:latin typeface="DejaVu Sans"/>
                <a:cs typeface="DejaVu Sans"/>
              </a:rPr>
              <a:t>diverse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0087CC"/>
                </a:solidFill>
                <a:latin typeface="DejaVu Sans"/>
                <a:cs typeface="DejaVu Sans"/>
              </a:rPr>
              <a:t>rispetto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a</a:t>
            </a:r>
            <a:r>
              <a:rPr lang="it-IT" spc="-80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Cas9</a:t>
            </a:r>
            <a:r>
              <a:rPr lang="it-IT" spc="-20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garantisce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un’accuratezza di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editing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gran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lunga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superiore</a:t>
            </a:r>
          </a:p>
          <a:p>
            <a:endParaRPr lang="it-IT" spc="5" dirty="0" smtClean="0">
              <a:solidFill>
                <a:srgbClr val="444444"/>
              </a:solidFill>
              <a:latin typeface="DejaVu Sans"/>
              <a:cs typeface="DejaVu Sans"/>
            </a:endParaRPr>
          </a:p>
          <a:p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Molte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speranze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sono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riposte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anche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 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nuovo 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sistema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CRISPR,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che </a:t>
            </a:r>
            <a:r>
              <a:rPr lang="it-IT" spc="5" dirty="0" smtClean="0">
                <a:solidFill>
                  <a:srgbClr val="0087CC"/>
                </a:solidFill>
                <a:latin typeface="DejaVu Sans"/>
                <a:cs typeface="DejaVu Sans"/>
              </a:rPr>
              <a:t>anziché </a:t>
            </a:r>
            <a:r>
              <a:rPr lang="it-IT" spc="-25" dirty="0" smtClean="0">
                <a:solidFill>
                  <a:srgbClr val="0087CC"/>
                </a:solidFill>
                <a:latin typeface="DejaVu Sans"/>
                <a:cs typeface="DejaVu Sans"/>
              </a:rPr>
              <a:t>agire </a:t>
            </a:r>
            <a:r>
              <a:rPr lang="it-IT" spc="-10" dirty="0" smtClean="0">
                <a:solidFill>
                  <a:srgbClr val="0087CC"/>
                </a:solidFill>
                <a:latin typeface="DejaVu Sans"/>
                <a:cs typeface="DejaVu Sans"/>
              </a:rPr>
              <a:t>sulla </a:t>
            </a:r>
            <a:r>
              <a:rPr lang="it-IT" spc="35" dirty="0" smtClean="0">
                <a:solidFill>
                  <a:srgbClr val="0087CC"/>
                </a:solidFill>
                <a:latin typeface="DejaVu Sans"/>
                <a:cs typeface="DejaVu Sans"/>
              </a:rPr>
              <a:t>sequenza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del </a:t>
            </a:r>
            <a:r>
              <a:rPr lang="it-IT" spc="-5" dirty="0" smtClean="0">
                <a:solidFill>
                  <a:srgbClr val="0087CC"/>
                </a:solidFill>
                <a:latin typeface="DejaVu Sans"/>
                <a:cs typeface="DejaVu Sans"/>
              </a:rPr>
              <a:t>DNA, </a:t>
            </a:r>
            <a:r>
              <a:rPr lang="it-IT" spc="-10" dirty="0" smtClean="0">
                <a:solidFill>
                  <a:srgbClr val="0087CC"/>
                </a:solidFill>
                <a:latin typeface="DejaVu Sans"/>
                <a:cs typeface="DejaVu Sans"/>
              </a:rPr>
              <a:t>interferisce </a:t>
            </a:r>
            <a:r>
              <a:rPr lang="it-IT" spc="30" dirty="0" smtClean="0">
                <a:solidFill>
                  <a:srgbClr val="0087CC"/>
                </a:solidFill>
                <a:latin typeface="DejaVu Sans"/>
                <a:cs typeface="DejaVu Sans"/>
              </a:rPr>
              <a:t>con 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gl</a:t>
            </a:r>
            <a:r>
              <a:rPr lang="it-IT" spc="-15" dirty="0">
                <a:solidFill>
                  <a:srgbClr val="0087CC"/>
                </a:solidFill>
                <a:latin typeface="DejaVu Sans"/>
                <a:cs typeface="DejaVu Sans"/>
              </a:rPr>
              <a:t>i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  </a:t>
            </a:r>
            <a:r>
              <a:rPr lang="it-IT" spc="-5" dirty="0" smtClean="0">
                <a:solidFill>
                  <a:srgbClr val="0087CC"/>
                </a:solidFill>
                <a:latin typeface="DejaVu Sans"/>
                <a:cs typeface="DejaVu Sans"/>
              </a:rPr>
              <a:t>RNA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simile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approccio permetterebbe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evitare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l’editing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DNA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e, per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alcuni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tipi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applicazioni,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potrebbe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rivelarsi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approccio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ugualmente </a:t>
            </a:r>
            <a:r>
              <a:rPr lang="it-IT" spc="25" dirty="0" err="1" smtClean="0">
                <a:solidFill>
                  <a:srgbClr val="444444"/>
                </a:solidFill>
                <a:latin typeface="DejaVu Sans"/>
                <a:cs typeface="DejaVu Sans"/>
              </a:rPr>
              <a:t>eﬃcacie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ma</a:t>
            </a:r>
            <a:r>
              <a:rPr lang="it-IT" spc="-24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più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sicuro.</a:t>
            </a:r>
            <a:endParaRPr lang="it-IT" dirty="0" smtClean="0">
              <a:latin typeface="DejaVu Sans"/>
              <a:cs typeface="DejaVu Sans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https://www.youtube.com/watch?v=aR8-FHFfIgk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spc="-5" dirty="0" smtClean="0">
                <a:solidFill>
                  <a:srgbClr val="FF0000"/>
                </a:solidFill>
                <a:latin typeface="DejaVu Sans"/>
                <a:cs typeface="DejaVu Sans"/>
              </a:rPr>
              <a:t>Come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si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«manipolava» </a:t>
            </a:r>
            <a:r>
              <a:rPr lang="it-IT" b="1" dirty="0" smtClean="0">
                <a:solidFill>
                  <a:srgbClr val="FF0000"/>
                </a:solidFill>
                <a:latin typeface="DejaVu Sans"/>
                <a:cs typeface="DejaVu Sans"/>
              </a:rPr>
              <a:t>il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DNA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prima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di</a:t>
            </a:r>
            <a:r>
              <a:rPr lang="it-IT" b="1" spc="-175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r>
              <a:rPr lang="it-IT" dirty="0" smtClean="0">
                <a:latin typeface="DejaVu Sans"/>
                <a:cs typeface="DejaVu Sans"/>
              </a:rPr>
              <a:t/>
            </a:r>
            <a:br>
              <a:rPr lang="it-IT" dirty="0" smtClean="0">
                <a:latin typeface="DejaVu Sans"/>
                <a:cs typeface="DejaVu Sans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Sono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millenni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l’uomo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si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impegna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nella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domesticazione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piante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animali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attua,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  </a:t>
            </a:r>
            <a:r>
              <a:rPr lang="it-IT" spc="40" dirty="0" smtClean="0">
                <a:solidFill>
                  <a:srgbClr val="444444"/>
                </a:solidFill>
                <a:latin typeface="DejaVu Sans"/>
                <a:cs typeface="DejaVu Sans"/>
              </a:rPr>
              <a:t>senso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lato,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un’attività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manipolazione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genetica. </a:t>
            </a:r>
          </a:p>
          <a:p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Ma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dobbiamo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individuare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punto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inizio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questa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avventura,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non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può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non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pensare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dirty="0" smtClean="0">
                <a:solidFill>
                  <a:srgbClr val="444444"/>
                </a:solidFill>
                <a:latin typeface="DejaVu Sans"/>
                <a:cs typeface="DejaVu Sans"/>
              </a:rPr>
              <a:t>Hermann</a:t>
            </a:r>
            <a:r>
              <a:rPr lang="it-IT" b="1" spc="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b="1" spc="-10" dirty="0" err="1" smtClean="0">
                <a:solidFill>
                  <a:srgbClr val="444444"/>
                </a:solidFill>
                <a:latin typeface="DejaVu Sans"/>
                <a:cs typeface="DejaVu Sans"/>
              </a:rPr>
              <a:t>Muller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: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primo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varcare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frontiera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dell’editing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scoprendo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l’</a:t>
            </a:r>
            <a:r>
              <a:rPr lang="it-IT" spc="-5" dirty="0" smtClean="0">
                <a:solidFill>
                  <a:srgbClr val="0087CC"/>
                </a:solidFill>
                <a:latin typeface="DejaVu Sans"/>
                <a:cs typeface="DejaVu Sans"/>
              </a:rPr>
              <a:t>azione</a:t>
            </a:r>
            <a:r>
              <a:rPr lang="it-IT" spc="10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0087CC"/>
                </a:solidFill>
                <a:latin typeface="DejaVu Sans"/>
                <a:cs typeface="DejaVu Sans"/>
              </a:rPr>
              <a:t>mutagena</a:t>
            </a:r>
            <a:r>
              <a:rPr lang="it-IT" spc="-6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0087CC"/>
                </a:solidFill>
                <a:latin typeface="DejaVu Sans"/>
                <a:cs typeface="DejaVu Sans"/>
              </a:rPr>
              <a:t>dei</a:t>
            </a:r>
            <a:r>
              <a:rPr lang="it-IT" spc="-8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0087CC"/>
                </a:solidFill>
                <a:latin typeface="DejaVu Sans"/>
                <a:cs typeface="DejaVu Sans"/>
              </a:rPr>
              <a:t>raggi</a:t>
            </a:r>
            <a:r>
              <a:rPr lang="it-IT" spc="-90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X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.</a:t>
            </a:r>
            <a:r>
              <a:rPr lang="it-IT" spc="-5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Una 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scoperta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lo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porterà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dritto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fronte al Re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Svezia,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lang="it-IT" spc="-40" dirty="0" smtClean="0">
                <a:solidFill>
                  <a:srgbClr val="444444"/>
                </a:solidFill>
                <a:latin typeface="DejaVu Sans"/>
                <a:cs typeface="DejaVu Sans"/>
              </a:rPr>
              <a:t>ritirare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1946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premio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Nobel.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-5" dirty="0" smtClean="0">
                <a:solidFill>
                  <a:srgbClr val="FF0000"/>
                </a:solidFill>
                <a:latin typeface="DejaVu Sans"/>
                <a:cs typeface="DejaVu Sans"/>
              </a:rPr>
              <a:t>Come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si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«manipolava» </a:t>
            </a:r>
            <a:r>
              <a:rPr lang="it-IT" b="1" dirty="0" smtClean="0">
                <a:solidFill>
                  <a:srgbClr val="FF0000"/>
                </a:solidFill>
                <a:latin typeface="DejaVu Sans"/>
                <a:cs typeface="DejaVu Sans"/>
              </a:rPr>
              <a:t>il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DNA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prima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di</a:t>
            </a:r>
            <a:r>
              <a:rPr lang="it-IT" b="1" spc="-175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pc="20" dirty="0">
                <a:solidFill>
                  <a:srgbClr val="444444"/>
                </a:solidFill>
                <a:latin typeface="DejaVu Sans"/>
                <a:cs typeface="DejaVu Sans"/>
              </a:rPr>
              <a:t>L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ricerca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in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questo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ambito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ha 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vissuto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rendita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molti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anni;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ﬁno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quando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1985 </a:t>
            </a:r>
            <a:r>
              <a:rPr lang="it-IT" b="1" spc="-5" dirty="0" smtClean="0">
                <a:solidFill>
                  <a:srgbClr val="444444"/>
                </a:solidFill>
                <a:latin typeface="DejaVu Sans"/>
                <a:cs typeface="DejaVu Sans"/>
              </a:rPr>
              <a:t>Oliver </a:t>
            </a:r>
            <a:r>
              <a:rPr lang="it-IT" b="1" spc="-15" dirty="0" err="1" smtClean="0">
                <a:solidFill>
                  <a:srgbClr val="444444"/>
                </a:solidFill>
                <a:latin typeface="DejaVu Sans"/>
                <a:cs typeface="DejaVu Sans"/>
              </a:rPr>
              <a:t>Smithies</a:t>
            </a:r>
            <a:r>
              <a:rPr lang="it-IT" b="1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scopre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mutazione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ricombinazione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omologa.</a:t>
            </a:r>
          </a:p>
          <a:p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prima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volta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gli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scienziati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riescono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guidare 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mutagenesi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dove vogliono: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non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più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processo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casuale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come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quello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delle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sostanze 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mutagene,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da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cui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selezionare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pazienza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certosina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le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mutazioni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interessanti, ma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una  </a:t>
            </a:r>
            <a:r>
              <a:rPr lang="it-IT" b="1" spc="10" dirty="0" smtClean="0">
                <a:solidFill>
                  <a:srgbClr val="444444"/>
                </a:solidFill>
                <a:latin typeface="DejaVu Sans"/>
                <a:cs typeface="DejaVu Sans"/>
              </a:rPr>
              <a:t>mutagenesi </a:t>
            </a:r>
            <a:r>
              <a:rPr lang="it-IT" b="1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mirata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. </a:t>
            </a:r>
          </a:p>
          <a:p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Questa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scoperta è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stata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poi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perfezionata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da </a:t>
            </a:r>
            <a:r>
              <a:rPr lang="it-IT" b="1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Mario </a:t>
            </a:r>
            <a:r>
              <a:rPr lang="it-IT" b="1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Capecchi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 </a:t>
            </a:r>
            <a:r>
              <a:rPr lang="it-IT" b="1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Martin </a:t>
            </a:r>
            <a:r>
              <a:rPr lang="it-IT" b="1" spc="-5" dirty="0" smtClean="0">
                <a:solidFill>
                  <a:srgbClr val="444444"/>
                </a:solidFill>
                <a:latin typeface="DejaVu Sans"/>
                <a:cs typeface="DejaVu Sans"/>
              </a:rPr>
              <a:t>Evans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tecnica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ha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permesso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mutare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le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cellule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mammifero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generare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primo </a:t>
            </a:r>
            <a:r>
              <a:rPr lang="it-IT" b="1" spc="5" dirty="0" smtClean="0">
                <a:solidFill>
                  <a:srgbClr val="444444"/>
                </a:solidFill>
                <a:latin typeface="DejaVu Sans"/>
                <a:cs typeface="DejaVu Sans"/>
              </a:rPr>
              <a:t>topo </a:t>
            </a:r>
            <a:r>
              <a:rPr lang="it-IT" b="1" spc="10" dirty="0" smtClean="0">
                <a:solidFill>
                  <a:srgbClr val="444444"/>
                </a:solidFill>
                <a:latin typeface="DejaVu Sans"/>
                <a:cs typeface="DejaVu Sans"/>
              </a:rPr>
              <a:t>knockout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.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Questa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tecnica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ha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fatto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da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trampolino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lancio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alla 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creazione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migliaia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modelli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murini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ha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portato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anche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terzetto </a:t>
            </a:r>
            <a:r>
              <a:rPr lang="it-IT" spc="10" dirty="0" smtClean="0">
                <a:solidFill>
                  <a:srgbClr val="0087CC"/>
                </a:solidFill>
                <a:latin typeface="DejaVu Sans"/>
                <a:cs typeface="DejaVu Sans"/>
              </a:rPr>
              <a:t>Capecchi, 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Evans </a:t>
            </a:r>
            <a:r>
              <a:rPr lang="it-IT" spc="15" dirty="0" smtClean="0">
                <a:solidFill>
                  <a:srgbClr val="0087CC"/>
                </a:solidFill>
                <a:latin typeface="DejaVu Sans"/>
                <a:cs typeface="DejaVu Sans"/>
              </a:rPr>
              <a:t>e  </a:t>
            </a:r>
            <a:r>
              <a:rPr lang="it-IT" spc="-15" dirty="0" err="1" smtClean="0">
                <a:solidFill>
                  <a:srgbClr val="0087CC"/>
                </a:solidFill>
                <a:latin typeface="DejaVu Sans"/>
                <a:cs typeface="DejaVu Sans"/>
              </a:rPr>
              <a:t>Smithies</a:t>
            </a:r>
            <a:r>
              <a:rPr lang="it-IT" spc="-15" dirty="0" smtClean="0">
                <a:solidFill>
                  <a:srgbClr val="0087CC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raccogliere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gli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onori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dei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reali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Svezia: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era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2007 e un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altro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Nobel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veniva 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riconosciuto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alla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mutagenesi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mirata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DNA. 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FF0000"/>
                </a:solidFill>
              </a:rPr>
              <a:t>Genome</a:t>
            </a:r>
            <a:r>
              <a:rPr lang="it-IT" dirty="0" smtClean="0">
                <a:solidFill>
                  <a:srgbClr val="FF0000"/>
                </a:solidFill>
              </a:rPr>
              <a:t> editing: ricombinazione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>
                <a:ea typeface="SimSun" pitchFamily="2" charset="-122"/>
              </a:rPr>
              <a:t>Grazie </a:t>
            </a:r>
            <a:r>
              <a:rPr lang="it-IT" dirty="0" smtClean="0">
                <a:ea typeface="SimSun" pitchFamily="2" charset="-122"/>
              </a:rPr>
              <a:t>a specifiche  </a:t>
            </a:r>
            <a:r>
              <a:rPr lang="it-IT" dirty="0" err="1" smtClean="0">
                <a:ea typeface="SimSun" pitchFamily="2" charset="-122"/>
              </a:rPr>
              <a:t>endonucleasi</a:t>
            </a:r>
            <a:r>
              <a:rPr lang="it-IT" dirty="0" smtClean="0">
                <a:ea typeface="SimSun" pitchFamily="2" charset="-122"/>
              </a:rPr>
              <a:t> è possibile introdurre un </a:t>
            </a:r>
            <a:r>
              <a:rPr lang="it-IT" b="1" dirty="0" smtClean="0">
                <a:ea typeface="SimSun" pitchFamily="2" charset="-122"/>
              </a:rPr>
              <a:t>taglio</a:t>
            </a:r>
            <a:r>
              <a:rPr lang="it-IT" dirty="0" smtClean="0">
                <a:ea typeface="SimSun" pitchFamily="2" charset="-122"/>
              </a:rPr>
              <a:t> in una regione specifica del genoma.</a:t>
            </a:r>
          </a:p>
          <a:p>
            <a:endParaRPr lang="it-IT" dirty="0" smtClean="0">
              <a:ea typeface="SimSun" pitchFamily="2" charset="-122"/>
            </a:endParaRPr>
          </a:p>
          <a:p>
            <a:r>
              <a:rPr lang="it-IT" dirty="0" smtClean="0">
                <a:ea typeface="SimSun" pitchFamily="2" charset="-122"/>
              </a:rPr>
              <a:t>Se insieme a questi enzimi si fornisce alla cellula una sequenza di DNA che contiene l’informazione che desideriamo introdurre (ad es. un gene) insieme a </a:t>
            </a:r>
            <a:r>
              <a:rPr lang="it-IT" b="1" dirty="0" smtClean="0">
                <a:ea typeface="SimSun" pitchFamily="2" charset="-122"/>
              </a:rPr>
              <a:t>brevi sequenze fiancheggianti identiche a quelle presenti ai lati del sito di taglio ,</a:t>
            </a:r>
            <a:br>
              <a:rPr lang="it-IT" b="1" dirty="0" smtClean="0">
                <a:ea typeface="SimSun" pitchFamily="2" charset="-122"/>
              </a:rPr>
            </a:br>
            <a:r>
              <a:rPr lang="it-IT" dirty="0" smtClean="0">
                <a:ea typeface="SimSun" pitchFamily="2" charset="-122"/>
              </a:rPr>
              <a:t>il macchinario cellulare inserirà</a:t>
            </a:r>
            <a:br>
              <a:rPr lang="it-IT" dirty="0" smtClean="0">
                <a:ea typeface="SimSun" pitchFamily="2" charset="-122"/>
              </a:rPr>
            </a:br>
            <a:r>
              <a:rPr lang="it-IT" dirty="0" smtClean="0">
                <a:ea typeface="SimSun" pitchFamily="2" charset="-122"/>
              </a:rPr>
              <a:t>il DNA esogeno nel punto in cui hanno agito le </a:t>
            </a:r>
            <a:r>
              <a:rPr lang="it-IT" dirty="0" err="1" smtClean="0">
                <a:ea typeface="SimSun" pitchFamily="2" charset="-122"/>
              </a:rPr>
              <a:t>endonucleasi</a:t>
            </a:r>
            <a:r>
              <a:rPr lang="it-IT" dirty="0" smtClean="0">
                <a:ea typeface="SimSun" pitchFamily="2" charset="-122"/>
              </a:rPr>
              <a:t>, grazie al fenomeno della </a:t>
            </a:r>
            <a:r>
              <a:rPr lang="it-IT" b="1" dirty="0" smtClean="0">
                <a:ea typeface="SimSun" pitchFamily="2" charset="-122"/>
              </a:rPr>
              <a:t>ricombinazione omologa</a:t>
            </a:r>
            <a:r>
              <a:rPr lang="it-IT" dirty="0" smtClean="0">
                <a:ea typeface="SimSun" pitchFamily="2" charset="-122"/>
              </a:rPr>
              <a:t>.</a:t>
            </a:r>
            <a:endParaRPr lang="it-IT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8" descr="ricombinazione omologa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28802"/>
            <a:ext cx="3619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4643438" y="1928802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alibri" pitchFamily="-109" charset="0"/>
              </a:rPr>
              <a:t>Un vettore (plasmide) che trasporta la sequenza omologa è inserito in una cellula animale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786314" y="4429132"/>
            <a:ext cx="394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it-IT" dirty="0" smtClean="0">
                <a:latin typeface="Calibri" pitchFamily="-109" charset="0"/>
              </a:rPr>
              <a:t>Grazie alle </a:t>
            </a:r>
            <a:r>
              <a:rPr lang="it-IT" dirty="0" err="1" smtClean="0">
                <a:latin typeface="Calibri" pitchFamily="-109" charset="0"/>
              </a:rPr>
              <a:t>endonucleasi</a:t>
            </a:r>
            <a:r>
              <a:rPr lang="it-IT" dirty="0" smtClean="0">
                <a:latin typeface="Calibri" pitchFamily="-109" charset="0"/>
              </a:rPr>
              <a:t> il DNA esogeno</a:t>
            </a:r>
          </a:p>
          <a:p>
            <a:pPr marL="457200" indent="-457200"/>
            <a:r>
              <a:rPr lang="it-IT" dirty="0" smtClean="0">
                <a:latin typeface="Calibri" pitchFamily="-109" charset="0"/>
              </a:rPr>
              <a:t>Viene inserito nel cromosoma.</a:t>
            </a:r>
          </a:p>
          <a:p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 rot="10800000" flipV="1">
            <a:off x="3714744" y="2071678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rot="10800000">
            <a:off x="3571868" y="4357694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25963"/>
          </a:xfrm>
        </p:spPr>
        <p:txBody>
          <a:bodyPr>
            <a:normAutofit fontScale="77500" lnSpcReduction="20000"/>
          </a:bodyPr>
          <a:lstStyle/>
          <a:p>
            <a:r>
              <a:rPr lang="it-IT" dirty="0" smtClean="0">
                <a:ea typeface="SimSun" pitchFamily="2" charset="-122"/>
              </a:rPr>
              <a:t>Con la tecnologia del </a:t>
            </a:r>
            <a:r>
              <a:rPr lang="it-IT" dirty="0" err="1" smtClean="0">
                <a:ea typeface="SimSun" pitchFamily="2" charset="-122"/>
              </a:rPr>
              <a:t>genome</a:t>
            </a:r>
            <a:r>
              <a:rPr lang="it-IT" dirty="0" smtClean="0">
                <a:ea typeface="SimSun" pitchFamily="2" charset="-122"/>
              </a:rPr>
              <a:t> editing è possibile </a:t>
            </a:r>
            <a:r>
              <a:rPr lang="it-IT" b="1" dirty="0" smtClean="0">
                <a:ea typeface="SimSun" pitchFamily="2" charset="-122"/>
              </a:rPr>
              <a:t>inattivare un gene </a:t>
            </a:r>
            <a:r>
              <a:rPr lang="it-IT" dirty="0" smtClean="0">
                <a:ea typeface="SimSun" pitchFamily="2" charset="-122"/>
              </a:rPr>
              <a:t>specifico (</a:t>
            </a:r>
            <a:r>
              <a:rPr lang="it-IT" b="1" dirty="0" err="1" smtClean="0">
                <a:ea typeface="SimSun" pitchFamily="2" charset="-122"/>
              </a:rPr>
              <a:t>knock</a:t>
            </a:r>
            <a:r>
              <a:rPr lang="it-IT" b="1" dirty="0" smtClean="0">
                <a:ea typeface="SimSun" pitchFamily="2" charset="-122"/>
              </a:rPr>
              <a:t> out</a:t>
            </a:r>
            <a:r>
              <a:rPr lang="it-IT" dirty="0" smtClean="0">
                <a:ea typeface="SimSun" pitchFamily="2" charset="-122"/>
              </a:rPr>
              <a:t>) oppure </a:t>
            </a:r>
            <a:r>
              <a:rPr lang="it-IT" b="1" dirty="0" smtClean="0">
                <a:ea typeface="SimSun" pitchFamily="2" charset="-122"/>
              </a:rPr>
              <a:t>introdurre un gene </a:t>
            </a:r>
            <a:r>
              <a:rPr lang="it-IT" dirty="0" smtClean="0">
                <a:ea typeface="SimSun" pitchFamily="2" charset="-122"/>
              </a:rPr>
              <a:t>esogeno all’interno di una cellula </a:t>
            </a:r>
            <a:r>
              <a:rPr lang="it-IT" b="1" dirty="0" smtClean="0">
                <a:ea typeface="SimSun" pitchFamily="2" charset="-122"/>
              </a:rPr>
              <a:t>(</a:t>
            </a:r>
            <a:r>
              <a:rPr lang="it-IT" b="1" dirty="0" err="1" smtClean="0">
                <a:ea typeface="SimSun" pitchFamily="2" charset="-122"/>
              </a:rPr>
              <a:t>knock</a:t>
            </a:r>
            <a:r>
              <a:rPr lang="it-IT" b="1" dirty="0" smtClean="0">
                <a:ea typeface="SimSun" pitchFamily="2" charset="-122"/>
              </a:rPr>
              <a:t> in</a:t>
            </a:r>
            <a:r>
              <a:rPr lang="it-IT" dirty="0" smtClean="0">
                <a:ea typeface="SimSun" pitchFamily="2" charset="-122"/>
              </a:rPr>
              <a:t>).</a:t>
            </a:r>
          </a:p>
          <a:p>
            <a:endParaRPr lang="it-IT" dirty="0" smtClean="0">
              <a:ea typeface="SimSun" pitchFamily="2" charset="-122"/>
            </a:endParaRPr>
          </a:p>
          <a:p>
            <a:r>
              <a:rPr lang="it-IT" dirty="0" smtClean="0">
                <a:ea typeface="SimSun" pitchFamily="2" charset="-122"/>
              </a:rPr>
              <a:t>Queste tecniche trovano applicazione, oltre che negli studi su cellule in coltura, anche nella generazione di </a:t>
            </a:r>
            <a:r>
              <a:rPr lang="it-IT" b="1" dirty="0" smtClean="0">
                <a:ea typeface="SimSun" pitchFamily="2" charset="-122"/>
              </a:rPr>
              <a:t>animali transgenici</a:t>
            </a:r>
            <a:r>
              <a:rPr lang="it-IT" dirty="0" smtClean="0">
                <a:ea typeface="SimSun" pitchFamily="2" charset="-122"/>
              </a:rPr>
              <a:t>.</a:t>
            </a:r>
          </a:p>
          <a:p>
            <a:endParaRPr lang="it-IT" dirty="0"/>
          </a:p>
        </p:txBody>
      </p:sp>
      <p:pic>
        <p:nvPicPr>
          <p:cNvPr id="5" name="Picture 8" descr="GFP_Mice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643050"/>
            <a:ext cx="3506330" cy="273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5000629" y="4786322"/>
            <a:ext cx="385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 cellule cancerose dei topi possono essere rese fluorescenti ingegnerizzando gli animali per esprimere una particolare proteina chiamata GFP.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-5" dirty="0" smtClean="0">
                <a:solidFill>
                  <a:srgbClr val="FF0000"/>
                </a:solidFill>
                <a:latin typeface="DejaVu Sans"/>
                <a:cs typeface="DejaVu Sans"/>
              </a:rPr>
              <a:t>Come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si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«manipolava» </a:t>
            </a:r>
            <a:r>
              <a:rPr lang="it-IT" b="1" dirty="0" smtClean="0">
                <a:solidFill>
                  <a:srgbClr val="FF0000"/>
                </a:solidFill>
                <a:latin typeface="DejaVu Sans"/>
                <a:cs typeface="DejaVu Sans"/>
              </a:rPr>
              <a:t>il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DNA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prima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di</a:t>
            </a:r>
            <a:r>
              <a:rPr lang="it-IT" b="1" spc="-175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Una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prima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svolta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45" dirty="0" smtClean="0">
                <a:solidFill>
                  <a:srgbClr val="444444"/>
                </a:solidFill>
                <a:latin typeface="DejaVu Sans"/>
                <a:cs typeface="DejaVu Sans"/>
              </a:rPr>
              <a:t>arriva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1994: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 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possibile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20" dirty="0" err="1" smtClean="0">
                <a:solidFill>
                  <a:srgbClr val="444444"/>
                </a:solidFill>
                <a:latin typeface="DejaVu Sans"/>
                <a:cs typeface="DejaVu Sans"/>
              </a:rPr>
              <a:t>ampliﬁcare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gli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eventi</a:t>
            </a:r>
            <a:r>
              <a:rPr lang="it-IT" spc="-9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</a:t>
            </a:r>
            <a:r>
              <a:rPr lang="it-IT" spc="-8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ricombinazione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omologa 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tagliando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gene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interesse. </a:t>
            </a:r>
            <a:r>
              <a:rPr lang="it-IT" spc="-4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merito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va alle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nucleasi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batteriche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, </a:t>
            </a:r>
            <a:r>
              <a:rPr lang="it-IT" spc="35" dirty="0" smtClean="0">
                <a:latin typeface="DejaVu Sans"/>
                <a:cs typeface="DejaVu Sans"/>
              </a:rPr>
              <a:t>sono </a:t>
            </a:r>
            <a:r>
              <a:rPr lang="it-IT" spc="5" dirty="0" smtClean="0">
                <a:latin typeface="DejaVu Sans"/>
                <a:cs typeface="DejaVu Sans"/>
              </a:rPr>
              <a:t>tecniche </a:t>
            </a:r>
            <a:r>
              <a:rPr lang="it-IT" spc="-15" dirty="0" smtClean="0">
                <a:latin typeface="DejaVu Sans"/>
                <a:cs typeface="DejaVu Sans"/>
              </a:rPr>
              <a:t>molto </a:t>
            </a:r>
            <a:r>
              <a:rPr lang="it-IT" spc="-30" dirty="0" smtClean="0">
                <a:latin typeface="DejaVu Sans"/>
                <a:cs typeface="DejaVu Sans"/>
              </a:rPr>
              <a:t>versatili, </a:t>
            </a:r>
            <a:r>
              <a:rPr lang="it-IT" spc="20" dirty="0" smtClean="0">
                <a:latin typeface="DejaVu Sans"/>
                <a:cs typeface="DejaVu Sans"/>
              </a:rPr>
              <a:t>che </a:t>
            </a:r>
            <a:r>
              <a:rPr lang="it-IT" dirty="0" smtClean="0">
                <a:latin typeface="DejaVu Sans"/>
                <a:cs typeface="DejaVu Sans"/>
              </a:rPr>
              <a:t>permettono </a:t>
            </a:r>
            <a:r>
              <a:rPr lang="it-IT" spc="10" dirty="0" smtClean="0">
                <a:latin typeface="DejaVu Sans"/>
                <a:cs typeface="DejaVu Sans"/>
              </a:rPr>
              <a:t>di </a:t>
            </a:r>
            <a:r>
              <a:rPr lang="it-IT" spc="-5" dirty="0" smtClean="0">
                <a:solidFill>
                  <a:srgbClr val="FF0000"/>
                </a:solidFill>
                <a:latin typeface="DejaVu Sans"/>
                <a:cs typeface="DejaVu Sans"/>
              </a:rPr>
              <a:t>modiﬁcare </a:t>
            </a:r>
            <a:r>
              <a:rPr lang="it-IT" sz="3600" i="1" spc="-50" dirty="0" smtClean="0">
                <a:solidFill>
                  <a:srgbClr val="FF0000"/>
                </a:solidFill>
                <a:latin typeface="DejaVu Sans"/>
                <a:cs typeface="DejaVu Sans"/>
              </a:rPr>
              <a:t>in </a:t>
            </a:r>
            <a:r>
              <a:rPr lang="it-IT" sz="3600" i="1" spc="-85" dirty="0" smtClean="0">
                <a:solidFill>
                  <a:srgbClr val="FF0000"/>
                </a:solidFill>
                <a:latin typeface="DejaVu Sans"/>
                <a:cs typeface="DejaVu Sans"/>
              </a:rPr>
              <a:t>vivo </a:t>
            </a:r>
            <a:r>
              <a:rPr lang="it-IT" spc="-30" dirty="0" smtClean="0">
                <a:latin typeface="DejaVu Sans"/>
                <a:cs typeface="DejaVu Sans"/>
              </a:rPr>
              <a:t>il </a:t>
            </a:r>
            <a:r>
              <a:rPr lang="it-IT" spc="15" dirty="0" smtClean="0">
                <a:latin typeface="DejaVu Sans"/>
                <a:cs typeface="DejaVu Sans"/>
              </a:rPr>
              <a:t>genoma </a:t>
            </a:r>
            <a:r>
              <a:rPr lang="it-IT" spc="10" dirty="0" smtClean="0">
                <a:latin typeface="DejaVu Sans"/>
                <a:cs typeface="DejaVu Sans"/>
              </a:rPr>
              <a:t>di </a:t>
            </a:r>
            <a:r>
              <a:rPr lang="it-IT" spc="-5" dirty="0" smtClean="0">
                <a:latin typeface="DejaVu Sans"/>
                <a:cs typeface="DejaVu Sans"/>
              </a:rPr>
              <a:t>organismi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pluricellulari. </a:t>
            </a:r>
            <a:r>
              <a:rPr lang="it-IT" spc="-4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primo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quello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moscerino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della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frutta,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2002,  </a:t>
            </a:r>
            <a:r>
              <a:rPr lang="it-IT" spc="-5" dirty="0" err="1" smtClean="0">
                <a:solidFill>
                  <a:srgbClr val="444444"/>
                </a:solidFill>
                <a:latin typeface="DejaVu Sans"/>
                <a:cs typeface="DejaVu Sans"/>
              </a:rPr>
              <a:t>modiﬁcato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una </a:t>
            </a:r>
            <a:r>
              <a:rPr lang="it-IT" spc="15" dirty="0" err="1" smtClean="0">
                <a:solidFill>
                  <a:srgbClr val="444444"/>
                </a:solidFill>
                <a:latin typeface="DejaVu Sans"/>
                <a:cs typeface="DejaVu Sans"/>
              </a:rPr>
              <a:t>endo</a:t>
            </a:r>
            <a:r>
              <a:rPr lang="it-IT" spc="10" dirty="0" err="1" smtClean="0">
                <a:solidFill>
                  <a:srgbClr val="444444"/>
                </a:solidFill>
                <a:latin typeface="DejaVu Sans"/>
                <a:cs typeface="DejaVu Sans"/>
              </a:rPr>
              <a:t>nucleasi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.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Seguono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pesce,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ratto,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mais,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l’almanacco  </a:t>
            </a:r>
            <a:r>
              <a:rPr lang="it-IT" spc="-35" dirty="0" smtClean="0">
                <a:solidFill>
                  <a:srgbClr val="444444"/>
                </a:solidFill>
                <a:latin typeface="DejaVu Sans"/>
                <a:cs typeface="DejaVu Sans"/>
              </a:rPr>
              <a:t>va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ampliandosi e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vengono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err="1" smtClean="0">
                <a:solidFill>
                  <a:srgbClr val="444444"/>
                </a:solidFill>
                <a:latin typeface="DejaVu Sans"/>
                <a:cs typeface="DejaVu Sans"/>
              </a:rPr>
              <a:t>modiﬁcati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anche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30" dirty="0" smtClean="0">
                <a:solidFill>
                  <a:srgbClr val="444444"/>
                </a:solidFill>
                <a:latin typeface="DejaVu Sans"/>
                <a:cs typeface="DejaVu Sans"/>
              </a:rPr>
              <a:t>il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genoma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40" dirty="0" smtClean="0">
                <a:solidFill>
                  <a:srgbClr val="444444"/>
                </a:solidFill>
                <a:latin typeface="DejaVu Sans"/>
                <a:cs typeface="DejaVu Sans"/>
              </a:rPr>
              <a:t>lievito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delle</a:t>
            </a:r>
            <a:r>
              <a:rPr lang="it-IT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cellule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umane.</a:t>
            </a:r>
            <a:endParaRPr lang="it-IT" dirty="0" smtClean="0">
              <a:latin typeface="DejaVu Sans"/>
              <a:cs typeface="DejaVu Sans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spc="-5" dirty="0" smtClean="0">
                <a:solidFill>
                  <a:srgbClr val="FF0000"/>
                </a:solidFill>
                <a:latin typeface="DejaVu Sans"/>
                <a:cs typeface="DejaVu Sans"/>
              </a:rPr>
              <a:t>Come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si </a:t>
            </a:r>
            <a:r>
              <a:rPr lang="it-IT" b="1" spc="10" dirty="0" smtClean="0">
                <a:solidFill>
                  <a:srgbClr val="FF0000"/>
                </a:solidFill>
                <a:latin typeface="DejaVu Sans"/>
                <a:cs typeface="DejaVu Sans"/>
              </a:rPr>
              <a:t>«manipolava» </a:t>
            </a:r>
            <a:r>
              <a:rPr lang="it-IT" b="1" dirty="0" smtClean="0">
                <a:solidFill>
                  <a:srgbClr val="FF0000"/>
                </a:solidFill>
                <a:latin typeface="DejaVu Sans"/>
                <a:cs typeface="DejaVu Sans"/>
              </a:rPr>
              <a:t>il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DNA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prima </a:t>
            </a:r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di</a:t>
            </a:r>
            <a:r>
              <a:rPr lang="it-IT" b="1" spc="-175" dirty="0" smtClean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CRISPR?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spc="15" dirty="0" smtClean="0">
                <a:solidFill>
                  <a:srgbClr val="FF0000"/>
                </a:solidFill>
                <a:latin typeface="DejaVu Sans"/>
                <a:cs typeface="DejaVu Sans"/>
              </a:rPr>
              <a:t>Le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proteine </a:t>
            </a:r>
            <a:r>
              <a:rPr lang="it-IT" b="1" dirty="0" smtClean="0">
                <a:solidFill>
                  <a:srgbClr val="FF0000"/>
                </a:solidFill>
                <a:latin typeface="DejaVu Sans"/>
                <a:cs typeface="DejaVu Sans"/>
              </a:rPr>
              <a:t>batteriche </a:t>
            </a:r>
            <a:r>
              <a:rPr lang="it-IT" b="1" spc="30" dirty="0" smtClean="0">
                <a:solidFill>
                  <a:srgbClr val="FF0000"/>
                </a:solidFill>
                <a:latin typeface="DejaVu Sans"/>
                <a:cs typeface="DejaVu Sans"/>
              </a:rPr>
              <a:t>che </a:t>
            </a:r>
            <a:r>
              <a:rPr lang="it-IT" b="1" spc="20" dirty="0" smtClean="0">
                <a:solidFill>
                  <a:srgbClr val="FF0000"/>
                </a:solidFill>
                <a:latin typeface="DejaVu Sans"/>
                <a:cs typeface="DejaVu Sans"/>
              </a:rPr>
              <a:t>operano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i </a:t>
            </a:r>
            <a:r>
              <a:rPr lang="it-IT" b="1" spc="-20" dirty="0" smtClean="0">
                <a:solidFill>
                  <a:srgbClr val="FF0000"/>
                </a:solidFill>
                <a:latin typeface="DejaVu Sans"/>
                <a:cs typeface="DejaVu Sans"/>
              </a:rPr>
              <a:t>tagli </a:t>
            </a:r>
            <a:r>
              <a:rPr lang="it-IT" b="1" spc="35" dirty="0" smtClean="0">
                <a:solidFill>
                  <a:srgbClr val="FF0000"/>
                </a:solidFill>
                <a:latin typeface="DejaVu Sans"/>
                <a:cs typeface="DejaVu Sans"/>
              </a:rPr>
              <a:t>sono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precise, </a:t>
            </a:r>
            <a:r>
              <a:rPr lang="it-IT" b="1" spc="-5" dirty="0" smtClean="0">
                <a:solidFill>
                  <a:srgbClr val="FF0000"/>
                </a:solidFill>
                <a:latin typeface="DejaVu Sans"/>
                <a:cs typeface="DejaVu Sans"/>
              </a:rPr>
              <a:t>ma  </a:t>
            </a:r>
            <a:r>
              <a:rPr lang="it-IT" b="1" spc="25" dirty="0" smtClean="0">
                <a:solidFill>
                  <a:srgbClr val="FF0000"/>
                </a:solidFill>
                <a:latin typeface="DejaVu Sans"/>
                <a:cs typeface="DejaVu Sans"/>
              </a:rPr>
              <a:t>non </a:t>
            </a:r>
            <a:r>
              <a:rPr lang="it-IT" b="1" spc="-35" dirty="0" smtClean="0">
                <a:solidFill>
                  <a:srgbClr val="FF0000"/>
                </a:solidFill>
                <a:latin typeface="DejaVu Sans"/>
                <a:cs typeface="DejaVu Sans"/>
              </a:rPr>
              <a:t>infallibili</a:t>
            </a:r>
            <a:r>
              <a:rPr lang="it-IT" spc="-35" dirty="0" smtClean="0">
                <a:solidFill>
                  <a:srgbClr val="FF0000"/>
                </a:solidFill>
                <a:latin typeface="DejaVu Sans"/>
                <a:cs typeface="DejaVu Sans"/>
              </a:rPr>
              <a:t>.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Poi,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svolta: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nel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2012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viene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pubblicata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la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scoperta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del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sistema  </a:t>
            </a:r>
            <a:r>
              <a:rPr lang="it-IT" b="1" spc="5" dirty="0" smtClean="0">
                <a:solidFill>
                  <a:srgbClr val="FF0000"/>
                </a:solidFill>
                <a:latin typeface="DejaVu Sans"/>
                <a:cs typeface="DejaVu Sans"/>
              </a:rPr>
              <a:t>CRIPSR/Cas9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: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sistema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che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cancella </a:t>
            </a:r>
            <a:r>
              <a:rPr lang="it-IT" spc="30" dirty="0" smtClean="0">
                <a:solidFill>
                  <a:srgbClr val="444444"/>
                </a:solidFill>
                <a:latin typeface="DejaVu Sans"/>
                <a:cs typeface="DejaVu Sans"/>
              </a:rPr>
              <a:t>con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arrogante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colpo di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spugna </a:t>
            </a:r>
            <a:r>
              <a:rPr lang="it-IT" spc="-15" dirty="0" smtClean="0">
                <a:solidFill>
                  <a:srgbClr val="444444"/>
                </a:solidFill>
                <a:latin typeface="DejaVu Sans"/>
                <a:cs typeface="DejaVu Sans"/>
              </a:rPr>
              <a:t>tutti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i </a:t>
            </a:r>
            <a:r>
              <a:rPr lang="it-IT" spc="-40" dirty="0" smtClean="0">
                <a:solidFill>
                  <a:srgbClr val="444444"/>
                </a:solidFill>
                <a:latin typeface="DejaVu Sans"/>
                <a:cs typeface="DejaVu Sans"/>
              </a:rPr>
              <a:t>limiti </a:t>
            </a:r>
            <a:r>
              <a:rPr lang="it-IT" spc="20" dirty="0" smtClean="0">
                <a:solidFill>
                  <a:srgbClr val="444444"/>
                </a:solidFill>
                <a:latin typeface="DejaVu Sans"/>
                <a:cs typeface="DejaVu Sans"/>
              </a:rPr>
              <a:t>dei 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sistemi</a:t>
            </a:r>
            <a:r>
              <a:rPr lang="it-IT" spc="-9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precedenti.</a:t>
            </a:r>
            <a:r>
              <a:rPr lang="it-IT" spc="-6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A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guidare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l’enzima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sulla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sequenza</a:t>
            </a:r>
            <a:r>
              <a:rPr lang="it-IT" spc="-7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bersaglio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25" dirty="0" smtClean="0">
                <a:solidFill>
                  <a:srgbClr val="444444"/>
                </a:solidFill>
                <a:latin typeface="DejaVu Sans"/>
                <a:cs typeface="DejaVu Sans"/>
              </a:rPr>
              <a:t>non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</a:t>
            </a:r>
            <a:r>
              <a:rPr lang="it-IT" spc="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più</a:t>
            </a:r>
            <a:r>
              <a:rPr lang="it-IT" spc="-2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una</a:t>
            </a:r>
            <a:r>
              <a:rPr lang="it-IT" spc="-75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proteina,</a:t>
            </a:r>
            <a:r>
              <a:rPr lang="it-IT" spc="-6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ma 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un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ﬁlamento </a:t>
            </a:r>
            <a:r>
              <a:rPr lang="it-IT" spc="10" dirty="0" smtClean="0">
                <a:solidFill>
                  <a:srgbClr val="444444"/>
                </a:solidFill>
                <a:latin typeface="DejaVu Sans"/>
                <a:cs typeface="DejaVu Sans"/>
              </a:rPr>
              <a:t>di </a:t>
            </a:r>
            <a:r>
              <a:rPr lang="it-IT" spc="-5" dirty="0" smtClean="0">
                <a:solidFill>
                  <a:srgbClr val="444444"/>
                </a:solidFill>
                <a:latin typeface="DejaVu Sans"/>
                <a:cs typeface="DejaVu Sans"/>
              </a:rPr>
              <a:t>RNA: </a:t>
            </a:r>
            <a:r>
              <a:rPr lang="it-IT" b="1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facile </a:t>
            </a:r>
            <a:r>
              <a:rPr lang="it-IT" b="1" spc="15" dirty="0" smtClean="0">
                <a:solidFill>
                  <a:srgbClr val="444444"/>
                </a:solidFill>
                <a:latin typeface="DejaVu Sans"/>
                <a:cs typeface="DejaVu Sans"/>
              </a:rPr>
              <a:t>da </a:t>
            </a:r>
            <a:r>
              <a:rPr lang="it-IT" b="1" spc="10" dirty="0" smtClean="0">
                <a:solidFill>
                  <a:srgbClr val="444444"/>
                </a:solidFill>
                <a:latin typeface="DejaVu Sans"/>
                <a:cs typeface="DejaVu Sans"/>
              </a:rPr>
              <a:t>sintetizzare, </a:t>
            </a:r>
            <a:r>
              <a:rPr lang="it-IT" b="1" spc="20" dirty="0" smtClean="0">
                <a:solidFill>
                  <a:srgbClr val="444444"/>
                </a:solidFill>
                <a:latin typeface="DejaVu Sans"/>
                <a:cs typeface="DejaVu Sans"/>
              </a:rPr>
              <a:t>economico </a:t>
            </a:r>
            <a:r>
              <a:rPr lang="it-IT" b="1" spc="15" dirty="0" smtClean="0">
                <a:solidFill>
                  <a:srgbClr val="444444"/>
                </a:solidFill>
                <a:latin typeface="DejaVu Sans"/>
                <a:cs typeface="DejaVu Sans"/>
              </a:rPr>
              <a:t>e </a:t>
            </a:r>
            <a:r>
              <a:rPr lang="it-IT" b="1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terribilmente </a:t>
            </a:r>
            <a:r>
              <a:rPr lang="it-IT" b="1" spc="35" dirty="0" err="1" smtClean="0">
                <a:solidFill>
                  <a:srgbClr val="444444"/>
                </a:solidFill>
                <a:latin typeface="DejaVu Sans"/>
                <a:cs typeface="DejaVu Sans"/>
              </a:rPr>
              <a:t>eﬃcacie</a:t>
            </a:r>
            <a:r>
              <a:rPr lang="it-IT" spc="35" dirty="0" smtClean="0">
                <a:solidFill>
                  <a:srgbClr val="444444"/>
                </a:solidFill>
                <a:latin typeface="DejaVu Sans"/>
                <a:cs typeface="DejaVu Sans"/>
              </a:rPr>
              <a:t>. </a:t>
            </a:r>
            <a:r>
              <a:rPr lang="it-IT" spc="15" dirty="0" smtClean="0">
                <a:solidFill>
                  <a:srgbClr val="444444"/>
                </a:solidFill>
                <a:latin typeface="DejaVu Sans"/>
                <a:cs typeface="DejaVu Sans"/>
              </a:rPr>
              <a:t>È  </a:t>
            </a:r>
            <a:r>
              <a:rPr lang="it-IT" spc="-25" dirty="0" smtClean="0">
                <a:solidFill>
                  <a:srgbClr val="444444"/>
                </a:solidFill>
                <a:latin typeface="DejaVu Sans"/>
                <a:cs typeface="DejaVu Sans"/>
              </a:rPr>
              <a:t>l’inizio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della</a:t>
            </a:r>
            <a:r>
              <a:rPr lang="it-IT" spc="-50" dirty="0" smtClean="0">
                <a:solidFill>
                  <a:srgbClr val="444444"/>
                </a:solidFill>
                <a:latin typeface="DejaVu Sans"/>
                <a:cs typeface="DejaVu Sans"/>
              </a:rPr>
              <a:t> </a:t>
            </a:r>
            <a:r>
              <a:rPr lang="it-IT" spc="-10" dirty="0" smtClean="0">
                <a:solidFill>
                  <a:srgbClr val="444444"/>
                </a:solidFill>
                <a:latin typeface="DejaVu Sans"/>
                <a:cs typeface="DejaVu Sans"/>
              </a:rPr>
              <a:t>rivoluzione.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1965</Words>
  <Application>Microsoft Office PowerPoint</Application>
  <PresentationFormat>Presentazione su schermo (4:3)</PresentationFormat>
  <Paragraphs>75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Tema di Office</vt:lpstr>
      <vt:lpstr>CRISPR: la rivoluzione biotech è  qui  </vt:lpstr>
      <vt:lpstr>L’editing genomico</vt:lpstr>
      <vt:lpstr>Come si «manipolava» il DNA prima di CRISPR? </vt:lpstr>
      <vt:lpstr>Come si «manipolava» il DNA prima di CRISPR?</vt:lpstr>
      <vt:lpstr>Genome editing: ricombinazione</vt:lpstr>
      <vt:lpstr>Diapositiva 6</vt:lpstr>
      <vt:lpstr>Diapositiva 7</vt:lpstr>
      <vt:lpstr>Come si «manipolava» il DNA prima di CRISPR?</vt:lpstr>
      <vt:lpstr>Come si «manipolava» il DNA prima di CRISPR?</vt:lpstr>
      <vt:lpstr>CRISPR: come funziona il chirurgo del genoma? </vt:lpstr>
      <vt:lpstr>CRISPR: come funziona il chirurgo del genoma? </vt:lpstr>
      <vt:lpstr>CRISPR: come funziona il chirurgo del genoma? </vt:lpstr>
      <vt:lpstr>CRISPR: come funziona il chirurgo del genoma? </vt:lpstr>
      <vt:lpstr>Che cosa si può fare con CRISPR? </vt:lpstr>
      <vt:lpstr>Che cosa si può fare con CRISPR?</vt:lpstr>
      <vt:lpstr>Che cosa si può fare con CRISPR?</vt:lpstr>
      <vt:lpstr>Che cosa si può fare con CRISPR?</vt:lpstr>
      <vt:lpstr>Che cosa si può fare con CRISPR?</vt:lpstr>
      <vt:lpstr>Che cosa si può fare con CRISPR?</vt:lpstr>
      <vt:lpstr>Che cosa si può fare con CRISPR?</vt:lpstr>
      <vt:lpstr>Quali sono i limiti tecnici dell’utilizzo della «tecnologia»  CRISPR? </vt:lpstr>
      <vt:lpstr>Quali sono i limiti tecnici dell’utilizzo della «tecnologia»  CRISPR?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CRISPR: la rivoluzione biotech è  qui  </dc:title>
  <dc:creator>Casa</dc:creator>
  <cp:lastModifiedBy>Casa</cp:lastModifiedBy>
  <cp:revision>22</cp:revision>
  <dcterms:created xsi:type="dcterms:W3CDTF">2021-03-19T09:24:18Z</dcterms:created>
  <dcterms:modified xsi:type="dcterms:W3CDTF">2021-04-19T15:12:15Z</dcterms:modified>
</cp:coreProperties>
</file>