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iESFErfYPPSi90VskioeIEhhWV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showMasterSp="0" type="title">
  <p:cSld name="TITLE">
    <p:spTree>
      <p:nvGrpSpPr>
        <p:cNvPr id="22" name="Shape 22"/>
        <p:cNvGrpSpPr/>
        <p:nvPr/>
      </p:nvGrpSpPr>
      <p:grpSpPr>
        <a:xfrm>
          <a:off x="0" y="0"/>
          <a:ext cx="0" cy="0"/>
          <a:chOff x="0" y="0"/>
          <a:chExt cx="0" cy="0"/>
        </a:xfrm>
      </p:grpSpPr>
      <p:grpSp>
        <p:nvGrpSpPr>
          <p:cNvPr id="23" name="Google Shape;23;p41"/>
          <p:cNvGrpSpPr/>
          <p:nvPr/>
        </p:nvGrpSpPr>
        <p:grpSpPr>
          <a:xfrm>
            <a:off x="0" y="-8467"/>
            <a:ext cx="12192000" cy="6866467"/>
            <a:chOff x="0" y="-8467"/>
            <a:chExt cx="12192000" cy="6866467"/>
          </a:xfrm>
        </p:grpSpPr>
        <p:cxnSp>
          <p:nvCxnSpPr>
            <p:cNvPr id="24" name="Google Shape;24;p41"/>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25" name="Google Shape;25;p41"/>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26" name="Google Shape;26;p4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4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4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4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4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4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4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36" name="Google Shape;36;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sottotitolo">
  <p:cSld name="Titolo e sottotitolo">
    <p:spTree>
      <p:nvGrpSpPr>
        <p:cNvPr id="90" name="Shape 90"/>
        <p:cNvGrpSpPr/>
        <p:nvPr/>
      </p:nvGrpSpPr>
      <p:grpSpPr>
        <a:xfrm>
          <a:off x="0" y="0"/>
          <a:ext cx="0" cy="0"/>
          <a:chOff x="0" y="0"/>
          <a:chExt cx="0" cy="0"/>
        </a:xfrm>
      </p:grpSpPr>
      <p:sp>
        <p:nvSpPr>
          <p:cNvPr id="91" name="Google Shape;91;p5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3" name="Google Shape;93;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zione con didascalia">
  <p:cSld name="Citazione con didascalia">
    <p:spTree>
      <p:nvGrpSpPr>
        <p:cNvPr id="96" name="Shape 96"/>
        <p:cNvGrpSpPr/>
        <p:nvPr/>
      </p:nvGrpSpPr>
      <p:grpSpPr>
        <a:xfrm>
          <a:off x="0" y="0"/>
          <a:ext cx="0" cy="0"/>
          <a:chOff x="0" y="0"/>
          <a:chExt cx="0" cy="0"/>
        </a:xfrm>
      </p:grpSpPr>
      <p:sp>
        <p:nvSpPr>
          <p:cNvPr id="97" name="Google Shape;97;p5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5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0" name="Google Shape;100;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
        <p:nvSpPr>
          <p:cNvPr id="103" name="Google Shape;103;p5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chemeClr val="accent1"/>
                </a:solidFill>
                <a:latin typeface="Arial"/>
                <a:ea typeface="Arial"/>
                <a:cs typeface="Arial"/>
                <a:sym typeface="Arial"/>
              </a:rPr>
              <a:t>“</a:t>
            </a:r>
            <a:endParaRPr/>
          </a:p>
        </p:txBody>
      </p:sp>
      <p:sp>
        <p:nvSpPr>
          <p:cNvPr id="104" name="Google Shape;104;p5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eda nome">
  <p:cSld name="Scheda nome">
    <p:spTree>
      <p:nvGrpSpPr>
        <p:cNvPr id="105" name="Shape 105"/>
        <p:cNvGrpSpPr/>
        <p:nvPr/>
      </p:nvGrpSpPr>
      <p:grpSpPr>
        <a:xfrm>
          <a:off x="0" y="0"/>
          <a:ext cx="0" cy="0"/>
          <a:chOff x="0" y="0"/>
          <a:chExt cx="0" cy="0"/>
        </a:xfrm>
      </p:grpSpPr>
      <p:sp>
        <p:nvSpPr>
          <p:cNvPr id="106" name="Google Shape;106;p5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5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8" name="Google Shape;108;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eda nome citazione">
  <p:cSld name="Scheda nome citazione">
    <p:spTree>
      <p:nvGrpSpPr>
        <p:cNvPr id="111" name="Shape 111"/>
        <p:cNvGrpSpPr/>
        <p:nvPr/>
      </p:nvGrpSpPr>
      <p:grpSpPr>
        <a:xfrm>
          <a:off x="0" y="0"/>
          <a:ext cx="0" cy="0"/>
          <a:chOff x="0" y="0"/>
          <a:chExt cx="0" cy="0"/>
        </a:xfrm>
      </p:grpSpPr>
      <p:sp>
        <p:nvSpPr>
          <p:cNvPr id="112" name="Google Shape;112;p5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5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15" name="Google Shape;115;p5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
        <p:nvSpPr>
          <p:cNvPr id="118" name="Google Shape;118;p5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chemeClr val="accent1"/>
                </a:solidFill>
                <a:latin typeface="Arial"/>
                <a:ea typeface="Arial"/>
                <a:cs typeface="Arial"/>
                <a:sym typeface="Arial"/>
              </a:rPr>
              <a:t>“</a:t>
            </a:r>
            <a:endParaRPr/>
          </a:p>
        </p:txBody>
      </p:sp>
      <p:sp>
        <p:nvSpPr>
          <p:cNvPr id="119" name="Google Shape;119;p5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o o falso">
  <p:cSld name="Vero o falso">
    <p:spTree>
      <p:nvGrpSpPr>
        <p:cNvPr id="120" name="Shape 120"/>
        <p:cNvGrpSpPr/>
        <p:nvPr/>
      </p:nvGrpSpPr>
      <p:grpSpPr>
        <a:xfrm>
          <a:off x="0" y="0"/>
          <a:ext cx="0" cy="0"/>
          <a:chOff x="0" y="0"/>
          <a:chExt cx="0" cy="0"/>
        </a:xfrm>
      </p:grpSpPr>
      <p:sp>
        <p:nvSpPr>
          <p:cNvPr id="121" name="Google Shape;121;p5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5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24" name="Google Shape;124;p5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127" name="Shape 127"/>
        <p:cNvGrpSpPr/>
        <p:nvPr/>
      </p:nvGrpSpPr>
      <p:grpSpPr>
        <a:xfrm>
          <a:off x="0" y="0"/>
          <a:ext cx="0" cy="0"/>
          <a:chOff x="0" y="0"/>
          <a:chExt cx="0" cy="0"/>
        </a:xfrm>
      </p:grpSpPr>
      <p:sp>
        <p:nvSpPr>
          <p:cNvPr id="128" name="Google Shape;128;p5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5"/>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5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133" name="Shape 133"/>
        <p:cNvGrpSpPr/>
        <p:nvPr/>
      </p:nvGrpSpPr>
      <p:grpSpPr>
        <a:xfrm>
          <a:off x="0" y="0"/>
          <a:ext cx="0" cy="0"/>
          <a:chOff x="0" y="0"/>
          <a:chExt cx="0" cy="0"/>
        </a:xfrm>
      </p:grpSpPr>
      <p:sp>
        <p:nvSpPr>
          <p:cNvPr id="134" name="Google Shape;134;p5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5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39" name="Shape 39"/>
        <p:cNvGrpSpPr/>
        <p:nvPr/>
      </p:nvGrpSpPr>
      <p:grpSpPr>
        <a:xfrm>
          <a:off x="0" y="0"/>
          <a:ext cx="0" cy="0"/>
          <a:chOff x="0" y="0"/>
          <a:chExt cx="0" cy="0"/>
        </a:xfrm>
      </p:grpSpPr>
      <p:sp>
        <p:nvSpPr>
          <p:cNvPr id="40" name="Google Shape;40;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45" name="Shape 45"/>
        <p:cNvGrpSpPr/>
        <p:nvPr/>
      </p:nvGrpSpPr>
      <p:grpSpPr>
        <a:xfrm>
          <a:off x="0" y="0"/>
          <a:ext cx="0" cy="0"/>
          <a:chOff x="0" y="0"/>
          <a:chExt cx="0" cy="0"/>
        </a:xfrm>
      </p:grpSpPr>
      <p:sp>
        <p:nvSpPr>
          <p:cNvPr id="46" name="Google Shape;46;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49" name="Shape 49"/>
        <p:cNvGrpSpPr/>
        <p:nvPr/>
      </p:nvGrpSpPr>
      <p:grpSpPr>
        <a:xfrm>
          <a:off x="0" y="0"/>
          <a:ext cx="0" cy="0"/>
          <a:chOff x="0" y="0"/>
          <a:chExt cx="0" cy="0"/>
        </a:xfrm>
      </p:grpSpPr>
      <p:sp>
        <p:nvSpPr>
          <p:cNvPr id="50" name="Google Shape;50;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2" name="Google Shape;52;p4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3" name="Google Shape;53;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56" name="Shape 56"/>
        <p:cNvGrpSpPr/>
        <p:nvPr/>
      </p:nvGrpSpPr>
      <p:grpSpPr>
        <a:xfrm>
          <a:off x="0" y="0"/>
          <a:ext cx="0" cy="0"/>
          <a:chOff x="0" y="0"/>
          <a:chExt cx="0" cy="0"/>
        </a:xfrm>
      </p:grpSpPr>
      <p:sp>
        <p:nvSpPr>
          <p:cNvPr id="57" name="Google Shape;57;p4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59" name="Google Shape;59;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62" name="Shape 62"/>
        <p:cNvGrpSpPr/>
        <p:nvPr/>
      </p:nvGrpSpPr>
      <p:grpSpPr>
        <a:xfrm>
          <a:off x="0" y="0"/>
          <a:ext cx="0" cy="0"/>
          <a:chOff x="0" y="0"/>
          <a:chExt cx="0" cy="0"/>
        </a:xfrm>
      </p:grpSpPr>
      <p:sp>
        <p:nvSpPr>
          <p:cNvPr id="63" name="Google Shape;63;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4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4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4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71" name="Shape 71"/>
        <p:cNvGrpSpPr/>
        <p:nvPr/>
      </p:nvGrpSpPr>
      <p:grpSpPr>
        <a:xfrm>
          <a:off x="0" y="0"/>
          <a:ext cx="0" cy="0"/>
          <a:chOff x="0" y="0"/>
          <a:chExt cx="0" cy="0"/>
        </a:xfrm>
      </p:grpSpPr>
      <p:sp>
        <p:nvSpPr>
          <p:cNvPr id="72" name="Google Shape;72;p4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76" name="Shape 76"/>
        <p:cNvGrpSpPr/>
        <p:nvPr/>
      </p:nvGrpSpPr>
      <p:grpSpPr>
        <a:xfrm>
          <a:off x="0" y="0"/>
          <a:ext cx="0" cy="0"/>
          <a:chOff x="0" y="0"/>
          <a:chExt cx="0" cy="0"/>
        </a:xfrm>
      </p:grpSpPr>
      <p:sp>
        <p:nvSpPr>
          <p:cNvPr id="77" name="Google Shape;77;p4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4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83" name="Shape 83"/>
        <p:cNvGrpSpPr/>
        <p:nvPr/>
      </p:nvGrpSpPr>
      <p:grpSpPr>
        <a:xfrm>
          <a:off x="0" y="0"/>
          <a:ext cx="0" cy="0"/>
          <a:chOff x="0" y="0"/>
          <a:chExt cx="0" cy="0"/>
        </a:xfrm>
      </p:grpSpPr>
      <p:sp>
        <p:nvSpPr>
          <p:cNvPr id="84" name="Google Shape;84;p4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9"/>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9pPr>
          </a:lstStyle>
          <a:p/>
        </p:txBody>
      </p:sp>
      <p:sp>
        <p:nvSpPr>
          <p:cNvPr id="86" name="Google Shape;86;p4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grpSp>
        <p:nvGrpSpPr>
          <p:cNvPr id="6" name="Google Shape;6;p40"/>
          <p:cNvGrpSpPr/>
          <p:nvPr/>
        </p:nvGrpSpPr>
        <p:grpSpPr>
          <a:xfrm>
            <a:off x="0" y="-8467"/>
            <a:ext cx="12192000" cy="6866467"/>
            <a:chOff x="0" y="-8467"/>
            <a:chExt cx="12192000" cy="6866467"/>
          </a:xfrm>
        </p:grpSpPr>
        <p:cxnSp>
          <p:nvCxnSpPr>
            <p:cNvPr id="7" name="Google Shape;7;p40"/>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8" name="Google Shape;8;p40"/>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9" name="Google Shape;9;p4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4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4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4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4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4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4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9" name="Google Shape;19;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 name="Google Shape;20;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1" name="Google Shape;21;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hyperlink" Target="https://it.wikipedia.org/wiki/1893" TargetMode="External"/><Relationship Id="rId5" Type="http://schemas.openxmlformats.org/officeDocument/2006/relationships/hyperlink" Target="https://it.wikipedia.org/wiki/Scandalo_della_Banca_Roman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it-IT"/>
              <a:t>Governare l’Italia unita</a:t>
            </a:r>
            <a:endParaRPr/>
          </a:p>
        </p:txBody>
      </p:sp>
      <p:sp>
        <p:nvSpPr>
          <p:cNvPr id="144" name="Google Shape;144;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840"/>
              <a:buNone/>
            </a:pPr>
            <a:r>
              <a:rPr lang="it-IT" sz="4800"/>
              <a:t>1860-1896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677334" y="609600"/>
            <a:ext cx="8596668" cy="7288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Accentramento/decentramento</a:t>
            </a:r>
            <a:endParaRPr/>
          </a:p>
        </p:txBody>
      </p:sp>
      <p:sp>
        <p:nvSpPr>
          <p:cNvPr id="204" name="Google Shape;204;p10"/>
          <p:cNvSpPr txBox="1"/>
          <p:nvPr>
            <p:ph idx="1" type="body"/>
          </p:nvPr>
        </p:nvSpPr>
        <p:spPr>
          <a:xfrm>
            <a:off x="677334" y="1338470"/>
            <a:ext cx="10282214" cy="506232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it-IT"/>
              <a:t>Per tutto il XIX Secolo la scena politica fu dominata dallo scontro tra conservatori, liberal- moderati e democratici. Tale scontro riguardava i modi della partecipazione al potere e l’organizzazione del potere, ovvero la forma delle istituzioni statali, ACCENTRATA O DECENTRATA.</a:t>
            </a:r>
            <a:endParaRPr/>
          </a:p>
          <a:p>
            <a:pPr indent="-342900" lvl="0" marL="342900" rtl="0" algn="l">
              <a:spcBef>
                <a:spcPts val="1000"/>
              </a:spcBef>
              <a:spcAft>
                <a:spcPts val="0"/>
              </a:spcAft>
              <a:buSzPts val="1440"/>
              <a:buChar char="►"/>
            </a:pPr>
            <a:r>
              <a:rPr lang="it-IT"/>
              <a:t>La linea di divisione tra i due modelli non coincideva con quella tra conservatori e progressisti</a:t>
            </a:r>
            <a:endParaRPr/>
          </a:p>
          <a:p>
            <a:pPr indent="-342900" lvl="0" marL="342900" rtl="0" algn="l">
              <a:spcBef>
                <a:spcPts val="1000"/>
              </a:spcBef>
              <a:spcAft>
                <a:spcPts val="0"/>
              </a:spcAft>
              <a:buSzPts val="1440"/>
              <a:buChar char="►"/>
            </a:pPr>
            <a:r>
              <a:rPr lang="it-IT"/>
              <a:t>Nell’800 furono soprattutto i  democratici a sostenere l’accentramento e l’unità amministrativa, vista come strumento di  uguaglianza, mentre  conservatori e moderati difendevano le autonomie e le diversità locali come contesto favorevole a far valere i privilegi delle classi alte.</a:t>
            </a:r>
            <a:endParaRPr/>
          </a:p>
          <a:p>
            <a:pPr indent="-342900" lvl="0" marL="342900" rtl="0" algn="l">
              <a:spcBef>
                <a:spcPts val="1000"/>
              </a:spcBef>
              <a:spcAft>
                <a:spcPts val="0"/>
              </a:spcAft>
              <a:buSzPts val="1440"/>
              <a:buChar char="►"/>
            </a:pPr>
            <a:r>
              <a:rPr lang="it-IT"/>
              <a:t>In Italia al contrario esisteva tra democratici  una forte corrente autonomista e federalista, mentre i moderati realizzarono un ordinamento accentrato.</a:t>
            </a:r>
            <a:endParaRPr/>
          </a:p>
          <a:p>
            <a:pPr indent="-342900" lvl="0" marL="342900" rtl="0" algn="l">
              <a:spcBef>
                <a:spcPts val="1000"/>
              </a:spcBef>
              <a:spcAft>
                <a:spcPts val="0"/>
              </a:spcAft>
              <a:buSzPts val="1440"/>
              <a:buChar char="►"/>
            </a:pPr>
            <a:r>
              <a:rPr lang="it-IT"/>
              <a:t>Accentramento e decentramento presi in sé non sono né di destra né di sinistra in quanto dipende dagli scopi per cui vengono usati.</a:t>
            </a:r>
            <a:endParaRPr/>
          </a:p>
          <a:p>
            <a:pPr indent="-342900" lvl="0" marL="342900" rtl="0" algn="l">
              <a:spcBef>
                <a:spcPts val="1000"/>
              </a:spcBef>
              <a:spcAft>
                <a:spcPts val="0"/>
              </a:spcAft>
              <a:buSzPts val="1440"/>
              <a:buChar char="►"/>
            </a:pPr>
            <a:r>
              <a:rPr lang="it-IT"/>
              <a:t>Generalmente la propensione all’accentramento è tipica di chi detiene il potere mentre il decentramento è rivendicato dalle forze che dal potere si sentono escluse.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Sistema economico e trasporti</a:t>
            </a:r>
            <a:endParaRPr/>
          </a:p>
        </p:txBody>
      </p:sp>
      <p:grpSp>
        <p:nvGrpSpPr>
          <p:cNvPr id="210" name="Google Shape;210;p11"/>
          <p:cNvGrpSpPr/>
          <p:nvPr/>
        </p:nvGrpSpPr>
        <p:grpSpPr>
          <a:xfrm>
            <a:off x="677334" y="1577029"/>
            <a:ext cx="9977414" cy="4384801"/>
            <a:chOff x="0" y="79532"/>
            <a:chExt cx="9977414" cy="4384801"/>
          </a:xfrm>
        </p:grpSpPr>
        <p:sp>
          <p:nvSpPr>
            <p:cNvPr id="211" name="Google Shape;211;p11"/>
            <p:cNvSpPr/>
            <p:nvPr/>
          </p:nvSpPr>
          <p:spPr>
            <a:xfrm>
              <a:off x="0" y="79532"/>
              <a:ext cx="9977414" cy="105300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txBox="1"/>
            <p:nvPr/>
          </p:nvSpPr>
          <p:spPr>
            <a:xfrm>
              <a:off x="51403" y="130935"/>
              <a:ext cx="9874608" cy="95019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Trebuchet MS"/>
                <a:buNone/>
              </a:pPr>
              <a:r>
                <a:rPr lang="it-IT" sz="2000">
                  <a:solidFill>
                    <a:schemeClr val="lt1"/>
                  </a:solidFill>
                  <a:latin typeface="Trebuchet MS"/>
                  <a:ea typeface="Trebuchet MS"/>
                  <a:cs typeface="Trebuchet MS"/>
                  <a:sym typeface="Trebuchet MS"/>
                </a:rPr>
                <a:t>Complesso problema </a:t>
              </a:r>
              <a:r>
                <a:rPr lang="it-IT" sz="2000" u="sng">
                  <a:solidFill>
                    <a:schemeClr val="lt1"/>
                  </a:solidFill>
                  <a:latin typeface="Trebuchet MS"/>
                  <a:ea typeface="Trebuchet MS"/>
                  <a:cs typeface="Trebuchet MS"/>
                  <a:sym typeface="Trebuchet MS"/>
                </a:rPr>
                <a:t>dell’unificazione economica</a:t>
              </a:r>
              <a:endParaRPr sz="2000">
                <a:solidFill>
                  <a:schemeClr val="lt1"/>
                </a:solidFill>
                <a:latin typeface="Trebuchet MS"/>
                <a:ea typeface="Trebuchet MS"/>
                <a:cs typeface="Trebuchet MS"/>
                <a:sym typeface="Trebuchet MS"/>
              </a:endParaRPr>
            </a:p>
          </p:txBody>
        </p:sp>
        <p:sp>
          <p:nvSpPr>
            <p:cNvPr id="213" name="Google Shape;213;p11"/>
            <p:cNvSpPr/>
            <p:nvPr/>
          </p:nvSpPr>
          <p:spPr>
            <a:xfrm>
              <a:off x="0" y="1190133"/>
              <a:ext cx="9977414" cy="105300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txBox="1"/>
            <p:nvPr/>
          </p:nvSpPr>
          <p:spPr>
            <a:xfrm>
              <a:off x="51403" y="1241536"/>
              <a:ext cx="9874608" cy="95019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Trebuchet MS"/>
                <a:buNone/>
              </a:pPr>
              <a:r>
                <a:rPr lang="it-IT" sz="2000">
                  <a:solidFill>
                    <a:schemeClr val="lt1"/>
                  </a:solidFill>
                  <a:latin typeface="Trebuchet MS"/>
                  <a:ea typeface="Trebuchet MS"/>
                  <a:cs typeface="Trebuchet MS"/>
                  <a:sym typeface="Trebuchet MS"/>
                </a:rPr>
                <a:t>Vennero uniformati i doversi sistemi  monetari con l’adozione della LIRA.</a:t>
              </a:r>
              <a:endParaRPr/>
            </a:p>
          </p:txBody>
        </p:sp>
        <p:sp>
          <p:nvSpPr>
            <p:cNvPr id="215" name="Google Shape;215;p11"/>
            <p:cNvSpPr/>
            <p:nvPr/>
          </p:nvSpPr>
          <p:spPr>
            <a:xfrm>
              <a:off x="0" y="2300733"/>
              <a:ext cx="9977414" cy="105300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txBox="1"/>
            <p:nvPr/>
          </p:nvSpPr>
          <p:spPr>
            <a:xfrm>
              <a:off x="51403" y="2352136"/>
              <a:ext cx="9874608" cy="95019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Trebuchet MS"/>
                <a:buNone/>
              </a:pPr>
              <a:r>
                <a:rPr lang="it-IT" sz="2000">
                  <a:solidFill>
                    <a:schemeClr val="lt1"/>
                  </a:solidFill>
                  <a:latin typeface="Trebuchet MS"/>
                  <a:ea typeface="Trebuchet MS"/>
                  <a:cs typeface="Trebuchet MS"/>
                  <a:sym typeface="Trebuchet MS"/>
                </a:rPr>
                <a:t>La legislazione doganale liberista vigente nel Regno Sardo (dazi di entrata molto bassi) venne estesa e penalizzò il mezzogiorno (fino ad allora inserito in un sistema protezionistico).</a:t>
              </a:r>
              <a:endParaRPr/>
            </a:p>
          </p:txBody>
        </p:sp>
        <p:sp>
          <p:nvSpPr>
            <p:cNvPr id="217" name="Google Shape;217;p11"/>
            <p:cNvSpPr/>
            <p:nvPr/>
          </p:nvSpPr>
          <p:spPr>
            <a:xfrm>
              <a:off x="0" y="3411333"/>
              <a:ext cx="9977414" cy="105300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txBox="1"/>
            <p:nvPr/>
          </p:nvSpPr>
          <p:spPr>
            <a:xfrm>
              <a:off x="51403" y="3462736"/>
              <a:ext cx="9874608" cy="95019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Trebuchet MS"/>
                <a:buNone/>
              </a:pPr>
              <a:r>
                <a:rPr lang="it-IT" sz="2000">
                  <a:solidFill>
                    <a:schemeClr val="lt1"/>
                  </a:solidFill>
                  <a:latin typeface="Trebuchet MS"/>
                  <a:ea typeface="Trebuchet MS"/>
                  <a:cs typeface="Trebuchet MS"/>
                  <a:sym typeface="Trebuchet MS"/>
                </a:rPr>
                <a:t>Rapido fu  lo sviluppo delle VIE DI COMUNICAZIONE (ferrovie da 2000 km a 6000 km) ma si continuò a preferire il trasporto via mare.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L’INDUSTRIA E L’AGRICOLTURA</a:t>
            </a:r>
            <a:endParaRPr/>
          </a:p>
        </p:txBody>
      </p:sp>
      <p:sp>
        <p:nvSpPr>
          <p:cNvPr id="224" name="Google Shape;224;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it-IT"/>
              <a:t>L’agricoltura conobbe un significativo incremento (soprattutto le colture specializzate, ad es. seta greggia)</a:t>
            </a:r>
            <a:endParaRPr/>
          </a:p>
          <a:p>
            <a:pPr indent="-342900" lvl="0" marL="342900" rtl="0" algn="l">
              <a:lnSpc>
                <a:spcPct val="90000"/>
              </a:lnSpc>
              <a:spcBef>
                <a:spcPts val="1000"/>
              </a:spcBef>
              <a:spcAft>
                <a:spcPts val="0"/>
              </a:spcAft>
              <a:buSzPts val="1440"/>
              <a:buChar char="►"/>
            </a:pPr>
            <a:r>
              <a:rPr lang="it-IT"/>
              <a:t>Il settore industriale invece fu penalizzato dalla politica liberista che determinò la concorrenza internazionale. </a:t>
            </a:r>
            <a:endParaRPr/>
          </a:p>
          <a:p>
            <a:pPr indent="-342900" lvl="0" marL="342900" rtl="0" algn="l">
              <a:lnSpc>
                <a:spcPct val="90000"/>
              </a:lnSpc>
              <a:spcBef>
                <a:spcPts val="1000"/>
              </a:spcBef>
              <a:spcAft>
                <a:spcPts val="0"/>
              </a:spcAft>
              <a:buSzPts val="1440"/>
              <a:buChar char="►"/>
            </a:pPr>
            <a:r>
              <a:rPr lang="it-IT"/>
              <a:t>Declinarono sia la produzione laniera che i settori siderurgico e meccanico che ancora non potevano avvalersi dell’aiuto delle ferrovie come accadeva all’estero.</a:t>
            </a:r>
            <a:endParaRPr/>
          </a:p>
          <a:p>
            <a:pPr indent="-342900" lvl="0" marL="342900" rtl="0" algn="l">
              <a:lnSpc>
                <a:spcPct val="90000"/>
              </a:lnSpc>
              <a:spcBef>
                <a:spcPts val="1000"/>
              </a:spcBef>
              <a:spcAft>
                <a:spcPts val="0"/>
              </a:spcAft>
              <a:buSzPts val="1440"/>
              <a:buChar char="►"/>
            </a:pPr>
            <a:r>
              <a:rPr lang="it-IT"/>
              <a:t>Soprattutto il meridione (pochi i nuclei industriali) fu penalizzato dalla scelta liberista.</a:t>
            </a:r>
            <a:endParaRPr/>
          </a:p>
          <a:p>
            <a:pPr indent="-342900" lvl="0" marL="342900" rtl="0" algn="l">
              <a:lnSpc>
                <a:spcPct val="90000"/>
              </a:lnSpc>
              <a:spcBef>
                <a:spcPts val="1000"/>
              </a:spcBef>
              <a:spcAft>
                <a:spcPts val="0"/>
              </a:spcAft>
              <a:buSzPts val="1440"/>
              <a:buChar char="►"/>
            </a:pPr>
            <a:r>
              <a:rPr lang="it-IT"/>
              <a:t>La classe politica era fondamentalmente convinta che lo sviluppo futuro risiedesse nell’agricoltura. Questo consentì un accumulo che permise il potenziamento delle infrastruttura, ma nel complesso il paese rimase arretrato sul piano industriale.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UNA PESANTE FISCALITA’</a:t>
            </a:r>
            <a:endParaRPr/>
          </a:p>
        </p:txBody>
      </p:sp>
      <p:grpSp>
        <p:nvGrpSpPr>
          <p:cNvPr id="230" name="Google Shape;230;p13"/>
          <p:cNvGrpSpPr/>
          <p:nvPr/>
        </p:nvGrpSpPr>
        <p:grpSpPr>
          <a:xfrm>
            <a:off x="796603" y="1596592"/>
            <a:ext cx="9911153" cy="4705110"/>
            <a:chOff x="0" y="46088"/>
            <a:chExt cx="9911153" cy="4705110"/>
          </a:xfrm>
        </p:grpSpPr>
        <p:sp>
          <p:nvSpPr>
            <p:cNvPr id="231" name="Google Shape;231;p13"/>
            <p:cNvSpPr/>
            <p:nvPr/>
          </p:nvSpPr>
          <p:spPr>
            <a:xfrm>
              <a:off x="0" y="46088"/>
              <a:ext cx="9911153" cy="88803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txBox="1"/>
            <p:nvPr/>
          </p:nvSpPr>
          <p:spPr>
            <a:xfrm>
              <a:off x="43350" y="89438"/>
              <a:ext cx="9824453"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Trebuchet MS"/>
                <a:buNone/>
              </a:pPr>
              <a:r>
                <a:rPr lang="it-IT" sz="2300">
                  <a:solidFill>
                    <a:schemeClr val="lt1"/>
                  </a:solidFill>
                  <a:latin typeface="Trebuchet MS"/>
                  <a:ea typeface="Trebuchet MS"/>
                  <a:cs typeface="Trebuchet MS"/>
                  <a:sym typeface="Trebuchet MS"/>
                </a:rPr>
                <a:t>LA POLITICA FISCALE, LEGATA AI COSTI DELL’UNIFICAZIONE, FU MOLTO DURA.</a:t>
              </a:r>
              <a:endParaRPr/>
            </a:p>
          </p:txBody>
        </p:sp>
        <p:sp>
          <p:nvSpPr>
            <p:cNvPr id="233" name="Google Shape;233;p13"/>
            <p:cNvSpPr/>
            <p:nvPr/>
          </p:nvSpPr>
          <p:spPr>
            <a:xfrm>
              <a:off x="0" y="1000358"/>
              <a:ext cx="9911153" cy="88803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txBox="1"/>
            <p:nvPr/>
          </p:nvSpPr>
          <p:spPr>
            <a:xfrm>
              <a:off x="43350" y="1043708"/>
              <a:ext cx="9824453"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Trebuchet MS"/>
                <a:buNone/>
              </a:pPr>
              <a:r>
                <a:rPr lang="it-IT" sz="2300">
                  <a:solidFill>
                    <a:schemeClr val="lt1"/>
                  </a:solidFill>
                  <a:latin typeface="Trebuchet MS"/>
                  <a:ea typeface="Trebuchet MS"/>
                  <a:cs typeface="Trebuchet MS"/>
                  <a:sym typeface="Trebuchet MS"/>
                </a:rPr>
                <a:t>I governi dovettero ricorrere a misure fiscali basate sia sui consumi (Sali, tabacchi, generi alimentari) che sui redditi.</a:t>
              </a:r>
              <a:endParaRPr/>
            </a:p>
          </p:txBody>
        </p:sp>
        <p:sp>
          <p:nvSpPr>
            <p:cNvPr id="235" name="Google Shape;235;p13"/>
            <p:cNvSpPr/>
            <p:nvPr/>
          </p:nvSpPr>
          <p:spPr>
            <a:xfrm>
              <a:off x="0" y="1954628"/>
              <a:ext cx="9911153" cy="88803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txBox="1"/>
            <p:nvPr/>
          </p:nvSpPr>
          <p:spPr>
            <a:xfrm>
              <a:off x="43350" y="1997978"/>
              <a:ext cx="9824453"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Trebuchet MS"/>
                <a:buNone/>
              </a:pPr>
              <a:r>
                <a:rPr lang="it-IT" sz="2300">
                  <a:solidFill>
                    <a:schemeClr val="lt1"/>
                  </a:solidFill>
                  <a:latin typeface="Trebuchet MS"/>
                  <a:ea typeface="Trebuchet MS"/>
                  <a:cs typeface="Trebuchet MS"/>
                  <a:sym typeface="Trebuchet MS"/>
                </a:rPr>
                <a:t>La situazione si aggravò dopo la guerra con l’Austria  (terza guerra d’indipendenza, 1866).</a:t>
              </a:r>
              <a:endParaRPr/>
            </a:p>
          </p:txBody>
        </p:sp>
        <p:sp>
          <p:nvSpPr>
            <p:cNvPr id="237" name="Google Shape;237;p13"/>
            <p:cNvSpPr/>
            <p:nvPr/>
          </p:nvSpPr>
          <p:spPr>
            <a:xfrm>
              <a:off x="0" y="2908898"/>
              <a:ext cx="9911153" cy="88803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txBox="1"/>
            <p:nvPr/>
          </p:nvSpPr>
          <p:spPr>
            <a:xfrm>
              <a:off x="43350" y="2952248"/>
              <a:ext cx="9824453"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Trebuchet MS"/>
                <a:buNone/>
              </a:pPr>
              <a:r>
                <a:rPr lang="it-IT" sz="2300">
                  <a:solidFill>
                    <a:schemeClr val="lt1"/>
                  </a:solidFill>
                  <a:latin typeface="Trebuchet MS"/>
                  <a:ea typeface="Trebuchet MS"/>
                  <a:cs typeface="Trebuchet MS"/>
                  <a:sym typeface="Trebuchet MS"/>
                </a:rPr>
                <a:t>Nel 1868 venne introdotta infatti la TASSA SUL MACINATO, che colpiva le classi più povere toccando il consumo popolare per eccellenza.</a:t>
              </a:r>
              <a:endParaRPr/>
            </a:p>
          </p:txBody>
        </p:sp>
        <p:sp>
          <p:nvSpPr>
            <p:cNvPr id="239" name="Google Shape;239;p13"/>
            <p:cNvSpPr/>
            <p:nvPr/>
          </p:nvSpPr>
          <p:spPr>
            <a:xfrm>
              <a:off x="0" y="3863168"/>
              <a:ext cx="9911153" cy="88803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txBox="1"/>
            <p:nvPr/>
          </p:nvSpPr>
          <p:spPr>
            <a:xfrm>
              <a:off x="43350" y="3906518"/>
              <a:ext cx="9824453"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Trebuchet MS"/>
                <a:buNone/>
              </a:pPr>
              <a:r>
                <a:rPr lang="it-IT" sz="2300">
                  <a:solidFill>
                    <a:schemeClr val="lt1"/>
                  </a:solidFill>
                  <a:latin typeface="Trebuchet MS"/>
                  <a:ea typeface="Trebuchet MS"/>
                  <a:cs typeface="Trebuchet MS"/>
                  <a:sym typeface="Trebuchet MS"/>
                </a:rPr>
                <a:t>All’inizio del 1869 scoppiarono infatti le prime agitazioni sociali. Furono diffusi e la repressione fu durissima.</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LA FINE DEL GOVERNO DELLA DESTRA</a:t>
            </a:r>
            <a:endParaRPr/>
          </a:p>
        </p:txBody>
      </p:sp>
      <p:sp>
        <p:nvSpPr>
          <p:cNvPr id="246" name="Google Shape;246;p14"/>
          <p:cNvSpPr txBox="1"/>
          <p:nvPr>
            <p:ph idx="1" type="body"/>
          </p:nvPr>
        </p:nvSpPr>
        <p:spPr>
          <a:xfrm>
            <a:off x="677334" y="1930400"/>
            <a:ext cx="10268962" cy="4108174"/>
          </a:xfrm>
          <a:prstGeom prst="rect">
            <a:avLst/>
          </a:prstGeom>
          <a:solidFill>
            <a:schemeClr val="accent1"/>
          </a:solid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it-IT"/>
              <a:t>GRAZIE ALLA SEVERA POLITICA FISCALE, NEL 1875 VENNE RAGGIUNTO IL PAREGGIO DI BILANCIO.</a:t>
            </a:r>
            <a:endParaRPr/>
          </a:p>
          <a:p>
            <a:pPr indent="-342900" lvl="0" marL="342900" rtl="0" algn="l">
              <a:spcBef>
                <a:spcPts val="1000"/>
              </a:spcBef>
              <a:spcAft>
                <a:spcPts val="0"/>
              </a:spcAft>
              <a:buSzPts val="1440"/>
              <a:buChar char="►"/>
            </a:pPr>
            <a:r>
              <a:rPr b="1" lang="it-IT"/>
              <a:t>Ormai erano in molti a chiedere una politica  meno rigida che permettesse  la formazione di una ricchezza privata.</a:t>
            </a:r>
            <a:endParaRPr/>
          </a:p>
          <a:p>
            <a:pPr indent="-342900" lvl="0" marL="342900" rtl="0" algn="l">
              <a:spcBef>
                <a:spcPts val="1000"/>
              </a:spcBef>
              <a:spcAft>
                <a:spcPts val="0"/>
              </a:spcAft>
              <a:buSzPts val="1440"/>
              <a:buChar char="►"/>
            </a:pPr>
            <a:r>
              <a:rPr b="1" lang="it-IT"/>
              <a:t>Ad aprire la strada alla sinistra furono comunque le divisioni interne alla destra.</a:t>
            </a:r>
            <a:endParaRPr/>
          </a:p>
          <a:p>
            <a:pPr indent="-342900" lvl="0" marL="342900" rtl="0" algn="l">
              <a:spcBef>
                <a:spcPts val="1000"/>
              </a:spcBef>
              <a:spcAft>
                <a:spcPts val="0"/>
              </a:spcAft>
              <a:buSzPts val="1440"/>
              <a:buChar char="►"/>
            </a:pPr>
            <a:r>
              <a:rPr b="1" lang="it-IT"/>
              <a:t>Nel 1876 il governo MINGHETTI VENNE MESSO IN MINORANZA SUL PROGETTO DI PASSAGGIO  ALLA  GESTIONE STATALE DELLE FERROVIE (fino ad allora gestite da privati). Egli presentò le dimissioni.</a:t>
            </a:r>
            <a:endParaRPr/>
          </a:p>
          <a:p>
            <a:pPr indent="-342900" lvl="0" marL="342900" rtl="0" algn="l">
              <a:spcBef>
                <a:spcPts val="1000"/>
              </a:spcBef>
              <a:spcAft>
                <a:spcPts val="0"/>
              </a:spcAft>
              <a:buSzPts val="1440"/>
              <a:buChar char="►"/>
            </a:pPr>
            <a:r>
              <a:rPr b="1" lang="it-IT"/>
              <a:t>Il governo venne allora  affidato dal re a AGOSTINO DEPRETIS  leader della sinistra di opposizione che costituì un governo interamente  composto da uomini della sinistra. </a:t>
            </a:r>
            <a:endParaRPr/>
          </a:p>
          <a:p>
            <a:pPr indent="-342900" lvl="0" marL="342900" rtl="0" algn="l">
              <a:spcBef>
                <a:spcPts val="1000"/>
              </a:spcBef>
              <a:spcAft>
                <a:spcPts val="0"/>
              </a:spcAft>
              <a:buSzPts val="1440"/>
              <a:buChar char="►"/>
            </a:pPr>
            <a:r>
              <a:rPr b="1" lang="it-IT"/>
              <a:t>Nel novembre alle elezioni il successo della sinistra fu nettissimo e confermò il declino della destra</a:t>
            </a:r>
            <a:r>
              <a:rPr lang="it-IT"/>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IL GOVERNO DELLA SINISTRA</a:t>
            </a:r>
            <a:endParaRPr/>
          </a:p>
        </p:txBody>
      </p:sp>
      <p:grpSp>
        <p:nvGrpSpPr>
          <p:cNvPr id="252" name="Google Shape;252;p15"/>
          <p:cNvGrpSpPr/>
          <p:nvPr/>
        </p:nvGrpSpPr>
        <p:grpSpPr>
          <a:xfrm>
            <a:off x="677333" y="1818146"/>
            <a:ext cx="11037589" cy="4500541"/>
            <a:chOff x="0" y="333903"/>
            <a:chExt cx="11037589" cy="4500541"/>
          </a:xfrm>
        </p:grpSpPr>
        <p:sp>
          <p:nvSpPr>
            <p:cNvPr id="253" name="Google Shape;253;p15"/>
            <p:cNvSpPr/>
            <p:nvPr/>
          </p:nvSpPr>
          <p:spPr>
            <a:xfrm>
              <a:off x="0" y="333903"/>
              <a:ext cx="11037589" cy="84942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txBox="1"/>
            <p:nvPr/>
          </p:nvSpPr>
          <p:spPr>
            <a:xfrm>
              <a:off x="41465" y="375368"/>
              <a:ext cx="10954659" cy="76649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Trebuchet MS"/>
                <a:buNone/>
              </a:pPr>
              <a:r>
                <a:rPr lang="it-IT" sz="2200">
                  <a:solidFill>
                    <a:schemeClr val="dk1"/>
                  </a:solidFill>
                  <a:latin typeface="Trebuchet MS"/>
                  <a:ea typeface="Trebuchet MS"/>
                  <a:cs typeface="Trebuchet MS"/>
                  <a:sym typeface="Trebuchet MS"/>
                </a:rPr>
                <a:t>Con la Sinistra giunse al potere un ceto dirigente nuovo sia per formazione che per estrazione sociale.</a:t>
              </a:r>
              <a:endParaRPr/>
            </a:p>
          </p:txBody>
        </p:sp>
        <p:sp>
          <p:nvSpPr>
            <p:cNvPr id="255" name="Google Shape;255;p15"/>
            <p:cNvSpPr/>
            <p:nvPr/>
          </p:nvSpPr>
          <p:spPr>
            <a:xfrm>
              <a:off x="0" y="1246683"/>
              <a:ext cx="11037589" cy="84942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txBox="1"/>
            <p:nvPr/>
          </p:nvSpPr>
          <p:spPr>
            <a:xfrm>
              <a:off x="41465" y="1288148"/>
              <a:ext cx="10954659" cy="76649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Trebuchet MS"/>
                <a:buNone/>
              </a:pPr>
              <a:r>
                <a:rPr lang="it-IT" sz="2200">
                  <a:solidFill>
                    <a:schemeClr val="dk1"/>
                  </a:solidFill>
                  <a:latin typeface="Trebuchet MS"/>
                  <a:ea typeface="Trebuchet MS"/>
                  <a:cs typeface="Trebuchet MS"/>
                  <a:sym typeface="Trebuchet MS"/>
                </a:rPr>
                <a:t>La sinistra parlamentare aveva attenuato le sue componenti  radical-democratiche e aveva accolto componenti moderate, addirittura conservatrici.</a:t>
              </a:r>
              <a:endParaRPr/>
            </a:p>
          </p:txBody>
        </p:sp>
        <p:sp>
          <p:nvSpPr>
            <p:cNvPr id="257" name="Google Shape;257;p15"/>
            <p:cNvSpPr/>
            <p:nvPr/>
          </p:nvSpPr>
          <p:spPr>
            <a:xfrm>
              <a:off x="0" y="2159463"/>
              <a:ext cx="11037589" cy="84942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txBox="1"/>
            <p:nvPr/>
          </p:nvSpPr>
          <p:spPr>
            <a:xfrm>
              <a:off x="41465" y="2200928"/>
              <a:ext cx="10954659" cy="76649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Trebuchet MS"/>
                <a:buNone/>
              </a:pPr>
              <a:r>
                <a:rPr lang="it-IT" sz="2200">
                  <a:solidFill>
                    <a:schemeClr val="dk1"/>
                  </a:solidFill>
                  <a:latin typeface="Trebuchet MS"/>
                  <a:ea typeface="Trebuchet MS"/>
                  <a:cs typeface="Trebuchet MS"/>
                  <a:sym typeface="Trebuchet MS"/>
                </a:rPr>
                <a:t>Riuscì comunque ad esprimere il desiderio di  democratizzazione della vita politica venendo incontro  alle esigenze di una borghesia in crescita.</a:t>
              </a:r>
              <a:endParaRPr/>
            </a:p>
          </p:txBody>
        </p:sp>
        <p:sp>
          <p:nvSpPr>
            <p:cNvPr id="259" name="Google Shape;259;p15"/>
            <p:cNvSpPr/>
            <p:nvPr/>
          </p:nvSpPr>
          <p:spPr>
            <a:xfrm>
              <a:off x="0" y="3072243"/>
              <a:ext cx="11037589" cy="84942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txBox="1"/>
            <p:nvPr/>
          </p:nvSpPr>
          <p:spPr>
            <a:xfrm>
              <a:off x="41465" y="3113708"/>
              <a:ext cx="10954659" cy="76649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Trebuchet MS"/>
                <a:buNone/>
              </a:pPr>
              <a:r>
                <a:rPr lang="it-IT" sz="2200">
                  <a:solidFill>
                    <a:schemeClr val="dk1"/>
                  </a:solidFill>
                  <a:latin typeface="Trebuchet MS"/>
                  <a:ea typeface="Trebuchet MS"/>
                  <a:cs typeface="Trebuchet MS"/>
                  <a:sym typeface="Trebuchet MS"/>
                </a:rPr>
                <a:t>Il protagonista di questa fase fu AGOSTINO DEPRETIS, parlamentare espertissimo, capo del governo per oltre 10 anni con brevi interruzioni. </a:t>
              </a:r>
              <a:endParaRPr/>
            </a:p>
          </p:txBody>
        </p:sp>
        <p:sp>
          <p:nvSpPr>
            <p:cNvPr id="261" name="Google Shape;261;p15"/>
            <p:cNvSpPr/>
            <p:nvPr/>
          </p:nvSpPr>
          <p:spPr>
            <a:xfrm>
              <a:off x="0" y="3985024"/>
              <a:ext cx="11037589" cy="84942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txBox="1"/>
            <p:nvPr/>
          </p:nvSpPr>
          <p:spPr>
            <a:xfrm>
              <a:off x="41465" y="4026489"/>
              <a:ext cx="10954659" cy="76649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Trebuchet MS"/>
                <a:buNone/>
              </a:pPr>
              <a:r>
                <a:rPr lang="it-IT" sz="2200">
                  <a:solidFill>
                    <a:schemeClr val="dk1"/>
                  </a:solidFill>
                  <a:latin typeface="Trebuchet MS"/>
                  <a:ea typeface="Trebuchet MS"/>
                  <a:cs typeface="Trebuchet MS"/>
                  <a:sym typeface="Trebuchet MS"/>
                </a:rPr>
                <a:t>Dal suo accordo con il leader della destra MINGHETTI nacque una convergenza che prese il nome di TRASFORMISMO che cambiò la fisionomia della vita politica italiana.</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La riforma sull’istruzione</a:t>
            </a:r>
            <a:endParaRPr/>
          </a:p>
        </p:txBody>
      </p:sp>
      <p:grpSp>
        <p:nvGrpSpPr>
          <p:cNvPr id="268" name="Google Shape;268;p16"/>
          <p:cNvGrpSpPr/>
          <p:nvPr/>
        </p:nvGrpSpPr>
        <p:grpSpPr>
          <a:xfrm>
            <a:off x="677334" y="2160589"/>
            <a:ext cx="10162943" cy="3880773"/>
            <a:chOff x="0" y="0"/>
            <a:chExt cx="10162943" cy="3880773"/>
          </a:xfrm>
        </p:grpSpPr>
        <p:sp>
          <p:nvSpPr>
            <p:cNvPr id="269" name="Google Shape;269;p16"/>
            <p:cNvSpPr/>
            <p:nvPr/>
          </p:nvSpPr>
          <p:spPr>
            <a:xfrm>
              <a:off x="0" y="0"/>
              <a:ext cx="3880773" cy="3880773"/>
            </a:xfrm>
            <a:prstGeom prst="pie">
              <a:avLst>
                <a:gd fmla="val 5400000" name="adj1"/>
                <a:gd fmla="val 16200000" name="adj2"/>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1940386" y="0"/>
              <a:ext cx="8222557" cy="3880773"/>
            </a:xfrm>
            <a:prstGeom prst="rect">
              <a:avLst/>
            </a:prstGeom>
            <a:solidFill>
              <a:schemeClr val="lt1">
                <a:alpha val="89803"/>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txBox="1"/>
            <p:nvPr/>
          </p:nvSpPr>
          <p:spPr>
            <a:xfrm>
              <a:off x="1940386" y="0"/>
              <a:ext cx="8222557" cy="1164234"/>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rebuchet MS"/>
                <a:buNone/>
              </a:pPr>
              <a:r>
                <a:rPr lang="it-IT" sz="2000">
                  <a:latin typeface="Trebuchet MS"/>
                  <a:ea typeface="Trebuchet MS"/>
                  <a:cs typeface="Trebuchet MS"/>
                  <a:sym typeface="Trebuchet MS"/>
                </a:rPr>
                <a:t>La prima riforma fu quella sull’ISTRUZIONE ELEMENTARE</a:t>
              </a:r>
              <a:endParaRPr/>
            </a:p>
          </p:txBody>
        </p:sp>
        <p:sp>
          <p:nvSpPr>
            <p:cNvPr id="272" name="Google Shape;272;p16"/>
            <p:cNvSpPr/>
            <p:nvPr/>
          </p:nvSpPr>
          <p:spPr>
            <a:xfrm>
              <a:off x="679136" y="1164234"/>
              <a:ext cx="2522499" cy="2522499"/>
            </a:xfrm>
            <a:prstGeom prst="pie">
              <a:avLst>
                <a:gd fmla="val 5400000" name="adj1"/>
                <a:gd fmla="val 16200000" name="adj2"/>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1940386" y="1164234"/>
              <a:ext cx="8222557" cy="2522499"/>
            </a:xfrm>
            <a:prstGeom prst="rect">
              <a:avLst/>
            </a:prstGeom>
            <a:solidFill>
              <a:schemeClr val="lt1">
                <a:alpha val="89803"/>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txBox="1"/>
            <p:nvPr/>
          </p:nvSpPr>
          <p:spPr>
            <a:xfrm>
              <a:off x="1940386" y="1164234"/>
              <a:ext cx="8222557" cy="116423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rebuchet MS"/>
                <a:buNone/>
              </a:pPr>
              <a:r>
                <a:rPr lang="it-IT" sz="2000">
                  <a:latin typeface="Trebuchet MS"/>
                  <a:ea typeface="Trebuchet MS"/>
                  <a:cs typeface="Trebuchet MS"/>
                  <a:sym typeface="Trebuchet MS"/>
                </a:rPr>
                <a:t>Dal 1877 la LEGGE COPPINO (dal nome del ministro che la presentò) prolungò l’obbligo della frequenza scolastica a nove anni d’età ed inasprì le pene per i genitori inadempienti.</a:t>
              </a:r>
              <a:endParaRPr/>
            </a:p>
          </p:txBody>
        </p:sp>
        <p:sp>
          <p:nvSpPr>
            <p:cNvPr id="275" name="Google Shape;275;p16"/>
            <p:cNvSpPr/>
            <p:nvPr/>
          </p:nvSpPr>
          <p:spPr>
            <a:xfrm>
              <a:off x="1358271" y="2328464"/>
              <a:ext cx="1164230" cy="1164230"/>
            </a:xfrm>
            <a:prstGeom prst="pie">
              <a:avLst>
                <a:gd fmla="val 5400000" name="adj1"/>
                <a:gd fmla="val 16200000" name="adj2"/>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1940386" y="2328464"/>
              <a:ext cx="8222557" cy="1164230"/>
            </a:xfrm>
            <a:prstGeom prst="rect">
              <a:avLst/>
            </a:prstGeom>
            <a:solidFill>
              <a:schemeClr val="lt1">
                <a:alpha val="89803"/>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txBox="1"/>
            <p:nvPr/>
          </p:nvSpPr>
          <p:spPr>
            <a:xfrm>
              <a:off x="1940386" y="2328464"/>
              <a:ext cx="8222557" cy="116423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rebuchet MS"/>
                <a:buNone/>
              </a:pPr>
              <a:r>
                <a:rPr lang="it-IT" sz="2000">
                  <a:latin typeface="Trebuchet MS"/>
                  <a:ea typeface="Trebuchet MS"/>
                  <a:cs typeface="Trebuchet MS"/>
                  <a:sym typeface="Trebuchet MS"/>
                </a:rPr>
                <a:t>In realtà a causa della povertà in cui versava la maggioranza delle famiglie italiane non ci fu una reale attuazione dell’obbligo scolastico e fino a fine secolo la percentuali di analfabeti rimase elevata.</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La riforma elettorale</a:t>
            </a:r>
            <a:endParaRPr/>
          </a:p>
        </p:txBody>
      </p:sp>
      <p:grpSp>
        <p:nvGrpSpPr>
          <p:cNvPr id="283" name="Google Shape;283;p17"/>
          <p:cNvGrpSpPr/>
          <p:nvPr/>
        </p:nvGrpSpPr>
        <p:grpSpPr>
          <a:xfrm>
            <a:off x="677334" y="1456034"/>
            <a:ext cx="10123187" cy="5052487"/>
            <a:chOff x="0" y="130817"/>
            <a:chExt cx="10123187" cy="5052487"/>
          </a:xfrm>
        </p:grpSpPr>
        <p:sp>
          <p:nvSpPr>
            <p:cNvPr id="284" name="Google Shape;284;p17"/>
            <p:cNvSpPr/>
            <p:nvPr/>
          </p:nvSpPr>
          <p:spPr>
            <a:xfrm>
              <a:off x="0" y="130817"/>
              <a:ext cx="10123187" cy="69761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txBox="1"/>
            <p:nvPr/>
          </p:nvSpPr>
          <p:spPr>
            <a:xfrm>
              <a:off x="34055" y="164872"/>
              <a:ext cx="10055077" cy="62950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rebuchet MS"/>
                <a:buNone/>
              </a:pPr>
              <a:r>
                <a:rPr lang="it-IT" sz="1800">
                  <a:solidFill>
                    <a:schemeClr val="lt1"/>
                  </a:solidFill>
                  <a:latin typeface="Trebuchet MS"/>
                  <a:ea typeface="Trebuchet MS"/>
                  <a:cs typeface="Trebuchet MS"/>
                  <a:sym typeface="Trebuchet MS"/>
                </a:rPr>
                <a:t>Legato al problema dell’istruzione era quello dell’ampliamento del suffragio.</a:t>
              </a:r>
              <a:endParaRPr/>
            </a:p>
          </p:txBody>
        </p:sp>
        <p:sp>
          <p:nvSpPr>
            <p:cNvPr id="286" name="Google Shape;286;p17"/>
            <p:cNvSpPr/>
            <p:nvPr/>
          </p:nvSpPr>
          <p:spPr>
            <a:xfrm>
              <a:off x="0" y="842829"/>
              <a:ext cx="10123187" cy="69761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txBox="1"/>
            <p:nvPr/>
          </p:nvSpPr>
          <p:spPr>
            <a:xfrm>
              <a:off x="34055" y="876884"/>
              <a:ext cx="10055077" cy="629502"/>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La nuova legge elettorale del 1882 aveva introdotto il diritto di voto a tutti i cittadini che  avessero compiuto il  21esimo anno di età (la legge precedente fissava a 25) e avessero  superato l’esame finale del corso finale obbligatorio o dimostrassero comunque di saper leggere e scrivere. </a:t>
              </a:r>
              <a:endParaRPr/>
            </a:p>
          </p:txBody>
        </p:sp>
        <p:sp>
          <p:nvSpPr>
            <p:cNvPr id="288" name="Google Shape;288;p17"/>
            <p:cNvSpPr/>
            <p:nvPr/>
          </p:nvSpPr>
          <p:spPr>
            <a:xfrm>
              <a:off x="0" y="1554842"/>
              <a:ext cx="10123187" cy="69761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txBox="1"/>
            <p:nvPr/>
          </p:nvSpPr>
          <p:spPr>
            <a:xfrm>
              <a:off x="34055" y="1588897"/>
              <a:ext cx="10055077" cy="62950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rebuchet MS"/>
                <a:buNone/>
              </a:pPr>
              <a:r>
                <a:rPr lang="it-IT" sz="1800">
                  <a:solidFill>
                    <a:schemeClr val="lt1"/>
                  </a:solidFill>
                  <a:latin typeface="Trebuchet MS"/>
                  <a:ea typeface="Trebuchet MS"/>
                  <a:cs typeface="Trebuchet MS"/>
                  <a:sym typeface="Trebuchet MS"/>
                </a:rPr>
                <a:t>In alternativa a quello dell’istruzione permaneva il requisito del censo, che veniva comunque abbassato da 40 a 20 	 lire di imposte annue pagate.</a:t>
              </a:r>
              <a:endParaRPr/>
            </a:p>
          </p:txBody>
        </p:sp>
        <p:sp>
          <p:nvSpPr>
            <p:cNvPr id="290" name="Google Shape;290;p17"/>
            <p:cNvSpPr/>
            <p:nvPr/>
          </p:nvSpPr>
          <p:spPr>
            <a:xfrm>
              <a:off x="0" y="2266854"/>
              <a:ext cx="10123187" cy="69761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txBox="1"/>
            <p:nvPr/>
          </p:nvSpPr>
          <p:spPr>
            <a:xfrm>
              <a:off x="34055" y="2300909"/>
              <a:ext cx="10055077" cy="62950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rebuchet MS"/>
                <a:buNone/>
              </a:pPr>
              <a:r>
                <a:rPr lang="it-IT" sz="1800">
                  <a:solidFill>
                    <a:schemeClr val="lt1"/>
                  </a:solidFill>
                  <a:latin typeface="Trebuchet MS"/>
                  <a:ea typeface="Trebuchet MS"/>
                  <a:cs typeface="Trebuchet MS"/>
                  <a:sym typeface="Trebuchet MS"/>
                </a:rPr>
                <a:t>A causa  dell</a:t>
              </a:r>
              <a:r>
                <a:rPr lang="it-IT" sz="500">
                  <a:solidFill>
                    <a:schemeClr val="lt1"/>
                  </a:solidFill>
                  <a:latin typeface="Trebuchet MS"/>
                  <a:ea typeface="Trebuchet MS"/>
                  <a:cs typeface="Trebuchet MS"/>
                  <a:sym typeface="Trebuchet MS"/>
                </a:rPr>
                <a:t>a </a:t>
              </a:r>
              <a:r>
                <a:rPr lang="it-IT" sz="1800">
                  <a:solidFill>
                    <a:schemeClr val="lt1"/>
                  </a:solidFill>
                  <a:latin typeface="Trebuchet MS"/>
                  <a:ea typeface="Trebuchet MS"/>
                  <a:cs typeface="Trebuchet MS"/>
                  <a:sym typeface="Trebuchet MS"/>
                </a:rPr>
                <a:t>povertà e dell’alto tasso di analfabetismo il numero degli elettori restò basso: circa il 7% della popolazione.</a:t>
              </a:r>
              <a:endParaRPr/>
            </a:p>
          </p:txBody>
        </p:sp>
        <p:sp>
          <p:nvSpPr>
            <p:cNvPr id="292" name="Google Shape;292;p17"/>
            <p:cNvSpPr/>
            <p:nvPr/>
          </p:nvSpPr>
          <p:spPr>
            <a:xfrm>
              <a:off x="0" y="2978867"/>
              <a:ext cx="10123187" cy="69761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txBox="1"/>
            <p:nvPr/>
          </p:nvSpPr>
          <p:spPr>
            <a:xfrm>
              <a:off x="34055" y="3012922"/>
              <a:ext cx="10055077" cy="629502"/>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Trebuchet MS"/>
                <a:buNone/>
              </a:pPr>
              <a:r>
                <a:rPr lang="it-IT" sz="2000">
                  <a:solidFill>
                    <a:schemeClr val="lt1"/>
                  </a:solidFill>
                  <a:latin typeface="Trebuchet MS"/>
                  <a:ea typeface="Trebuchet MS"/>
                  <a:cs typeface="Trebuchet MS"/>
                  <a:sym typeface="Trebuchet MS"/>
                </a:rPr>
                <a:t>Tuttavia il numero degli elettori risultò comunque triplicato rispetto alle precedenti elezioni e modificato nella composizione.</a:t>
              </a:r>
              <a:endParaRPr/>
            </a:p>
          </p:txBody>
        </p:sp>
        <p:sp>
          <p:nvSpPr>
            <p:cNvPr id="294" name="Google Shape;294;p17"/>
            <p:cNvSpPr/>
            <p:nvPr/>
          </p:nvSpPr>
          <p:spPr>
            <a:xfrm>
              <a:off x="0" y="3690879"/>
              <a:ext cx="10123187" cy="69761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txBox="1"/>
            <p:nvPr/>
          </p:nvSpPr>
          <p:spPr>
            <a:xfrm>
              <a:off x="34055" y="3724934"/>
              <a:ext cx="10055077" cy="629502"/>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Trebuchet MS"/>
                <a:buNone/>
              </a:pPr>
              <a:r>
                <a:rPr lang="it-IT" sz="2000">
                  <a:solidFill>
                    <a:schemeClr val="lt1"/>
                  </a:solidFill>
                  <a:latin typeface="Trebuchet MS"/>
                  <a:ea typeface="Trebuchet MS"/>
                  <a:cs typeface="Trebuchet MS"/>
                  <a:sym typeface="Trebuchet MS"/>
                </a:rPr>
                <a:t>Accedeva alle urne anche una fascia di artigiani e operai del Nord</a:t>
              </a:r>
              <a:r>
                <a:rPr lang="it-IT" sz="500">
                  <a:solidFill>
                    <a:schemeClr val="lt1"/>
                  </a:solidFill>
                  <a:latin typeface="Trebuchet MS"/>
                  <a:ea typeface="Trebuchet MS"/>
                  <a:cs typeface="Trebuchet MS"/>
                  <a:sym typeface="Trebuchet MS"/>
                </a:rPr>
                <a:t>.</a:t>
              </a:r>
              <a:endParaRPr/>
            </a:p>
          </p:txBody>
        </p:sp>
        <p:sp>
          <p:nvSpPr>
            <p:cNvPr id="296" name="Google Shape;296;p17"/>
            <p:cNvSpPr/>
            <p:nvPr/>
          </p:nvSpPr>
          <p:spPr>
            <a:xfrm>
              <a:off x="0" y="4402892"/>
              <a:ext cx="10123187" cy="69761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txBox="1"/>
            <p:nvPr/>
          </p:nvSpPr>
          <p:spPr>
            <a:xfrm>
              <a:off x="34055" y="4436947"/>
              <a:ext cx="10055077" cy="629502"/>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Trebuchet MS"/>
                <a:buNone/>
              </a:pPr>
              <a:r>
                <a:rPr lang="it-IT" sz="2000">
                  <a:solidFill>
                    <a:schemeClr val="lt1"/>
                  </a:solidFill>
                  <a:latin typeface="Trebuchet MS"/>
                  <a:ea typeface="Trebuchet MS"/>
                  <a:cs typeface="Trebuchet MS"/>
                  <a:sym typeface="Trebuchet MS"/>
                </a:rPr>
                <a:t>Per questa ragione nelle elezioni dell’ottobre 1882 entrò alla camera il primo deputato socialista, il romagnolo Andrea Costa</a:t>
              </a:r>
              <a:r>
                <a:rPr lang="it-IT" sz="500">
                  <a:solidFill>
                    <a:schemeClr val="lt1"/>
                  </a:solidFill>
                  <a:latin typeface="Trebuchet MS"/>
                  <a:ea typeface="Trebuchet MS"/>
                  <a:cs typeface="Trebuchet MS"/>
                  <a:sym typeface="Trebuchet MS"/>
                </a:rPr>
                <a:t>.</a:t>
              </a:r>
              <a:endParaRPr/>
            </a:p>
          </p:txBody>
        </p:sp>
        <p:sp>
          <p:nvSpPr>
            <p:cNvPr id="298" name="Google Shape;298;p17"/>
            <p:cNvSpPr/>
            <p:nvPr/>
          </p:nvSpPr>
          <p:spPr>
            <a:xfrm>
              <a:off x="0" y="5100504"/>
              <a:ext cx="10123187" cy="8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txBox="1"/>
            <p:nvPr/>
          </p:nvSpPr>
          <p:spPr>
            <a:xfrm>
              <a:off x="0" y="5100504"/>
              <a:ext cx="10123187" cy="82800"/>
            </a:xfrm>
            <a:prstGeom prst="rect">
              <a:avLst/>
            </a:prstGeom>
            <a:noFill/>
            <a:ln>
              <a:noFill/>
            </a:ln>
          </p:spPr>
          <p:txBody>
            <a:bodyPr anchorCtr="0" anchor="t" bIns="6350" lIns="321400" spcFirstLastPara="1" rIns="35550" wrap="square" tIns="6350">
              <a:noAutofit/>
            </a:bodyPr>
            <a:lstStyle/>
            <a:p>
              <a:pPr indent="-31750" lvl="1" marL="57150" marR="0" rtl="0" algn="l">
                <a:lnSpc>
                  <a:spcPct val="90000"/>
                </a:lnSpc>
                <a:spcBef>
                  <a:spcPts val="0"/>
                </a:spcBef>
                <a:spcAft>
                  <a:spcPts val="0"/>
                </a:spcAft>
                <a:buClr>
                  <a:schemeClr val="lt1"/>
                </a:buClr>
                <a:buSzPts val="400"/>
                <a:buFont typeface="Trebuchet MS"/>
                <a:buNone/>
              </a:pPr>
              <a:r>
                <a:t/>
              </a:r>
              <a:endParaRPr b="0" i="0" sz="400" u="none" cap="none" strike="noStrike">
                <a:solidFill>
                  <a:schemeClr val="lt1"/>
                </a:solidFill>
                <a:latin typeface="Trebuchet MS"/>
                <a:ea typeface="Trebuchet MS"/>
                <a:cs typeface="Trebuchet MS"/>
                <a:sym typeface="Trebuchet M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IL TRASFORMISMO</a:t>
            </a:r>
            <a:endParaRPr/>
          </a:p>
        </p:txBody>
      </p:sp>
      <p:grpSp>
        <p:nvGrpSpPr>
          <p:cNvPr id="305" name="Google Shape;305;p18"/>
          <p:cNvGrpSpPr/>
          <p:nvPr/>
        </p:nvGrpSpPr>
        <p:grpSpPr>
          <a:xfrm>
            <a:off x="677333" y="1758246"/>
            <a:ext cx="10189449" cy="4183020"/>
            <a:chOff x="0" y="446281"/>
            <a:chExt cx="10189449" cy="4183020"/>
          </a:xfrm>
        </p:grpSpPr>
        <p:sp>
          <p:nvSpPr>
            <p:cNvPr id="306" name="Google Shape;306;p18"/>
            <p:cNvSpPr/>
            <p:nvPr/>
          </p:nvSpPr>
          <p:spPr>
            <a:xfrm>
              <a:off x="0" y="446281"/>
              <a:ext cx="10189449" cy="65637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txBox="1"/>
            <p:nvPr/>
          </p:nvSpPr>
          <p:spPr>
            <a:xfrm>
              <a:off x="32041" y="478322"/>
              <a:ext cx="10125367" cy="592288"/>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lang="it-IT" sz="1700">
                  <a:solidFill>
                    <a:schemeClr val="dk1"/>
                  </a:solidFill>
                  <a:latin typeface="Trebuchet MS"/>
                  <a:ea typeface="Trebuchet MS"/>
                  <a:cs typeface="Trebuchet MS"/>
                  <a:sym typeface="Trebuchet MS"/>
                </a:rPr>
                <a:t>LA RIFORMA ELETTORALE,  generò preoccupazioni determinate dal possibile rafforzamento dell’estrema sinistra.</a:t>
              </a:r>
              <a:endParaRPr/>
            </a:p>
          </p:txBody>
        </p:sp>
        <p:sp>
          <p:nvSpPr>
            <p:cNvPr id="308" name="Google Shape;308;p18"/>
            <p:cNvSpPr/>
            <p:nvPr/>
          </p:nvSpPr>
          <p:spPr>
            <a:xfrm>
              <a:off x="0" y="1151611"/>
              <a:ext cx="10189449" cy="65637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txBox="1"/>
            <p:nvPr/>
          </p:nvSpPr>
          <p:spPr>
            <a:xfrm>
              <a:off x="32041" y="1183652"/>
              <a:ext cx="10125367" cy="592288"/>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lang="it-IT" sz="1700">
                  <a:solidFill>
                    <a:schemeClr val="dk1"/>
                  </a:solidFill>
                  <a:latin typeface="Trebuchet MS"/>
                  <a:ea typeface="Trebuchet MS"/>
                  <a:cs typeface="Trebuchet MS"/>
                  <a:sym typeface="Trebuchet MS"/>
                </a:rPr>
                <a:t>Nacque quindi la necessità di ampliare  la convergenza tra le forze moderate di entrambi gli schieramenti.</a:t>
              </a:r>
              <a:endParaRPr/>
            </a:p>
          </p:txBody>
        </p:sp>
        <p:sp>
          <p:nvSpPr>
            <p:cNvPr id="310" name="Google Shape;310;p18"/>
            <p:cNvSpPr/>
            <p:nvPr/>
          </p:nvSpPr>
          <p:spPr>
            <a:xfrm>
              <a:off x="0" y="1856941"/>
              <a:ext cx="10189449" cy="65637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txBox="1"/>
            <p:nvPr/>
          </p:nvSpPr>
          <p:spPr>
            <a:xfrm>
              <a:off x="32041" y="1888982"/>
              <a:ext cx="10125367" cy="592288"/>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lang="it-IT" sz="1700">
                  <a:solidFill>
                    <a:schemeClr val="dk1"/>
                  </a:solidFill>
                  <a:latin typeface="Trebuchet MS"/>
                  <a:ea typeface="Trebuchet MS"/>
                  <a:cs typeface="Trebuchet MS"/>
                  <a:sym typeface="Trebuchet MS"/>
                </a:rPr>
                <a:t>Tale accordo elettorale prese il nome di TRASFORMISMO.</a:t>
              </a:r>
              <a:endParaRPr/>
            </a:p>
          </p:txBody>
        </p:sp>
        <p:sp>
          <p:nvSpPr>
            <p:cNvPr id="312" name="Google Shape;312;p18"/>
            <p:cNvSpPr/>
            <p:nvPr/>
          </p:nvSpPr>
          <p:spPr>
            <a:xfrm>
              <a:off x="0" y="2562271"/>
              <a:ext cx="10189449" cy="65637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nvSpPr>
          <p:spPr>
            <a:xfrm>
              <a:off x="32041" y="2594312"/>
              <a:ext cx="10125367" cy="592288"/>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lang="it-IT" sz="1700">
                  <a:solidFill>
                    <a:schemeClr val="dk1"/>
                  </a:solidFill>
                  <a:latin typeface="Trebuchet MS"/>
                  <a:ea typeface="Trebuchet MS"/>
                  <a:cs typeface="Trebuchet MS"/>
                  <a:sym typeface="Trebuchet MS"/>
                </a:rPr>
                <a:t>LA SOSTANZA DI TALE ACCORDO NON CONSISTEVA NEL TRASFORMARE I MODERATI IN PROGRESSISTI, MA NEL VENIR MENO DELLE TRADIZIONALI DISTINZIONI IDEOLOGICHE TRA DESTRA E SINISTRA.</a:t>
              </a:r>
              <a:endParaRPr/>
            </a:p>
          </p:txBody>
        </p:sp>
        <p:sp>
          <p:nvSpPr>
            <p:cNvPr id="314" name="Google Shape;314;p18"/>
            <p:cNvSpPr/>
            <p:nvPr/>
          </p:nvSpPr>
          <p:spPr>
            <a:xfrm>
              <a:off x="0" y="3267601"/>
              <a:ext cx="10189449" cy="65637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txBox="1"/>
            <p:nvPr/>
          </p:nvSpPr>
          <p:spPr>
            <a:xfrm>
              <a:off x="32041" y="3299642"/>
              <a:ext cx="10125367" cy="592288"/>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lang="it-IT" sz="1700">
                  <a:solidFill>
                    <a:schemeClr val="dk1"/>
                  </a:solidFill>
                  <a:latin typeface="Trebuchet MS"/>
                  <a:ea typeface="Trebuchet MS"/>
                  <a:cs typeface="Trebuchet MS"/>
                  <a:sym typeface="Trebuchet MS"/>
                </a:rPr>
                <a:t>Si compiva così un mutamento irreversibile in quanto veniva meno il modello bipartitico di stampo inglese e si sostituiva un modello basato su UN GRANDE CENTRO che tendeva ad isolare le ali estreme.</a:t>
              </a:r>
              <a:endParaRPr/>
            </a:p>
          </p:txBody>
        </p:sp>
        <p:sp>
          <p:nvSpPr>
            <p:cNvPr id="316" name="Google Shape;316;p18"/>
            <p:cNvSpPr/>
            <p:nvPr/>
          </p:nvSpPr>
          <p:spPr>
            <a:xfrm>
              <a:off x="0" y="3972931"/>
              <a:ext cx="10189449" cy="65637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txBox="1"/>
            <p:nvPr/>
          </p:nvSpPr>
          <p:spPr>
            <a:xfrm>
              <a:off x="32041" y="4004972"/>
              <a:ext cx="10125367" cy="592288"/>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lang="it-IT" sz="1700">
                  <a:solidFill>
                    <a:schemeClr val="dk1"/>
                  </a:solidFill>
                  <a:latin typeface="Trebuchet MS"/>
                  <a:ea typeface="Trebuchet MS"/>
                  <a:cs typeface="Trebuchet MS"/>
                  <a:sym typeface="Trebuchet MS"/>
                </a:rPr>
                <a:t>La maggioranza veniva costruita giorni per giorno con compromessi e patteggiamenti con un  netto scadimento della vita politica.</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I RADICALI</a:t>
            </a:r>
            <a:endParaRPr/>
          </a:p>
        </p:txBody>
      </p:sp>
      <p:sp>
        <p:nvSpPr>
          <p:cNvPr id="323" name="Google Shape;323;p19"/>
          <p:cNvSpPr txBox="1"/>
          <p:nvPr>
            <p:ph idx="1" type="body"/>
          </p:nvPr>
        </p:nvSpPr>
        <p:spPr>
          <a:xfrm>
            <a:off x="677334" y="2160589"/>
            <a:ext cx="8596668" cy="3140281"/>
          </a:xfrm>
          <a:prstGeom prst="rect">
            <a:avLst/>
          </a:prstGeom>
          <a:solidFill>
            <a:schemeClr val="accent1"/>
          </a:solid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it-IT"/>
              <a:t>La situazione politica generata dal trasformismo ebbe come conseguenza il distacco dalla maggioranza dei GRUPPI DEMOCTATICI PIU’ AVANZATI CHE CONTINUAVANO A BATTERSI PER UNA POLITICA PIU’ RADICALE.</a:t>
            </a:r>
            <a:endParaRPr/>
          </a:p>
          <a:p>
            <a:pPr indent="-342900" lvl="0" marL="342900" rtl="0" algn="l">
              <a:spcBef>
                <a:spcPts val="1000"/>
              </a:spcBef>
              <a:spcAft>
                <a:spcPts val="0"/>
              </a:spcAft>
              <a:buSzPts val="1440"/>
              <a:buChar char="►"/>
            </a:pPr>
            <a:r>
              <a:rPr lang="it-IT"/>
              <a:t>Essi lavoravano per una politica  estera antiaustriaca, per il suffragio universale, per una politica ecclesiastica decisamente più anticlericale e per un più vasto impegno in favore delle classi più disagiate.</a:t>
            </a:r>
            <a:endParaRPr/>
          </a:p>
          <a:p>
            <a:pPr indent="-342900" lvl="0" marL="342900" rtl="0" algn="l">
              <a:spcBef>
                <a:spcPts val="1000"/>
              </a:spcBef>
              <a:spcAft>
                <a:spcPts val="0"/>
              </a:spcAft>
              <a:buSzPts val="1440"/>
              <a:buChar char="►"/>
            </a:pPr>
            <a:r>
              <a:rPr lang="it-IT"/>
              <a:t>Sotto la guida di BERTANI e poi di CAVALLOTTI questo gruppo, definito RADICALE, svolse un ruolo di  combattiva opposizione contro le maggioranze trasformiste per  tutto il periodo degli anni 80.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DEMOGRAFIA, ECONOMIA E SOCIETA’</a:t>
            </a:r>
            <a:endParaRPr/>
          </a:p>
        </p:txBody>
      </p:sp>
      <p:sp>
        <p:nvSpPr>
          <p:cNvPr id="150" name="Google Shape;150;p2"/>
          <p:cNvSpPr txBox="1"/>
          <p:nvPr>
            <p:ph idx="1" type="body"/>
          </p:nvPr>
        </p:nvSpPr>
        <p:spPr>
          <a:xfrm>
            <a:off x="677334" y="1417983"/>
            <a:ext cx="8596668" cy="4623379"/>
          </a:xfrm>
          <a:prstGeom prst="rect">
            <a:avLst/>
          </a:prstGeom>
          <a:noFill/>
          <a:ln>
            <a:noFill/>
          </a:ln>
        </p:spPr>
        <p:txBody>
          <a:bodyPr anchorCtr="0" anchor="t" bIns="45700" lIns="91425" spcFirstLastPara="1" rIns="91425" wrap="square" tIns="45700">
            <a:normAutofit/>
          </a:bodyPr>
          <a:lstStyle/>
          <a:p>
            <a:pPr indent="-251459" lvl="0" marL="342900" rtl="0" algn="l">
              <a:lnSpc>
                <a:spcPct val="90000"/>
              </a:lnSpc>
              <a:spcBef>
                <a:spcPts val="0"/>
              </a:spcBef>
              <a:spcAft>
                <a:spcPts val="0"/>
              </a:spcAft>
              <a:buSzPts val="1440"/>
              <a:buNone/>
            </a:pPr>
            <a:r>
              <a:t/>
            </a:r>
            <a:endParaRPr/>
          </a:p>
          <a:p>
            <a:pPr indent="-342900" lvl="0" marL="342900" rtl="0" algn="l">
              <a:lnSpc>
                <a:spcPct val="90000"/>
              </a:lnSpc>
              <a:spcBef>
                <a:spcPts val="1000"/>
              </a:spcBef>
              <a:spcAft>
                <a:spcPts val="0"/>
              </a:spcAft>
              <a:buSzPts val="1440"/>
              <a:buChar char="►"/>
            </a:pPr>
            <a:r>
              <a:rPr b="1" lang="it-IT" u="sng"/>
              <a:t>POPOLAZIONE E ALFABETIZZAZIONE</a:t>
            </a:r>
            <a:endParaRPr/>
          </a:p>
          <a:p>
            <a:pPr indent="0" lvl="0" marL="0" rtl="0" algn="l">
              <a:lnSpc>
                <a:spcPct val="90000"/>
              </a:lnSpc>
              <a:spcBef>
                <a:spcPts val="1000"/>
              </a:spcBef>
              <a:spcAft>
                <a:spcPts val="0"/>
              </a:spcAft>
              <a:buSzPts val="1440"/>
              <a:buNone/>
            </a:pPr>
            <a:r>
              <a:t/>
            </a:r>
            <a:endParaRPr b="1" u="sng"/>
          </a:p>
          <a:p>
            <a:pPr indent="-342900" lvl="0" marL="342900" rtl="0" algn="l">
              <a:lnSpc>
                <a:spcPct val="90000"/>
              </a:lnSpc>
              <a:spcBef>
                <a:spcPts val="1000"/>
              </a:spcBef>
              <a:spcAft>
                <a:spcPts val="0"/>
              </a:spcAft>
              <a:buSzPts val="1440"/>
              <a:buChar char="►"/>
            </a:pPr>
            <a:r>
              <a:rPr lang="it-IT"/>
              <a:t>Al momento dell’unità d’Italia gli italiani erano circa 22 milioni, arrivavano a 25 calcolando anche Veneto e Lazio (oggi siamo 60,6 milioni)</a:t>
            </a:r>
            <a:endParaRPr/>
          </a:p>
          <a:p>
            <a:pPr indent="-342900" lvl="0" marL="342900" rtl="0" algn="l">
              <a:lnSpc>
                <a:spcPct val="90000"/>
              </a:lnSpc>
              <a:spcBef>
                <a:spcPts val="1000"/>
              </a:spcBef>
              <a:spcAft>
                <a:spcPts val="0"/>
              </a:spcAft>
              <a:buSzPts val="1440"/>
              <a:buChar char="►"/>
            </a:pPr>
            <a:r>
              <a:rPr lang="it-IT"/>
              <a:t>La percentuale degli analfabeti era circa il 75% ed era più alt nelle donne (nei decenni successivi diminuì costantemente sino al 48,7% del 1901).</a:t>
            </a:r>
            <a:endParaRPr/>
          </a:p>
          <a:p>
            <a:pPr indent="-342900" lvl="0" marL="342900" rtl="0" algn="l">
              <a:lnSpc>
                <a:spcPct val="90000"/>
              </a:lnSpc>
              <a:spcBef>
                <a:spcPts val="1000"/>
              </a:spcBef>
              <a:spcAft>
                <a:spcPts val="0"/>
              </a:spcAft>
              <a:buSzPts val="1440"/>
              <a:buChar char="►"/>
            </a:pPr>
            <a:r>
              <a:rPr lang="it-IT"/>
              <a:t>Solo il 10% della popolazione era </a:t>
            </a:r>
            <a:r>
              <a:rPr i="1" lang="it-IT"/>
              <a:t>italofono, </a:t>
            </a:r>
            <a:r>
              <a:rPr lang="it-IT"/>
              <a:t>tutti gli altri comunicavano attraverso i dialetti. Nelle scuole elementari i dialetti affiancavano la lingua italiana (che comunque si usava in chiesa nella predicazione).</a:t>
            </a:r>
            <a:endParaRPr/>
          </a:p>
          <a:p>
            <a:pPr indent="-342900" lvl="0" marL="342900" rtl="0" algn="l">
              <a:lnSpc>
                <a:spcPct val="90000"/>
              </a:lnSpc>
              <a:spcBef>
                <a:spcPts val="1000"/>
              </a:spcBef>
              <a:spcAft>
                <a:spcPts val="0"/>
              </a:spcAft>
              <a:buSzPts val="1440"/>
              <a:buChar char="►"/>
            </a:pPr>
            <a:r>
              <a:rPr lang="it-IT"/>
              <a:t>NELL’INSIEME LA MAGGIORANZA DEGLI ITALIANI NON POSSEDEVA ANCORA UNA </a:t>
            </a:r>
            <a:r>
              <a:rPr i="1" lang="it-IT"/>
              <a:t>LINGUA COMUNE. </a:t>
            </a:r>
            <a:endParaRPr/>
          </a:p>
          <a:p>
            <a:pPr indent="-342900" lvl="0" marL="342900" rtl="0" algn="l">
              <a:lnSpc>
                <a:spcPct val="90000"/>
              </a:lnSpc>
              <a:spcBef>
                <a:spcPts val="1000"/>
              </a:spcBef>
              <a:spcAft>
                <a:spcPts val="0"/>
              </a:spcAft>
              <a:buSzPts val="1440"/>
              <a:buChar char="►"/>
            </a:pPr>
            <a:r>
              <a:rPr lang="it-IT"/>
              <a:t>Nello stesso periodo in  Prussia la percentuale degli alfabetizzati era del 70% ed in Francia del 50%.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Le scelte economiche</a:t>
            </a:r>
            <a:endParaRPr/>
          </a:p>
        </p:txBody>
      </p:sp>
      <p:grpSp>
        <p:nvGrpSpPr>
          <p:cNvPr id="329" name="Google Shape;329;p20"/>
          <p:cNvGrpSpPr/>
          <p:nvPr/>
        </p:nvGrpSpPr>
        <p:grpSpPr>
          <a:xfrm>
            <a:off x="677334" y="1742864"/>
            <a:ext cx="9977414" cy="4198905"/>
            <a:chOff x="0" y="99593"/>
            <a:chExt cx="9977414" cy="4198905"/>
          </a:xfrm>
        </p:grpSpPr>
        <p:sp>
          <p:nvSpPr>
            <p:cNvPr id="330" name="Google Shape;330;p20"/>
            <p:cNvSpPr/>
            <p:nvPr/>
          </p:nvSpPr>
          <p:spPr>
            <a:xfrm>
              <a:off x="0" y="99593"/>
              <a:ext cx="9977414" cy="1008686"/>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txBox="1"/>
            <p:nvPr/>
          </p:nvSpPr>
          <p:spPr>
            <a:xfrm>
              <a:off x="49240" y="148833"/>
              <a:ext cx="9878934"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Trebuchet MS"/>
                <a:buNone/>
              </a:pPr>
              <a:r>
                <a:rPr lang="it-IT" sz="1900">
                  <a:solidFill>
                    <a:schemeClr val="lt1"/>
                  </a:solidFill>
                  <a:latin typeface="Trebuchet MS"/>
                  <a:ea typeface="Trebuchet MS"/>
                  <a:cs typeface="Trebuchet MS"/>
                  <a:sym typeface="Trebuchet MS"/>
                </a:rPr>
                <a:t>La sinistra allentò la politica fiscale fino ad allora praticata e RIDUSSE NOTEVOLMENTE LA TASSA SUL MACINATO (1880) FINO AD ABOLIRLA NEL 1884.</a:t>
              </a:r>
              <a:endParaRPr/>
            </a:p>
          </p:txBody>
        </p:sp>
        <p:sp>
          <p:nvSpPr>
            <p:cNvPr id="332" name="Google Shape;332;p20"/>
            <p:cNvSpPr/>
            <p:nvPr/>
          </p:nvSpPr>
          <p:spPr>
            <a:xfrm>
              <a:off x="0" y="1162999"/>
              <a:ext cx="9977414" cy="1008686"/>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txBox="1"/>
            <p:nvPr/>
          </p:nvSpPr>
          <p:spPr>
            <a:xfrm>
              <a:off x="49240" y="1212239"/>
              <a:ext cx="9878934"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Trebuchet MS"/>
                <a:buNone/>
              </a:pPr>
              <a:r>
                <a:rPr lang="it-IT" sz="1900">
                  <a:solidFill>
                    <a:schemeClr val="lt1"/>
                  </a:solidFill>
                  <a:latin typeface="Trebuchet MS"/>
                  <a:ea typeface="Trebuchet MS"/>
                  <a:cs typeface="Trebuchet MS"/>
                  <a:sym typeface="Trebuchet MS"/>
                </a:rPr>
                <a:t>Contemporaneamente venne aumentata la spesa pubblica (insieme delle spese dello Stato) anche per le accresciute esigenze militari.</a:t>
              </a:r>
              <a:endParaRPr/>
            </a:p>
          </p:txBody>
        </p:sp>
        <p:sp>
          <p:nvSpPr>
            <p:cNvPr id="334" name="Google Shape;334;p20"/>
            <p:cNvSpPr/>
            <p:nvPr/>
          </p:nvSpPr>
          <p:spPr>
            <a:xfrm>
              <a:off x="0" y="2226406"/>
              <a:ext cx="9977414" cy="1008686"/>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txBox="1"/>
            <p:nvPr/>
          </p:nvSpPr>
          <p:spPr>
            <a:xfrm>
              <a:off x="49240" y="2275646"/>
              <a:ext cx="9878934"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Trebuchet MS"/>
                <a:buNone/>
              </a:pPr>
              <a:r>
                <a:rPr lang="it-IT" sz="1900">
                  <a:solidFill>
                    <a:schemeClr val="lt1"/>
                  </a:solidFill>
                  <a:latin typeface="Trebuchet MS"/>
                  <a:ea typeface="Trebuchet MS"/>
                  <a:cs typeface="Trebuchet MS"/>
                  <a:sym typeface="Trebuchet MS"/>
                </a:rPr>
                <a:t>Questa politica provocò la ricomparsa di un crescente DEFICIT NEL BILANCIO STATALE, senza tuttavia riuscire a superare l’arretratezza del settore agricolo.</a:t>
              </a:r>
              <a:endParaRPr/>
            </a:p>
          </p:txBody>
        </p:sp>
        <p:sp>
          <p:nvSpPr>
            <p:cNvPr id="336" name="Google Shape;336;p20"/>
            <p:cNvSpPr/>
            <p:nvPr/>
          </p:nvSpPr>
          <p:spPr>
            <a:xfrm>
              <a:off x="0" y="3289812"/>
              <a:ext cx="9977414" cy="1008686"/>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txBox="1"/>
            <p:nvPr/>
          </p:nvSpPr>
          <p:spPr>
            <a:xfrm>
              <a:off x="49240" y="3339052"/>
              <a:ext cx="9878934"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Trebuchet MS"/>
                <a:buNone/>
              </a:pPr>
              <a:r>
                <a:rPr lang="it-IT" sz="1900">
                  <a:solidFill>
                    <a:schemeClr val="lt1"/>
                  </a:solidFill>
                  <a:latin typeface="Trebuchet MS"/>
                  <a:ea typeface="Trebuchet MS"/>
                  <a:cs typeface="Trebuchet MS"/>
                  <a:sym typeface="Trebuchet MS"/>
                </a:rPr>
                <a:t>Nell’AGRICOLTURA vi furono pochi miglioramenti e riguardarono la Lombardia, il ferrarese, dove vennero bonificate paludi,  e le colture specializzate del Sud. Nel resto d’Italia la situazione dell’agricoltura e dei contadini non migliorò.</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L’inchiesta JACINI</a:t>
            </a:r>
            <a:endParaRPr/>
          </a:p>
        </p:txBody>
      </p:sp>
      <p:grpSp>
        <p:nvGrpSpPr>
          <p:cNvPr id="343" name="Google Shape;343;p21"/>
          <p:cNvGrpSpPr/>
          <p:nvPr/>
        </p:nvGrpSpPr>
        <p:grpSpPr>
          <a:xfrm>
            <a:off x="4223732" y="1349118"/>
            <a:ext cx="3744533" cy="4896888"/>
            <a:chOff x="3328474" y="2393"/>
            <a:chExt cx="3744533" cy="4896888"/>
          </a:xfrm>
        </p:grpSpPr>
        <p:sp>
          <p:nvSpPr>
            <p:cNvPr id="344" name="Google Shape;344;p21"/>
            <p:cNvSpPr/>
            <p:nvPr/>
          </p:nvSpPr>
          <p:spPr>
            <a:xfrm>
              <a:off x="3328474" y="2393"/>
              <a:ext cx="3744533" cy="1579641"/>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txBox="1"/>
            <p:nvPr/>
          </p:nvSpPr>
          <p:spPr>
            <a:xfrm>
              <a:off x="3405586" y="79505"/>
              <a:ext cx="3590309" cy="1425417"/>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Trebuchet MS"/>
                <a:buNone/>
              </a:pPr>
              <a:r>
                <a:rPr b="1" lang="it-IT" sz="1600">
                  <a:solidFill>
                    <a:schemeClr val="lt1"/>
                  </a:solidFill>
                  <a:latin typeface="Trebuchet MS"/>
                  <a:ea typeface="Trebuchet MS"/>
                  <a:cs typeface="Trebuchet MS"/>
                  <a:sym typeface="Trebuchet MS"/>
                </a:rPr>
                <a:t>LA REALTA’ DELLA SITUAZIONE NELLE CAMPAGNE ITALIANE FU DOCUMENTATA  DALLA GRANDE INCHIESTA DELIBERATA DAL PARLAMENTO NEL 1877 e presieduta dal senatore lombardo STEFANO JACINI.</a:t>
              </a:r>
              <a:endParaRPr/>
            </a:p>
          </p:txBody>
        </p:sp>
        <p:sp>
          <p:nvSpPr>
            <p:cNvPr id="346" name="Google Shape;346;p21"/>
            <p:cNvSpPr/>
            <p:nvPr/>
          </p:nvSpPr>
          <p:spPr>
            <a:xfrm>
              <a:off x="3328474" y="1661016"/>
              <a:ext cx="3744533" cy="1579641"/>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txBox="1"/>
            <p:nvPr/>
          </p:nvSpPr>
          <p:spPr>
            <a:xfrm>
              <a:off x="3405586" y="1738128"/>
              <a:ext cx="3590309" cy="1425417"/>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rebuchet MS"/>
                <a:buNone/>
              </a:pPr>
              <a:r>
                <a:rPr lang="it-IT" sz="2000">
                  <a:solidFill>
                    <a:schemeClr val="lt1"/>
                  </a:solidFill>
                  <a:latin typeface="Trebuchet MS"/>
                  <a:ea typeface="Trebuchet MS"/>
                  <a:cs typeface="Trebuchet MS"/>
                  <a:sym typeface="Trebuchet MS"/>
                </a:rPr>
                <a:t>Emerse un quadro drammatico dello stato dell’agricoltura italiana.</a:t>
              </a:r>
              <a:endParaRPr/>
            </a:p>
          </p:txBody>
        </p:sp>
        <p:sp>
          <p:nvSpPr>
            <p:cNvPr id="348" name="Google Shape;348;p21"/>
            <p:cNvSpPr/>
            <p:nvPr/>
          </p:nvSpPr>
          <p:spPr>
            <a:xfrm>
              <a:off x="3328474" y="3319640"/>
              <a:ext cx="3744533" cy="1579641"/>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txBox="1"/>
            <p:nvPr/>
          </p:nvSpPr>
          <p:spPr>
            <a:xfrm>
              <a:off x="3405586" y="3396752"/>
              <a:ext cx="3590309" cy="1425417"/>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Trebuchet MS"/>
                <a:buNone/>
              </a:pPr>
              <a:r>
                <a:rPr b="1" lang="it-IT" sz="1600">
                  <a:solidFill>
                    <a:schemeClr val="lt1"/>
                  </a:solidFill>
                  <a:latin typeface="Trebuchet MS"/>
                  <a:ea typeface="Trebuchet MS"/>
                  <a:cs typeface="Trebuchet MS"/>
                  <a:sym typeface="Trebuchet MS"/>
                </a:rPr>
                <a:t>Come rimedi si indicavano un’estensione delle opere di bonifica e di  irrigazione, un più razionale avvicendamento delle colture ed una maggiore diversificazione. Mancavano però i capitali.</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La congiuntura negativa europea</a:t>
            </a:r>
            <a:endParaRPr/>
          </a:p>
        </p:txBody>
      </p:sp>
      <p:sp>
        <p:nvSpPr>
          <p:cNvPr id="355" name="Google Shape;355;p22"/>
          <p:cNvSpPr txBox="1"/>
          <p:nvPr>
            <p:ph idx="1" type="body"/>
          </p:nvPr>
        </p:nvSpPr>
        <p:spPr>
          <a:xfrm>
            <a:off x="677333" y="2160589"/>
            <a:ext cx="10056927"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it-IT"/>
              <a:t>La situazione dell’agricoltura si aggravò quando l’Italia, a partire dal 1881, iniziò a risentire della più generale crisi europea.</a:t>
            </a:r>
            <a:endParaRPr/>
          </a:p>
          <a:p>
            <a:pPr indent="-342900" lvl="0" marL="342900" rtl="0" algn="l">
              <a:spcBef>
                <a:spcPts val="1000"/>
              </a:spcBef>
              <a:spcAft>
                <a:spcPts val="0"/>
              </a:spcAft>
              <a:buSzPts val="1440"/>
              <a:buChar char="►"/>
            </a:pPr>
            <a:r>
              <a:rPr lang="it-IT"/>
              <a:t>Questa fu determinata  dall’abbassamento dei  costi di trasporto, data dai progressi della navigazione a vapore, con conseguente AFFLUSSO SUI MERCATI EUROPEI DEI PRODOTTI AGRICOLI  NORDAMERICANI, CHE AVEVANO PREZZI MOLTO COMPETITIVI. Questo ribasso avvantaggiò i consumatori  ma provocò la rovina delle piccole aziende con conseguente disoccupazione e miseria crescente.</a:t>
            </a:r>
            <a:endParaRPr/>
          </a:p>
          <a:p>
            <a:pPr indent="-342900" lvl="0" marL="342900" rtl="0" algn="l">
              <a:spcBef>
                <a:spcPts val="1000"/>
              </a:spcBef>
              <a:spcAft>
                <a:spcPts val="0"/>
              </a:spcAft>
              <a:buSzPts val="1440"/>
              <a:buChar char="►"/>
            </a:pPr>
            <a:r>
              <a:rPr lang="it-IT"/>
              <a:t>Gli effetti sociali delle crisi  aumentarono la conflittualità nelle campagne,  i incrementarono i flussi migratori verso le città ma anche verso l’estero.</a:t>
            </a:r>
            <a:endParaRPr/>
          </a:p>
          <a:p>
            <a:pPr indent="-342900" lvl="0" marL="342900" rtl="0" algn="l">
              <a:spcBef>
                <a:spcPts val="1000"/>
              </a:spcBef>
              <a:spcAft>
                <a:spcPts val="0"/>
              </a:spcAft>
              <a:buSzPts val="1440"/>
              <a:buChar char="►"/>
            </a:pPr>
            <a:r>
              <a:rPr lang="it-IT"/>
              <a:t>Fra il 1881 ed il 1901 abbandonarono definitivamente l’Italia più di 2 milioni di persone.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grpSp>
        <p:nvGrpSpPr>
          <p:cNvPr id="360" name="Google Shape;360;p23"/>
          <p:cNvGrpSpPr/>
          <p:nvPr/>
        </p:nvGrpSpPr>
        <p:grpSpPr>
          <a:xfrm>
            <a:off x="4128788" y="291548"/>
            <a:ext cx="3882886" cy="1320800"/>
            <a:chOff x="3451454" y="0"/>
            <a:chExt cx="3882886" cy="1320800"/>
          </a:xfrm>
        </p:grpSpPr>
        <p:sp>
          <p:nvSpPr>
            <p:cNvPr id="361" name="Google Shape;361;p23"/>
            <p:cNvSpPr/>
            <p:nvPr/>
          </p:nvSpPr>
          <p:spPr>
            <a:xfrm>
              <a:off x="3451454" y="0"/>
              <a:ext cx="3882886" cy="132080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txBox="1"/>
            <p:nvPr/>
          </p:nvSpPr>
          <p:spPr>
            <a:xfrm>
              <a:off x="3515930" y="64476"/>
              <a:ext cx="3753934" cy="1191848"/>
            </a:xfrm>
            <a:prstGeom prst="rect">
              <a:avLst/>
            </a:prstGeom>
            <a:noFill/>
            <a:ln>
              <a:noFill/>
            </a:ln>
          </p:spPr>
          <p:txBody>
            <a:bodyPr anchorCtr="0" anchor="ctr" bIns="64750" lIns="129525" spcFirstLastPara="1" rIns="129525" wrap="square" tIns="64750">
              <a:noAutofit/>
            </a:bodyPr>
            <a:lstStyle/>
            <a:p>
              <a:pPr indent="0" lvl="0" marL="0" marR="0" rtl="0" algn="ctr">
                <a:lnSpc>
                  <a:spcPct val="90000"/>
                </a:lnSpc>
                <a:spcBef>
                  <a:spcPts val="0"/>
                </a:spcBef>
                <a:spcAft>
                  <a:spcPts val="0"/>
                </a:spcAft>
                <a:buClr>
                  <a:schemeClr val="lt1"/>
                </a:buClr>
                <a:buSzPts val="3400"/>
                <a:buFont typeface="Trebuchet MS"/>
                <a:buNone/>
              </a:pPr>
              <a:r>
                <a:rPr lang="it-IT" sz="3400">
                  <a:solidFill>
                    <a:schemeClr val="lt1"/>
                  </a:solidFill>
                  <a:latin typeface="Trebuchet MS"/>
                  <a:ea typeface="Trebuchet MS"/>
                  <a:cs typeface="Trebuchet MS"/>
                  <a:sym typeface="Trebuchet MS"/>
                </a:rPr>
                <a:t>LA SVOLTA PROTEZIONISTICA</a:t>
              </a:r>
              <a:endParaRPr/>
            </a:p>
          </p:txBody>
        </p:sp>
      </p:grpSp>
      <p:grpSp>
        <p:nvGrpSpPr>
          <p:cNvPr id="363" name="Google Shape;363;p23"/>
          <p:cNvGrpSpPr/>
          <p:nvPr/>
        </p:nvGrpSpPr>
        <p:grpSpPr>
          <a:xfrm>
            <a:off x="677334" y="1829003"/>
            <a:ext cx="10321970" cy="4198905"/>
            <a:chOff x="0" y="13454"/>
            <a:chExt cx="10321970" cy="4198905"/>
          </a:xfrm>
        </p:grpSpPr>
        <p:sp>
          <p:nvSpPr>
            <p:cNvPr id="364" name="Google Shape;364;p23"/>
            <p:cNvSpPr/>
            <p:nvPr/>
          </p:nvSpPr>
          <p:spPr>
            <a:xfrm>
              <a:off x="0" y="13454"/>
              <a:ext cx="10321970" cy="1008686"/>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txBox="1"/>
            <p:nvPr/>
          </p:nvSpPr>
          <p:spPr>
            <a:xfrm>
              <a:off x="49240" y="62694"/>
              <a:ext cx="1022349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Trebuchet MS"/>
                <a:buNone/>
              </a:pPr>
              <a:r>
                <a:rPr lang="it-IT" sz="1900">
                  <a:solidFill>
                    <a:schemeClr val="dk1"/>
                  </a:solidFill>
                  <a:latin typeface="Trebuchet MS"/>
                  <a:ea typeface="Trebuchet MS"/>
                  <a:cs typeface="Trebuchet MS"/>
                  <a:sym typeface="Trebuchet MS"/>
                </a:rPr>
                <a:t>LE CONVINZIONI LIBERISTE CHE LA SINISTRA CONDIVIDEVA CON LA DESTRA FURONO SCOSSE DA QUESTA SITUAZIONE.</a:t>
              </a:r>
              <a:endParaRPr/>
            </a:p>
          </p:txBody>
        </p:sp>
        <p:sp>
          <p:nvSpPr>
            <p:cNvPr id="366" name="Google Shape;366;p23"/>
            <p:cNvSpPr/>
            <p:nvPr/>
          </p:nvSpPr>
          <p:spPr>
            <a:xfrm>
              <a:off x="0" y="1076860"/>
              <a:ext cx="10321970" cy="1008686"/>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txBox="1"/>
            <p:nvPr/>
          </p:nvSpPr>
          <p:spPr>
            <a:xfrm>
              <a:off x="49240" y="1126100"/>
              <a:ext cx="1022349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Trebuchet MS"/>
                <a:buNone/>
              </a:pPr>
              <a:r>
                <a:rPr lang="it-IT" sz="1900">
                  <a:solidFill>
                    <a:schemeClr val="dk1"/>
                  </a:solidFill>
                  <a:latin typeface="Trebuchet MS"/>
                  <a:ea typeface="Trebuchet MS"/>
                  <a:cs typeface="Trebuchet MS"/>
                  <a:sym typeface="Trebuchet MS"/>
                </a:rPr>
                <a:t>La crisi agraria aveva convinto anche i ricchi proprietari terrieri  che era necessaria una svolta protezionistica, scelta da tempo sostenuta dagli industriali.</a:t>
              </a:r>
              <a:endParaRPr/>
            </a:p>
          </p:txBody>
        </p:sp>
        <p:sp>
          <p:nvSpPr>
            <p:cNvPr id="368" name="Google Shape;368;p23"/>
            <p:cNvSpPr/>
            <p:nvPr/>
          </p:nvSpPr>
          <p:spPr>
            <a:xfrm>
              <a:off x="0" y="2140267"/>
              <a:ext cx="10321970" cy="1008686"/>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txBox="1"/>
            <p:nvPr/>
          </p:nvSpPr>
          <p:spPr>
            <a:xfrm>
              <a:off x="49240" y="2189507"/>
              <a:ext cx="1022349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Trebuchet MS"/>
                <a:buNone/>
              </a:pPr>
              <a:r>
                <a:rPr lang="it-IT" sz="1900">
                  <a:solidFill>
                    <a:schemeClr val="dk1"/>
                  </a:solidFill>
                  <a:latin typeface="Trebuchet MS"/>
                  <a:ea typeface="Trebuchet MS"/>
                  <a:cs typeface="Trebuchet MS"/>
                  <a:sym typeface="Trebuchet MS"/>
                </a:rPr>
                <a:t>Nel 1887 si giunse così al varo di una nuova tariffa doganale che proteggeva dalla concorrenza straniera alcuni settori industriali (siderurgico, laniero, cotoniero, zuccheriero) e i cereali (dazio sul grano).</a:t>
              </a:r>
              <a:endParaRPr/>
            </a:p>
          </p:txBody>
        </p:sp>
        <p:sp>
          <p:nvSpPr>
            <p:cNvPr id="370" name="Google Shape;370;p23"/>
            <p:cNvSpPr/>
            <p:nvPr/>
          </p:nvSpPr>
          <p:spPr>
            <a:xfrm>
              <a:off x="0" y="3203673"/>
              <a:ext cx="10321970" cy="1008686"/>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txBox="1"/>
            <p:nvPr/>
          </p:nvSpPr>
          <p:spPr>
            <a:xfrm>
              <a:off x="49240" y="3252913"/>
              <a:ext cx="1022349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Trebuchet MS"/>
                <a:buNone/>
              </a:pPr>
              <a:r>
                <a:rPr lang="it-IT" sz="1900">
                  <a:solidFill>
                    <a:schemeClr val="dk1"/>
                  </a:solidFill>
                  <a:latin typeface="Trebuchet MS"/>
                  <a:ea typeface="Trebuchet MS"/>
                  <a:cs typeface="Trebuchet MS"/>
                  <a:sym typeface="Trebuchet MS"/>
                </a:rPr>
                <a:t>Questa scelta segnava una rottura con la precedente prassi liberoscambista e determinava UN’ALLEANZA TRA INDUSTRIA PROTETTA E GRANDI PROPRIETARI TERRIERI e un intreccio non sempre limpido tra gruppi di interesse economico-finanziario e poteri statali.</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EFFETTI NEGATIVI DEL PROTEZIONISMO</a:t>
            </a:r>
            <a:endParaRPr/>
          </a:p>
        </p:txBody>
      </p:sp>
      <p:grpSp>
        <p:nvGrpSpPr>
          <p:cNvPr id="377" name="Google Shape;377;p24"/>
          <p:cNvGrpSpPr/>
          <p:nvPr/>
        </p:nvGrpSpPr>
        <p:grpSpPr>
          <a:xfrm>
            <a:off x="677333" y="1537253"/>
            <a:ext cx="11130353" cy="4929807"/>
            <a:chOff x="0" y="0"/>
            <a:chExt cx="11130353" cy="4929807"/>
          </a:xfrm>
        </p:grpSpPr>
        <p:sp>
          <p:nvSpPr>
            <p:cNvPr id="378" name="Google Shape;378;p24"/>
            <p:cNvSpPr/>
            <p:nvPr/>
          </p:nvSpPr>
          <p:spPr>
            <a:xfrm>
              <a:off x="0" y="0"/>
              <a:ext cx="4929807" cy="4929807"/>
            </a:xfrm>
            <a:prstGeom prst="pie">
              <a:avLst>
                <a:gd fmla="val 5400000" name="adj1"/>
                <a:gd fmla="val 16200000" name="adj2"/>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2464903" y="0"/>
              <a:ext cx="8665450" cy="4929807"/>
            </a:xfrm>
            <a:prstGeom prst="rect">
              <a:avLst/>
            </a:prstGeom>
            <a:solidFill>
              <a:schemeClr val="lt1">
                <a:alpha val="89803"/>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txBox="1"/>
            <p:nvPr/>
          </p:nvSpPr>
          <p:spPr>
            <a:xfrm>
              <a:off x="2464903" y="0"/>
              <a:ext cx="8665450" cy="104758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Trebuchet MS"/>
                <a:buNone/>
              </a:pPr>
              <a:r>
                <a:rPr lang="it-IT" sz="1700">
                  <a:latin typeface="Trebuchet MS"/>
                  <a:ea typeface="Trebuchet MS"/>
                  <a:cs typeface="Trebuchet MS"/>
                  <a:sym typeface="Trebuchet MS"/>
                </a:rPr>
                <a:t>La svolta doganale ebbe come conseguenza la </a:t>
              </a:r>
              <a:r>
                <a:rPr b="1" lang="it-IT" sz="1700" u="sng">
                  <a:latin typeface="Trebuchet MS"/>
                  <a:ea typeface="Trebuchet MS"/>
                  <a:cs typeface="Trebuchet MS"/>
                  <a:sym typeface="Trebuchet MS"/>
                </a:rPr>
                <a:t>rottura dei rapporti commerciali con la Francia </a:t>
              </a:r>
              <a:r>
                <a:rPr lang="it-IT" sz="1700">
                  <a:latin typeface="Trebuchet MS"/>
                  <a:ea typeface="Trebuchet MS"/>
                  <a:cs typeface="Trebuchet MS"/>
                  <a:sym typeface="Trebuchet MS"/>
                </a:rPr>
                <a:t>che era stata fino a quel momento un partner economico dell’Italia e la maggior acquirente dei prodotti italiani.</a:t>
              </a:r>
              <a:endParaRPr/>
            </a:p>
          </p:txBody>
        </p:sp>
        <p:sp>
          <p:nvSpPr>
            <p:cNvPr id="381" name="Google Shape;381;p24"/>
            <p:cNvSpPr/>
            <p:nvPr/>
          </p:nvSpPr>
          <p:spPr>
            <a:xfrm>
              <a:off x="647037" y="1047584"/>
              <a:ext cx="3635733" cy="3635733"/>
            </a:xfrm>
            <a:prstGeom prst="pie">
              <a:avLst>
                <a:gd fmla="val 5400000" name="adj1"/>
                <a:gd fmla="val 16200000" name="adj2"/>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2464903" y="1047584"/>
              <a:ext cx="8665450" cy="3635733"/>
            </a:xfrm>
            <a:prstGeom prst="rect">
              <a:avLst/>
            </a:prstGeom>
            <a:solidFill>
              <a:schemeClr val="lt1">
                <a:alpha val="89803"/>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txBox="1"/>
            <p:nvPr/>
          </p:nvSpPr>
          <p:spPr>
            <a:xfrm>
              <a:off x="2464903" y="1047584"/>
              <a:ext cx="8665450" cy="104758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Trebuchet MS"/>
                <a:buNone/>
              </a:pPr>
              <a:r>
                <a:rPr lang="it-IT" sz="1700">
                  <a:latin typeface="Trebuchet MS"/>
                  <a:ea typeface="Trebuchet MS"/>
                  <a:cs typeface="Trebuchet MS"/>
                  <a:sym typeface="Trebuchet MS"/>
                </a:rPr>
                <a:t>I </a:t>
              </a:r>
              <a:r>
                <a:rPr b="1" lang="it-IT" sz="1700" u="sng">
                  <a:latin typeface="Trebuchet MS"/>
                  <a:ea typeface="Trebuchet MS"/>
                  <a:cs typeface="Trebuchet MS"/>
                  <a:sym typeface="Trebuchet MS"/>
                </a:rPr>
                <a:t>dazi doganali </a:t>
              </a:r>
              <a:r>
                <a:rPr lang="it-IT" sz="1700">
                  <a:latin typeface="Trebuchet MS"/>
                  <a:ea typeface="Trebuchet MS"/>
                  <a:cs typeface="Trebuchet MS"/>
                  <a:sym typeface="Trebuchet MS"/>
                </a:rPr>
                <a:t>inoltre non proteggevano allo stesso modo tutti i settori industriali (quello meccanico fu svantaggiato perché non protetto e danneggiato inoltre dall’aumento dei prezzi del settore siderurgico)  e </a:t>
              </a:r>
              <a:r>
                <a:rPr b="1" lang="it-IT" sz="1700" u="sng">
                  <a:latin typeface="Trebuchet MS"/>
                  <a:ea typeface="Trebuchet MS"/>
                  <a:cs typeface="Trebuchet MS"/>
                  <a:sym typeface="Trebuchet MS"/>
                </a:rPr>
                <a:t>accentuarono così gli squilibri tra i vari settori</a:t>
              </a:r>
              <a:endParaRPr/>
            </a:p>
          </p:txBody>
        </p:sp>
        <p:sp>
          <p:nvSpPr>
            <p:cNvPr id="384" name="Google Shape;384;p24"/>
            <p:cNvSpPr/>
            <p:nvPr/>
          </p:nvSpPr>
          <p:spPr>
            <a:xfrm>
              <a:off x="1294074" y="2095168"/>
              <a:ext cx="2341658" cy="2341658"/>
            </a:xfrm>
            <a:prstGeom prst="pie">
              <a:avLst>
                <a:gd fmla="val 5400000" name="adj1"/>
                <a:gd fmla="val 16200000" name="adj2"/>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2464903" y="2095168"/>
              <a:ext cx="8665450" cy="2341658"/>
            </a:xfrm>
            <a:prstGeom prst="rect">
              <a:avLst/>
            </a:prstGeom>
            <a:solidFill>
              <a:schemeClr val="lt1">
                <a:alpha val="89803"/>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txBox="1"/>
            <p:nvPr/>
          </p:nvSpPr>
          <p:spPr>
            <a:xfrm>
              <a:off x="2464903" y="2095168"/>
              <a:ext cx="8665450" cy="104758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Trebuchet MS"/>
                <a:buNone/>
              </a:pPr>
              <a:r>
                <a:rPr lang="it-IT" sz="1700">
                  <a:latin typeface="Trebuchet MS"/>
                  <a:ea typeface="Trebuchet MS"/>
                  <a:cs typeface="Trebuchet MS"/>
                  <a:sym typeface="Trebuchet MS"/>
                </a:rPr>
                <a:t>Anche nell’agricoltura non fu un vantaggio in quanto provocò l’aumento del prezzo dei cereali e </a:t>
              </a:r>
              <a:r>
                <a:rPr b="1" lang="it-IT" sz="1700" u="sng">
                  <a:latin typeface="Trebuchet MS"/>
                  <a:ea typeface="Trebuchet MS"/>
                  <a:cs typeface="Trebuchet MS"/>
                  <a:sym typeface="Trebuchet MS"/>
                </a:rPr>
                <a:t>danneggiò le esportazioni delle colture specializzate</a:t>
              </a:r>
              <a:r>
                <a:rPr lang="it-IT" sz="1700">
                  <a:latin typeface="Trebuchet MS"/>
                  <a:ea typeface="Trebuchet MS"/>
                  <a:cs typeface="Trebuchet MS"/>
                  <a:sym typeface="Trebuchet MS"/>
                </a:rPr>
                <a:t>.</a:t>
              </a:r>
              <a:endParaRPr/>
            </a:p>
          </p:txBody>
        </p:sp>
        <p:sp>
          <p:nvSpPr>
            <p:cNvPr id="387" name="Google Shape;387;p24"/>
            <p:cNvSpPr/>
            <p:nvPr/>
          </p:nvSpPr>
          <p:spPr>
            <a:xfrm>
              <a:off x="1941111" y="3142752"/>
              <a:ext cx="1047584" cy="1047584"/>
            </a:xfrm>
            <a:prstGeom prst="pie">
              <a:avLst>
                <a:gd fmla="val 5400000" name="adj1"/>
                <a:gd fmla="val 16200000" name="adj2"/>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2464903" y="3142752"/>
              <a:ext cx="8665450" cy="1047584"/>
            </a:xfrm>
            <a:prstGeom prst="rect">
              <a:avLst/>
            </a:prstGeom>
            <a:solidFill>
              <a:schemeClr val="lt1">
                <a:alpha val="89803"/>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txBox="1"/>
            <p:nvPr/>
          </p:nvSpPr>
          <p:spPr>
            <a:xfrm>
              <a:off x="2464903" y="3142752"/>
              <a:ext cx="8665450" cy="104758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Trebuchet MS"/>
                <a:buNone/>
              </a:pPr>
              <a:r>
                <a:rPr lang="it-IT" sz="1700">
                  <a:latin typeface="Trebuchet MS"/>
                  <a:ea typeface="Trebuchet MS"/>
                  <a:cs typeface="Trebuchet MS"/>
                  <a:sym typeface="Trebuchet MS"/>
                </a:rPr>
                <a:t>Inoltre l’aumento dei prezzi che seguì la svolta protezionista danneggiò in genere i consumatori e non provocò un miglioramento dei prodotti. Spesso anzi i produttori  si sentirono protetti  dalla mancanza di concorrenza straniera e produssero </a:t>
              </a:r>
              <a:r>
                <a:rPr b="1" lang="it-IT" sz="1700" u="sng">
                  <a:latin typeface="Trebuchet MS"/>
                  <a:ea typeface="Trebuchet MS"/>
                  <a:cs typeface="Trebuchet MS"/>
                  <a:sym typeface="Trebuchet MS"/>
                </a:rPr>
                <a:t>merce inferiore ad un prezzo più alto.</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5"/>
          <p:cNvSpPr txBox="1"/>
          <p:nvPr>
            <p:ph type="title"/>
          </p:nvPr>
        </p:nvSpPr>
        <p:spPr>
          <a:xfrm>
            <a:off x="677334" y="251791"/>
            <a:ext cx="8596668" cy="7951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La politica estera: la triplice alleanza</a:t>
            </a:r>
            <a:endParaRPr/>
          </a:p>
        </p:txBody>
      </p:sp>
      <p:sp>
        <p:nvSpPr>
          <p:cNvPr id="395" name="Google Shape;395;p25"/>
          <p:cNvSpPr txBox="1"/>
          <p:nvPr>
            <p:ph idx="1" type="body"/>
          </p:nvPr>
        </p:nvSpPr>
        <p:spPr>
          <a:xfrm>
            <a:off x="677334" y="1457739"/>
            <a:ext cx="10587014" cy="514847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it-IT"/>
              <a:t>L’Italia si era trovata in una situazione di isolamento diplomatico a partire dal 1881 quando la Francia aveva invaso la Tunisia su cui l’Italia aveva da tempo aspirazioni, anche per la presenza di una forte comunità di emigrati italiani.</a:t>
            </a:r>
            <a:endParaRPr/>
          </a:p>
          <a:p>
            <a:pPr indent="-342900" lvl="0" marL="342900" rtl="0" algn="l">
              <a:lnSpc>
                <a:spcPct val="90000"/>
              </a:lnSpc>
              <a:spcBef>
                <a:spcPts val="1000"/>
              </a:spcBef>
              <a:spcAft>
                <a:spcPts val="0"/>
              </a:spcAft>
              <a:buSzPts val="1440"/>
              <a:buChar char="►"/>
            </a:pPr>
            <a:r>
              <a:rPr lang="it-IT"/>
              <a:t>Ne era seguito un deterioramento dei rapporti italo-francesi.</a:t>
            </a:r>
            <a:endParaRPr/>
          </a:p>
          <a:p>
            <a:pPr indent="-342900" lvl="0" marL="342900" rtl="0" algn="l">
              <a:lnSpc>
                <a:spcPct val="90000"/>
              </a:lnSpc>
              <a:spcBef>
                <a:spcPts val="1000"/>
              </a:spcBef>
              <a:spcAft>
                <a:spcPts val="0"/>
              </a:spcAft>
              <a:buSzPts val="1440"/>
              <a:buChar char="►"/>
            </a:pPr>
            <a:r>
              <a:rPr lang="it-IT"/>
              <a:t>L’Austria intanto (Bismark)  premeva per un accordo tra Italia, Germania ed Austria.</a:t>
            </a:r>
            <a:endParaRPr/>
          </a:p>
          <a:p>
            <a:pPr indent="-342900" lvl="0" marL="342900" rtl="0" algn="l">
              <a:lnSpc>
                <a:spcPct val="90000"/>
              </a:lnSpc>
              <a:spcBef>
                <a:spcPts val="1000"/>
              </a:spcBef>
              <a:spcAft>
                <a:spcPts val="0"/>
              </a:spcAft>
              <a:buSzPts val="1440"/>
              <a:buChar char="►"/>
            </a:pPr>
            <a:r>
              <a:rPr lang="it-IT"/>
              <a:t>Tale accordo, detto TRIPLICE ALLEANZA, venne dunque stipulato nel maggio 1882 dal governo DEPRETIS.</a:t>
            </a:r>
            <a:endParaRPr/>
          </a:p>
          <a:p>
            <a:pPr indent="-342900" lvl="0" marL="342900" rtl="0" algn="l">
              <a:lnSpc>
                <a:spcPct val="90000"/>
              </a:lnSpc>
              <a:spcBef>
                <a:spcPts val="1000"/>
              </a:spcBef>
              <a:spcAft>
                <a:spcPts val="0"/>
              </a:spcAft>
              <a:buSzPts val="1440"/>
              <a:buChar char="►"/>
            </a:pPr>
            <a:r>
              <a:rPr lang="it-IT"/>
              <a:t>Tale alleanza aveva CARATTERE DIFENSIVO ED IMPEGNAVA I FIRMATARI a prestarsi  assistenza in caso di aggressione da parte di altre potenze.</a:t>
            </a:r>
            <a:endParaRPr/>
          </a:p>
          <a:p>
            <a:pPr indent="-342900" lvl="0" marL="342900" rtl="0" algn="l">
              <a:lnSpc>
                <a:spcPct val="90000"/>
              </a:lnSpc>
              <a:spcBef>
                <a:spcPts val="1000"/>
              </a:spcBef>
              <a:spcAft>
                <a:spcPts val="0"/>
              </a:spcAft>
              <a:buSzPts val="1440"/>
              <a:buChar char="►"/>
            </a:pPr>
            <a:r>
              <a:rPr lang="it-IT"/>
              <a:t>In concreto l’Italia veniva coinvolta nel sistema di sicurezza bismarkiano, senza ottenere dai nuovi alleati alcun vantaggio anzi di fatto rinunciando alla sua rivendicazione storica su Trento, la Venezia Giulia e Trieste, ossia le TERRE IRREDENTE, cioè non redente, non liberate dal dominio austriaco.</a:t>
            </a:r>
            <a:endParaRPr/>
          </a:p>
          <a:p>
            <a:pPr indent="-342900" lvl="0" marL="342900" rtl="0" algn="l">
              <a:lnSpc>
                <a:spcPct val="90000"/>
              </a:lnSpc>
              <a:spcBef>
                <a:spcPts val="1000"/>
              </a:spcBef>
              <a:spcAft>
                <a:spcPts val="0"/>
              </a:spcAft>
              <a:buSzPts val="1440"/>
              <a:buChar char="►"/>
            </a:pPr>
            <a:r>
              <a:rPr lang="it-IT"/>
              <a:t>Le garanzie ottenute dall’Italia, in particolare quella che prevedeva compensi per l’Italia ad ogni  eventuale espansione austriaca nei Balcani, non vennero mai applicate (come si vedrà con l’annessione austriaca di Bosnia e dell’Erzegovina nel 1908).</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L’espansione coloniale</a:t>
            </a:r>
            <a:endParaRPr/>
          </a:p>
        </p:txBody>
      </p:sp>
      <p:sp>
        <p:nvSpPr>
          <p:cNvPr id="401" name="Google Shape;401;p2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it-IT"/>
              <a:t>Il governo Depretis, spinto da considerazioni di prestigio e dalla pressione di ristretti gruppi di interesse, ritenne opportuno porre le basi per una piccola iniziativa coloniale in Africa orientale.</a:t>
            </a:r>
            <a:endParaRPr/>
          </a:p>
          <a:p>
            <a:pPr indent="-342900" lvl="0" marL="342900" rtl="0" algn="l">
              <a:spcBef>
                <a:spcPts val="1000"/>
              </a:spcBef>
              <a:spcAft>
                <a:spcPts val="0"/>
              </a:spcAft>
              <a:buSzPts val="1440"/>
              <a:buChar char="►"/>
            </a:pPr>
            <a:r>
              <a:rPr lang="it-IT"/>
              <a:t>Nel 1882 venne acquistata la BAIA DI ASSAB. Tre anni dopo fu inviato un corpo di spedizione che occupò una striscia di territorio tra la BAIA DI ASSAB e la città di MASSAUA.</a:t>
            </a:r>
            <a:endParaRPr/>
          </a:p>
          <a:p>
            <a:pPr indent="0" lvl="0" marL="0" rtl="0" algn="l">
              <a:spcBef>
                <a:spcPts val="1000"/>
              </a:spcBef>
              <a:spcAft>
                <a:spcPts val="0"/>
              </a:spcAft>
              <a:buSzPts val="1440"/>
              <a:buNone/>
            </a:pPr>
            <a:r>
              <a:t/>
            </a:r>
            <a:endParaRPr/>
          </a:p>
        </p:txBody>
      </p:sp>
      <p:sp>
        <p:nvSpPr>
          <p:cNvPr id="402" name="Google Shape;402;p2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403" name="Google Shape;403;p26"/>
          <p:cNvPicPr preferRelativeResize="0"/>
          <p:nvPr/>
        </p:nvPicPr>
        <p:blipFill rotWithShape="1">
          <a:blip r:embed="rId3">
            <a:alphaModFix/>
          </a:blip>
          <a:srcRect b="0" l="0" r="0" t="0"/>
          <a:stretch/>
        </p:blipFill>
        <p:spPr>
          <a:xfrm>
            <a:off x="5089970" y="2160589"/>
            <a:ext cx="4663630" cy="388077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7"/>
          <p:cNvSpPr txBox="1"/>
          <p:nvPr>
            <p:ph type="title"/>
          </p:nvPr>
        </p:nvSpPr>
        <p:spPr>
          <a:xfrm>
            <a:off x="1088151" y="198783"/>
            <a:ext cx="8596668" cy="94090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Lo  scontro con l’Etiopia </a:t>
            </a:r>
            <a:endParaRPr/>
          </a:p>
        </p:txBody>
      </p:sp>
      <p:sp>
        <p:nvSpPr>
          <p:cNvPr id="409" name="Google Shape;409;p27"/>
          <p:cNvSpPr txBox="1"/>
          <p:nvPr>
            <p:ph idx="1" type="body"/>
          </p:nvPr>
        </p:nvSpPr>
        <p:spPr>
          <a:xfrm>
            <a:off x="677333" y="1278173"/>
            <a:ext cx="9619605" cy="476319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it-IT"/>
              <a:t>QUESTA ZONA CONFINAVA CON L’IMPERO ETIOPICO, che era uno stato tra i più forti sebbene arretrato abitato da una popolazione di fede cristiana e confessione copta (una delle più grandi comunità cristiane  del Medio Oriente, nasce dalla predicazione dei francescani e poi dei gesuiti in Egitto). Organizzazione di tipo feudale, economia basata sulla pastorizia. L’autorità, il NEGUS, era fortemente limitato dai signori locali, i RAS,  che disponevano di propri eserciti.</a:t>
            </a:r>
            <a:endParaRPr/>
          </a:p>
          <a:p>
            <a:pPr indent="-342900" lvl="0" marL="342900" rtl="0" algn="l">
              <a:spcBef>
                <a:spcPts val="1000"/>
              </a:spcBef>
              <a:spcAft>
                <a:spcPts val="0"/>
              </a:spcAft>
              <a:buSzPts val="1440"/>
              <a:buChar char="►"/>
            </a:pPr>
            <a:r>
              <a:rPr lang="it-IT"/>
              <a:t>Inizialmente l’Italia cercò si stabilire buoni rapporti, ma quando tentò di ampliare il controllo territoriale si scontrò con il negus ed i ras locali.</a:t>
            </a:r>
            <a:endParaRPr/>
          </a:p>
          <a:p>
            <a:pPr indent="-342900" lvl="0" marL="342900" rtl="0" algn="l">
              <a:spcBef>
                <a:spcPts val="1000"/>
              </a:spcBef>
              <a:spcAft>
                <a:spcPts val="0"/>
              </a:spcAft>
              <a:buSzPts val="1440"/>
              <a:buChar char="►"/>
            </a:pPr>
            <a:r>
              <a:rPr lang="it-IT"/>
              <a:t>Nel gennaio 1887 una colonna di 500 militari italiani fu sterminata nei pressi di DOGALI.</a:t>
            </a:r>
            <a:endParaRPr/>
          </a:p>
          <a:p>
            <a:pPr indent="-342900" lvl="0" marL="342900" rtl="0" algn="l">
              <a:spcBef>
                <a:spcPts val="1000"/>
              </a:spcBef>
              <a:spcAft>
                <a:spcPts val="0"/>
              </a:spcAft>
              <a:buSzPts val="1440"/>
              <a:buChar char="►"/>
            </a:pPr>
            <a:r>
              <a:rPr lang="it-IT"/>
              <a:t>IL FATTO SUSCITO’ INDIGNAZIONE E PROTESTE DA PARTE DEI GRUPPI CONTRARI ALLA POLITICA COLONIALE (ESTREMA SINISTRA).</a:t>
            </a:r>
            <a:endParaRPr/>
          </a:p>
          <a:p>
            <a:pPr indent="-342900" lvl="0" marL="342900" rtl="0" algn="l">
              <a:spcBef>
                <a:spcPts val="1000"/>
              </a:spcBef>
              <a:spcAft>
                <a:spcPts val="0"/>
              </a:spcAft>
              <a:buSzPts val="1440"/>
              <a:buChar char="►"/>
            </a:pPr>
            <a:r>
              <a:rPr lang="it-IT"/>
              <a:t>Prevalse la linea della tutela del prestigio nazionale ed il governo  stanziò finanziamenti per rinforzare la presenza militare italiana sulla fascia costiera della zona.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grpSp>
        <p:nvGrpSpPr>
          <p:cNvPr id="414" name="Google Shape;414;p28"/>
          <p:cNvGrpSpPr/>
          <p:nvPr/>
        </p:nvGrpSpPr>
        <p:grpSpPr>
          <a:xfrm>
            <a:off x="677334" y="617961"/>
            <a:ext cx="8596668" cy="725399"/>
            <a:chOff x="0" y="8361"/>
            <a:chExt cx="8596668" cy="725399"/>
          </a:xfrm>
        </p:grpSpPr>
        <p:sp>
          <p:nvSpPr>
            <p:cNvPr id="415" name="Google Shape;415;p28"/>
            <p:cNvSpPr/>
            <p:nvPr/>
          </p:nvSpPr>
          <p:spPr>
            <a:xfrm>
              <a:off x="0" y="8361"/>
              <a:ext cx="8596668" cy="725399"/>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txBox="1"/>
            <p:nvPr/>
          </p:nvSpPr>
          <p:spPr>
            <a:xfrm>
              <a:off x="35411" y="43772"/>
              <a:ext cx="8525846" cy="654577"/>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Trebuchet MS"/>
                <a:buNone/>
              </a:pPr>
              <a:r>
                <a:rPr lang="it-IT" sz="3100">
                  <a:solidFill>
                    <a:schemeClr val="lt1"/>
                  </a:solidFill>
                  <a:latin typeface="Trebuchet MS"/>
                  <a:ea typeface="Trebuchet MS"/>
                  <a:cs typeface="Trebuchet MS"/>
                  <a:sym typeface="Trebuchet MS"/>
                </a:rPr>
                <a:t>CRISPI, il rafforzamento dello stato</a:t>
              </a:r>
              <a:endParaRPr/>
            </a:p>
          </p:txBody>
        </p:sp>
      </p:grpSp>
      <p:grpSp>
        <p:nvGrpSpPr>
          <p:cNvPr id="417" name="Google Shape;417;p28"/>
          <p:cNvGrpSpPr/>
          <p:nvPr/>
        </p:nvGrpSpPr>
        <p:grpSpPr>
          <a:xfrm>
            <a:off x="677333" y="1832458"/>
            <a:ext cx="11117102" cy="4365901"/>
            <a:chOff x="0" y="387970"/>
            <a:chExt cx="11117102" cy="4365901"/>
          </a:xfrm>
        </p:grpSpPr>
        <p:sp>
          <p:nvSpPr>
            <p:cNvPr id="418" name="Google Shape;418;p28"/>
            <p:cNvSpPr/>
            <p:nvPr/>
          </p:nvSpPr>
          <p:spPr>
            <a:xfrm>
              <a:off x="0" y="387970"/>
              <a:ext cx="11117102" cy="68445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txBox="1"/>
            <p:nvPr/>
          </p:nvSpPr>
          <p:spPr>
            <a:xfrm>
              <a:off x="33412" y="421382"/>
              <a:ext cx="11050278"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Alla morte di Depretis (1887) divenne presidente del consiglio CRISPI.</a:t>
              </a:r>
              <a:endParaRPr/>
            </a:p>
          </p:txBody>
        </p:sp>
        <p:sp>
          <p:nvSpPr>
            <p:cNvPr id="420" name="Google Shape;420;p28"/>
            <p:cNvSpPr/>
            <p:nvPr/>
          </p:nvSpPr>
          <p:spPr>
            <a:xfrm>
              <a:off x="0" y="1124260"/>
              <a:ext cx="11117102" cy="68445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txBox="1"/>
            <p:nvPr/>
          </p:nvSpPr>
          <p:spPr>
            <a:xfrm>
              <a:off x="33412" y="1157672"/>
              <a:ext cx="11050278"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La sua POLITICA AUTORITARIA  si accompagnò ad un’importante riorganizzazione dell’apparato statale ma accentuò anche le spinte REPRESSIVE.</a:t>
              </a:r>
              <a:endParaRPr/>
            </a:p>
          </p:txBody>
        </p:sp>
        <p:sp>
          <p:nvSpPr>
            <p:cNvPr id="422" name="Google Shape;422;p28"/>
            <p:cNvSpPr/>
            <p:nvPr/>
          </p:nvSpPr>
          <p:spPr>
            <a:xfrm>
              <a:off x="0" y="1860550"/>
              <a:ext cx="11117102" cy="68445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txBox="1"/>
            <p:nvPr/>
          </p:nvSpPr>
          <p:spPr>
            <a:xfrm>
              <a:off x="33412" y="1893962"/>
              <a:ext cx="11050278"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Per circa 5 anni accentrò su di sé la presidenza del consiglio, il ministero degli esteri e quello dell’interno.</a:t>
              </a:r>
              <a:endParaRPr/>
            </a:p>
          </p:txBody>
        </p:sp>
        <p:sp>
          <p:nvSpPr>
            <p:cNvPr id="424" name="Google Shape;424;p28"/>
            <p:cNvSpPr/>
            <p:nvPr/>
          </p:nvSpPr>
          <p:spPr>
            <a:xfrm>
              <a:off x="0" y="2596840"/>
              <a:ext cx="11117102" cy="68445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txBox="1"/>
            <p:nvPr/>
          </p:nvSpPr>
          <p:spPr>
            <a:xfrm>
              <a:off x="33412" y="2630252"/>
              <a:ext cx="11050278"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Nel 1888 venne approvata una legge che ampliava il diritto di voto per le elezioni amministrative e rendeva  elettivi i sindaci dei comuni con più di 10.000 abitanti (fino ad allora erano di nomina regia).</a:t>
              </a:r>
              <a:endParaRPr/>
            </a:p>
          </p:txBody>
        </p:sp>
        <p:sp>
          <p:nvSpPr>
            <p:cNvPr id="426" name="Google Shape;426;p28"/>
            <p:cNvSpPr/>
            <p:nvPr/>
          </p:nvSpPr>
          <p:spPr>
            <a:xfrm>
              <a:off x="0" y="3333130"/>
              <a:ext cx="11117102" cy="68445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txBox="1"/>
            <p:nvPr/>
          </p:nvSpPr>
          <p:spPr>
            <a:xfrm>
              <a:off x="33412" y="3366542"/>
              <a:ext cx="11050278"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Nel 1889 fu varato il </a:t>
              </a:r>
              <a:r>
                <a:rPr i="1" lang="it-IT" sz="1800">
                  <a:solidFill>
                    <a:schemeClr val="dk1"/>
                  </a:solidFill>
                  <a:latin typeface="Trebuchet MS"/>
                  <a:ea typeface="Trebuchet MS"/>
                  <a:cs typeface="Trebuchet MS"/>
                  <a:sym typeface="Trebuchet MS"/>
                </a:rPr>
                <a:t>Codice Zanardelli  che aboliva la pena di morte e non negava il diritto di sciopero.</a:t>
              </a:r>
              <a:endParaRPr sz="1800">
                <a:solidFill>
                  <a:schemeClr val="dk1"/>
                </a:solidFill>
                <a:latin typeface="Trebuchet MS"/>
                <a:ea typeface="Trebuchet MS"/>
                <a:cs typeface="Trebuchet MS"/>
                <a:sym typeface="Trebuchet MS"/>
              </a:endParaRPr>
            </a:p>
          </p:txBody>
        </p:sp>
        <p:sp>
          <p:nvSpPr>
            <p:cNvPr id="428" name="Google Shape;428;p28"/>
            <p:cNvSpPr/>
            <p:nvPr/>
          </p:nvSpPr>
          <p:spPr>
            <a:xfrm>
              <a:off x="0" y="4069421"/>
              <a:ext cx="11117102" cy="684450"/>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txBox="1"/>
            <p:nvPr/>
          </p:nvSpPr>
          <p:spPr>
            <a:xfrm>
              <a:off x="33412" y="4102833"/>
              <a:ext cx="11050278"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i="1" lang="it-IT" sz="1800">
                  <a:solidFill>
                    <a:schemeClr val="dk1"/>
                  </a:solidFill>
                  <a:latin typeface="Trebuchet MS"/>
                  <a:ea typeface="Trebuchet MS"/>
                  <a:cs typeface="Trebuchet MS"/>
                  <a:sym typeface="Trebuchet MS"/>
                </a:rPr>
                <a:t>Tuttavia vennero inasprite le leggi  di Pubblica Sicurezza </a:t>
              </a:r>
              <a:r>
                <a:rPr lang="it-IT" sz="1800">
                  <a:solidFill>
                    <a:schemeClr val="dk1"/>
                  </a:solidFill>
                  <a:latin typeface="Trebuchet MS"/>
                  <a:ea typeface="Trebuchet MS"/>
                  <a:cs typeface="Trebuchet MS"/>
                  <a:sym typeface="Trebuchet MS"/>
                </a:rPr>
                <a:t>che ponevano gravi limiti alle libertà sindacali e lasciavano ampi poteri discrezionali alla polizia (es. inviare al domicilio coatto o al confino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9"/>
          <p:cNvSpPr txBox="1"/>
          <p:nvPr>
            <p:ph type="title"/>
          </p:nvPr>
        </p:nvSpPr>
        <p:spPr>
          <a:xfrm>
            <a:off x="677334" y="609600"/>
            <a:ext cx="8596668" cy="91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I progetti coloniali di Crispi</a:t>
            </a:r>
            <a:endParaRPr/>
          </a:p>
        </p:txBody>
      </p:sp>
      <p:grpSp>
        <p:nvGrpSpPr>
          <p:cNvPr id="435" name="Google Shape;435;p29"/>
          <p:cNvGrpSpPr/>
          <p:nvPr/>
        </p:nvGrpSpPr>
        <p:grpSpPr>
          <a:xfrm>
            <a:off x="677334" y="1807146"/>
            <a:ext cx="10282214" cy="4123350"/>
            <a:chOff x="0" y="110867"/>
            <a:chExt cx="10282214" cy="4123350"/>
          </a:xfrm>
        </p:grpSpPr>
        <p:sp>
          <p:nvSpPr>
            <p:cNvPr id="436" name="Google Shape;436;p29"/>
            <p:cNvSpPr/>
            <p:nvPr/>
          </p:nvSpPr>
          <p:spPr>
            <a:xfrm>
              <a:off x="0" y="110867"/>
              <a:ext cx="10282214" cy="646425"/>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txBox="1"/>
            <p:nvPr/>
          </p:nvSpPr>
          <p:spPr>
            <a:xfrm>
              <a:off x="31556" y="142423"/>
              <a:ext cx="10219102" cy="58331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Trebuchet MS"/>
                <a:buNone/>
              </a:pPr>
              <a:r>
                <a:rPr lang="it-IT" sz="1700">
                  <a:solidFill>
                    <a:schemeClr val="lt1"/>
                  </a:solidFill>
                  <a:latin typeface="Trebuchet MS"/>
                  <a:ea typeface="Trebuchet MS"/>
                  <a:cs typeface="Trebuchet MS"/>
                  <a:sym typeface="Trebuchet MS"/>
                </a:rPr>
                <a:t>Fu sostenitore dell’ascesa dell’Italia a </a:t>
              </a:r>
              <a:r>
                <a:rPr i="1" lang="it-IT" sz="1700">
                  <a:solidFill>
                    <a:schemeClr val="lt1"/>
                  </a:solidFill>
                  <a:latin typeface="Trebuchet MS"/>
                  <a:ea typeface="Trebuchet MS"/>
                  <a:cs typeface="Trebuchet MS"/>
                  <a:sym typeface="Trebuchet MS"/>
                </a:rPr>
                <a:t>grande potenza coloniale.</a:t>
              </a:r>
              <a:endParaRPr sz="1700">
                <a:solidFill>
                  <a:schemeClr val="lt1"/>
                </a:solidFill>
                <a:latin typeface="Trebuchet MS"/>
                <a:ea typeface="Trebuchet MS"/>
                <a:cs typeface="Trebuchet MS"/>
                <a:sym typeface="Trebuchet MS"/>
              </a:endParaRPr>
            </a:p>
          </p:txBody>
        </p:sp>
        <p:sp>
          <p:nvSpPr>
            <p:cNvPr id="438" name="Google Shape;438;p29"/>
            <p:cNvSpPr/>
            <p:nvPr/>
          </p:nvSpPr>
          <p:spPr>
            <a:xfrm>
              <a:off x="0" y="806252"/>
              <a:ext cx="10282214" cy="646425"/>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txBox="1"/>
            <p:nvPr/>
          </p:nvSpPr>
          <p:spPr>
            <a:xfrm>
              <a:off x="31556" y="837808"/>
              <a:ext cx="10219102" cy="58331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Trebuchet MS"/>
                <a:buNone/>
              </a:pPr>
              <a:r>
                <a:rPr i="1" lang="it-IT" sz="1700">
                  <a:solidFill>
                    <a:schemeClr val="lt1"/>
                  </a:solidFill>
                  <a:latin typeface="Trebuchet MS"/>
                  <a:ea typeface="Trebuchet MS"/>
                  <a:cs typeface="Trebuchet MS"/>
                  <a:sym typeface="Trebuchet MS"/>
                </a:rPr>
                <a:t>Puntò sul rafforzamento della Triplice Alleanza </a:t>
              </a:r>
              <a:r>
                <a:rPr lang="it-IT" sz="1700">
                  <a:solidFill>
                    <a:schemeClr val="lt1"/>
                  </a:solidFill>
                  <a:latin typeface="Trebuchet MS"/>
                  <a:ea typeface="Trebuchet MS"/>
                  <a:cs typeface="Trebuchet MS"/>
                  <a:sym typeface="Trebuchet MS"/>
                </a:rPr>
                <a:t>ed in particolare sul legame con l’impero tedesco.</a:t>
              </a:r>
              <a:endParaRPr/>
            </a:p>
          </p:txBody>
        </p:sp>
        <p:sp>
          <p:nvSpPr>
            <p:cNvPr id="440" name="Google Shape;440;p29"/>
            <p:cNvSpPr/>
            <p:nvPr/>
          </p:nvSpPr>
          <p:spPr>
            <a:xfrm>
              <a:off x="0" y="1501637"/>
              <a:ext cx="10282214" cy="646425"/>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txBox="1"/>
            <p:nvPr/>
          </p:nvSpPr>
          <p:spPr>
            <a:xfrm>
              <a:off x="31556" y="1533193"/>
              <a:ext cx="10219102" cy="58331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Trebuchet MS"/>
                <a:buNone/>
              </a:pPr>
              <a:r>
                <a:rPr lang="it-IT" sz="1700">
                  <a:solidFill>
                    <a:schemeClr val="lt1"/>
                  </a:solidFill>
                  <a:latin typeface="Trebuchet MS"/>
                  <a:ea typeface="Trebuchet MS"/>
                  <a:cs typeface="Trebuchet MS"/>
                  <a:sym typeface="Trebuchet MS"/>
                </a:rPr>
                <a:t>Egli sperava di garantire l’Italia da nuove iniziative francesi nel Mediterraneo, ma anche di ampliare la presenza italiana in Africa.</a:t>
              </a:r>
              <a:endParaRPr/>
            </a:p>
          </p:txBody>
        </p:sp>
        <p:sp>
          <p:nvSpPr>
            <p:cNvPr id="442" name="Google Shape;442;p29"/>
            <p:cNvSpPr/>
            <p:nvPr/>
          </p:nvSpPr>
          <p:spPr>
            <a:xfrm>
              <a:off x="0" y="2197022"/>
              <a:ext cx="10282214" cy="646425"/>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txBox="1"/>
            <p:nvPr/>
          </p:nvSpPr>
          <p:spPr>
            <a:xfrm>
              <a:off x="31556" y="2228578"/>
              <a:ext cx="10219102" cy="58331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Trebuchet MS"/>
                <a:buNone/>
              </a:pPr>
              <a:r>
                <a:rPr lang="it-IT" sz="1700">
                  <a:solidFill>
                    <a:schemeClr val="lt1"/>
                  </a:solidFill>
                  <a:latin typeface="Trebuchet MS"/>
                  <a:ea typeface="Trebuchet MS"/>
                  <a:cs typeface="Trebuchet MS"/>
                  <a:sym typeface="Trebuchet MS"/>
                </a:rPr>
                <a:t>Nel 1890 i possedimenti italiani  furono ampliati e riorganizzati con il nome di colonia ERITREA MENTRE VENIVANO POSTE LE BASI  PER UNA NUOVA ESPANSIONE SULLE COSTE DELLA SOMALIA.</a:t>
              </a:r>
              <a:endParaRPr/>
            </a:p>
          </p:txBody>
        </p:sp>
        <p:sp>
          <p:nvSpPr>
            <p:cNvPr id="444" name="Google Shape;444;p29"/>
            <p:cNvSpPr/>
            <p:nvPr/>
          </p:nvSpPr>
          <p:spPr>
            <a:xfrm>
              <a:off x="0" y="2892407"/>
              <a:ext cx="10282214" cy="646425"/>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txBox="1"/>
            <p:nvPr/>
          </p:nvSpPr>
          <p:spPr>
            <a:xfrm>
              <a:off x="31556" y="2923963"/>
              <a:ext cx="10219102" cy="58331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Trebuchet MS"/>
                <a:buNone/>
              </a:pPr>
              <a:r>
                <a:rPr lang="it-IT" sz="1700">
                  <a:solidFill>
                    <a:schemeClr val="lt1"/>
                  </a:solidFill>
                  <a:latin typeface="Trebuchet MS"/>
                  <a:ea typeface="Trebuchet MS"/>
                  <a:cs typeface="Trebuchet MS"/>
                  <a:sym typeface="Trebuchet MS"/>
                </a:rPr>
                <a:t>La politica di Crispi risultò però troppo costosa per il bilancio dello stato ed egli venne messo in minoranza.</a:t>
              </a:r>
              <a:endParaRPr/>
            </a:p>
          </p:txBody>
        </p:sp>
        <p:sp>
          <p:nvSpPr>
            <p:cNvPr id="446" name="Google Shape;446;p29"/>
            <p:cNvSpPr/>
            <p:nvPr/>
          </p:nvSpPr>
          <p:spPr>
            <a:xfrm>
              <a:off x="0" y="3587792"/>
              <a:ext cx="10282214" cy="646425"/>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txBox="1"/>
            <p:nvPr/>
          </p:nvSpPr>
          <p:spPr>
            <a:xfrm>
              <a:off x="31556" y="3619348"/>
              <a:ext cx="10219102" cy="58331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Trebuchet MS"/>
                <a:buNone/>
              </a:pPr>
              <a:r>
                <a:rPr lang="it-IT" sz="1700">
                  <a:solidFill>
                    <a:schemeClr val="lt1"/>
                  </a:solidFill>
                  <a:latin typeface="Trebuchet MS"/>
                  <a:ea typeface="Trebuchet MS"/>
                  <a:cs typeface="Trebuchet MS"/>
                  <a:sym typeface="Trebuchet MS"/>
                </a:rPr>
                <a:t>Si dimise all’inizio del 1891.</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p:nvPr/>
        </p:nvSpPr>
        <p:spPr>
          <a:xfrm>
            <a:off x="543338" y="304800"/>
            <a:ext cx="9674087" cy="6096000"/>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it-IT" sz="1800" u="sng" cap="none" strike="noStrike">
                <a:solidFill>
                  <a:schemeClr val="lt1"/>
                </a:solidFill>
                <a:latin typeface="Trebuchet MS"/>
                <a:ea typeface="Trebuchet MS"/>
                <a:cs typeface="Trebuchet MS"/>
                <a:sym typeface="Trebuchet MS"/>
              </a:rPr>
              <a:t>CITTA’ E CAMPAGNE</a:t>
            </a:r>
            <a:endParaRPr/>
          </a:p>
          <a:p>
            <a:pPr indent="0" lvl="0" marL="0" marR="0" rtl="0" algn="l">
              <a:spcBef>
                <a:spcPts val="0"/>
              </a:spcBef>
              <a:spcAft>
                <a:spcPts val="0"/>
              </a:spcAft>
              <a:buNone/>
            </a:pPr>
            <a:r>
              <a:t/>
            </a:r>
            <a:endParaRPr b="1" sz="1800" u="sng">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it-IT" sz="1800">
                <a:solidFill>
                  <a:schemeClr val="lt1"/>
                </a:solidFill>
                <a:latin typeface="Trebuchet MS"/>
                <a:ea typeface="Trebuchet MS"/>
                <a:cs typeface="Trebuchet MS"/>
                <a:sym typeface="Trebuchet MS"/>
              </a:rPr>
              <a:t>L’ Italia era uno dei paesi con il maggior numero di città (una decina i centri con più di 100000 abitanti, Napoli, il maggiore, superava i 450.000, poi Torino, Milano, Roma con circa 200.000).</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it-IT" sz="1800">
                <a:solidFill>
                  <a:schemeClr val="lt1"/>
                </a:solidFill>
                <a:latin typeface="Trebuchet MS"/>
                <a:ea typeface="Trebuchet MS"/>
                <a:cs typeface="Trebuchet MS"/>
                <a:sym typeface="Trebuchet MS"/>
              </a:rPr>
              <a:t>La popolazione urbana era circa il 20% del totale.</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it-IT" sz="1800">
                <a:solidFill>
                  <a:schemeClr val="lt1"/>
                </a:solidFill>
                <a:latin typeface="Trebuchet MS"/>
                <a:ea typeface="Trebuchet MS"/>
                <a:cs typeface="Trebuchet MS"/>
                <a:sym typeface="Trebuchet MS"/>
              </a:rPr>
              <a:t>L’agricoltura occupava il 70% circa della popolazione attiva, mentre il 185 si dedicava ad industria ed artigianato ed il 12%  il settore terziario (commercio e servizi).</a:t>
            </a:r>
            <a:endParaRPr/>
          </a:p>
          <a:p>
            <a:pPr indent="0" lvl="0" marL="0" marR="0" rtl="0" algn="l">
              <a:spcBef>
                <a:spcPts val="0"/>
              </a:spcBef>
              <a:spcAft>
                <a:spcPts val="0"/>
              </a:spcAft>
              <a:buNone/>
            </a:pPr>
            <a:r>
              <a:rPr lang="it-IT" sz="1800">
                <a:solidFill>
                  <a:schemeClr val="lt1"/>
                </a:solidFill>
                <a:latin typeface="Trebuchet MS"/>
                <a:ea typeface="Trebuchet MS"/>
                <a:cs typeface="Trebuchet MS"/>
                <a:sym typeface="Trebuchet MS"/>
              </a:rPr>
              <a:t>L’agricoltura forniva inoltre i prodotti di esportazione  (seta grezza dal nord e agrumi , frutta secca, vino ed olio dal sud).</a:t>
            </a:r>
            <a:endParaRPr/>
          </a:p>
          <a:p>
            <a:pPr indent="0" lvl="0" marL="0" marR="0" rtl="0" algn="l">
              <a:spcBef>
                <a:spcPts val="0"/>
              </a:spcBef>
              <a:spcAft>
                <a:spcPts val="0"/>
              </a:spcAft>
              <a:buNone/>
            </a:pPr>
            <a:r>
              <a:rPr lang="it-IT" sz="1800">
                <a:solidFill>
                  <a:schemeClr val="lt1"/>
                </a:solidFill>
                <a:latin typeface="Trebuchet MS"/>
                <a:ea typeface="Trebuchet MS"/>
                <a:cs typeface="Trebuchet MS"/>
                <a:sym typeface="Trebuchet MS"/>
              </a:rPr>
              <a:t>Contrariamente a quanto tradizionalmente si pensa il territorio italiano non favoriva l’agricoltura perché solo il 20% era pianeggiante, il resto era collinare o montagnoso; inoltre il 20% del territorio era  occupato da terre incolte o paludi.</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descr="Risultati immagini per giolitti giovanni" id="452" name="Google Shape;452;p30"/>
          <p:cNvPicPr preferRelativeResize="0"/>
          <p:nvPr/>
        </p:nvPicPr>
        <p:blipFill rotWithShape="1">
          <a:blip r:embed="rId3">
            <a:alphaModFix/>
          </a:blip>
          <a:srcRect b="0" l="0" r="0" t="0"/>
          <a:stretch/>
        </p:blipFill>
        <p:spPr>
          <a:xfrm>
            <a:off x="6096000" y="1351722"/>
            <a:ext cx="2663687" cy="3816626"/>
          </a:xfrm>
          <a:prstGeom prst="rect">
            <a:avLst/>
          </a:prstGeom>
          <a:noFill/>
          <a:ln>
            <a:noFill/>
          </a:ln>
        </p:spPr>
      </p:pic>
      <p:pic>
        <p:nvPicPr>
          <p:cNvPr descr="Risultati immagini per francesco crispi" id="453" name="Google Shape;453;p30"/>
          <p:cNvPicPr preferRelativeResize="0"/>
          <p:nvPr/>
        </p:nvPicPr>
        <p:blipFill rotWithShape="1">
          <a:blip r:embed="rId4">
            <a:alphaModFix/>
          </a:blip>
          <a:srcRect b="0" l="0" r="0" t="0"/>
          <a:stretch/>
        </p:blipFill>
        <p:spPr>
          <a:xfrm>
            <a:off x="1444488" y="1351722"/>
            <a:ext cx="3061252" cy="38166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GIOLITTI</a:t>
            </a:r>
            <a:endParaRPr/>
          </a:p>
        </p:txBody>
      </p:sp>
      <p:grpSp>
        <p:nvGrpSpPr>
          <p:cNvPr id="459" name="Google Shape;459;p31"/>
          <p:cNvGrpSpPr/>
          <p:nvPr/>
        </p:nvGrpSpPr>
        <p:grpSpPr>
          <a:xfrm>
            <a:off x="677334" y="1303993"/>
            <a:ext cx="10162943" cy="5363775"/>
            <a:chOff x="0" y="33993"/>
            <a:chExt cx="10162943" cy="5363775"/>
          </a:xfrm>
        </p:grpSpPr>
        <p:sp>
          <p:nvSpPr>
            <p:cNvPr id="460" name="Google Shape;460;p31"/>
            <p:cNvSpPr/>
            <p:nvPr/>
          </p:nvSpPr>
          <p:spPr>
            <a:xfrm>
              <a:off x="0" y="33993"/>
              <a:ext cx="10162943" cy="85556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txBox="1"/>
            <p:nvPr/>
          </p:nvSpPr>
          <p:spPr>
            <a:xfrm>
              <a:off x="41765" y="75758"/>
              <a:ext cx="10079413" cy="772032"/>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Nettamente diversa fu la politica di Giovanni Giolitti che fu capo del governo nel 1892-93.</a:t>
              </a:r>
              <a:endParaRPr/>
            </a:p>
          </p:txBody>
        </p:sp>
        <p:sp>
          <p:nvSpPr>
            <p:cNvPr id="462" name="Google Shape;462;p31"/>
            <p:cNvSpPr/>
            <p:nvPr/>
          </p:nvSpPr>
          <p:spPr>
            <a:xfrm>
              <a:off x="0" y="935635"/>
              <a:ext cx="10162943" cy="85556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txBox="1"/>
            <p:nvPr/>
          </p:nvSpPr>
          <p:spPr>
            <a:xfrm>
              <a:off x="41765" y="977400"/>
              <a:ext cx="10079413" cy="772032"/>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Egli si presentava con un programma piuttosto avanzato. </a:t>
              </a:r>
              <a:endParaRPr/>
            </a:p>
          </p:txBody>
        </p:sp>
        <p:sp>
          <p:nvSpPr>
            <p:cNvPr id="464" name="Google Shape;464;p31"/>
            <p:cNvSpPr/>
            <p:nvPr/>
          </p:nvSpPr>
          <p:spPr>
            <a:xfrm>
              <a:off x="0" y="1837278"/>
              <a:ext cx="10162943" cy="85556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txBox="1"/>
            <p:nvPr/>
          </p:nvSpPr>
          <p:spPr>
            <a:xfrm>
              <a:off x="41765" y="1879043"/>
              <a:ext cx="10079413" cy="772032"/>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In politica fiscale mirava ad una più equa distribuzione del carico fiscale introducendo il principio della </a:t>
              </a:r>
              <a:r>
                <a:rPr i="1" lang="it-IT" sz="1600">
                  <a:solidFill>
                    <a:schemeClr val="lt1"/>
                  </a:solidFill>
                  <a:latin typeface="Trebuchet MS"/>
                  <a:ea typeface="Trebuchet MS"/>
                  <a:cs typeface="Trebuchet MS"/>
                  <a:sym typeface="Trebuchet MS"/>
                </a:rPr>
                <a:t>progressività delle imposte.</a:t>
              </a:r>
              <a:endParaRPr sz="1600">
                <a:solidFill>
                  <a:schemeClr val="lt1"/>
                </a:solidFill>
                <a:latin typeface="Trebuchet MS"/>
                <a:ea typeface="Trebuchet MS"/>
                <a:cs typeface="Trebuchet MS"/>
                <a:sym typeface="Trebuchet MS"/>
              </a:endParaRPr>
            </a:p>
          </p:txBody>
        </p:sp>
        <p:sp>
          <p:nvSpPr>
            <p:cNvPr id="466" name="Google Shape;466;p31"/>
            <p:cNvSpPr/>
            <p:nvPr/>
          </p:nvSpPr>
          <p:spPr>
            <a:xfrm>
              <a:off x="0" y="2738921"/>
              <a:ext cx="10162943" cy="85556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txBox="1"/>
            <p:nvPr/>
          </p:nvSpPr>
          <p:spPr>
            <a:xfrm>
              <a:off x="41765" y="2780686"/>
              <a:ext cx="10079413" cy="772032"/>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L’AZIONE DI GIOLITTI FU IMPERNIATA SU UNA LINA NON REPRESSIVA NEI CONFRONTI DEI  CONFLITTI SOCIALI.</a:t>
              </a:r>
              <a:endParaRPr/>
            </a:p>
          </p:txBody>
        </p:sp>
        <p:sp>
          <p:nvSpPr>
            <p:cNvPr id="468" name="Google Shape;468;p31"/>
            <p:cNvSpPr/>
            <p:nvPr/>
          </p:nvSpPr>
          <p:spPr>
            <a:xfrm>
              <a:off x="0" y="3640563"/>
              <a:ext cx="10162943" cy="85556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txBox="1"/>
            <p:nvPr/>
          </p:nvSpPr>
          <p:spPr>
            <a:xfrm>
              <a:off x="41765" y="3682328"/>
              <a:ext cx="10079413" cy="772032"/>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Si rifiutò di ricorrere a misure eccezionali contro i FASCI DEI LAVORATORI sviluppatisi in Sicilia per protesta contro la pesante fiscalità ed il malgoverno locale. Il suo atteggiamento venne ritenuto debole dai conservatori ostili anche alla riforma fiscale.</a:t>
              </a:r>
              <a:endParaRPr/>
            </a:p>
          </p:txBody>
        </p:sp>
        <p:sp>
          <p:nvSpPr>
            <p:cNvPr id="470" name="Google Shape;470;p31"/>
            <p:cNvSpPr/>
            <p:nvPr/>
          </p:nvSpPr>
          <p:spPr>
            <a:xfrm>
              <a:off x="0" y="4542206"/>
              <a:ext cx="10162943" cy="855562"/>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txBox="1"/>
            <p:nvPr/>
          </p:nvSpPr>
          <p:spPr>
            <a:xfrm>
              <a:off x="41765" y="4583971"/>
              <a:ext cx="10079413" cy="772032"/>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Questo accelerò la sua caduta che fu comunque dovuta allo scandalo della Banca Romana (emissione fraudolenta di carta moneta per finanziare uomini politici e giornalisti in grado di influenzare la stampa e l’opinione pubblica in occasione delle campagne elettorali).</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32"/>
          <p:cNvPicPr preferRelativeResize="0"/>
          <p:nvPr/>
        </p:nvPicPr>
        <p:blipFill rotWithShape="1">
          <a:blip r:embed="rId3">
            <a:alphaModFix/>
          </a:blip>
          <a:srcRect b="0" l="0" r="0" t="0"/>
          <a:stretch/>
        </p:blipFill>
        <p:spPr>
          <a:xfrm>
            <a:off x="1086679" y="-9434"/>
            <a:ext cx="9753600" cy="5867400"/>
          </a:xfrm>
          <a:prstGeom prst="rect">
            <a:avLst/>
          </a:prstGeom>
          <a:noFill/>
          <a:ln>
            <a:noFill/>
          </a:ln>
        </p:spPr>
      </p:pic>
      <p:sp>
        <p:nvSpPr>
          <p:cNvPr id="477" name="Google Shape;477;p32"/>
          <p:cNvSpPr/>
          <p:nvPr/>
        </p:nvSpPr>
        <p:spPr>
          <a:xfrm>
            <a:off x="649357" y="6081596"/>
            <a:ext cx="111450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lt1"/>
                </a:solidFill>
                <a:latin typeface="Trebuchet MS"/>
                <a:ea typeface="Trebuchet MS"/>
                <a:cs typeface="Trebuchet MS"/>
                <a:sym typeface="Trebuchet MS"/>
              </a:rPr>
              <a:t>“La gabbia dei malfattori: Il primo maggio dei governi”, vignetta per </a:t>
            </a:r>
            <a:r>
              <a:rPr i="1" lang="it-IT" sz="1800">
                <a:solidFill>
                  <a:schemeClr val="lt1"/>
                </a:solidFill>
                <a:latin typeface="Trebuchet MS"/>
                <a:ea typeface="Trebuchet MS"/>
                <a:cs typeface="Trebuchet MS"/>
                <a:sym typeface="Trebuchet MS"/>
              </a:rPr>
              <a:t>L'Asino</a:t>
            </a:r>
            <a:r>
              <a:rPr lang="it-IT" sz="1800">
                <a:solidFill>
                  <a:schemeClr val="lt1"/>
                </a:solidFill>
                <a:latin typeface="Trebuchet MS"/>
                <a:ea typeface="Trebuchet MS"/>
                <a:cs typeface="Trebuchet MS"/>
                <a:sym typeface="Trebuchet MS"/>
              </a:rPr>
              <a:t> del 29 gennaio </a:t>
            </a:r>
            <a:r>
              <a:rPr lang="it-IT" sz="1800" u="sng">
                <a:solidFill>
                  <a:schemeClr val="lt1"/>
                </a:solidFill>
                <a:latin typeface="Trebuchet MS"/>
                <a:ea typeface="Trebuchet MS"/>
                <a:cs typeface="Trebuchet MS"/>
                <a:sym typeface="Trebuchet MS"/>
                <a:hlinkClick r:id="rId4">
                  <a:extLst>
                    <a:ext uri="{A12FA001-AC4F-418D-AE19-62706E023703}">
                      <ahyp:hlinkClr val="tx"/>
                    </a:ext>
                  </a:extLst>
                </a:hlinkClick>
              </a:rPr>
              <a:t>1893</a:t>
            </a:r>
            <a:r>
              <a:rPr lang="it-IT" sz="1800">
                <a:solidFill>
                  <a:schemeClr val="lt1"/>
                </a:solidFill>
                <a:latin typeface="Trebuchet MS"/>
                <a:ea typeface="Trebuchet MS"/>
                <a:cs typeface="Trebuchet MS"/>
                <a:sym typeface="Trebuchet MS"/>
              </a:rPr>
              <a:t> sullo </a:t>
            </a:r>
            <a:r>
              <a:rPr lang="it-IT" sz="1800" u="sng">
                <a:solidFill>
                  <a:schemeClr val="lt1"/>
                </a:solidFill>
                <a:latin typeface="Trebuchet MS"/>
                <a:ea typeface="Trebuchet MS"/>
                <a:cs typeface="Trebuchet MS"/>
                <a:sym typeface="Trebuchet MS"/>
                <a:hlinkClick r:id="rId5">
                  <a:extLst>
                    <a:ext uri="{A12FA001-AC4F-418D-AE19-62706E023703}">
                      <ahyp:hlinkClr val="tx"/>
                    </a:ext>
                  </a:extLst>
                </a:hlinkClick>
              </a:rPr>
              <a:t>scandalo della Banca Romana</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pSp>
        <p:nvGrpSpPr>
          <p:cNvPr id="482" name="Google Shape;482;p33"/>
          <p:cNvGrpSpPr/>
          <p:nvPr/>
        </p:nvGrpSpPr>
        <p:grpSpPr>
          <a:xfrm>
            <a:off x="677334" y="611334"/>
            <a:ext cx="8596668" cy="725399"/>
            <a:chOff x="0" y="1734"/>
            <a:chExt cx="8596668" cy="725399"/>
          </a:xfrm>
        </p:grpSpPr>
        <p:sp>
          <p:nvSpPr>
            <p:cNvPr id="483" name="Google Shape;483;p33"/>
            <p:cNvSpPr/>
            <p:nvPr/>
          </p:nvSpPr>
          <p:spPr>
            <a:xfrm>
              <a:off x="0" y="1734"/>
              <a:ext cx="8596668" cy="725399"/>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txBox="1"/>
            <p:nvPr/>
          </p:nvSpPr>
          <p:spPr>
            <a:xfrm>
              <a:off x="35411" y="37145"/>
              <a:ext cx="8525846" cy="654577"/>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Trebuchet MS"/>
                <a:buNone/>
              </a:pPr>
              <a:r>
                <a:rPr lang="it-IT" sz="3100">
                  <a:solidFill>
                    <a:schemeClr val="lt1"/>
                  </a:solidFill>
                  <a:latin typeface="Trebuchet MS"/>
                  <a:ea typeface="Trebuchet MS"/>
                  <a:cs typeface="Trebuchet MS"/>
                  <a:sym typeface="Trebuchet MS"/>
                </a:rPr>
                <a:t>IL RITORNO DI CRISPI</a:t>
              </a:r>
              <a:endParaRPr/>
            </a:p>
          </p:txBody>
        </p:sp>
      </p:grpSp>
      <p:sp>
        <p:nvSpPr>
          <p:cNvPr id="485" name="Google Shape;485;p33"/>
          <p:cNvSpPr txBox="1"/>
          <p:nvPr>
            <p:ph idx="1" type="body"/>
          </p:nvPr>
        </p:nvSpPr>
        <p:spPr>
          <a:xfrm>
            <a:off x="677333" y="1563757"/>
            <a:ext cx="10083431" cy="479728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it-IT"/>
              <a:t>TORNO’ AL GOVERNO NEL DICEMBRE 1893. </a:t>
            </a:r>
            <a:endParaRPr/>
          </a:p>
          <a:p>
            <a:pPr indent="-342900" lvl="0" marL="342900" rtl="0" algn="l">
              <a:spcBef>
                <a:spcPts val="1000"/>
              </a:spcBef>
              <a:spcAft>
                <a:spcPts val="0"/>
              </a:spcAft>
              <a:buSzPts val="1440"/>
              <a:buChar char="►"/>
            </a:pPr>
            <a:r>
              <a:rPr lang="it-IT"/>
              <a:t>Avviò una politica  di risanamento del bilancio basata sull’inasprimento fiscale. Istituì la Banca d’Italia  che nel tempo avrebbe avuto il compito di emettere carta moneta e di controllare l’intero sistema bancario.</a:t>
            </a:r>
            <a:endParaRPr/>
          </a:p>
          <a:p>
            <a:pPr indent="-342900" lvl="0" marL="342900" rtl="0" algn="l">
              <a:spcBef>
                <a:spcPts val="1000"/>
              </a:spcBef>
              <a:spcAft>
                <a:spcPts val="0"/>
              </a:spcAft>
              <a:buSzPts val="1440"/>
              <a:buChar char="►"/>
            </a:pPr>
            <a:r>
              <a:rPr lang="it-IT"/>
              <a:t>In materia di ordine pubblico fu molto duro nel contrastare le agitazioni sociali: nel 1894 venne proclamato lo stato d’assedio in Lunigiana  dove si era  verificato anche un  tentativo di insurrezione anarchica. La repressione fu dura e sanguinosa.</a:t>
            </a:r>
            <a:endParaRPr/>
          </a:p>
          <a:p>
            <a:pPr indent="-342900" lvl="0" marL="342900" rtl="0" algn="l">
              <a:spcBef>
                <a:spcPts val="1000"/>
              </a:spcBef>
              <a:spcAft>
                <a:spcPts val="0"/>
              </a:spcAft>
              <a:buSzPts val="1440"/>
              <a:buChar char="►"/>
            </a:pPr>
            <a:r>
              <a:rPr lang="it-IT"/>
              <a:t>In tutto il paese vi fu una dura repressione poliziesca  contro circoli, leghe e giornali facenti capo al partito socialista.</a:t>
            </a:r>
            <a:endParaRPr/>
          </a:p>
          <a:p>
            <a:pPr indent="-342900" lvl="0" marL="342900" rtl="0" algn="l">
              <a:spcBef>
                <a:spcPts val="1000"/>
              </a:spcBef>
              <a:spcAft>
                <a:spcPts val="0"/>
              </a:spcAft>
              <a:buSzPts val="1440"/>
              <a:buChar char="►"/>
            </a:pPr>
            <a:r>
              <a:rPr lang="it-IT"/>
              <a:t>Nel luglio 1894 vennero approvate dal parlamento leggi limitative della libertà di stampa  di riunione e di associazione.</a:t>
            </a:r>
            <a:endParaRPr/>
          </a:p>
          <a:p>
            <a:pPr indent="-342900" lvl="0" marL="342900" rtl="0" algn="l">
              <a:spcBef>
                <a:spcPts val="1000"/>
              </a:spcBef>
              <a:spcAft>
                <a:spcPts val="0"/>
              </a:spcAft>
              <a:buSzPts val="1440"/>
              <a:buChar char="►"/>
            </a:pPr>
            <a:r>
              <a:rPr lang="it-IT"/>
              <a:t>Si trattava di leggi definite antianarchiche, ma che avevano come obiettivo il Partito Socialista (l’aveva fatto anche Bismark nel 1878). Non ottenne gli effetti sperati, anzi crebbero i favori verso i socialisti.</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grpSp>
        <p:nvGrpSpPr>
          <p:cNvPr id="490" name="Google Shape;490;p34"/>
          <p:cNvGrpSpPr/>
          <p:nvPr/>
        </p:nvGrpSpPr>
        <p:grpSpPr>
          <a:xfrm>
            <a:off x="677334" y="609600"/>
            <a:ext cx="8596668" cy="973498"/>
            <a:chOff x="0" y="0"/>
            <a:chExt cx="8596668" cy="973498"/>
          </a:xfrm>
        </p:grpSpPr>
        <p:sp>
          <p:nvSpPr>
            <p:cNvPr id="491" name="Google Shape;491;p34"/>
            <p:cNvSpPr/>
            <p:nvPr/>
          </p:nvSpPr>
          <p:spPr>
            <a:xfrm>
              <a:off x="0" y="0"/>
              <a:ext cx="8596668" cy="973498"/>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txBox="1"/>
            <p:nvPr/>
          </p:nvSpPr>
          <p:spPr>
            <a:xfrm>
              <a:off x="47522" y="47522"/>
              <a:ext cx="8501624" cy="878454"/>
            </a:xfrm>
            <a:prstGeom prst="rect">
              <a:avLst/>
            </a:prstGeom>
            <a:noFill/>
            <a:ln>
              <a:noFill/>
            </a:ln>
          </p:spPr>
          <p:txBody>
            <a:bodyPr anchorCtr="0" anchor="ctr" bIns="160000" lIns="160000" spcFirstLastPara="1" rIns="160000" wrap="square" tIns="160000">
              <a:noAutofit/>
            </a:bodyPr>
            <a:lstStyle/>
            <a:p>
              <a:pPr indent="0" lvl="0" marL="0" marR="0" rtl="0" algn="l">
                <a:lnSpc>
                  <a:spcPct val="90000"/>
                </a:lnSpc>
                <a:spcBef>
                  <a:spcPts val="0"/>
                </a:spcBef>
                <a:spcAft>
                  <a:spcPts val="0"/>
                </a:spcAft>
                <a:buClr>
                  <a:schemeClr val="lt1"/>
                </a:buClr>
                <a:buSzPts val="4200"/>
                <a:buFont typeface="Trebuchet MS"/>
                <a:buNone/>
              </a:pPr>
              <a:r>
                <a:rPr lang="it-IT" sz="4200">
                  <a:solidFill>
                    <a:schemeClr val="lt1"/>
                  </a:solidFill>
                  <a:latin typeface="Trebuchet MS"/>
                  <a:ea typeface="Trebuchet MS"/>
                  <a:cs typeface="Trebuchet MS"/>
                  <a:sym typeface="Trebuchet MS"/>
                </a:rPr>
                <a:t>ADUA E LA CADUTA DI CRISPI</a:t>
              </a:r>
              <a:endParaRPr/>
            </a:p>
          </p:txBody>
        </p:sp>
      </p:grpSp>
      <p:grpSp>
        <p:nvGrpSpPr>
          <p:cNvPr id="493" name="Google Shape;493;p34"/>
          <p:cNvGrpSpPr/>
          <p:nvPr/>
        </p:nvGrpSpPr>
        <p:grpSpPr>
          <a:xfrm>
            <a:off x="677333" y="1859657"/>
            <a:ext cx="10083431" cy="4993988"/>
            <a:chOff x="0" y="4353"/>
            <a:chExt cx="10083431" cy="4993988"/>
          </a:xfrm>
        </p:grpSpPr>
        <p:sp>
          <p:nvSpPr>
            <p:cNvPr id="494" name="Google Shape;494;p34"/>
            <p:cNvSpPr/>
            <p:nvPr/>
          </p:nvSpPr>
          <p:spPr>
            <a:xfrm>
              <a:off x="0" y="4353"/>
              <a:ext cx="10083431" cy="796331"/>
            </a:xfrm>
            <a:prstGeom prst="roundRect">
              <a:avLst>
                <a:gd fmla="val 16667" name="adj"/>
              </a:avLst>
            </a:prstGeom>
            <a:solidFill>
              <a:srgbClr val="90C223"/>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txBox="1"/>
            <p:nvPr/>
          </p:nvSpPr>
          <p:spPr>
            <a:xfrm>
              <a:off x="38874" y="43227"/>
              <a:ext cx="10005683" cy="718583"/>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lang="it-IT" sz="1500">
                  <a:solidFill>
                    <a:schemeClr val="lt1"/>
                  </a:solidFill>
                  <a:latin typeface="Trebuchet MS"/>
                  <a:ea typeface="Trebuchet MS"/>
                  <a:cs typeface="Trebuchet MS"/>
                  <a:sym typeface="Trebuchet MS"/>
                </a:rPr>
                <a:t>Già DURANTE IL SUO PRIMO GOVERNO Crispi aveva tentato di intavolare trattative con il Negus per stabilire un protettorato sull’Etiopia.</a:t>
              </a:r>
              <a:endParaRPr/>
            </a:p>
          </p:txBody>
        </p:sp>
        <p:sp>
          <p:nvSpPr>
            <p:cNvPr id="496" name="Google Shape;496;p34"/>
            <p:cNvSpPr/>
            <p:nvPr/>
          </p:nvSpPr>
          <p:spPr>
            <a:xfrm>
              <a:off x="0" y="843884"/>
              <a:ext cx="10083431" cy="796331"/>
            </a:xfrm>
            <a:prstGeom prst="roundRect">
              <a:avLst>
                <a:gd fmla="val 16667" name="adj"/>
              </a:avLst>
            </a:prstGeom>
            <a:solidFill>
              <a:srgbClr val="90C223"/>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txBox="1"/>
            <p:nvPr/>
          </p:nvSpPr>
          <p:spPr>
            <a:xfrm>
              <a:off x="38874" y="882758"/>
              <a:ext cx="10005683" cy="718583"/>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lang="it-IT" sz="1500">
                  <a:solidFill>
                    <a:schemeClr val="lt1"/>
                  </a:solidFill>
                  <a:latin typeface="Trebuchet MS"/>
                  <a:ea typeface="Trebuchet MS"/>
                  <a:cs typeface="Trebuchet MS"/>
                  <a:sym typeface="Trebuchet MS"/>
                </a:rPr>
                <a:t>Nel 1889 si era arrivati al TRATTATO DI UCCIALLI. Questo trattato venne considerato come una forma di protettorato dagli italiani ma non dagli etiopi che reagirono duramente ai tentativi di  penetrazione ripresi dopo il ritorno al potere di Crispi.</a:t>
              </a:r>
              <a:endParaRPr/>
            </a:p>
          </p:txBody>
        </p:sp>
        <p:sp>
          <p:nvSpPr>
            <p:cNvPr id="498" name="Google Shape;498;p34"/>
            <p:cNvSpPr/>
            <p:nvPr/>
          </p:nvSpPr>
          <p:spPr>
            <a:xfrm>
              <a:off x="0" y="1683416"/>
              <a:ext cx="10083431" cy="796331"/>
            </a:xfrm>
            <a:prstGeom prst="roundRect">
              <a:avLst>
                <a:gd fmla="val 16667" name="adj"/>
              </a:avLst>
            </a:prstGeom>
            <a:solidFill>
              <a:srgbClr val="90C223"/>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txBox="1"/>
            <p:nvPr/>
          </p:nvSpPr>
          <p:spPr>
            <a:xfrm>
              <a:off x="38874" y="1722290"/>
              <a:ext cx="10005683" cy="718583"/>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lang="it-IT" sz="1500">
                  <a:solidFill>
                    <a:schemeClr val="lt1"/>
                  </a:solidFill>
                  <a:latin typeface="Trebuchet MS"/>
                  <a:ea typeface="Trebuchet MS"/>
                  <a:cs typeface="Trebuchet MS"/>
                  <a:sym typeface="Trebuchet MS"/>
                </a:rPr>
                <a:t>Si giunse così allo scontro armato culminato nel disastro di ADUA (1 marzo 1896): un contingente di circa 20.000 uomini venne annientato dalle forze etiopiche.</a:t>
              </a:r>
              <a:endParaRPr/>
            </a:p>
          </p:txBody>
        </p:sp>
        <p:sp>
          <p:nvSpPr>
            <p:cNvPr id="500" name="Google Shape;500;p34"/>
            <p:cNvSpPr/>
            <p:nvPr/>
          </p:nvSpPr>
          <p:spPr>
            <a:xfrm>
              <a:off x="0" y="2522947"/>
              <a:ext cx="10083431" cy="796331"/>
            </a:xfrm>
            <a:prstGeom prst="roundRect">
              <a:avLst>
                <a:gd fmla="val 16667" name="adj"/>
              </a:avLst>
            </a:prstGeom>
            <a:solidFill>
              <a:srgbClr val="90C223"/>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txBox="1"/>
            <p:nvPr/>
          </p:nvSpPr>
          <p:spPr>
            <a:xfrm>
              <a:off x="38874" y="2561821"/>
              <a:ext cx="10005683" cy="718583"/>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lang="it-IT" sz="1500">
                  <a:solidFill>
                    <a:schemeClr val="lt1"/>
                  </a:solidFill>
                  <a:latin typeface="Trebuchet MS"/>
                  <a:ea typeface="Trebuchet MS"/>
                  <a:cs typeface="Trebuchet MS"/>
                  <a:sym typeface="Trebuchet MS"/>
                </a:rPr>
                <a:t>In Italia vi furono immediate e violente ripercussioni, violente manifestazioni contro la guerra.</a:t>
              </a:r>
              <a:endParaRPr/>
            </a:p>
          </p:txBody>
        </p:sp>
        <p:sp>
          <p:nvSpPr>
            <p:cNvPr id="502" name="Google Shape;502;p34"/>
            <p:cNvSpPr/>
            <p:nvPr/>
          </p:nvSpPr>
          <p:spPr>
            <a:xfrm>
              <a:off x="0" y="3362478"/>
              <a:ext cx="10083431" cy="796331"/>
            </a:xfrm>
            <a:prstGeom prst="roundRect">
              <a:avLst>
                <a:gd fmla="val 16667" name="adj"/>
              </a:avLst>
            </a:prstGeom>
            <a:solidFill>
              <a:srgbClr val="90C223"/>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txBox="1"/>
            <p:nvPr/>
          </p:nvSpPr>
          <p:spPr>
            <a:xfrm>
              <a:off x="38874" y="3401352"/>
              <a:ext cx="10005683" cy="718583"/>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lang="it-IT" sz="1500">
                  <a:solidFill>
                    <a:schemeClr val="lt1"/>
                  </a:solidFill>
                  <a:latin typeface="Trebuchet MS"/>
                  <a:ea typeface="Trebuchet MS"/>
                  <a:cs typeface="Trebuchet MS"/>
                  <a:sym typeface="Trebuchet MS"/>
                </a:rPr>
                <a:t>Crispi fu costretto a dimettersi ed uscì dalla scena politica.</a:t>
              </a:r>
              <a:endParaRPr/>
            </a:p>
          </p:txBody>
        </p:sp>
        <p:sp>
          <p:nvSpPr>
            <p:cNvPr id="504" name="Google Shape;504;p34"/>
            <p:cNvSpPr/>
            <p:nvPr/>
          </p:nvSpPr>
          <p:spPr>
            <a:xfrm>
              <a:off x="0" y="4202010"/>
              <a:ext cx="10083431" cy="796331"/>
            </a:xfrm>
            <a:prstGeom prst="roundRect">
              <a:avLst>
                <a:gd fmla="val 16667" name="adj"/>
              </a:avLst>
            </a:prstGeom>
            <a:solidFill>
              <a:srgbClr val="90C223"/>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txBox="1"/>
            <p:nvPr/>
          </p:nvSpPr>
          <p:spPr>
            <a:xfrm>
              <a:off x="38874" y="4240884"/>
              <a:ext cx="10005683" cy="718583"/>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lang="it-IT" sz="1500">
                  <a:solidFill>
                    <a:schemeClr val="lt1"/>
                  </a:solidFill>
                  <a:latin typeface="Trebuchet MS"/>
                  <a:ea typeface="Trebuchet MS"/>
                  <a:cs typeface="Trebuchet MS"/>
                  <a:sym typeface="Trebuchet MS"/>
                </a:rPr>
                <a:t>L’episodio di Adua mise in luce quanto sia gli strati popolari che vasta parte della classe dirigente italiana fossero distanti  da una politica  imperialistica cui mancavano le premesse ideologiche, politiche ed economiche.</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grpSp>
        <p:nvGrpSpPr>
          <p:cNvPr id="510" name="Google Shape;510;p35"/>
          <p:cNvGrpSpPr/>
          <p:nvPr/>
        </p:nvGrpSpPr>
        <p:grpSpPr>
          <a:xfrm>
            <a:off x="1507067" y="2607584"/>
            <a:ext cx="7766936" cy="1240200"/>
            <a:chOff x="0" y="203050"/>
            <a:chExt cx="7766936" cy="1240200"/>
          </a:xfrm>
        </p:grpSpPr>
        <p:sp>
          <p:nvSpPr>
            <p:cNvPr id="511" name="Google Shape;511;p35"/>
            <p:cNvSpPr/>
            <p:nvPr/>
          </p:nvSpPr>
          <p:spPr>
            <a:xfrm>
              <a:off x="0" y="203050"/>
              <a:ext cx="7766936" cy="124020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5"/>
            <p:cNvSpPr txBox="1"/>
            <p:nvPr/>
          </p:nvSpPr>
          <p:spPr>
            <a:xfrm>
              <a:off x="60542" y="263592"/>
              <a:ext cx="7645852" cy="1119116"/>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Trebuchet MS"/>
                <a:buNone/>
              </a:pPr>
              <a:r>
                <a:rPr lang="it-IT" sz="5300">
                  <a:solidFill>
                    <a:schemeClr val="lt1"/>
                  </a:solidFill>
                  <a:latin typeface="Trebuchet MS"/>
                  <a:ea typeface="Trebuchet MS"/>
                  <a:cs typeface="Trebuchet MS"/>
                  <a:sym typeface="Trebuchet MS"/>
                </a:rPr>
                <a:t>IL SOCIALISMO IN ITALIA</a:t>
              </a:r>
              <a:endParaRPr/>
            </a:p>
          </p:txBody>
        </p:sp>
      </p:grpSp>
      <p:grpSp>
        <p:nvGrpSpPr>
          <p:cNvPr id="513" name="Google Shape;513;p35"/>
          <p:cNvGrpSpPr/>
          <p:nvPr/>
        </p:nvGrpSpPr>
        <p:grpSpPr>
          <a:xfrm>
            <a:off x="1507067" y="4178082"/>
            <a:ext cx="7766936" cy="842400"/>
            <a:chOff x="0" y="127249"/>
            <a:chExt cx="7766936" cy="842400"/>
          </a:xfrm>
        </p:grpSpPr>
        <p:sp>
          <p:nvSpPr>
            <p:cNvPr id="514" name="Google Shape;514;p35"/>
            <p:cNvSpPr/>
            <p:nvPr/>
          </p:nvSpPr>
          <p:spPr>
            <a:xfrm>
              <a:off x="0" y="127249"/>
              <a:ext cx="7766936" cy="84240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5"/>
            <p:cNvSpPr txBox="1"/>
            <p:nvPr/>
          </p:nvSpPr>
          <p:spPr>
            <a:xfrm>
              <a:off x="41123" y="168372"/>
              <a:ext cx="7684690" cy="760154"/>
            </a:xfrm>
            <a:prstGeom prst="rect">
              <a:avLst/>
            </a:prstGeom>
            <a:noFill/>
            <a:ln>
              <a:noFill/>
            </a:ln>
          </p:spPr>
          <p:txBody>
            <a:bodyPr anchorCtr="0" anchor="ctr" bIns="137150" lIns="137150" spcFirstLastPara="1" rIns="137150" wrap="square" tIns="137150">
              <a:noAutofit/>
            </a:bodyPr>
            <a:lstStyle/>
            <a:p>
              <a:pPr indent="0" lvl="0" marL="0" marR="0" rtl="0" algn="l">
                <a:lnSpc>
                  <a:spcPct val="90000"/>
                </a:lnSpc>
                <a:spcBef>
                  <a:spcPts val="0"/>
                </a:spcBef>
                <a:spcAft>
                  <a:spcPts val="0"/>
                </a:spcAft>
                <a:buClr>
                  <a:schemeClr val="lt1"/>
                </a:buClr>
                <a:buSzPts val="3600"/>
                <a:buFont typeface="Trebuchet MS"/>
                <a:buNone/>
              </a:pPr>
              <a:r>
                <a:rPr lang="it-IT" sz="3600">
                  <a:solidFill>
                    <a:schemeClr val="lt1"/>
                  </a:solidFill>
                  <a:latin typeface="Trebuchet MS"/>
                  <a:ea typeface="Trebuchet MS"/>
                  <a:cs typeface="Trebuchet MS"/>
                  <a:sym typeface="Trebuchet MS"/>
                </a:rPr>
                <a:t>Nella seconda metà dell’Ottocento</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Le società di mutuo soccorso</a:t>
            </a:r>
            <a:endParaRPr/>
          </a:p>
        </p:txBody>
      </p:sp>
      <p:sp>
        <p:nvSpPr>
          <p:cNvPr id="521" name="Google Shape;521;p36"/>
          <p:cNvSpPr txBox="1"/>
          <p:nvPr>
            <p:ph idx="1" type="body"/>
          </p:nvPr>
        </p:nvSpPr>
        <p:spPr>
          <a:xfrm>
            <a:off x="677333" y="1590261"/>
            <a:ext cx="10388231" cy="445110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it-IT"/>
              <a:t>Fin dall’inizio degli anni ‘70 l’unica  organizzazione operaia diffusa in tutto il paese fu quella delle società di </a:t>
            </a:r>
            <a:r>
              <a:rPr i="1" lang="it-IT"/>
              <a:t>Mutuo soccorso, </a:t>
            </a:r>
            <a:r>
              <a:rPr lang="it-IT"/>
              <a:t>che avevano scopi di solidarietà, rifiutavano lo sciopero e la lotta di classe.</a:t>
            </a:r>
            <a:endParaRPr/>
          </a:p>
          <a:p>
            <a:pPr indent="-342900" lvl="0" marL="342900" rtl="0" algn="l">
              <a:lnSpc>
                <a:spcPct val="90000"/>
              </a:lnSpc>
              <a:spcBef>
                <a:spcPts val="1000"/>
              </a:spcBef>
              <a:spcAft>
                <a:spcPts val="0"/>
              </a:spcAft>
              <a:buSzPts val="1440"/>
              <a:buChar char="►"/>
            </a:pPr>
            <a:r>
              <a:rPr lang="it-IT"/>
              <a:t>Quando cominciò a diffondersi l’internazionalismo socialista (1864 Londra, 1889 Parigi) tali società persero terreno. L’internazionalismo in Italia si ispirò soprattutto a Bakunin e a Marx.</a:t>
            </a:r>
            <a:endParaRPr/>
          </a:p>
          <a:p>
            <a:pPr indent="-342900" lvl="0" marL="342900" rtl="0" algn="l">
              <a:lnSpc>
                <a:spcPct val="90000"/>
              </a:lnSpc>
              <a:spcBef>
                <a:spcPts val="1000"/>
              </a:spcBef>
              <a:spcAft>
                <a:spcPts val="0"/>
              </a:spcAft>
              <a:buSzPts val="1440"/>
              <a:buChar char="►"/>
            </a:pPr>
            <a:r>
              <a:rPr lang="it-IT"/>
              <a:t>Il movimento internazionalista inizialmente si dedicò all’organizzazione di  moti insurrezionali soprattutto tra il proletariato delle campagne.</a:t>
            </a:r>
            <a:endParaRPr/>
          </a:p>
          <a:p>
            <a:pPr indent="-342900" lvl="0" marL="342900" rtl="0" algn="l">
              <a:lnSpc>
                <a:spcPct val="90000"/>
              </a:lnSpc>
              <a:spcBef>
                <a:spcPts val="1000"/>
              </a:spcBef>
              <a:spcAft>
                <a:spcPts val="0"/>
              </a:spcAft>
              <a:buSzPts val="1440"/>
              <a:buChar char="►"/>
            </a:pPr>
            <a:r>
              <a:rPr lang="it-IT"/>
              <a:t>Il fallimento di questi moti convinse Andrea Costa della necessità di organizzare un vero partito con un programma concreto. Nell’estate del 1881 venne fondato il partito socialista di Romagna che permise l’elezione di Costa nelle elezioni del 1882. Si trattò comunque di una formazione politica locale che rimase staccata dai nuclei operai più maturi che si andavano costituendo in Lombardia.</a:t>
            </a:r>
            <a:endParaRPr/>
          </a:p>
          <a:p>
            <a:pPr indent="-342900" lvl="0" marL="342900" rtl="0" algn="l">
              <a:lnSpc>
                <a:spcPct val="90000"/>
              </a:lnSpc>
              <a:spcBef>
                <a:spcPts val="1000"/>
              </a:spcBef>
              <a:spcAft>
                <a:spcPts val="0"/>
              </a:spcAft>
              <a:buSzPts val="1440"/>
              <a:buChar char="►"/>
            </a:pPr>
            <a:r>
              <a:rPr lang="it-IT"/>
              <a:t>Nell’82 alcune associazioni operaio milanesi diedero vita al Partito operaio italiano, che aveva un impianto fortemente classista lontano da ogni possibile collaborazione con la borghesia (scioperi 1884/85 nel mantovano e nel polesine).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7"/>
          <p:cNvSpPr txBox="1"/>
          <p:nvPr>
            <p:ph type="title"/>
          </p:nvPr>
        </p:nvSpPr>
        <p:spPr>
          <a:xfrm>
            <a:off x="742858" y="198783"/>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FILIPPO TURATI</a:t>
            </a:r>
            <a:endParaRPr/>
          </a:p>
        </p:txBody>
      </p:sp>
      <p:grpSp>
        <p:nvGrpSpPr>
          <p:cNvPr id="527" name="Google Shape;527;p37"/>
          <p:cNvGrpSpPr/>
          <p:nvPr/>
        </p:nvGrpSpPr>
        <p:grpSpPr>
          <a:xfrm>
            <a:off x="742858" y="1444857"/>
            <a:ext cx="11356377" cy="5081468"/>
            <a:chOff x="0" y="331674"/>
            <a:chExt cx="11356377" cy="5081468"/>
          </a:xfrm>
        </p:grpSpPr>
        <p:sp>
          <p:nvSpPr>
            <p:cNvPr id="528" name="Google Shape;528;p37"/>
            <p:cNvSpPr/>
            <p:nvPr/>
          </p:nvSpPr>
          <p:spPr>
            <a:xfrm>
              <a:off x="0" y="331674"/>
              <a:ext cx="11356377" cy="705839"/>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txBox="1"/>
            <p:nvPr/>
          </p:nvSpPr>
          <p:spPr>
            <a:xfrm>
              <a:off x="34456" y="366130"/>
              <a:ext cx="11287465" cy="63692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TRA IL 1887 ED IL 1893 SORSERO  LE PRIME ORGANIZZAZIONI SINDACALI A CARATTERE NAZIONALE. </a:t>
              </a:r>
              <a:endParaRPr/>
            </a:p>
          </p:txBody>
        </p:sp>
        <p:sp>
          <p:nvSpPr>
            <p:cNvPr id="530" name="Google Shape;530;p37"/>
            <p:cNvSpPr/>
            <p:nvPr/>
          </p:nvSpPr>
          <p:spPr>
            <a:xfrm>
              <a:off x="0" y="1051913"/>
              <a:ext cx="11356377" cy="705839"/>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7"/>
            <p:cNvSpPr txBox="1"/>
            <p:nvPr/>
          </p:nvSpPr>
          <p:spPr>
            <a:xfrm>
              <a:off x="34456" y="1086369"/>
              <a:ext cx="11287465" cy="63692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IL problema principale era infatti quello di creare una organizzazione politica unitaria</a:t>
              </a:r>
              <a:r>
                <a:rPr lang="it-IT" sz="1300">
                  <a:solidFill>
                    <a:schemeClr val="dk1"/>
                  </a:solidFill>
                  <a:latin typeface="Trebuchet MS"/>
                  <a:ea typeface="Trebuchet MS"/>
                  <a:cs typeface="Trebuchet MS"/>
                  <a:sym typeface="Trebuchet MS"/>
                </a:rPr>
                <a:t>.</a:t>
              </a:r>
              <a:endParaRPr/>
            </a:p>
          </p:txBody>
        </p:sp>
        <p:sp>
          <p:nvSpPr>
            <p:cNvPr id="532" name="Google Shape;532;p37"/>
            <p:cNvSpPr/>
            <p:nvPr/>
          </p:nvSpPr>
          <p:spPr>
            <a:xfrm>
              <a:off x="0" y="1772152"/>
              <a:ext cx="11356377" cy="705839"/>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txBox="1"/>
            <p:nvPr/>
          </p:nvSpPr>
          <p:spPr>
            <a:xfrm>
              <a:off x="34456" y="1806608"/>
              <a:ext cx="11287465" cy="63692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Il movimento operaio italiano era infatti molto frammentato anche sul piano ideologico</a:t>
              </a:r>
              <a:r>
                <a:rPr lang="it-IT" sz="1400">
                  <a:solidFill>
                    <a:schemeClr val="dk1"/>
                  </a:solidFill>
                  <a:latin typeface="Trebuchet MS"/>
                  <a:ea typeface="Trebuchet MS"/>
                  <a:cs typeface="Trebuchet MS"/>
                  <a:sym typeface="Trebuchet MS"/>
                </a:rPr>
                <a:t>.</a:t>
              </a:r>
              <a:endParaRPr/>
            </a:p>
          </p:txBody>
        </p:sp>
        <p:sp>
          <p:nvSpPr>
            <p:cNvPr id="534" name="Google Shape;534;p37"/>
            <p:cNvSpPr/>
            <p:nvPr/>
          </p:nvSpPr>
          <p:spPr>
            <a:xfrm>
              <a:off x="0" y="2487294"/>
              <a:ext cx="11356377" cy="705839"/>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7"/>
            <p:cNvSpPr txBox="1"/>
            <p:nvPr/>
          </p:nvSpPr>
          <p:spPr>
            <a:xfrm>
              <a:off x="34456" y="2521750"/>
              <a:ext cx="11287465" cy="63692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Le opere di Marx erano poco conosciute  se non attraverso l’opera di Antonio Labriola</a:t>
              </a:r>
              <a:r>
                <a:rPr lang="it-IT" sz="1300">
                  <a:solidFill>
                    <a:schemeClr val="dk1"/>
                  </a:solidFill>
                  <a:latin typeface="Trebuchet MS"/>
                  <a:ea typeface="Trebuchet MS"/>
                  <a:cs typeface="Trebuchet MS"/>
                  <a:sym typeface="Trebuchet MS"/>
                </a:rPr>
                <a:t>.</a:t>
              </a:r>
              <a:endParaRPr/>
            </a:p>
          </p:txBody>
        </p:sp>
        <p:sp>
          <p:nvSpPr>
            <p:cNvPr id="536" name="Google Shape;536;p37"/>
            <p:cNvSpPr/>
            <p:nvPr/>
          </p:nvSpPr>
          <p:spPr>
            <a:xfrm>
              <a:off x="0" y="3212630"/>
              <a:ext cx="11356377" cy="760033"/>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7"/>
            <p:cNvSpPr txBox="1"/>
            <p:nvPr/>
          </p:nvSpPr>
          <p:spPr>
            <a:xfrm>
              <a:off x="37102" y="3249732"/>
              <a:ext cx="11282173" cy="685829"/>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FU UN INTELLETTUALE MILANESE IL FONDATORE DEL PARTITO SOCIALISTA. Fu radicale da giovane poi conobbe Anna Kuliscioff, che  aveva esperienza politica e conoscenza del socialismo europeo</a:t>
              </a:r>
              <a:r>
                <a:rPr lang="it-IT" sz="500">
                  <a:solidFill>
                    <a:schemeClr val="dk1"/>
                  </a:solidFill>
                  <a:latin typeface="Trebuchet MS"/>
                  <a:ea typeface="Trebuchet MS"/>
                  <a:cs typeface="Trebuchet MS"/>
                  <a:sym typeface="Trebuchet MS"/>
                </a:rPr>
                <a:t>.</a:t>
              </a:r>
              <a:endParaRPr/>
            </a:p>
          </p:txBody>
        </p:sp>
        <p:sp>
          <p:nvSpPr>
            <p:cNvPr id="538" name="Google Shape;538;p37"/>
            <p:cNvSpPr/>
            <p:nvPr/>
          </p:nvSpPr>
          <p:spPr>
            <a:xfrm>
              <a:off x="0" y="3987064"/>
              <a:ext cx="11356377" cy="705839"/>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txBox="1"/>
            <p:nvPr/>
          </p:nvSpPr>
          <p:spPr>
            <a:xfrm>
              <a:off x="34456" y="4021520"/>
              <a:ext cx="11287465" cy="63692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Il suo programma era favorevole all’affermazione dell’autonomia rispetto al movimento anarchico così come dalla democrazia borghese, al riconoscimento del carattere prioritario delle lotte economiche, la socializzazione dei mezzi di produzione.</a:t>
              </a:r>
              <a:endParaRPr/>
            </a:p>
          </p:txBody>
        </p:sp>
        <p:sp>
          <p:nvSpPr>
            <p:cNvPr id="540" name="Google Shape;540;p37"/>
            <p:cNvSpPr/>
            <p:nvPr/>
          </p:nvSpPr>
          <p:spPr>
            <a:xfrm>
              <a:off x="0" y="4707303"/>
              <a:ext cx="11356377" cy="705839"/>
            </a:xfrm>
            <a:prstGeom prst="roundRect">
              <a:avLst>
                <a:gd fmla="val 16667" name="adj"/>
              </a:avLst>
            </a:prstGeom>
            <a:gradFill>
              <a:gsLst>
                <a:gs pos="0">
                  <a:srgbClr val="D2E4BB"/>
                </a:gs>
                <a:gs pos="88000">
                  <a:srgbClr val="9FC95E"/>
                </a:gs>
                <a:gs pos="100000">
                  <a:srgbClr val="9FC95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7"/>
            <p:cNvSpPr txBox="1"/>
            <p:nvPr/>
          </p:nvSpPr>
          <p:spPr>
            <a:xfrm>
              <a:off x="34456" y="4741759"/>
              <a:ext cx="11287465" cy="63692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rebuchet MS"/>
                <a:buNone/>
              </a:pPr>
              <a:r>
                <a:rPr lang="it-IT" sz="1800">
                  <a:solidFill>
                    <a:schemeClr val="dk1"/>
                  </a:solidFill>
                  <a:latin typeface="Trebuchet MS"/>
                  <a:ea typeface="Trebuchet MS"/>
                  <a:cs typeface="Trebuchet MS"/>
                  <a:sym typeface="Trebuchet MS"/>
                </a:rPr>
                <a:t>Nell’agosto del 1882  a Genova si incontrarono circa 300 delegati di società operaie, leghe contadine, circoli politici vari. Da  questo incontro </a:t>
              </a:r>
              <a:r>
                <a:rPr i="1" lang="it-IT" sz="1800">
                  <a:solidFill>
                    <a:schemeClr val="dk1"/>
                  </a:solidFill>
                  <a:latin typeface="Trebuchet MS"/>
                  <a:ea typeface="Trebuchet MS"/>
                  <a:cs typeface="Trebuchet MS"/>
                  <a:sym typeface="Trebuchet MS"/>
                </a:rPr>
                <a:t>nacque il partito dei lavoratori italiani </a:t>
              </a:r>
              <a:r>
                <a:rPr lang="it-IT" sz="1800">
                  <a:solidFill>
                    <a:schemeClr val="dk1"/>
                  </a:solidFill>
                  <a:latin typeface="Trebuchet MS"/>
                  <a:ea typeface="Trebuchet MS"/>
                  <a:cs typeface="Trebuchet MS"/>
                  <a:sym typeface="Trebuchet MS"/>
                </a:rPr>
                <a:t>da cui nel 1893 si formò  il Partito socialista dei lavoratori italiani che si trasformerà nel 1895 nel PARTITO SOCIALISTA ITALIANO</a:t>
              </a:r>
              <a:r>
                <a:rPr lang="it-IT" sz="500">
                  <a:solidFill>
                    <a:schemeClr val="dk1"/>
                  </a:solidFill>
                  <a:latin typeface="Trebuchet MS"/>
                  <a:ea typeface="Trebuchet MS"/>
                  <a:cs typeface="Trebuchet MS"/>
                  <a:sym typeface="Trebuchet MS"/>
                </a:rPr>
                <a:t>.</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8"/>
          <p:cNvSpPr txBox="1"/>
          <p:nvPr>
            <p:ph type="title"/>
          </p:nvPr>
        </p:nvSpPr>
        <p:spPr>
          <a:xfrm>
            <a:off x="677334" y="609600"/>
            <a:ext cx="8596668" cy="78187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I CATTOLICI</a:t>
            </a:r>
            <a:endParaRPr/>
          </a:p>
        </p:txBody>
      </p:sp>
      <p:grpSp>
        <p:nvGrpSpPr>
          <p:cNvPr id="547" name="Google Shape;547;p38"/>
          <p:cNvGrpSpPr/>
          <p:nvPr/>
        </p:nvGrpSpPr>
        <p:grpSpPr>
          <a:xfrm>
            <a:off x="677333" y="1312192"/>
            <a:ext cx="10242457" cy="5326921"/>
            <a:chOff x="0" y="53234"/>
            <a:chExt cx="10242457" cy="5326921"/>
          </a:xfrm>
        </p:grpSpPr>
        <p:sp>
          <p:nvSpPr>
            <p:cNvPr id="548" name="Google Shape;548;p38"/>
            <p:cNvSpPr/>
            <p:nvPr/>
          </p:nvSpPr>
          <p:spPr>
            <a:xfrm>
              <a:off x="0" y="53234"/>
              <a:ext cx="10242457" cy="84942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txBox="1"/>
            <p:nvPr/>
          </p:nvSpPr>
          <p:spPr>
            <a:xfrm>
              <a:off x="41465" y="94699"/>
              <a:ext cx="10159527" cy="76649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Costituivano una forza eversiva nei confronti delle istituzioni unitarie di cui non riconoscevano la legittimità. Fortemente legati al papa.</a:t>
              </a:r>
              <a:endParaRPr/>
            </a:p>
          </p:txBody>
        </p:sp>
        <p:sp>
          <p:nvSpPr>
            <p:cNvPr id="550" name="Google Shape;550;p38"/>
            <p:cNvSpPr/>
            <p:nvPr/>
          </p:nvSpPr>
          <p:spPr>
            <a:xfrm>
              <a:off x="0" y="948734"/>
              <a:ext cx="10242457" cy="84942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txBox="1"/>
            <p:nvPr/>
          </p:nvSpPr>
          <p:spPr>
            <a:xfrm>
              <a:off x="41465" y="990199"/>
              <a:ext cx="10159527" cy="76649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Forza molto radicata nel tessuto sociale soprattutto nelle campagne.</a:t>
              </a:r>
              <a:endParaRPr/>
            </a:p>
          </p:txBody>
        </p:sp>
        <p:sp>
          <p:nvSpPr>
            <p:cNvPr id="552" name="Google Shape;552;p38"/>
            <p:cNvSpPr/>
            <p:nvPr/>
          </p:nvSpPr>
          <p:spPr>
            <a:xfrm>
              <a:off x="0" y="1844235"/>
              <a:ext cx="10242457" cy="84942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txBox="1"/>
            <p:nvPr/>
          </p:nvSpPr>
          <p:spPr>
            <a:xfrm>
              <a:off x="41465" y="1885700"/>
              <a:ext cx="10159527" cy="76649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Il </a:t>
              </a:r>
              <a:r>
                <a:rPr i="1" lang="it-IT" sz="1600">
                  <a:solidFill>
                    <a:schemeClr val="lt1"/>
                  </a:solidFill>
                  <a:latin typeface="Trebuchet MS"/>
                  <a:ea typeface="Trebuchet MS"/>
                  <a:cs typeface="Trebuchet MS"/>
                  <a:sym typeface="Trebuchet MS"/>
                </a:rPr>
                <a:t>non expedit </a:t>
              </a:r>
              <a:r>
                <a:rPr lang="it-IT" sz="1600">
                  <a:solidFill>
                    <a:schemeClr val="lt1"/>
                  </a:solidFill>
                  <a:latin typeface="Trebuchet MS"/>
                  <a:ea typeface="Trebuchet MS"/>
                  <a:cs typeface="Trebuchet MS"/>
                  <a:sym typeface="Trebuchet MS"/>
                </a:rPr>
                <a:t>del 1874 non si applicava  alle elezioni amministrative, quindi non significava una completa rinuncia  alla presenza dei cattolici nella vita del paese. </a:t>
              </a:r>
              <a:endParaRPr/>
            </a:p>
          </p:txBody>
        </p:sp>
        <p:sp>
          <p:nvSpPr>
            <p:cNvPr id="554" name="Google Shape;554;p38"/>
            <p:cNvSpPr/>
            <p:nvPr/>
          </p:nvSpPr>
          <p:spPr>
            <a:xfrm>
              <a:off x="0" y="2739735"/>
              <a:ext cx="10242457" cy="84942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txBox="1"/>
            <p:nvPr/>
          </p:nvSpPr>
          <p:spPr>
            <a:xfrm>
              <a:off x="41465" y="2781200"/>
              <a:ext cx="10159527" cy="76649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Sempre nel 1874 sorse </a:t>
              </a:r>
              <a:r>
                <a:rPr i="1" lang="it-IT" sz="1600">
                  <a:solidFill>
                    <a:schemeClr val="lt1"/>
                  </a:solidFill>
                  <a:latin typeface="Trebuchet MS"/>
                  <a:ea typeface="Trebuchet MS"/>
                  <a:cs typeface="Trebuchet MS"/>
                  <a:sym typeface="Trebuchet MS"/>
                </a:rPr>
                <a:t>l’opera dei congressi </a:t>
              </a:r>
              <a:r>
                <a:rPr lang="it-IT" sz="1600">
                  <a:solidFill>
                    <a:schemeClr val="lt1"/>
                  </a:solidFill>
                  <a:latin typeface="Trebuchet MS"/>
                  <a:ea typeface="Trebuchet MS"/>
                  <a:cs typeface="Trebuchet MS"/>
                  <a:sym typeface="Trebuchet MS"/>
                </a:rPr>
                <a:t>con il compito di convocare  periodicamente i  congressi delle associazioni  cattoliche operanti in Italia assicurando loro uno stretto collegamento.</a:t>
              </a:r>
              <a:endParaRPr/>
            </a:p>
          </p:txBody>
        </p:sp>
        <p:sp>
          <p:nvSpPr>
            <p:cNvPr id="556" name="Google Shape;556;p38"/>
            <p:cNvSpPr/>
            <p:nvPr/>
          </p:nvSpPr>
          <p:spPr>
            <a:xfrm>
              <a:off x="0" y="3635235"/>
              <a:ext cx="10242457" cy="84942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txBox="1"/>
            <p:nvPr/>
          </p:nvSpPr>
          <p:spPr>
            <a:xfrm>
              <a:off x="41465" y="3676700"/>
              <a:ext cx="10159527" cy="76649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Il suo programma  si riduceva ad una dichiarazione contro socialismo, liberalismo, democrazia.</a:t>
              </a:r>
              <a:endParaRPr/>
            </a:p>
          </p:txBody>
        </p:sp>
        <p:sp>
          <p:nvSpPr>
            <p:cNvPr id="558" name="Google Shape;558;p38"/>
            <p:cNvSpPr/>
            <p:nvPr/>
          </p:nvSpPr>
          <p:spPr>
            <a:xfrm>
              <a:off x="0" y="4530735"/>
              <a:ext cx="10242457" cy="84942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txBox="1"/>
            <p:nvPr/>
          </p:nvSpPr>
          <p:spPr>
            <a:xfrm>
              <a:off x="41465" y="4572200"/>
              <a:ext cx="10159527" cy="76649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Trebuchet MS"/>
                <a:buNone/>
              </a:pPr>
              <a:r>
                <a:rPr lang="it-IT" sz="1600">
                  <a:solidFill>
                    <a:schemeClr val="lt1"/>
                  </a:solidFill>
                  <a:latin typeface="Trebuchet MS"/>
                  <a:ea typeface="Trebuchet MS"/>
                  <a:cs typeface="Trebuchet MS"/>
                  <a:sym typeface="Trebuchet MS"/>
                </a:rPr>
                <a:t>Dopo il 1878 con Leone XIII il movimento cattolico si aprì al tessuto sociale e sorsero  soprattutto in Lombardia e nel Veneto  società di mutuo soccorso,  cooperative agricole e artigiane ispirate alla dottrina sociale cattolica.</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id="564" name="Google Shape;564;p39"/>
          <p:cNvPicPr preferRelativeResize="0"/>
          <p:nvPr/>
        </p:nvPicPr>
        <p:blipFill rotWithShape="1">
          <a:blip r:embed="rId3">
            <a:alphaModFix/>
          </a:blip>
          <a:srcRect b="0" l="0" r="0" t="0"/>
          <a:stretch/>
        </p:blipFill>
        <p:spPr>
          <a:xfrm>
            <a:off x="941702" y="-212035"/>
            <a:ext cx="9142404"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p:nvPr/>
        </p:nvSpPr>
        <p:spPr>
          <a:xfrm>
            <a:off x="543338" y="530086"/>
            <a:ext cx="10522227" cy="6056243"/>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u="sng">
                <a:solidFill>
                  <a:schemeClr val="lt1"/>
                </a:solidFill>
                <a:latin typeface="Trebuchet MS"/>
                <a:ea typeface="Trebuchet MS"/>
                <a:cs typeface="Trebuchet MS"/>
                <a:sym typeface="Trebuchet MS"/>
              </a:rPr>
              <a:t>L’AGRICOLTURA</a:t>
            </a:r>
            <a:endParaRPr/>
          </a:p>
          <a:p>
            <a:pPr indent="0" lvl="0" marL="0" marR="0" rtl="0" algn="l">
              <a:spcBef>
                <a:spcPts val="0"/>
              </a:spcBef>
              <a:spcAft>
                <a:spcPts val="0"/>
              </a:spcAft>
              <a:buNone/>
            </a:pPr>
            <a:r>
              <a:t/>
            </a:r>
            <a:endParaRPr sz="1800" u="sng">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it-IT" sz="1800">
                <a:solidFill>
                  <a:schemeClr val="lt1"/>
                </a:solidFill>
                <a:latin typeface="Trebuchet MS"/>
                <a:ea typeface="Trebuchet MS"/>
                <a:cs typeface="Trebuchet MS"/>
                <a:sym typeface="Trebuchet MS"/>
              </a:rPr>
              <a:t>Quella italiana era  prevalentemente un’agricoltura povera, caratterizzata da una </a:t>
            </a:r>
            <a:r>
              <a:rPr i="1" lang="it-IT" sz="1800">
                <a:solidFill>
                  <a:schemeClr val="lt1"/>
                </a:solidFill>
                <a:latin typeface="Trebuchet MS"/>
                <a:ea typeface="Trebuchet MS"/>
                <a:cs typeface="Trebuchet MS"/>
                <a:sym typeface="Trebuchet MS"/>
              </a:rPr>
              <a:t>grande varietà di colture</a:t>
            </a:r>
            <a:r>
              <a:rPr lang="it-IT" sz="1800">
                <a:solidFill>
                  <a:schemeClr val="lt1"/>
                </a:solidFill>
                <a:latin typeface="Trebuchet MS"/>
                <a:ea typeface="Trebuchet MS"/>
                <a:cs typeface="Trebuchet MS"/>
                <a:sym typeface="Trebuchet MS"/>
              </a:rPr>
              <a:t> e di tipologie di </a:t>
            </a:r>
            <a:r>
              <a:rPr i="1" lang="it-IT" sz="1800">
                <a:solidFill>
                  <a:schemeClr val="lt1"/>
                </a:solidFill>
                <a:latin typeface="Trebuchet MS"/>
                <a:ea typeface="Trebuchet MS"/>
                <a:cs typeface="Trebuchet MS"/>
                <a:sym typeface="Trebuchet MS"/>
              </a:rPr>
              <a:t>proprietà fondiarie.</a:t>
            </a:r>
            <a:endParaRPr/>
          </a:p>
          <a:p>
            <a:pPr indent="0" lvl="0" marL="0" marR="0" rtl="0" algn="l">
              <a:spcBef>
                <a:spcPts val="0"/>
              </a:spcBef>
              <a:spcAft>
                <a:spcPts val="0"/>
              </a:spcAft>
              <a:buNone/>
            </a:pPr>
            <a:r>
              <a:t/>
            </a:r>
            <a:endParaRPr i="1"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1" lang="it-IT" sz="1800" u="sng">
                <a:solidFill>
                  <a:schemeClr val="lt1"/>
                </a:solidFill>
                <a:latin typeface="Trebuchet MS"/>
                <a:ea typeface="Trebuchet MS"/>
                <a:cs typeface="Trebuchet MS"/>
                <a:sym typeface="Trebuchet MS"/>
              </a:rPr>
              <a:t>Solo nella Pianura Padana si erano sviluppate aziende agricole moderne </a:t>
            </a:r>
            <a:r>
              <a:rPr lang="it-IT" sz="1800">
                <a:solidFill>
                  <a:schemeClr val="lt1"/>
                </a:solidFill>
                <a:latin typeface="Trebuchet MS"/>
                <a:ea typeface="Trebuchet MS"/>
                <a:cs typeface="Trebuchet MS"/>
                <a:sym typeface="Trebuchet MS"/>
              </a:rPr>
              <a:t>che univano agricoltura  ed allevamento bovino.</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1" lang="it-IT" sz="1800" u="sng">
                <a:solidFill>
                  <a:schemeClr val="lt1"/>
                </a:solidFill>
                <a:latin typeface="Trebuchet MS"/>
                <a:ea typeface="Trebuchet MS"/>
                <a:cs typeface="Trebuchet MS"/>
                <a:sym typeface="Trebuchet MS"/>
              </a:rPr>
              <a:t>Nell’Italia Centrale dominava invece la mezzadria </a:t>
            </a:r>
            <a:r>
              <a:rPr lang="it-IT" sz="1800">
                <a:solidFill>
                  <a:schemeClr val="lt1"/>
                </a:solidFill>
                <a:latin typeface="Trebuchet MS"/>
                <a:ea typeface="Trebuchet MS"/>
                <a:cs typeface="Trebuchet MS"/>
                <a:sym typeface="Trebuchet MS"/>
              </a:rPr>
              <a:t>che permetteva a malapena il  sostentamento delle famiglie e non favoriva gli investimenti e le innovazioni tecniche.</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1" lang="it-IT" sz="1800" u="sng">
                <a:solidFill>
                  <a:schemeClr val="lt1"/>
                </a:solidFill>
                <a:latin typeface="Trebuchet MS"/>
                <a:ea typeface="Trebuchet MS"/>
                <a:cs typeface="Trebuchet MS"/>
                <a:sym typeface="Trebuchet MS"/>
              </a:rPr>
              <a:t>Nell’Italia  meridionale prevaleva il latifondo: </a:t>
            </a:r>
            <a:r>
              <a:rPr lang="it-IT" sz="1800">
                <a:solidFill>
                  <a:schemeClr val="lt1"/>
                </a:solidFill>
                <a:latin typeface="Trebuchet MS"/>
                <a:ea typeface="Trebuchet MS"/>
                <a:cs typeface="Trebuchet MS"/>
                <a:sym typeface="Trebuchet MS"/>
              </a:rPr>
              <a:t>grandi distese  per lo più seminate a grano o lasciate alla pastorizia, con la popolazione concentrata in pochi borghi rurali. In queste realtà  le tracce dell’ordinamento feudale si facevano sentire  nei contratti agrari e nei rapporti tra proprietari e contadini caratterizzati da forme di dipendenza personale e da irrisolti problemi derivanti  dai contrasti per le terre soggette agli usi civici. Tuttavia nel sud non mancavano zone  fertili dove si erano diffuse le colture destinate all’esportazione.</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it-IT" sz="1800" u="sng">
                <a:solidFill>
                  <a:schemeClr val="lt1"/>
                </a:solidFill>
                <a:latin typeface="Trebuchet MS"/>
                <a:ea typeface="Trebuchet MS"/>
                <a:cs typeface="Trebuchet MS"/>
                <a:sym typeface="Trebuchet MS"/>
              </a:rPr>
              <a:t>Una parte molto estesa dell’Italia praticava un’agricoltura di sussistenza incentrata sull’autoconsumo.</a:t>
            </a:r>
            <a:endParaRPr/>
          </a:p>
          <a:p>
            <a:pPr indent="0" lvl="0" marL="0" marR="0" rtl="0" algn="l">
              <a:spcBef>
                <a:spcPts val="0"/>
              </a:spcBef>
              <a:spcAft>
                <a:spcPts val="0"/>
              </a:spcAft>
              <a:buNone/>
            </a:pPr>
            <a:r>
              <a:t/>
            </a:r>
            <a:endParaRPr i="1" sz="1800" u="sng">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p:nvPr/>
        </p:nvSpPr>
        <p:spPr>
          <a:xfrm>
            <a:off x="921026" y="473765"/>
            <a:ext cx="10349948" cy="5910470"/>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u="sng">
                <a:solidFill>
                  <a:schemeClr val="lt1"/>
                </a:solidFill>
                <a:latin typeface="Trebuchet MS"/>
                <a:ea typeface="Trebuchet MS"/>
                <a:cs typeface="Trebuchet MS"/>
                <a:sym typeface="Trebuchet MS"/>
              </a:rPr>
              <a:t>LE CONDIZIONI DI VITA</a:t>
            </a:r>
            <a:endParaRPr/>
          </a:p>
          <a:p>
            <a:pPr indent="0" lvl="0" marL="0" marR="0" rtl="0" algn="l">
              <a:spcBef>
                <a:spcPts val="0"/>
              </a:spcBef>
              <a:spcAft>
                <a:spcPts val="0"/>
              </a:spcAft>
              <a:buNone/>
            </a:pPr>
            <a:r>
              <a:t/>
            </a:r>
            <a:endParaRPr b="1" sz="1800" u="sng">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lang="it-IT" sz="1800">
                <a:solidFill>
                  <a:schemeClr val="lt1"/>
                </a:solidFill>
                <a:latin typeface="Trebuchet MS"/>
                <a:ea typeface="Trebuchet MS"/>
                <a:cs typeface="Trebuchet MS"/>
                <a:sym typeface="Trebuchet MS"/>
              </a:rPr>
              <a:t>Il livello di vita della popolazione era dunque bassissimo. I contadini si nutrivano quasi esclusivamente di pane  generalmente di cereali inferiori (non frumento ma granturco, avena e segale) ed erano soggetti alla pellagra (carenza di vitamina PP), pochi i legumi.</a:t>
            </a:r>
            <a:endParaRPr/>
          </a:p>
          <a:p>
            <a:pPr indent="0" lvl="0" marL="0" marR="0" rtl="0" algn="l">
              <a:spcBef>
                <a:spcPts val="0"/>
              </a:spcBef>
              <a:spcAft>
                <a:spcPts val="0"/>
              </a:spcAft>
              <a:buNone/>
            </a:pPr>
            <a:r>
              <a:rPr b="1" lang="it-IT" sz="1800">
                <a:solidFill>
                  <a:schemeClr val="lt1"/>
                </a:solidFill>
                <a:latin typeface="Trebuchet MS"/>
                <a:ea typeface="Trebuchet MS"/>
                <a:cs typeface="Trebuchet MS"/>
                <a:sym typeface="Trebuchet MS"/>
              </a:rPr>
              <a:t>Vivevano, soprattutto al Sud, in abitazioni malsane, capanne, caverne, spesso insieme al bestiame.</a:t>
            </a:r>
            <a:endParaRPr/>
          </a:p>
          <a:p>
            <a:pPr indent="0" lvl="0" marL="0" marR="0" rtl="0" algn="l">
              <a:spcBef>
                <a:spcPts val="0"/>
              </a:spcBef>
              <a:spcAft>
                <a:spcPts val="0"/>
              </a:spcAft>
              <a:buNone/>
            </a:pPr>
            <a:r>
              <a:t/>
            </a:r>
            <a:endParaRPr b="1"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lang="it-IT" sz="1800" u="sng">
                <a:solidFill>
                  <a:schemeClr val="lt1"/>
                </a:solidFill>
                <a:latin typeface="Trebuchet MS"/>
                <a:ea typeface="Trebuchet MS"/>
                <a:cs typeface="Trebuchet MS"/>
                <a:sym typeface="Trebuchet MS"/>
              </a:rPr>
              <a:t>Le precarie condizioni economiche del meridione</a:t>
            </a:r>
            <a:r>
              <a:rPr b="1" lang="it-IT" sz="1800">
                <a:solidFill>
                  <a:schemeClr val="lt1"/>
                </a:solidFill>
                <a:latin typeface="Trebuchet MS"/>
                <a:ea typeface="Trebuchet MS"/>
                <a:cs typeface="Trebuchet MS"/>
                <a:sym typeface="Trebuchet MS"/>
              </a:rPr>
              <a:t> erano quasi sconosciute alla classe politica settentrionale (lo stesso Cavour non si era mai spinto a sud di Firenze).</a:t>
            </a:r>
            <a:endParaRPr/>
          </a:p>
          <a:p>
            <a:pPr indent="0" lvl="0" marL="0" marR="0" rtl="0" algn="l">
              <a:spcBef>
                <a:spcPts val="0"/>
              </a:spcBef>
              <a:spcAft>
                <a:spcPts val="0"/>
              </a:spcAft>
              <a:buNone/>
            </a:pPr>
            <a:r>
              <a:rPr b="1" lang="it-IT" sz="1800">
                <a:solidFill>
                  <a:schemeClr val="lt1"/>
                </a:solidFill>
                <a:latin typeface="Trebuchet MS"/>
                <a:ea typeface="Trebuchet MS"/>
                <a:cs typeface="Trebuchet MS"/>
                <a:sym typeface="Trebuchet MS"/>
              </a:rPr>
              <a:t>Il divario tra Nord e Sud, quando i primi politici si spinsero a visitare le regioni meridionali, alimentò </a:t>
            </a:r>
            <a:r>
              <a:rPr b="1" lang="it-IT" sz="1800" u="sng">
                <a:solidFill>
                  <a:schemeClr val="lt1"/>
                </a:solidFill>
                <a:latin typeface="Trebuchet MS"/>
                <a:ea typeface="Trebuchet MS"/>
                <a:cs typeface="Trebuchet MS"/>
                <a:sym typeface="Trebuchet MS"/>
              </a:rPr>
              <a:t>pregiudizi ed incomprensioni  </a:t>
            </a:r>
            <a:r>
              <a:rPr b="1" lang="it-IT" sz="1800">
                <a:solidFill>
                  <a:schemeClr val="lt1"/>
                </a:solidFill>
                <a:latin typeface="Trebuchet MS"/>
                <a:ea typeface="Trebuchet MS"/>
                <a:cs typeface="Trebuchet MS"/>
                <a:sym typeface="Trebuchet MS"/>
              </a:rPr>
              <a:t>destinati a durare nel tempo.</a:t>
            </a:r>
            <a:endParaRPr/>
          </a:p>
          <a:p>
            <a:pPr indent="0" lvl="0" marL="0" marR="0" rtl="0" algn="l">
              <a:spcBef>
                <a:spcPts val="0"/>
              </a:spcBef>
              <a:spcAft>
                <a:spcPts val="0"/>
              </a:spcAft>
              <a:buNone/>
            </a:pPr>
            <a:r>
              <a:t/>
            </a:r>
            <a:endParaRPr b="1"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lang="it-IT" sz="1800">
                <a:solidFill>
                  <a:schemeClr val="lt1"/>
                </a:solidFill>
                <a:latin typeface="Trebuchet MS"/>
                <a:ea typeface="Trebuchet MS"/>
                <a:cs typeface="Trebuchet MS"/>
                <a:sym typeface="Trebuchet MS"/>
              </a:rPr>
              <a:t>Questo divario si manifestava anche sul piano culturale e si misurava sulla disponibilità di infrastrutture ( al Nord le ferrovie erano più  sviluppate), della  produttività agricola e  dell’istruzione di base (l’analfabetismo era più diffuso al Sud).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p:nvPr/>
        </p:nvSpPr>
        <p:spPr>
          <a:xfrm>
            <a:off x="397565" y="742121"/>
            <a:ext cx="9753600" cy="5420139"/>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400">
                <a:solidFill>
                  <a:schemeClr val="lt1"/>
                </a:solidFill>
                <a:latin typeface="Trebuchet MS"/>
                <a:ea typeface="Trebuchet MS"/>
                <a:cs typeface="Trebuchet MS"/>
                <a:sym typeface="Trebuchet MS"/>
              </a:rPr>
              <a:t>IL DIVARIO TRA Nord e Sud  segnalava già l’emergere di un problema nazionale che  sarebbe poi stato definito</a:t>
            </a:r>
            <a:endParaRPr/>
          </a:p>
          <a:p>
            <a:pPr indent="0" lvl="0" marL="0" marR="0" rtl="0" algn="ctr">
              <a:spcBef>
                <a:spcPts val="0"/>
              </a:spcBef>
              <a:spcAft>
                <a:spcPts val="0"/>
              </a:spcAft>
              <a:buNone/>
            </a:pPr>
            <a:r>
              <a:rPr lang="it-IT" sz="2400">
                <a:solidFill>
                  <a:schemeClr val="lt1"/>
                </a:solidFill>
                <a:latin typeface="Trebuchet MS"/>
                <a:ea typeface="Trebuchet MS"/>
                <a:cs typeface="Trebuchet MS"/>
                <a:sym typeface="Trebuchet MS"/>
              </a:rPr>
              <a:t>QUESTIONE MERIDIONALE.</a:t>
            </a:r>
            <a:endParaRPr/>
          </a:p>
          <a:p>
            <a:pPr indent="0" lvl="0" marL="0" marR="0" rtl="0" algn="ctr">
              <a:spcBef>
                <a:spcPts val="0"/>
              </a:spcBef>
              <a:spcAft>
                <a:spcPts val="0"/>
              </a:spcAft>
              <a:buNone/>
            </a:pPr>
            <a:r>
              <a:rPr lang="it-IT" sz="2400">
                <a:solidFill>
                  <a:schemeClr val="lt1"/>
                </a:solidFill>
                <a:latin typeface="Trebuchet MS"/>
                <a:ea typeface="Trebuchet MS"/>
                <a:cs typeface="Trebuchet MS"/>
                <a:sym typeface="Trebuchet MS"/>
              </a:rPr>
              <a:t>Tuttavia </a:t>
            </a:r>
            <a:r>
              <a:rPr lang="it-IT" sz="2400" u="sng">
                <a:solidFill>
                  <a:schemeClr val="lt1"/>
                </a:solidFill>
                <a:latin typeface="Trebuchet MS"/>
                <a:ea typeface="Trebuchet MS"/>
                <a:cs typeface="Trebuchet MS"/>
                <a:sym typeface="Trebuchet MS"/>
              </a:rPr>
              <a:t>al confronto  con l’Europa </a:t>
            </a:r>
            <a:r>
              <a:rPr lang="it-IT" sz="2400">
                <a:solidFill>
                  <a:schemeClr val="lt1"/>
                </a:solidFill>
                <a:latin typeface="Trebuchet MS"/>
                <a:ea typeface="Trebuchet MS"/>
                <a:cs typeface="Trebuchet MS"/>
                <a:sym typeface="Trebuchet MS"/>
              </a:rPr>
              <a:t>le differenze tra le due Italie  risultavano appiattite ed accomunate da una </a:t>
            </a:r>
            <a:r>
              <a:rPr lang="it-IT" sz="2400" u="sng">
                <a:solidFill>
                  <a:schemeClr val="lt1"/>
                </a:solidFill>
                <a:latin typeface="Trebuchet MS"/>
                <a:ea typeface="Trebuchet MS"/>
                <a:cs typeface="Trebuchet MS"/>
                <a:sym typeface="Trebuchet MS"/>
              </a:rPr>
              <a:t>generale arretratezza </a:t>
            </a:r>
            <a:r>
              <a:rPr lang="it-IT" sz="2400">
                <a:solidFill>
                  <a:schemeClr val="lt1"/>
                </a:solidFill>
                <a:latin typeface="Trebuchet MS"/>
                <a:ea typeface="Trebuchet MS"/>
                <a:cs typeface="Trebuchet MS"/>
                <a:sym typeface="Trebuchet MS"/>
              </a:rPr>
              <a:t>rispetto ai paesi più sviluppati del continente europeo.</a:t>
            </a:r>
            <a:endParaRPr/>
          </a:p>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677334" y="212035"/>
            <a:ext cx="8596668" cy="6046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240"/>
              <a:buFont typeface="Trebuchet MS"/>
              <a:buNone/>
            </a:pPr>
            <a:r>
              <a:rPr lang="it-IT" sz="3240"/>
              <a:t>LA CLASSE POLITICA</a:t>
            </a:r>
            <a:endParaRPr sz="3240"/>
          </a:p>
        </p:txBody>
      </p:sp>
      <p:grpSp>
        <p:nvGrpSpPr>
          <p:cNvPr id="176" name="Google Shape;176;p7"/>
          <p:cNvGrpSpPr/>
          <p:nvPr/>
        </p:nvGrpSpPr>
        <p:grpSpPr>
          <a:xfrm>
            <a:off x="677333" y="1290010"/>
            <a:ext cx="10560509" cy="5232135"/>
            <a:chOff x="0" y="123819"/>
            <a:chExt cx="10560509" cy="5232135"/>
          </a:xfrm>
        </p:grpSpPr>
        <p:sp>
          <p:nvSpPr>
            <p:cNvPr id="177" name="Google Shape;177;p7"/>
            <p:cNvSpPr/>
            <p:nvPr/>
          </p:nvSpPr>
          <p:spPr>
            <a:xfrm>
              <a:off x="0" y="123819"/>
              <a:ext cx="10560509" cy="1011867"/>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txBox="1"/>
            <p:nvPr/>
          </p:nvSpPr>
          <p:spPr>
            <a:xfrm>
              <a:off x="49395" y="173214"/>
              <a:ext cx="10461719" cy="91307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lang="it-IT" sz="1500">
                  <a:solidFill>
                    <a:schemeClr val="lt1"/>
                  </a:solidFill>
                  <a:latin typeface="Trebuchet MS"/>
                  <a:ea typeface="Trebuchet MS"/>
                  <a:cs typeface="Trebuchet MS"/>
                  <a:sym typeface="Trebuchet MS"/>
                </a:rPr>
                <a:t>L’IMPROVVISA E PRECOCE MORTE DI CAVOUR LASCIAVA LA CLASSE DIRIGENTE MODERATA  PRIVA DI UNA GUIDA POLITICA. I successori si mantennero comunque sulla linea politica da lui impostata:  UNA POLITICA RISPETTOSA DELLE LIBERTA’ COSTITUZIONALI, E INSIEME ACCENTRATRICE, LIBERISTA E LAICA.</a:t>
              </a:r>
              <a:endParaRPr/>
            </a:p>
          </p:txBody>
        </p:sp>
        <p:sp>
          <p:nvSpPr>
            <p:cNvPr id="179" name="Google Shape;179;p7"/>
            <p:cNvSpPr/>
            <p:nvPr/>
          </p:nvSpPr>
          <p:spPr>
            <a:xfrm>
              <a:off x="0" y="1178886"/>
              <a:ext cx="10560509" cy="1011867"/>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txBox="1"/>
            <p:nvPr/>
          </p:nvSpPr>
          <p:spPr>
            <a:xfrm>
              <a:off x="49395" y="1228281"/>
              <a:ext cx="10461719" cy="91307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lang="it-IT" sz="1500">
                  <a:solidFill>
                    <a:schemeClr val="lt1"/>
                  </a:solidFill>
                  <a:latin typeface="Trebuchet MS"/>
                  <a:ea typeface="Trebuchet MS"/>
                  <a:cs typeface="Trebuchet MS"/>
                  <a:sym typeface="Trebuchet MS"/>
                </a:rPr>
                <a:t>Il gruppo dirigente che guidò il paese nel primo quindicennio non era diverso da quello che si era formato in Piemonte dopo il 1849. Il gruppo centrale era dunque costituito dai moderati piemontesi. Ad essi si erano aggiunti moderati lombardi, toscani ed emiliani. Pochi i rappresentanti meridionali.</a:t>
              </a:r>
              <a:endParaRPr/>
            </a:p>
          </p:txBody>
        </p:sp>
        <p:sp>
          <p:nvSpPr>
            <p:cNvPr id="181" name="Google Shape;181;p7"/>
            <p:cNvSpPr/>
            <p:nvPr/>
          </p:nvSpPr>
          <p:spPr>
            <a:xfrm>
              <a:off x="0" y="2233953"/>
              <a:ext cx="10560509" cy="1011867"/>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txBox="1"/>
            <p:nvPr/>
          </p:nvSpPr>
          <p:spPr>
            <a:xfrm>
              <a:off x="49395" y="2283348"/>
              <a:ext cx="10461719" cy="91307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lang="it-IT" sz="1500">
                  <a:solidFill>
                    <a:schemeClr val="lt1"/>
                  </a:solidFill>
                  <a:latin typeface="Trebuchet MS"/>
                  <a:ea typeface="Trebuchet MS"/>
                  <a:cs typeface="Trebuchet MS"/>
                  <a:sym typeface="Trebuchet MS"/>
                </a:rPr>
                <a:t>Nonostante le differenze di provenienza geografica essi formavano un gruppo omogeneo in quanto a provenienza sociale, mediamente alta.</a:t>
              </a:r>
              <a:endParaRPr/>
            </a:p>
          </p:txBody>
        </p:sp>
        <p:sp>
          <p:nvSpPr>
            <p:cNvPr id="183" name="Google Shape;183;p7"/>
            <p:cNvSpPr/>
            <p:nvPr/>
          </p:nvSpPr>
          <p:spPr>
            <a:xfrm>
              <a:off x="0" y="3289020"/>
              <a:ext cx="10560509" cy="1011867"/>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txBox="1"/>
            <p:nvPr/>
          </p:nvSpPr>
          <p:spPr>
            <a:xfrm>
              <a:off x="49395" y="3338415"/>
              <a:ext cx="10461719" cy="91307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lang="it-IT" sz="1500">
                  <a:solidFill>
                    <a:schemeClr val="lt1"/>
                  </a:solidFill>
                  <a:latin typeface="Trebuchet MS"/>
                  <a:ea typeface="Trebuchet MS"/>
                  <a:cs typeface="Trebuchet MS"/>
                  <a:sym typeface="Trebuchet MS"/>
                </a:rPr>
                <a:t>Nei primi parlamenti essi si collocavano a DESTRA, ma in realtà costituivano un gruppo di centro moderato. La vera destra, quella dei clericali e dei nostalgici dei vecchi regimi si era auto esclusa dal governo perché non riconosceva la legittimità del nuovo stato.</a:t>
              </a:r>
              <a:endParaRPr/>
            </a:p>
          </p:txBody>
        </p:sp>
        <p:sp>
          <p:nvSpPr>
            <p:cNvPr id="185" name="Google Shape;185;p7"/>
            <p:cNvSpPr/>
            <p:nvPr/>
          </p:nvSpPr>
          <p:spPr>
            <a:xfrm>
              <a:off x="0" y="4344087"/>
              <a:ext cx="10560509" cy="1011867"/>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txBox="1"/>
            <p:nvPr/>
          </p:nvSpPr>
          <p:spPr>
            <a:xfrm>
              <a:off x="49395" y="4393482"/>
              <a:ext cx="10461719" cy="91307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lang="it-IT" sz="1500">
                  <a:solidFill>
                    <a:schemeClr val="lt1"/>
                  </a:solidFill>
                  <a:latin typeface="Trebuchet MS"/>
                  <a:ea typeface="Trebuchet MS"/>
                  <a:cs typeface="Trebuchet MS"/>
                  <a:sym typeface="Trebuchet MS"/>
                </a:rPr>
                <a:t>La SINISTRA era invece formata da vecchi esponenti della sinistra piemontese, da mazziniani e garibaldini che avevano deciso di accettare di inserirsi  nelle istituzioni monarchiche, sia pure per cambiarle. Rispetto alla destra essa poggiava su una base sociale più ampia e composita (borghesi, tra cui professionisti ed intellettuali, ma anche operai del nord ed artigiani).</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677334" y="278296"/>
            <a:ext cx="8596668" cy="8348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Il sistema elettorale</a:t>
            </a:r>
            <a:endParaRPr/>
          </a:p>
        </p:txBody>
      </p:sp>
      <p:sp>
        <p:nvSpPr>
          <p:cNvPr id="192" name="Google Shape;192;p8"/>
          <p:cNvSpPr txBox="1"/>
          <p:nvPr>
            <p:ph idx="1" type="body"/>
          </p:nvPr>
        </p:nvSpPr>
        <p:spPr>
          <a:xfrm>
            <a:off x="677334" y="1113183"/>
            <a:ext cx="8596668" cy="492817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it-IT"/>
              <a:t>La classe dirigente italiana era comunque assai poco rappresentativa del paese reale.</a:t>
            </a:r>
            <a:endParaRPr/>
          </a:p>
          <a:p>
            <a:pPr indent="-342900" lvl="0" marL="342900" rtl="0" algn="l">
              <a:spcBef>
                <a:spcPts val="1000"/>
              </a:spcBef>
              <a:spcAft>
                <a:spcPts val="0"/>
              </a:spcAft>
              <a:buSzPts val="1440"/>
              <a:buChar char="►"/>
            </a:pPr>
            <a:r>
              <a:rPr lang="it-IT"/>
              <a:t>La legge elettorale piemontese, estesa a tutto il regno,  concedeva il diritto di voto solo a 400.000 cittadini circa, meno del 2% della popolazione totale e del 7% dei maschi adulti. Si trattava di maschi  che avessero compiuto i 25 anni, sapessero leggere e scrivere e pagassero almeno  40 lire di imposte annue. Tra gli aventi diritto molti non si recavano alle urne sfiorando il 50% di astensionismo.</a:t>
            </a:r>
            <a:endParaRPr/>
          </a:p>
          <a:p>
            <a:pPr indent="-342900" lvl="0" marL="342900" rtl="0" algn="l">
              <a:spcBef>
                <a:spcPts val="1000"/>
              </a:spcBef>
              <a:spcAft>
                <a:spcPts val="0"/>
              </a:spcAft>
              <a:buSzPts val="1440"/>
              <a:buChar char="►"/>
            </a:pPr>
            <a:r>
              <a:rPr lang="it-IT"/>
              <a:t>A causa del sistema del collegio </a:t>
            </a:r>
            <a:r>
              <a:rPr lang="it-IT" u="sng"/>
              <a:t>uninominale</a:t>
            </a:r>
            <a:r>
              <a:rPr lang="it-IT"/>
              <a:t> dunque  ERANO TALVOLTA SUFFICIENTI POCHE CENTINAIA DI VOTI PER ESSERE ELETTI ( il  sistema era a doppio turno con ballottaggio)</a:t>
            </a:r>
            <a:endParaRPr/>
          </a:p>
          <a:p>
            <a:pPr indent="-342900" lvl="0" marL="342900" rtl="0" algn="l">
              <a:spcBef>
                <a:spcPts val="1000"/>
              </a:spcBef>
              <a:spcAft>
                <a:spcPts val="0"/>
              </a:spcAft>
              <a:buSzPts val="1440"/>
              <a:buChar char="►"/>
            </a:pPr>
            <a:r>
              <a:rPr lang="it-IT"/>
              <a:t>La vita politica assumeva dunque un carattere un carattere oligarchico e personalistico dove la lotta politica si imperniava su singole personalità più che su  programmi. Essa era dominata da pochi notabili in grado di sfruttare la propria influenza e pesantemente condizionata dall’esecutivo, in grado di indirizzare il voto dell’esercito e dei pubblici amministratori.</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677334" y="609600"/>
            <a:ext cx="8596668" cy="7288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L’accentramento</a:t>
            </a:r>
            <a:endParaRPr/>
          </a:p>
        </p:txBody>
      </p:sp>
      <p:sp>
        <p:nvSpPr>
          <p:cNvPr id="198" name="Google Shape;198;p9"/>
          <p:cNvSpPr txBox="1"/>
          <p:nvPr>
            <p:ph idx="1" type="body"/>
          </p:nvPr>
        </p:nvSpPr>
        <p:spPr>
          <a:xfrm>
            <a:off x="677333" y="1457739"/>
            <a:ext cx="9765379" cy="498281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it-IT"/>
              <a:t>Nonostante i leader della destra ammirassero il sistema britannico e fossero disposti in teoria a riconoscere la validità di un sistema decentrato, basato sull’autogoverno (</a:t>
            </a:r>
            <a:r>
              <a:rPr i="1" lang="it-IT"/>
              <a:t>self-government) </a:t>
            </a:r>
            <a:r>
              <a:rPr lang="it-IT"/>
              <a:t>furono portati dalle situazioni ad optare per un modello di stato ACCENTRATO, cioè che  stabilisse un controllo il più possibile stretto e capillare su tutto il paese. Esso era basato su  ordinamenti  uniformi per tutto il regno e una rigida gerarchia di funzionari dipendenti dal centro.</a:t>
            </a:r>
            <a:endParaRPr/>
          </a:p>
          <a:p>
            <a:pPr indent="-342900" lvl="0" marL="342900" rtl="0" algn="l">
              <a:spcBef>
                <a:spcPts val="1000"/>
              </a:spcBef>
              <a:spcAft>
                <a:spcPts val="0"/>
              </a:spcAft>
              <a:buSzPts val="1440"/>
              <a:buChar char="►"/>
            </a:pPr>
            <a:r>
              <a:rPr i="1" lang="it-IT"/>
              <a:t>L’accentramento era anche il risultato inevitabile di una unificazione ottenuta annettendo  varie province al regno di Sardegna e la conseguente adesione di queste all’impianto istituzionale ed alle leggi piemontesi.</a:t>
            </a:r>
            <a:endParaRPr/>
          </a:p>
          <a:p>
            <a:pPr indent="-342900" lvl="0" marL="342900" rtl="0" algn="l">
              <a:spcBef>
                <a:spcPts val="1000"/>
              </a:spcBef>
              <a:spcAft>
                <a:spcPts val="0"/>
              </a:spcAft>
              <a:buSzPts val="1440"/>
              <a:buChar char="►"/>
            </a:pPr>
            <a:r>
              <a:rPr i="1" lang="it-IT"/>
              <a:t>Nel periodo 1859760 furono inoltre emanate nuove leggi che andavano proprio nella direzione dell’accentramento: la legge Casati, che prevedeva l’istruzione obbligatoria, la legge Rattazzi, che  affidava il governo dei comuni ad un consiglio eletto a suffragio ristretto e ad un sindaco si nomina regia.</a:t>
            </a:r>
            <a:endParaRPr/>
          </a:p>
          <a:p>
            <a:pPr indent="-342900" lvl="0" marL="342900" rtl="0" algn="l">
              <a:spcBef>
                <a:spcPts val="1000"/>
              </a:spcBef>
              <a:spcAft>
                <a:spcPts val="0"/>
              </a:spcAft>
              <a:buSzPts val="1440"/>
              <a:buChar char="►"/>
            </a:pPr>
            <a:r>
              <a:rPr i="1" lang="it-IT"/>
              <a:t>Il territorio nazionale era diviso in province ( circoscrizioni amministrative importanti), poste sotto i PREFETTI, rappresentanti del potere esecutivo  centrale su tutto il paese.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faccettatura">
  <a:themeElements>
    <a:clrScheme name="Sfaccettatur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2018-09-11T14:01:04Z</dcterms:created>
  <dc:creator>Marinella Pirastru</dc:creator>
</cp:coreProperties>
</file>