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78" r:id="rId16"/>
    <p:sldId id="277" r:id="rId17"/>
    <p:sldId id="276" r:id="rId18"/>
    <p:sldId id="272" r:id="rId19"/>
    <p:sldId id="270" r:id="rId20"/>
    <p:sldId id="271" r:id="rId21"/>
    <p:sldId id="273" r:id="rId22"/>
    <p:sldId id="275" r:id="rId23"/>
    <p:sldId id="287" r:id="rId24"/>
    <p:sldId id="274" r:id="rId25"/>
    <p:sldId id="280" r:id="rId26"/>
    <p:sldId id="288" r:id="rId27"/>
    <p:sldId id="289" r:id="rId28"/>
    <p:sldId id="281" r:id="rId29"/>
    <p:sldId id="283" r:id="rId30"/>
    <p:sldId id="282" r:id="rId31"/>
    <p:sldId id="286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3662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09:48:36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22289 14098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91A0-5A50-9449-8D82-EA5C492BE759}" type="datetimeFigureOut">
              <a:rPr lang="en-IT" smtClean="0"/>
              <a:t>18/11/20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A872E-ACDC-1A4B-83EE-F619E06D50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654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18</a:t>
            </a:r>
          </a:p>
          <a:p>
            <a:r>
              <a:rPr lang="en-IT" dirty="0"/>
              <a:t>114</a:t>
            </a:r>
          </a:p>
          <a:p>
            <a:r>
              <a:rPr lang="en-IT" dirty="0"/>
              <a:t>195</a:t>
            </a:r>
          </a:p>
          <a:p>
            <a:endParaRPr lang="en-IT" dirty="0"/>
          </a:p>
          <a:p>
            <a:r>
              <a:rPr lang="en-IT" dirty="0"/>
              <a:t>100101</a:t>
            </a:r>
          </a:p>
          <a:p>
            <a:r>
              <a:rPr lang="en-IT" dirty="0"/>
              <a:t>11111100</a:t>
            </a:r>
          </a:p>
          <a:p>
            <a:r>
              <a:rPr lang="en-IT" dirty="0"/>
              <a:t>10100101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A872E-ACDC-1A4B-83EE-F619E06D50BA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394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A872E-ACDC-1A4B-83EE-F619E06D50BA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174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A872E-ACDC-1A4B-83EE-F619E06D50BA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573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A872E-ACDC-1A4B-83EE-F619E06D50BA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917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A872E-ACDC-1A4B-83EE-F619E06D50BA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3827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3A4C-A8A6-EE49-BFFE-146394F271E2}" type="datetime1">
              <a:rPr lang="it-IT" smtClean="0"/>
              <a:t>18/11/20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527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AFF-E23F-3944-8F2A-3ADB4F5A3B97}" type="datetime1">
              <a:rPr lang="it-IT" smtClean="0"/>
              <a:t>18/11/20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712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5C0E-6064-3143-BB1D-9C98EF0C599A}" type="datetime1">
              <a:rPr lang="it-IT" smtClean="0"/>
              <a:t>18/11/20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253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7ABB-C082-0F49-925E-DEDB233A9AAD}" type="datetime1">
              <a:rPr lang="it-IT" smtClean="0"/>
              <a:t>18/11/20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9092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3792CBD-A0B5-074C-833A-4E4022CD8D51}" type="datetime1">
              <a:rPr lang="it-IT" smtClean="0"/>
              <a:t>18/11/20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864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A588-962D-184D-AD51-7123A6DFA2E0}" type="datetime1">
              <a:rPr lang="it-IT" smtClean="0"/>
              <a:t>18/11/20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6307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A858-9536-4840-B214-68F0481A7FD7}" type="datetime1">
              <a:rPr lang="it-IT" smtClean="0"/>
              <a:t>18/11/20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7F2-A909-1F4D-9095-2EE2BAAA8E02}" type="datetime1">
              <a:rPr lang="it-IT" smtClean="0"/>
              <a:t>18/11/20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3862-371E-5E4C-AF5F-617919220C5E}" type="datetime1">
              <a:rPr lang="it-IT" smtClean="0"/>
              <a:t>18/11/20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999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D9C9-65BA-6648-A47B-1FC040979E97}" type="datetime1">
              <a:rPr lang="it-IT" smtClean="0"/>
              <a:t>18/11/20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919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04A9-1293-B24F-A4DE-49D257CAB152}" type="datetime1">
              <a:rPr lang="it-IT" smtClean="0"/>
              <a:t>18/11/20</a:t>
            </a:fld>
            <a:endParaRPr lang="en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807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F754282-4AD8-A540-A9F3-8FD41CC635B0}" type="datetime1">
              <a:rPr lang="it-IT" smtClean="0"/>
              <a:t>18/11/20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8B4F209-66A5-8041-81A3-2CF6F80F54D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8929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E77-9B46-D540-9060-F3FE8A4BA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Introduzione all’algebra binaria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C5ED5-0ED0-6549-B67B-E105FC423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IT" dirty="0"/>
              <a:t>lasse prima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598A6-BBD4-EF48-B84B-F63405BC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9315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8951-C39D-9245-8364-105E46EC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88A-0247-2845-B383-1A18DF77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Covertire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 numeri</a:t>
            </a:r>
            <a:r>
              <a:rPr lang="it-IT" dirty="0"/>
              <a:t> dal sistema binario al decimale</a:t>
            </a:r>
          </a:p>
          <a:p>
            <a:pPr lvl="1"/>
            <a:r>
              <a:rPr lang="en-IT" dirty="0"/>
              <a:t>00010010</a:t>
            </a:r>
          </a:p>
          <a:p>
            <a:pPr lvl="1"/>
            <a:r>
              <a:rPr lang="en-IT" dirty="0"/>
              <a:t>01110010</a:t>
            </a:r>
          </a:p>
          <a:p>
            <a:pPr lvl="1"/>
            <a:r>
              <a:rPr lang="en-IT" dirty="0"/>
              <a:t>11000011</a:t>
            </a:r>
          </a:p>
          <a:p>
            <a:endParaRPr lang="en-IT" dirty="0"/>
          </a:p>
          <a:p>
            <a:r>
              <a:rPr lang="en-IT" dirty="0"/>
              <a:t>Covertire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 numeri</a:t>
            </a:r>
            <a:r>
              <a:rPr lang="it-IT" dirty="0"/>
              <a:t> dal sistema decimale al binario</a:t>
            </a:r>
          </a:p>
          <a:p>
            <a:pPr lvl="1"/>
            <a:r>
              <a:rPr lang="it-IT" dirty="0"/>
              <a:t>37 </a:t>
            </a:r>
          </a:p>
          <a:p>
            <a:pPr lvl="1"/>
            <a:r>
              <a:rPr lang="it-IT" dirty="0"/>
              <a:t>252</a:t>
            </a:r>
          </a:p>
          <a:p>
            <a:pPr lvl="1"/>
            <a:r>
              <a:rPr lang="it-IT" dirty="0"/>
              <a:t>165 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22857-43BD-CD47-91C1-71B7BB0A05D3}"/>
              </a:ext>
            </a:extLst>
          </p:cNvPr>
          <p:cNvSpPr txBox="1"/>
          <p:nvPr/>
        </p:nvSpPr>
        <p:spPr>
          <a:xfrm>
            <a:off x="1898073" y="423949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= 100101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764BD-04EA-5744-9E55-101617A68B60}"/>
              </a:ext>
            </a:extLst>
          </p:cNvPr>
          <p:cNvSpPr txBox="1"/>
          <p:nvPr/>
        </p:nvSpPr>
        <p:spPr>
          <a:xfrm>
            <a:off x="2050473" y="45347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= 11111100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8DE8F-33A7-9745-A153-3863CB12286F}"/>
              </a:ext>
            </a:extLst>
          </p:cNvPr>
          <p:cNvSpPr txBox="1"/>
          <p:nvPr/>
        </p:nvSpPr>
        <p:spPr>
          <a:xfrm>
            <a:off x="2050473" y="4873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= 10100101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4EFDC-00E1-1F4D-BACE-E95D4785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8889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6022-1E0D-2740-8A83-5E1D0A03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955D-849E-7C40-987F-19EE01E4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Covertire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 numeri</a:t>
            </a:r>
            <a:r>
              <a:rPr lang="it-IT" dirty="0"/>
              <a:t> dal sistema decimale al binario</a:t>
            </a:r>
          </a:p>
          <a:p>
            <a:pPr lvl="1"/>
            <a:r>
              <a:rPr lang="it-IT" dirty="0"/>
              <a:t>37 </a:t>
            </a:r>
          </a:p>
          <a:p>
            <a:pPr marL="274320" lvl="1" indent="0">
              <a:buNone/>
            </a:pPr>
            <a:r>
              <a:rPr lang="it-IT" altLang="en-IT" sz="2000" dirty="0"/>
              <a:t>	37 : 2= 18 con resto di </a:t>
            </a:r>
            <a:r>
              <a:rPr lang="it-IT" altLang="en-IT" sz="20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18 : 2= 9   con resto di </a:t>
            </a:r>
            <a:r>
              <a:rPr lang="it-IT" altLang="en-IT" dirty="0">
                <a:solidFill>
                  <a:schemeClr val="accent1"/>
                </a:solidFill>
              </a:rPr>
              <a:t>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  9 : 2= 4   con resto di</a:t>
            </a:r>
            <a:r>
              <a:rPr lang="it-IT" altLang="en-IT" dirty="0">
                <a:solidFill>
                  <a:srgbClr val="FFC000"/>
                </a:solidFill>
              </a:rPr>
              <a:t> 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  4:  2= 2   con resto di </a:t>
            </a:r>
            <a:r>
              <a:rPr lang="it-IT" altLang="en-IT" dirty="0">
                <a:solidFill>
                  <a:srgbClr val="7030A0"/>
                </a:solidFill>
              </a:rPr>
              <a:t>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  2 : 2= 1   con resto di </a:t>
            </a:r>
            <a:r>
              <a:rPr lang="it-IT" altLang="en-IT" dirty="0">
                <a:solidFill>
                  <a:srgbClr val="00B0F0"/>
                </a:solidFill>
              </a:rPr>
              <a:t>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  1 : 2= 0   con resto di </a:t>
            </a:r>
            <a:r>
              <a:rPr lang="it-IT" altLang="en-IT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r>
              <a:rPr lang="en-IT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IT" dirty="0">
                <a:solidFill>
                  <a:srgbClr val="00B0F0"/>
                </a:solidFill>
              </a:rPr>
              <a:t>0</a:t>
            </a:r>
            <a:r>
              <a:rPr lang="en-IT" dirty="0">
                <a:solidFill>
                  <a:srgbClr val="7030A0"/>
                </a:solidFill>
              </a:rPr>
              <a:t>0</a:t>
            </a:r>
            <a:r>
              <a:rPr lang="en-IT" dirty="0">
                <a:solidFill>
                  <a:srgbClr val="FFC000"/>
                </a:solidFill>
              </a:rPr>
              <a:t>1</a:t>
            </a:r>
            <a:r>
              <a:rPr lang="en-IT" dirty="0">
                <a:solidFill>
                  <a:schemeClr val="accent1"/>
                </a:solidFill>
              </a:rPr>
              <a:t>0</a:t>
            </a:r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I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B0464A-E47E-3341-AF2C-72B66D668A0C}"/>
              </a:ext>
            </a:extLst>
          </p:cNvPr>
          <p:cNvCxnSpPr>
            <a:cxnSpLocks/>
          </p:cNvCxnSpPr>
          <p:nvPr/>
        </p:nvCxnSpPr>
        <p:spPr>
          <a:xfrm flipV="1">
            <a:off x="4939861" y="2813417"/>
            <a:ext cx="0" cy="178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32475-2A14-C64D-A116-A9D8472A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887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6022-1E0D-2740-8A83-5E1D0A03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955D-849E-7C40-987F-19EE01E4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Covertire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 numeri</a:t>
            </a:r>
            <a:r>
              <a:rPr lang="it-IT" dirty="0"/>
              <a:t> dal sistema decimale al binario</a:t>
            </a:r>
          </a:p>
          <a:p>
            <a:pPr lvl="1"/>
            <a:r>
              <a:rPr lang="it-IT" dirty="0"/>
              <a:t>252 </a:t>
            </a:r>
          </a:p>
          <a:p>
            <a:pPr marL="548640" lvl="2" indent="0">
              <a:buNone/>
            </a:pPr>
            <a:r>
              <a:rPr lang="it-IT" altLang="en-IT" dirty="0"/>
              <a:t>	</a:t>
            </a:r>
            <a:r>
              <a:rPr lang="it-IT" altLang="en-IT" sz="1800" dirty="0"/>
              <a:t>252 : 2= 126  con resto di 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126 : 2= 63    con resto di 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63 : 2= 31    con resto di 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31 : 2= 15    con resto di 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15 : 2= 7      con resto di 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  7 : 2= 3      con resto di 1</a:t>
            </a:r>
            <a:endParaRPr lang="it-IT" altLang="en-IT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</a:t>
            </a:r>
            <a:r>
              <a:rPr lang="it-IT" altLang="en-IT" sz="1800" dirty="0"/>
              <a:t>    3 : 2= 1      con resto di 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  1 : 2= 0      con resto di 1</a:t>
            </a:r>
          </a:p>
          <a:p>
            <a:r>
              <a:rPr lang="en-IT" sz="1800" dirty="0"/>
              <a:t>11111100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B0464A-E47E-3341-AF2C-72B66D668A0C}"/>
              </a:ext>
            </a:extLst>
          </p:cNvPr>
          <p:cNvCxnSpPr>
            <a:cxnSpLocks/>
          </p:cNvCxnSpPr>
          <p:nvPr/>
        </p:nvCxnSpPr>
        <p:spPr>
          <a:xfrm flipV="1">
            <a:off x="5230807" y="2854984"/>
            <a:ext cx="0" cy="220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0401D-E478-7041-8430-37EF1170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295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6022-1E0D-2740-8A83-5E1D0A03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955D-849E-7C40-987F-19EE01E4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Covertire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 numeri</a:t>
            </a:r>
            <a:r>
              <a:rPr lang="it-IT" dirty="0"/>
              <a:t> dal sistema decimale al binario</a:t>
            </a:r>
          </a:p>
          <a:p>
            <a:pPr lvl="1"/>
            <a:r>
              <a:rPr lang="it-IT" dirty="0"/>
              <a:t>165</a:t>
            </a:r>
          </a:p>
          <a:p>
            <a:pPr marL="548640" lvl="2" indent="0">
              <a:buNone/>
            </a:pPr>
            <a:r>
              <a:rPr lang="it-IT" altLang="en-IT" dirty="0"/>
              <a:t>	</a:t>
            </a:r>
            <a:r>
              <a:rPr lang="it-IT" sz="1800" dirty="0"/>
              <a:t>165</a:t>
            </a:r>
            <a:r>
              <a:rPr lang="it-IT" altLang="en-IT" sz="1800" dirty="0"/>
              <a:t> : 2= 82    con resto di 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82 : 2= 41    con resto di 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41 : 2= 20    con resto di 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20 : 2= 10    con resto di 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10 : 2= 5      con resto di 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  5 : 2= 2      con resto di 1</a:t>
            </a:r>
            <a:endParaRPr lang="it-IT" altLang="en-IT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</a:t>
            </a:r>
            <a:r>
              <a:rPr lang="it-IT" altLang="en-IT" sz="1800" dirty="0"/>
              <a:t>    2 : 2= 1      con resto di 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sz="1800" dirty="0"/>
              <a:t>	    1 : 2= 0      con resto di 1</a:t>
            </a:r>
          </a:p>
          <a:p>
            <a:r>
              <a:rPr lang="en-IT" sz="1800" dirty="0"/>
              <a:t>10100101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B0464A-E47E-3341-AF2C-72B66D668A0C}"/>
              </a:ext>
            </a:extLst>
          </p:cNvPr>
          <p:cNvCxnSpPr>
            <a:cxnSpLocks/>
          </p:cNvCxnSpPr>
          <p:nvPr/>
        </p:nvCxnSpPr>
        <p:spPr>
          <a:xfrm flipV="1">
            <a:off x="5230807" y="2854984"/>
            <a:ext cx="0" cy="220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8B10-EAA2-5344-BBCA-10344BD4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5311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783E9-7C97-9845-A97A-2FADE0347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Sistema decimale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370C0-0938-524A-9FB9-DCB04BDD27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IT" dirty="0"/>
              <a:t>umero di 8 cifre il massimo valore:</a:t>
            </a:r>
          </a:p>
          <a:p>
            <a:pPr lvl="1"/>
            <a:r>
              <a:rPr lang="en-IT" dirty="0"/>
              <a:t>99999999 = 10</a:t>
            </a:r>
            <a:r>
              <a:rPr lang="en-IT" baseline="30000" dirty="0"/>
              <a:t>8 </a:t>
            </a:r>
            <a:r>
              <a:rPr lang="en-IT" dirty="0"/>
              <a:t>- 1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097BD6-4403-1C47-ABE9-B562F4476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 dirty="0"/>
              <a:t>Sistema Binario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B43F63-CF41-7742-BF4D-622F1CF56A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T" dirty="0"/>
              <a:t>Numero di 8 cifre il massimo valore:</a:t>
            </a:r>
          </a:p>
          <a:p>
            <a:pPr lvl="1"/>
            <a:r>
              <a:rPr lang="en-IT" dirty="0"/>
              <a:t>11111111 = 2</a:t>
            </a:r>
            <a:r>
              <a:rPr lang="en-IT" baseline="30000" dirty="0"/>
              <a:t>8 </a:t>
            </a:r>
            <a:r>
              <a:rPr lang="en-IT" dirty="0"/>
              <a:t>– 1 = 255</a:t>
            </a:r>
            <a:r>
              <a:rPr lang="en-IT" baseline="-25000" dirty="0"/>
              <a:t>10</a:t>
            </a:r>
            <a:endParaRPr lang="en-IT" dirty="0"/>
          </a:p>
          <a:p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DDCB4-3BE7-B749-B660-787401E1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14</a:t>
            </a:fld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5C08F-EFF4-2F44-93A8-ABCD279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Intervallo rappresentabile</a:t>
            </a:r>
          </a:p>
        </p:txBody>
      </p:sp>
    </p:spTree>
    <p:extLst>
      <p:ext uri="{BB962C8B-B14F-4D97-AF65-F5344CB8AC3E}">
        <p14:creationId xmlns:p14="http://schemas.microsoft.com/office/powerpoint/2010/main" val="14522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C08F-EFF4-2F44-93A8-ABCD279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Intervallo rappresentabile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C6370C0-0938-524A-9FB9-DCB04BDD2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</a:t>
                </a:r>
                <a:r>
                  <a:rPr lang="en-IT" dirty="0"/>
                  <a:t>n generale il massimo valore intero rappresentabile su </a:t>
                </a:r>
                <a:r>
                  <a:rPr lang="en-IT" i="1" dirty="0"/>
                  <a:t>n</a:t>
                </a:r>
                <a:r>
                  <a:rPr lang="en-IT" dirty="0"/>
                  <a:t> cifre per un sistema numerico a base </a:t>
                </a:r>
                <a:r>
                  <a:rPr lang="en-IT" i="1" dirty="0"/>
                  <a:t>r</a:t>
                </a:r>
                <a:r>
                  <a:rPr lang="en-IT" dirty="0"/>
                  <a:t> è:</a:t>
                </a:r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T" sz="28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T" sz="2800" i="1" baseline="30000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T" sz="280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C6370C0-0938-524A-9FB9-DCB04BDD2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DDCB4-3BE7-B749-B660-787401E1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306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C08F-EFF4-2F44-93A8-ABCD279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IT" dirty="0"/>
              <a:t>istema binario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370C0-0938-524A-9FB9-DCB04BDD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Cifra</a:t>
            </a:r>
            <a:r>
              <a:rPr lang="en-GB" dirty="0"/>
              <a:t> </a:t>
            </a:r>
            <a:r>
              <a:rPr lang="en-GB" dirty="0" err="1"/>
              <a:t>binaria</a:t>
            </a:r>
            <a:r>
              <a:rPr lang="en-GB" dirty="0"/>
              <a:t>: “</a:t>
            </a:r>
            <a:r>
              <a:rPr lang="en-GB" i="1" dirty="0"/>
              <a:t>bit</a:t>
            </a:r>
            <a:r>
              <a:rPr lang="en-GB" dirty="0"/>
              <a:t>” (</a:t>
            </a:r>
            <a:r>
              <a:rPr lang="en-GB" b="1" i="1" dirty="0"/>
              <a:t>b</a:t>
            </a:r>
            <a:r>
              <a:rPr lang="en-GB" i="1" dirty="0"/>
              <a:t>inary dig</a:t>
            </a:r>
            <a:r>
              <a:rPr lang="en-GB" b="1" i="1" dirty="0"/>
              <a:t>it</a:t>
            </a:r>
            <a:r>
              <a:rPr lang="en-GB" dirty="0"/>
              <a:t>) </a:t>
            </a:r>
          </a:p>
          <a:p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numerico</a:t>
            </a:r>
            <a:r>
              <a:rPr lang="en-GB" dirty="0"/>
              <a:t> è </a:t>
            </a:r>
            <a:r>
              <a:rPr lang="en-GB" dirty="0" err="1"/>
              <a:t>usato</a:t>
            </a:r>
            <a:r>
              <a:rPr lang="en-GB" dirty="0"/>
              <a:t>, in </a:t>
            </a:r>
            <a:r>
              <a:rPr lang="en-GB" dirty="0" err="1"/>
              <a:t>genere</a:t>
            </a:r>
            <a:r>
              <a:rPr lang="en-GB" dirty="0"/>
              <a:t>,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calcolatori</a:t>
            </a:r>
            <a:r>
              <a:rPr lang="en-GB" dirty="0"/>
              <a:t> e </a:t>
            </a:r>
            <a:r>
              <a:rPr lang="en-GB" dirty="0" err="1"/>
              <a:t>nelle</a:t>
            </a:r>
            <a:r>
              <a:rPr lang="en-GB" dirty="0"/>
              <a:t> </a:t>
            </a:r>
            <a:r>
              <a:rPr lang="en-GB" dirty="0" err="1"/>
              <a:t>macchine</a:t>
            </a:r>
            <a:r>
              <a:rPr lang="en-GB" dirty="0"/>
              <a:t> </a:t>
            </a:r>
            <a:r>
              <a:rPr lang="en-GB" dirty="0" err="1"/>
              <a:t>numeriche</a:t>
            </a:r>
            <a:r>
              <a:rPr lang="en-GB" dirty="0"/>
              <a:t> </a:t>
            </a:r>
          </a:p>
          <a:p>
            <a:r>
              <a:rPr lang="en-GB" dirty="0"/>
              <a:t>Una </a:t>
            </a:r>
            <a:r>
              <a:rPr lang="en-GB" dirty="0" err="1"/>
              <a:t>sequenza</a:t>
            </a:r>
            <a:r>
              <a:rPr lang="en-GB" dirty="0"/>
              <a:t> di </a:t>
            </a:r>
            <a:r>
              <a:rPr lang="en-GB" i="1" dirty="0"/>
              <a:t>otto bit </a:t>
            </a:r>
            <a:r>
              <a:rPr lang="en-GB" dirty="0" err="1"/>
              <a:t>consecutivi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  <a:r>
              <a:rPr lang="en-GB" i="1" dirty="0"/>
              <a:t>byte </a:t>
            </a:r>
            <a:endParaRPr lang="en-GB" dirty="0"/>
          </a:p>
          <a:p>
            <a:r>
              <a:rPr lang="en-GB" dirty="0"/>
              <a:t>l bit </a:t>
            </a:r>
            <a:r>
              <a:rPr lang="en-GB" dirty="0" err="1"/>
              <a:t>più</a:t>
            </a:r>
            <a:r>
              <a:rPr lang="en-GB" dirty="0"/>
              <a:t> a sinistra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detto</a:t>
            </a:r>
            <a:r>
              <a:rPr lang="en-GB" dirty="0"/>
              <a:t> </a:t>
            </a:r>
            <a:r>
              <a:rPr lang="en-GB" i="1" dirty="0"/>
              <a:t>Most Significant Bit </a:t>
            </a:r>
            <a:r>
              <a:rPr lang="en-GB" dirty="0"/>
              <a:t>(MSB), </a:t>
            </a:r>
            <a:r>
              <a:rPr lang="en-GB" dirty="0" err="1"/>
              <a:t>mentre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a </a:t>
            </a:r>
            <a:r>
              <a:rPr lang="en-GB" dirty="0" err="1"/>
              <a:t>destra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detto</a:t>
            </a:r>
            <a:r>
              <a:rPr lang="en-GB" dirty="0"/>
              <a:t> </a:t>
            </a:r>
            <a:r>
              <a:rPr lang="en-GB" i="1" dirty="0"/>
              <a:t>Least Significant Bit </a:t>
            </a:r>
            <a:r>
              <a:rPr lang="en-GB" dirty="0"/>
              <a:t>(LSB) 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DDCB4-3BE7-B749-B660-787401E1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16</a:t>
            </a:fld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33269-F1A0-CA42-90B1-D07DB7FDE540}"/>
              </a:ext>
            </a:extLst>
          </p:cNvPr>
          <p:cNvSpPr txBox="1"/>
          <p:nvPr/>
        </p:nvSpPr>
        <p:spPr>
          <a:xfrm>
            <a:off x="4498553" y="5188946"/>
            <a:ext cx="2453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1 1 0 1 0 0 1 0 </a:t>
            </a:r>
          </a:p>
          <a:p>
            <a:pPr algn="ctr"/>
            <a:endParaRPr lang="en-IT" sz="24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3126A44-1905-4C49-B4F7-F0EEB96080BA}"/>
              </a:ext>
            </a:extLst>
          </p:cNvPr>
          <p:cNvSpPr/>
          <p:nvPr/>
        </p:nvSpPr>
        <p:spPr>
          <a:xfrm rot="16200000">
            <a:off x="5552502" y="4268702"/>
            <a:ext cx="286439" cy="1718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88AB0-5103-EB45-8AEA-DDC82F7A002D}"/>
              </a:ext>
            </a:extLst>
          </p:cNvPr>
          <p:cNvSpPr txBox="1"/>
          <p:nvPr/>
        </p:nvSpPr>
        <p:spPr>
          <a:xfrm>
            <a:off x="5009001" y="4667357"/>
            <a:ext cx="14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Byte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BC8D1-BEA9-9343-89E6-B15972141D82}"/>
              </a:ext>
            </a:extLst>
          </p:cNvPr>
          <p:cNvSpPr/>
          <p:nvPr/>
        </p:nvSpPr>
        <p:spPr>
          <a:xfrm>
            <a:off x="4719804" y="5260222"/>
            <a:ext cx="314904" cy="333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335C9F-E897-FB45-AB35-3EAC513E9ABE}"/>
              </a:ext>
            </a:extLst>
          </p:cNvPr>
          <p:cNvSpPr/>
          <p:nvPr/>
        </p:nvSpPr>
        <p:spPr>
          <a:xfrm>
            <a:off x="6406310" y="5265608"/>
            <a:ext cx="309397" cy="333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B4EA2-F425-5046-9489-C0A745B4534D}"/>
              </a:ext>
            </a:extLst>
          </p:cNvPr>
          <p:cNvSpPr txBox="1"/>
          <p:nvPr/>
        </p:nvSpPr>
        <p:spPr>
          <a:xfrm>
            <a:off x="4066515" y="5988663"/>
            <a:ext cx="8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479FB1-70C9-5243-8105-8B15989FC27F}"/>
              </a:ext>
            </a:extLst>
          </p:cNvPr>
          <p:cNvSpPr txBox="1"/>
          <p:nvPr/>
        </p:nvSpPr>
        <p:spPr>
          <a:xfrm>
            <a:off x="6834116" y="5988663"/>
            <a:ext cx="8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LSB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7E9E07-9F39-4040-9A47-FC8E37C0DA04}"/>
              </a:ext>
            </a:extLst>
          </p:cNvPr>
          <p:cNvCxnSpPr>
            <a:cxnSpLocks/>
          </p:cNvCxnSpPr>
          <p:nvPr/>
        </p:nvCxnSpPr>
        <p:spPr>
          <a:xfrm flipH="1" flipV="1">
            <a:off x="6775374" y="5708771"/>
            <a:ext cx="299293" cy="2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73B02-4D36-3245-A445-327A3FE6471E}"/>
              </a:ext>
            </a:extLst>
          </p:cNvPr>
          <p:cNvCxnSpPr>
            <a:cxnSpLocks/>
          </p:cNvCxnSpPr>
          <p:nvPr/>
        </p:nvCxnSpPr>
        <p:spPr>
          <a:xfrm flipV="1">
            <a:off x="4442545" y="5708771"/>
            <a:ext cx="299293" cy="2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8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B3A2-CFD8-6243-89BB-019CA9A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Somma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3AE7-7A0A-BF4F-B029-F7E797DA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it-IT" altLang="en-IT" dirty="0"/>
              <a:t>Si procede da destra a sinistra prestando attenzione ai riporti:</a:t>
            </a:r>
          </a:p>
          <a:p>
            <a:pPr lvl="1">
              <a:spcBef>
                <a:spcPct val="50000"/>
              </a:spcBef>
            </a:pPr>
            <a:r>
              <a:rPr lang="it-IT" altLang="en-IT" dirty="0"/>
              <a:t>0000 0111</a:t>
            </a:r>
            <a:r>
              <a:rPr lang="it-IT" altLang="en-IT" baseline="-25000" dirty="0"/>
              <a:t>2</a:t>
            </a:r>
            <a:r>
              <a:rPr lang="it-IT" altLang="en-IT" dirty="0"/>
              <a:t> + 0000 0110</a:t>
            </a:r>
            <a:r>
              <a:rPr lang="it-IT" altLang="en-IT" baseline="-25000" dirty="0"/>
              <a:t>2</a:t>
            </a:r>
            <a:endParaRPr lang="it-IT" altLang="en-IT" dirty="0"/>
          </a:p>
          <a:p>
            <a:pPr algn="just">
              <a:spcBef>
                <a:spcPct val="50000"/>
              </a:spcBef>
            </a:pPr>
            <a:endParaRPr lang="it-IT" altLang="en-IT" dirty="0"/>
          </a:p>
          <a:p>
            <a:endParaRPr lang="en-I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8C6E74-1E89-A344-8832-F80AF872D24C}"/>
              </a:ext>
            </a:extLst>
          </p:cNvPr>
          <p:cNvGrpSpPr/>
          <p:nvPr/>
        </p:nvGrpSpPr>
        <p:grpSpPr>
          <a:xfrm>
            <a:off x="4887191" y="4953469"/>
            <a:ext cx="2417618" cy="1338828"/>
            <a:chOff x="4887191" y="2807976"/>
            <a:chExt cx="2417618" cy="13388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E53A04-967E-BF45-A337-BB20003F94E3}"/>
                </a:ext>
              </a:extLst>
            </p:cNvPr>
            <p:cNvSpPr txBox="1"/>
            <p:nvPr/>
          </p:nvSpPr>
          <p:spPr>
            <a:xfrm>
              <a:off x="4887191" y="2807976"/>
              <a:ext cx="241761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it-IT" altLang="en-IT" dirty="0"/>
                <a:t>0000 0111</a:t>
              </a:r>
              <a:r>
                <a:rPr lang="it-IT" altLang="en-IT" baseline="-25000" dirty="0"/>
                <a:t>2</a:t>
              </a:r>
              <a:r>
                <a:rPr lang="it-IT" altLang="en-IT" dirty="0"/>
                <a:t> =   7</a:t>
              </a:r>
              <a:r>
                <a:rPr lang="it-IT" altLang="en-IT" baseline="-25000" dirty="0"/>
                <a:t>10</a:t>
              </a:r>
            </a:p>
            <a:p>
              <a:pPr algn="r"/>
              <a:r>
                <a:rPr lang="it-IT" altLang="en-IT" dirty="0"/>
                <a:t>  +  0000 0110</a:t>
              </a:r>
              <a:r>
                <a:rPr lang="it-IT" altLang="en-IT" baseline="-25000" dirty="0"/>
                <a:t>2</a:t>
              </a:r>
              <a:r>
                <a:rPr lang="it-IT" altLang="en-IT" dirty="0"/>
                <a:t> =   6</a:t>
              </a:r>
              <a:r>
                <a:rPr lang="it-IT" altLang="en-IT" baseline="-25000" dirty="0"/>
                <a:t>10</a:t>
              </a:r>
            </a:p>
            <a:p>
              <a:pPr algn="r">
                <a:spcBef>
                  <a:spcPct val="50000"/>
                </a:spcBef>
              </a:pPr>
              <a:r>
                <a:rPr lang="it-IT" altLang="en-IT" dirty="0"/>
                <a:t>0000 1101</a:t>
              </a:r>
              <a:r>
                <a:rPr lang="it-IT" altLang="en-IT" baseline="-25000" dirty="0"/>
                <a:t>2</a:t>
              </a:r>
              <a:r>
                <a:rPr lang="it-IT" altLang="en-IT" dirty="0"/>
                <a:t> = 13</a:t>
              </a:r>
              <a:r>
                <a:rPr lang="it-IT" altLang="en-IT" baseline="-25000" dirty="0"/>
                <a:t>10</a:t>
              </a:r>
            </a:p>
            <a:p>
              <a:pPr algn="r"/>
              <a:endParaRPr lang="en-IT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544263-17C2-5F40-99F4-0E031EE7897B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4887191" y="3477390"/>
              <a:ext cx="241761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4BCC4C-9075-7C40-AEB5-192B940AF0BF}"/>
              </a:ext>
            </a:extLst>
          </p:cNvPr>
          <p:cNvGrpSpPr/>
          <p:nvPr/>
        </p:nvGrpSpPr>
        <p:grpSpPr>
          <a:xfrm>
            <a:off x="4062845" y="3002935"/>
            <a:ext cx="4066309" cy="1615827"/>
            <a:chOff x="2396836" y="4336473"/>
            <a:chExt cx="5250873" cy="1615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7BA685-EF66-5D49-899D-9D115D77EBEE}"/>
                </a:ext>
              </a:extLst>
            </p:cNvPr>
            <p:cNvSpPr txBox="1"/>
            <p:nvPr/>
          </p:nvSpPr>
          <p:spPr>
            <a:xfrm>
              <a:off x="2396836" y="4336473"/>
              <a:ext cx="525087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it-IT" altLang="en-IT" dirty="0"/>
                <a:t> </a:t>
              </a:r>
              <a:r>
                <a:rPr lang="it-IT" altLang="en-IT" dirty="0">
                  <a:solidFill>
                    <a:schemeClr val="tx2"/>
                  </a:solidFill>
                </a:rPr>
                <a:t>…     (0)     (0)     (1)    (1)     (0)       .  </a:t>
              </a:r>
              <a:r>
                <a:rPr lang="it-IT" altLang="en-IT" dirty="0"/>
                <a:t>    </a:t>
              </a:r>
            </a:p>
            <a:p>
              <a:pPr algn="r">
                <a:spcBef>
                  <a:spcPct val="50000"/>
                </a:spcBef>
              </a:pPr>
              <a:r>
                <a:rPr lang="it-IT" altLang="en-IT" dirty="0"/>
                <a:t>…       0        0        0       1        1       1</a:t>
              </a:r>
            </a:p>
            <a:p>
              <a:pPr algn="r">
                <a:spcBef>
                  <a:spcPct val="50000"/>
                </a:spcBef>
              </a:pPr>
              <a:r>
                <a:rPr lang="it-IT" altLang="en-IT" dirty="0"/>
                <a:t>+   …       0        0        0       1        1       0</a:t>
              </a:r>
            </a:p>
            <a:p>
              <a:pPr algn="r">
                <a:spcBef>
                  <a:spcPct val="50000"/>
                </a:spcBef>
              </a:pPr>
              <a:r>
                <a:rPr lang="it-IT" altLang="en-IT" dirty="0"/>
                <a:t>…       0        0        1       1        0       1</a:t>
              </a:r>
              <a:endParaRPr lang="en-IT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F7F3AE-D522-7B4B-8C75-AB91F977FEA7}"/>
                </a:ext>
              </a:extLst>
            </p:cNvPr>
            <p:cNvCxnSpPr>
              <a:cxnSpLocks/>
            </p:cNvCxnSpPr>
            <p:nvPr/>
          </p:nvCxnSpPr>
          <p:spPr>
            <a:xfrm>
              <a:off x="2396836" y="5555572"/>
              <a:ext cx="525087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4C2BE5-F007-7B42-B310-0939466B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863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B3A2-CFD8-6243-89BB-019CA9A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Sottrazione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3AE7-7A0A-BF4F-B029-F7E797DA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it-IT" altLang="en-IT" dirty="0"/>
              <a:t>Si procede da destra a sinistra prestando attenzione ai riporti:</a:t>
            </a:r>
          </a:p>
          <a:p>
            <a:pPr lvl="1">
              <a:spcBef>
                <a:spcPct val="50000"/>
              </a:spcBef>
            </a:pPr>
            <a:r>
              <a:rPr lang="it-IT" altLang="en-IT" dirty="0"/>
              <a:t>0000 1011</a:t>
            </a:r>
            <a:r>
              <a:rPr lang="it-IT" altLang="en-IT" baseline="-25000" dirty="0"/>
              <a:t>2</a:t>
            </a:r>
            <a:r>
              <a:rPr lang="it-IT" altLang="en-IT" dirty="0"/>
              <a:t> -  0000 0110</a:t>
            </a:r>
            <a:r>
              <a:rPr lang="it-IT" altLang="en-IT" baseline="-25000" dirty="0"/>
              <a:t>2</a:t>
            </a:r>
            <a:endParaRPr lang="it-IT" altLang="en-IT" dirty="0"/>
          </a:p>
          <a:p>
            <a:pPr algn="just">
              <a:spcBef>
                <a:spcPct val="50000"/>
              </a:spcBef>
            </a:pPr>
            <a:endParaRPr lang="it-IT" altLang="en-IT" dirty="0"/>
          </a:p>
          <a:p>
            <a:endParaRPr lang="en-I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8C6E74-1E89-A344-8832-F80AF872D24C}"/>
              </a:ext>
            </a:extLst>
          </p:cNvPr>
          <p:cNvGrpSpPr/>
          <p:nvPr/>
        </p:nvGrpSpPr>
        <p:grpSpPr>
          <a:xfrm>
            <a:off x="4887191" y="4953469"/>
            <a:ext cx="2417618" cy="1338828"/>
            <a:chOff x="4887191" y="2807976"/>
            <a:chExt cx="2417618" cy="13388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E53A04-967E-BF45-A337-BB20003F94E3}"/>
                </a:ext>
              </a:extLst>
            </p:cNvPr>
            <p:cNvSpPr txBox="1"/>
            <p:nvPr/>
          </p:nvSpPr>
          <p:spPr>
            <a:xfrm>
              <a:off x="4887191" y="2807976"/>
              <a:ext cx="241761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it-IT" altLang="en-IT" dirty="0"/>
                <a:t>0000 1011</a:t>
              </a:r>
              <a:r>
                <a:rPr lang="it-IT" altLang="en-IT" baseline="-25000" dirty="0"/>
                <a:t>2</a:t>
              </a:r>
              <a:r>
                <a:rPr lang="it-IT" altLang="en-IT" dirty="0"/>
                <a:t> = 11</a:t>
              </a:r>
              <a:r>
                <a:rPr lang="it-IT" altLang="en-IT" baseline="-25000" dirty="0"/>
                <a:t>10</a:t>
              </a:r>
            </a:p>
            <a:p>
              <a:pPr algn="r"/>
              <a:r>
                <a:rPr lang="it-IT" altLang="en-IT" dirty="0"/>
                <a:t>  -  0000 0110</a:t>
              </a:r>
              <a:r>
                <a:rPr lang="it-IT" altLang="en-IT" baseline="-25000" dirty="0"/>
                <a:t>2</a:t>
              </a:r>
              <a:r>
                <a:rPr lang="it-IT" altLang="en-IT" dirty="0"/>
                <a:t> =   6</a:t>
              </a:r>
              <a:r>
                <a:rPr lang="it-IT" altLang="en-IT" baseline="-25000" dirty="0"/>
                <a:t>10</a:t>
              </a:r>
            </a:p>
            <a:p>
              <a:pPr algn="r">
                <a:spcBef>
                  <a:spcPct val="50000"/>
                </a:spcBef>
              </a:pPr>
              <a:r>
                <a:rPr lang="it-IT" altLang="en-IT" dirty="0"/>
                <a:t>0000 0101</a:t>
              </a:r>
              <a:r>
                <a:rPr lang="it-IT" altLang="en-IT" baseline="-25000" dirty="0"/>
                <a:t>2</a:t>
              </a:r>
              <a:r>
                <a:rPr lang="it-IT" altLang="en-IT" dirty="0"/>
                <a:t> =   5</a:t>
              </a:r>
              <a:r>
                <a:rPr lang="it-IT" altLang="en-IT" baseline="-25000" dirty="0"/>
                <a:t>10</a:t>
              </a:r>
            </a:p>
            <a:p>
              <a:pPr algn="r"/>
              <a:endParaRPr lang="en-IT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544263-17C2-5F40-99F4-0E031EE7897B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4887191" y="3477390"/>
              <a:ext cx="241761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4BCC4C-9075-7C40-AEB5-192B940AF0BF}"/>
              </a:ext>
            </a:extLst>
          </p:cNvPr>
          <p:cNvGrpSpPr/>
          <p:nvPr/>
        </p:nvGrpSpPr>
        <p:grpSpPr>
          <a:xfrm>
            <a:off x="4062845" y="3002935"/>
            <a:ext cx="4066309" cy="1615827"/>
            <a:chOff x="2396836" y="4336473"/>
            <a:chExt cx="5250873" cy="1615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7BA685-EF66-5D49-899D-9D115D77EBEE}"/>
                </a:ext>
              </a:extLst>
            </p:cNvPr>
            <p:cNvSpPr txBox="1"/>
            <p:nvPr/>
          </p:nvSpPr>
          <p:spPr>
            <a:xfrm>
              <a:off x="2396836" y="4336473"/>
              <a:ext cx="525087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it-IT" altLang="en-IT" dirty="0"/>
                <a:t> </a:t>
              </a:r>
              <a:r>
                <a:rPr lang="it-IT" altLang="en-IT" dirty="0">
                  <a:solidFill>
                    <a:schemeClr val="tx2"/>
                  </a:solidFill>
                </a:rPr>
                <a:t>…     (0)     (0)     (0)    (1)     (0)       .  </a:t>
              </a:r>
              <a:r>
                <a:rPr lang="it-IT" altLang="en-IT" dirty="0"/>
                <a:t>    </a:t>
              </a:r>
            </a:p>
            <a:p>
              <a:pPr algn="r">
                <a:spcBef>
                  <a:spcPct val="50000"/>
                </a:spcBef>
              </a:pPr>
              <a:r>
                <a:rPr lang="it-IT" altLang="en-IT" dirty="0"/>
                <a:t>…       0        0        1       0        1       1</a:t>
              </a:r>
            </a:p>
            <a:p>
              <a:pPr algn="r">
                <a:spcBef>
                  <a:spcPct val="50000"/>
                </a:spcBef>
              </a:pPr>
              <a:r>
                <a:rPr lang="it-IT" altLang="en-IT" dirty="0"/>
                <a:t>-   …       0        0        0       1        1       0</a:t>
              </a:r>
            </a:p>
            <a:p>
              <a:pPr algn="r">
                <a:spcBef>
                  <a:spcPct val="50000"/>
                </a:spcBef>
              </a:pPr>
              <a:r>
                <a:rPr lang="it-IT" altLang="en-IT" dirty="0"/>
                <a:t>…       0        0        0       1        0       1</a:t>
              </a:r>
              <a:endParaRPr lang="en-IT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F7F3AE-D522-7B4B-8C75-AB91F977FEA7}"/>
                </a:ext>
              </a:extLst>
            </p:cNvPr>
            <p:cNvCxnSpPr>
              <a:cxnSpLocks/>
            </p:cNvCxnSpPr>
            <p:nvPr/>
          </p:nvCxnSpPr>
          <p:spPr>
            <a:xfrm>
              <a:off x="2396836" y="5555572"/>
              <a:ext cx="525087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4C2BE5-F007-7B42-B310-0939466B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4310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B3A2-CFD8-6243-89BB-019CA9A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Numeri binari negativi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3AE7-7A0A-BF4F-B029-F7E797DA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it-IT" altLang="en-IT" dirty="0"/>
              <a:t>Tecniche per rappresentazione di numeri negativi in binario sono molteplici:</a:t>
            </a:r>
          </a:p>
          <a:p>
            <a:pPr lvl="1" algn="just">
              <a:spcBef>
                <a:spcPct val="50000"/>
              </a:spcBef>
            </a:pPr>
            <a:r>
              <a:rPr lang="it-IT" altLang="en-IT" dirty="0"/>
              <a:t>Modulo e segno</a:t>
            </a:r>
          </a:p>
          <a:p>
            <a:pPr lvl="1" algn="just">
              <a:spcBef>
                <a:spcPct val="50000"/>
              </a:spcBef>
            </a:pPr>
            <a:r>
              <a:rPr lang="it-IT" altLang="en-IT" dirty="0"/>
              <a:t>Complemento a 2</a:t>
            </a:r>
          </a:p>
          <a:p>
            <a:pPr algn="just">
              <a:spcBef>
                <a:spcPct val="50000"/>
              </a:spcBef>
            </a:pPr>
            <a:r>
              <a:rPr lang="it-IT" altLang="en-IT" dirty="0"/>
              <a:t>È importante fare attenzione al numero di bit che stiamo utilizzando per rappresentare un numero.</a:t>
            </a:r>
          </a:p>
          <a:p>
            <a:pPr lvl="1" algn="just">
              <a:spcBef>
                <a:spcPct val="50000"/>
              </a:spcBef>
            </a:pPr>
            <a:r>
              <a:rPr lang="it-IT" altLang="en-IT" dirty="0"/>
              <a:t>Nel caso in cui un numero richiederebbe un bit in più a causa di un riporto questo viene scartato perché la rappresentazione non può essere estesa</a:t>
            </a:r>
          </a:p>
          <a:p>
            <a:endParaRPr lang="en-IT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4C2BE5-F007-7B42-B310-0939466B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562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EE70-2C6D-8B48-B6FF-5F426270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Entita</a:t>
            </a:r>
            <a:r>
              <a:rPr lang="en-GB" dirty="0"/>
              <a:t>̀ e </a:t>
            </a:r>
            <a:r>
              <a:rPr lang="en-GB" dirty="0" err="1"/>
              <a:t>rappresentazioni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B3FD-AA61-0A4E-9293-9EB3A273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E’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distinguere</a:t>
            </a:r>
            <a:r>
              <a:rPr lang="en-GB" dirty="0"/>
              <a:t> il </a:t>
            </a:r>
            <a:r>
              <a:rPr lang="en-GB" dirty="0" err="1"/>
              <a:t>concetto</a:t>
            </a:r>
            <a:r>
              <a:rPr lang="en-GB" dirty="0"/>
              <a:t> di </a:t>
            </a:r>
            <a:r>
              <a:rPr lang="en-GB" dirty="0" err="1"/>
              <a:t>entita</a:t>
            </a:r>
            <a:r>
              <a:rPr lang="en-GB" dirty="0"/>
              <a:t>̀ da </a:t>
            </a:r>
            <a:r>
              <a:rPr lang="en-GB" dirty="0" err="1"/>
              <a:t>quello</a:t>
            </a:r>
            <a:r>
              <a:rPr lang="en-GB" dirty="0"/>
              <a:t> di </a:t>
            </a:r>
            <a:r>
              <a:rPr lang="en-GB" dirty="0" err="1"/>
              <a:t>rappresentazione</a:t>
            </a:r>
            <a:r>
              <a:rPr lang="en-GB" dirty="0"/>
              <a:t> </a:t>
            </a:r>
          </a:p>
          <a:p>
            <a:r>
              <a:rPr lang="en-GB" dirty="0"/>
              <a:t>Una </a:t>
            </a:r>
            <a:r>
              <a:rPr lang="en-GB" i="1" dirty="0" err="1"/>
              <a:t>rappresentazione</a:t>
            </a:r>
            <a:r>
              <a:rPr lang="en-GB" i="1" dirty="0"/>
              <a:t> </a:t>
            </a:r>
            <a:r>
              <a:rPr lang="en-GB" dirty="0"/>
              <a:t>è un modo per </a:t>
            </a:r>
            <a:r>
              <a:rPr lang="en-GB" b="1" dirty="0" err="1"/>
              <a:t>descrivere</a:t>
            </a:r>
            <a:r>
              <a:rPr lang="en-GB" b="1" dirty="0"/>
              <a:t> </a:t>
            </a:r>
            <a:r>
              <a:rPr lang="en-GB" dirty="0" err="1"/>
              <a:t>un’</a:t>
            </a:r>
            <a:r>
              <a:rPr lang="en-GB" i="1" dirty="0" err="1"/>
              <a:t>entita</a:t>
            </a:r>
            <a:r>
              <a:rPr lang="en-GB" i="1" dirty="0"/>
              <a:t>̀</a:t>
            </a:r>
            <a:r>
              <a:rPr lang="en-GB" dirty="0"/>
              <a:t>, ma non è </a:t>
            </a:r>
            <a:r>
              <a:rPr lang="en-GB" dirty="0" err="1"/>
              <a:t>l’entita</a:t>
            </a:r>
            <a:r>
              <a:rPr lang="en-GB" dirty="0"/>
              <a:t>̀ </a:t>
            </a:r>
            <a:r>
              <a:rPr lang="en-GB" dirty="0" err="1"/>
              <a:t>stessa</a:t>
            </a:r>
            <a:r>
              <a:rPr lang="en-GB" dirty="0"/>
              <a:t> </a:t>
            </a:r>
          </a:p>
          <a:p>
            <a:r>
              <a:rPr lang="en-GB" dirty="0" err="1"/>
              <a:t>Nell’ambito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numerici</a:t>
            </a:r>
            <a:r>
              <a:rPr lang="en-GB" dirty="0"/>
              <a:t> non </a:t>
            </a:r>
            <a:r>
              <a:rPr lang="en-GB" dirty="0" err="1"/>
              <a:t>bisogna</a:t>
            </a:r>
            <a:r>
              <a:rPr lang="en-GB" dirty="0"/>
              <a:t> </a:t>
            </a:r>
            <a:r>
              <a:rPr lang="en-GB" dirty="0" err="1"/>
              <a:t>confondere</a:t>
            </a:r>
            <a:r>
              <a:rPr lang="en-GB" dirty="0"/>
              <a:t> </a:t>
            </a:r>
            <a:r>
              <a:rPr lang="en-GB" dirty="0" err="1"/>
              <a:t>quella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è </a:t>
            </a:r>
            <a:r>
              <a:rPr lang="en-GB" dirty="0" err="1"/>
              <a:t>l’entita</a:t>
            </a:r>
            <a:r>
              <a:rPr lang="en-GB" dirty="0"/>
              <a:t>̀ </a:t>
            </a:r>
            <a:r>
              <a:rPr lang="en-GB" i="1" dirty="0" err="1"/>
              <a:t>numero</a:t>
            </a:r>
            <a:r>
              <a:rPr lang="en-GB" i="1" dirty="0"/>
              <a:t> </a:t>
            </a:r>
            <a:r>
              <a:rPr lang="en-GB" dirty="0"/>
              <a:t>o </a:t>
            </a:r>
            <a:r>
              <a:rPr lang="en-GB" i="1" dirty="0" err="1"/>
              <a:t>valore</a:t>
            </a:r>
            <a:r>
              <a:rPr lang="en-GB" i="1" dirty="0"/>
              <a:t> </a:t>
            </a:r>
            <a:r>
              <a:rPr lang="en-GB" dirty="0"/>
              <a:t>con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i="1" dirty="0" err="1"/>
              <a:t>rappresentazione</a:t>
            </a:r>
            <a:r>
              <a:rPr lang="en-GB" i="1" dirty="0"/>
              <a:t> </a:t>
            </a:r>
            <a:endParaRPr lang="en-GB" dirty="0"/>
          </a:p>
          <a:p>
            <a:r>
              <a:rPr lang="en-GB" dirty="0"/>
              <a:t>Dato il </a:t>
            </a:r>
            <a:r>
              <a:rPr lang="en-GB" dirty="0" err="1"/>
              <a:t>valore</a:t>
            </a:r>
            <a:r>
              <a:rPr lang="en-GB" dirty="0"/>
              <a:t> “</a:t>
            </a:r>
            <a:r>
              <a:rPr lang="en-GB" i="1" dirty="0" err="1"/>
              <a:t>sedici</a:t>
            </a:r>
            <a:r>
              <a:rPr lang="en-GB" dirty="0"/>
              <a:t>”</a:t>
            </a:r>
            <a:r>
              <a:rPr lang="en-GB" i="1" dirty="0"/>
              <a:t>, </a:t>
            </a:r>
            <a:r>
              <a:rPr lang="en-GB" dirty="0"/>
              <a:t>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decimale</a:t>
            </a:r>
            <a:r>
              <a:rPr lang="en-GB" dirty="0"/>
              <a:t> è 16</a:t>
            </a:r>
            <a:r>
              <a:rPr lang="en-GB" baseline="-25000" dirty="0"/>
              <a:t>10</a:t>
            </a:r>
            <a:r>
              <a:rPr lang="en-GB" dirty="0"/>
              <a:t> </a:t>
            </a:r>
            <a:r>
              <a:rPr lang="en-GB" dirty="0" err="1"/>
              <a:t>mentre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binario</a:t>
            </a:r>
            <a:r>
              <a:rPr lang="en-GB" dirty="0"/>
              <a:t> è 10000</a:t>
            </a:r>
            <a:r>
              <a:rPr lang="en-GB" baseline="-25000" dirty="0"/>
              <a:t>2</a:t>
            </a:r>
            <a:r>
              <a:rPr lang="en-GB" dirty="0"/>
              <a:t>; 16</a:t>
            </a:r>
            <a:r>
              <a:rPr lang="en-GB" baseline="-25000" dirty="0"/>
              <a:t>10</a:t>
            </a:r>
            <a:r>
              <a:rPr lang="en-GB" dirty="0"/>
              <a:t> e 10000</a:t>
            </a:r>
            <a:r>
              <a:rPr lang="en-GB" baseline="-25000" dirty="0"/>
              <a:t>2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due </a:t>
            </a:r>
            <a:r>
              <a:rPr lang="en-GB" b="1" dirty="0" err="1"/>
              <a:t>rappresentazioni</a:t>
            </a:r>
            <a:r>
              <a:rPr lang="en-GB" b="1" dirty="0"/>
              <a:t> </a:t>
            </a:r>
            <a:r>
              <a:rPr lang="en-GB" b="1" dirty="0" err="1"/>
              <a:t>differenti</a:t>
            </a:r>
            <a:r>
              <a:rPr lang="en-GB" b="1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b="1" dirty="0" err="1"/>
              <a:t>stessa</a:t>
            </a:r>
            <a:r>
              <a:rPr lang="en-GB" b="1" dirty="0"/>
              <a:t> </a:t>
            </a:r>
            <a:r>
              <a:rPr lang="en-GB" b="1" dirty="0" err="1"/>
              <a:t>entita</a:t>
            </a:r>
            <a:r>
              <a:rPr lang="en-GB" b="1" dirty="0"/>
              <a:t>̀ </a:t>
            </a:r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205B-F5B8-C249-BDBD-89F714F8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04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B3A2-CFD8-6243-89BB-019CA9A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Numeri binari negativi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3AE7-7A0A-BF4F-B029-F7E797DA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it-IT" altLang="en-IT" dirty="0"/>
              <a:t>Modulo e segno (su 8 bit)</a:t>
            </a:r>
          </a:p>
          <a:p>
            <a:pPr lvl="1" algn="just">
              <a:spcBef>
                <a:spcPct val="50000"/>
              </a:spcBef>
            </a:pPr>
            <a:r>
              <a:rPr lang="it-IT" altLang="en-IT" dirty="0"/>
              <a:t>Il modulo e segno consiste nell’utilizzare il primo bit come </a:t>
            </a:r>
            <a:r>
              <a:rPr lang="it-IT" altLang="en-IT" dirty="0" err="1"/>
              <a:t>flag</a:t>
            </a:r>
            <a:r>
              <a:rPr lang="it-IT" altLang="en-IT" dirty="0"/>
              <a:t> per indicare se il numero è positivo o negativo:	</a:t>
            </a:r>
          </a:p>
          <a:p>
            <a:pPr lvl="2" algn="just">
              <a:spcBef>
                <a:spcPct val="50000"/>
              </a:spcBef>
            </a:pPr>
            <a:r>
              <a:rPr lang="it-IT" altLang="en-IT" dirty="0"/>
              <a:t>0 il numero è positivo</a:t>
            </a:r>
          </a:p>
          <a:p>
            <a:pPr lvl="2" algn="just">
              <a:spcBef>
                <a:spcPct val="50000"/>
              </a:spcBef>
            </a:pPr>
            <a:r>
              <a:rPr lang="it-IT" altLang="en-IT" dirty="0"/>
              <a:t>1 il numero è negativo</a:t>
            </a:r>
          </a:p>
          <a:p>
            <a:pPr lvl="2" algn="just">
              <a:spcBef>
                <a:spcPct val="50000"/>
              </a:spcBef>
            </a:pPr>
            <a:endParaRPr lang="it-IT" altLang="en-IT" dirty="0"/>
          </a:p>
          <a:p>
            <a:pPr lvl="2" algn="just">
              <a:spcBef>
                <a:spcPct val="50000"/>
              </a:spcBef>
            </a:pPr>
            <a:endParaRPr lang="it-IT" altLang="en-IT" dirty="0"/>
          </a:p>
          <a:p>
            <a:endParaRPr lang="en-IT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4C2BE5-F007-7B42-B310-0939466B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20</a:t>
            </a:fld>
            <a:endParaRPr lang="en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585B7-AC65-F346-9B84-04BA21F7DC37}"/>
              </a:ext>
            </a:extLst>
          </p:cNvPr>
          <p:cNvSpPr txBox="1"/>
          <p:nvPr/>
        </p:nvSpPr>
        <p:spPr>
          <a:xfrm>
            <a:off x="5084618" y="4146804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IT" b="1" dirty="0">
                <a:solidFill>
                  <a:srgbClr val="C00000"/>
                </a:solidFill>
              </a:rPr>
              <a:t>0</a:t>
            </a:r>
            <a:r>
              <a:rPr lang="it-IT" altLang="en-IT" dirty="0"/>
              <a:t>000 1011</a:t>
            </a:r>
            <a:r>
              <a:rPr lang="it-IT" altLang="en-IT" baseline="-25000" dirty="0"/>
              <a:t>2 </a:t>
            </a:r>
            <a:r>
              <a:rPr lang="it-IT" altLang="en-IT" dirty="0"/>
              <a:t>=  11</a:t>
            </a:r>
          </a:p>
          <a:p>
            <a:r>
              <a:rPr lang="it-IT" altLang="en-IT" b="1" dirty="0">
                <a:solidFill>
                  <a:srgbClr val="C00000"/>
                </a:solidFill>
              </a:rPr>
              <a:t>1</a:t>
            </a:r>
            <a:r>
              <a:rPr lang="it-IT" altLang="en-IT" dirty="0"/>
              <a:t>000 1011</a:t>
            </a:r>
            <a:r>
              <a:rPr lang="it-IT" altLang="en-IT" baseline="-25000" dirty="0"/>
              <a:t>2 </a:t>
            </a:r>
            <a:r>
              <a:rPr lang="it-IT" altLang="en-IT" dirty="0"/>
              <a:t>= -11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834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B3A2-CFD8-6243-89BB-019CA9A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Numeri binari negativi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3AE7-7A0A-BF4F-B029-F7E797DA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it-IT" altLang="en-IT" dirty="0"/>
              <a:t>Complemento a 2 (su 8 bit)</a:t>
            </a:r>
          </a:p>
          <a:p>
            <a:pPr lvl="1" algn="just">
              <a:spcBef>
                <a:spcPct val="50000"/>
              </a:spcBef>
            </a:pPr>
            <a:r>
              <a:rPr lang="it-IT" altLang="en-IT" dirty="0"/>
              <a:t>il complemento a 2 consista di due passi:</a:t>
            </a:r>
          </a:p>
          <a:p>
            <a:pPr lvl="2" algn="just">
              <a:spcBef>
                <a:spcPct val="50000"/>
              </a:spcBef>
            </a:pPr>
            <a:r>
              <a:rPr lang="it-IT" altLang="en-IT" dirty="0"/>
              <a:t>Invertire tutte le cifre del numero binario</a:t>
            </a:r>
          </a:p>
          <a:p>
            <a:pPr lvl="2" algn="just">
              <a:spcBef>
                <a:spcPct val="50000"/>
              </a:spcBef>
            </a:pPr>
            <a:r>
              <a:rPr lang="it-IT" altLang="en-IT" dirty="0"/>
              <a:t>Sommare 1</a:t>
            </a:r>
          </a:p>
          <a:p>
            <a:pPr lvl="2" algn="just">
              <a:spcBef>
                <a:spcPct val="50000"/>
              </a:spcBef>
            </a:pPr>
            <a:endParaRPr lang="it-IT" altLang="en-IT" dirty="0"/>
          </a:p>
          <a:p>
            <a:endParaRPr lang="en-IT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4C2BE5-F007-7B42-B310-0939466B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21</a:t>
            </a:fld>
            <a:endParaRPr lang="en-I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E4C8F-E88D-AF47-8182-FD5520E7A6E2}"/>
              </a:ext>
            </a:extLst>
          </p:cNvPr>
          <p:cNvGrpSpPr/>
          <p:nvPr/>
        </p:nvGrpSpPr>
        <p:grpSpPr>
          <a:xfrm>
            <a:off x="4496789" y="3902853"/>
            <a:ext cx="3198421" cy="1200329"/>
            <a:chOff x="3908961" y="3761339"/>
            <a:chExt cx="3198421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2585B7-AC65-F346-9B84-04BA21F7DC37}"/>
                </a:ext>
              </a:extLst>
            </p:cNvPr>
            <p:cNvSpPr txBox="1"/>
            <p:nvPr/>
          </p:nvSpPr>
          <p:spPr>
            <a:xfrm>
              <a:off x="5084618" y="3761339"/>
              <a:ext cx="20227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IT" dirty="0"/>
                <a:t>0000 1011</a:t>
              </a:r>
              <a:r>
                <a:rPr lang="it-IT" altLang="en-IT" baseline="-25000" dirty="0"/>
                <a:t>2 </a:t>
              </a:r>
              <a:r>
                <a:rPr lang="it-IT" altLang="en-IT" dirty="0"/>
                <a:t>=  11</a:t>
              </a:r>
            </a:p>
            <a:p>
              <a:r>
                <a:rPr lang="it-IT" altLang="en-IT" dirty="0"/>
                <a:t>1111 0100</a:t>
              </a:r>
            </a:p>
            <a:p>
              <a:r>
                <a:rPr lang="it-IT" altLang="en-IT" b="1" dirty="0"/>
                <a:t>1111 0101</a:t>
              </a:r>
              <a:r>
                <a:rPr lang="it-IT" altLang="en-IT" b="1" baseline="-25000" dirty="0"/>
                <a:t>2 </a:t>
              </a:r>
              <a:r>
                <a:rPr lang="it-IT" altLang="en-IT" b="1" dirty="0"/>
                <a:t>= -11</a:t>
              </a:r>
              <a:endParaRPr lang="en-IT" b="1" dirty="0"/>
            </a:p>
            <a:p>
              <a:endParaRPr lang="en-IT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092E2C-3C78-5149-9DCC-A9133EEFD878}"/>
                </a:ext>
              </a:extLst>
            </p:cNvPr>
            <p:cNvSpPr txBox="1"/>
            <p:nvPr/>
          </p:nvSpPr>
          <p:spPr>
            <a:xfrm>
              <a:off x="3908961" y="4038337"/>
              <a:ext cx="1175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dirty="0"/>
                <a:t>Step 1 -&gt;</a:t>
              </a:r>
            </a:p>
            <a:p>
              <a:r>
                <a:rPr lang="en-IT" dirty="0"/>
                <a:t>Step 2 -&gt;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19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5149C-02C1-C04B-B658-8E3DA5117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Modulo e segno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9BE9-5D63-2C4B-9994-D9789413F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Due rappresentazioni dello 0</a:t>
            </a:r>
          </a:p>
          <a:p>
            <a:pPr lvl="1"/>
            <a:r>
              <a:rPr lang="it-IT" dirty="0"/>
              <a:t>0000 0000</a:t>
            </a:r>
          </a:p>
          <a:p>
            <a:pPr lvl="1"/>
            <a:r>
              <a:rPr lang="it-IT" dirty="0"/>
              <a:t>1000 0000</a:t>
            </a:r>
          </a:p>
          <a:p>
            <a:r>
              <a:rPr lang="it-IT" dirty="0"/>
              <a:t>Spazio di rappresentazione simmetrico</a:t>
            </a:r>
          </a:p>
          <a:p>
            <a:pPr lvl="1"/>
            <a:r>
              <a:rPr lang="it-IT" dirty="0"/>
              <a:t>-2</a:t>
            </a:r>
            <a:r>
              <a:rPr lang="it-IT" baseline="30000" dirty="0"/>
              <a:t>n-1</a:t>
            </a:r>
            <a:r>
              <a:rPr lang="it-IT" dirty="0"/>
              <a:t>+1 …2</a:t>
            </a:r>
            <a:r>
              <a:rPr lang="it-IT" baseline="30000" dirty="0"/>
              <a:t>n-1-</a:t>
            </a:r>
            <a:r>
              <a:rPr lang="it-IT" dirty="0"/>
              <a:t>1</a:t>
            </a:r>
          </a:p>
          <a:p>
            <a:r>
              <a:rPr lang="it-IT" dirty="0"/>
              <a:t>Prima di un’operazione fra numeri bisogna tener contro del segno</a:t>
            </a:r>
          </a:p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52261-C7B5-6041-A6C3-2804B78FB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 dirty="0"/>
              <a:t>Complemento a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DB1DD-945E-B642-B867-63DBEA2A3F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Singola rappresentazione dello 0</a:t>
            </a:r>
          </a:p>
          <a:p>
            <a:pPr lvl="1"/>
            <a:r>
              <a:rPr lang="it-IT" dirty="0"/>
              <a:t>0000 0000</a:t>
            </a:r>
          </a:p>
          <a:p>
            <a:r>
              <a:rPr lang="it-IT" dirty="0"/>
              <a:t>Spazio di rappresentazione asimmetrico</a:t>
            </a:r>
          </a:p>
          <a:p>
            <a:pPr lvl="1"/>
            <a:r>
              <a:rPr lang="it-IT" dirty="0"/>
              <a:t>-2</a:t>
            </a:r>
            <a:r>
              <a:rPr lang="it-IT" baseline="30000" dirty="0"/>
              <a:t>n-1</a:t>
            </a:r>
            <a:r>
              <a:rPr lang="it-IT" dirty="0"/>
              <a:t> …2</a:t>
            </a:r>
            <a:r>
              <a:rPr lang="it-IT" baseline="30000" dirty="0"/>
              <a:t>n-1</a:t>
            </a:r>
            <a:r>
              <a:rPr lang="it-IT" dirty="0"/>
              <a:t>-1</a:t>
            </a:r>
          </a:p>
          <a:p>
            <a:r>
              <a:rPr lang="it-IT" dirty="0"/>
              <a:t>Semplicità nel fare operazioni fra numeri positivi e negativi</a:t>
            </a:r>
          </a:p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685A-A629-E140-9F8C-66570213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22</a:t>
            </a:fld>
            <a:endParaRPr lang="en-IT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A7DAF2-69ED-1E4A-ACE8-E62A58CF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Numeri binari negativi</a:t>
            </a:r>
          </a:p>
        </p:txBody>
      </p:sp>
    </p:spTree>
    <p:extLst>
      <p:ext uri="{BB962C8B-B14F-4D97-AF65-F5344CB8AC3E}">
        <p14:creationId xmlns:p14="http://schemas.microsoft.com/office/powerpoint/2010/main" val="3857062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8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5149C-02C1-C04B-B658-8E3DA5117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Modulo e segno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52261-C7B5-6041-A6C3-2804B78FB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 dirty="0"/>
              <a:t>Complemento a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685A-A629-E140-9F8C-66570213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24</a:t>
            </a:fld>
            <a:endParaRPr lang="en-IT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A7DAF2-69ED-1E4A-ACE8-E62A58CF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Numeri binari negativi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82FF3-199E-CF4D-A469-C34DB199735E}"/>
              </a:ext>
            </a:extLst>
          </p:cNvPr>
          <p:cNvSpPr txBox="1"/>
          <p:nvPr/>
        </p:nvSpPr>
        <p:spPr>
          <a:xfrm>
            <a:off x="1207820" y="2743200"/>
            <a:ext cx="241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altLang="en-IT" dirty="0"/>
              <a:t>0000 1011</a:t>
            </a:r>
            <a:r>
              <a:rPr lang="it-IT" altLang="en-IT" baseline="-25000" dirty="0"/>
              <a:t>2</a:t>
            </a:r>
            <a:r>
              <a:rPr lang="it-IT" altLang="en-IT" dirty="0"/>
              <a:t> = 11</a:t>
            </a:r>
            <a:r>
              <a:rPr lang="it-IT" altLang="en-IT" baseline="-25000" dirty="0"/>
              <a:t>10</a:t>
            </a:r>
          </a:p>
          <a:p>
            <a:pPr algn="r"/>
            <a:r>
              <a:rPr lang="it-IT" altLang="en-IT" dirty="0"/>
              <a:t>  +  1000 0110</a:t>
            </a:r>
            <a:r>
              <a:rPr lang="it-IT" altLang="en-IT" baseline="-25000" dirty="0"/>
              <a:t>2</a:t>
            </a:r>
            <a:r>
              <a:rPr lang="it-IT" altLang="en-IT" dirty="0"/>
              <a:t> =  -6</a:t>
            </a:r>
            <a:r>
              <a:rPr lang="it-IT" altLang="en-IT" baseline="-25000" dirty="0"/>
              <a:t>10</a:t>
            </a:r>
          </a:p>
          <a:p>
            <a:pPr algn="r"/>
            <a:endParaRPr lang="en-I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F62454-CCDD-C14A-ABA1-8F22FC2D1AB6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207820" y="3456432"/>
            <a:ext cx="24176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6881A1-69E2-154D-B12A-33A572FF25D9}"/>
              </a:ext>
            </a:extLst>
          </p:cNvPr>
          <p:cNvSpPr txBox="1"/>
          <p:nvPr/>
        </p:nvSpPr>
        <p:spPr>
          <a:xfrm>
            <a:off x="532906" y="3456432"/>
            <a:ext cx="2417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altLang="en-IT" dirty="0"/>
              <a:t>0000 1011</a:t>
            </a:r>
            <a:r>
              <a:rPr lang="it-IT" altLang="en-IT" baseline="-25000" dirty="0"/>
              <a:t>2</a:t>
            </a:r>
            <a:r>
              <a:rPr lang="it-IT" altLang="en-IT" dirty="0"/>
              <a:t> </a:t>
            </a:r>
          </a:p>
          <a:p>
            <a:pPr algn="r">
              <a:spcBef>
                <a:spcPct val="50000"/>
              </a:spcBef>
            </a:pPr>
            <a:r>
              <a:rPr lang="it-IT" altLang="en-IT" dirty="0"/>
              <a:t>-  0000 0110</a:t>
            </a:r>
            <a:r>
              <a:rPr lang="it-IT" altLang="en-IT" baseline="-25000" dirty="0"/>
              <a:t>2</a:t>
            </a:r>
          </a:p>
          <a:p>
            <a:pPr algn="r">
              <a:spcBef>
                <a:spcPct val="50000"/>
              </a:spcBef>
            </a:pPr>
            <a:r>
              <a:rPr lang="it-IT" altLang="en-IT" dirty="0"/>
              <a:t>0000 0101</a:t>
            </a:r>
            <a:r>
              <a:rPr lang="it-IT" altLang="en-IT" baseline="-25000" dirty="0"/>
              <a:t>2</a:t>
            </a:r>
          </a:p>
          <a:p>
            <a:pPr algn="r"/>
            <a:endParaRPr lang="en-IT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4BC676-CE0E-E04E-94FB-6C7693136C3C}"/>
              </a:ext>
            </a:extLst>
          </p:cNvPr>
          <p:cNvCxnSpPr>
            <a:cxnSpLocks/>
          </p:cNvCxnSpPr>
          <p:nvPr/>
        </p:nvCxnSpPr>
        <p:spPr>
          <a:xfrm>
            <a:off x="1196934" y="4272860"/>
            <a:ext cx="24176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92FA21-CF70-7F43-9A23-AA9A682816A2}"/>
              </a:ext>
            </a:extLst>
          </p:cNvPr>
          <p:cNvSpPr txBox="1"/>
          <p:nvPr/>
        </p:nvSpPr>
        <p:spPr>
          <a:xfrm>
            <a:off x="6364224" y="2688336"/>
            <a:ext cx="24176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altLang="en-IT" dirty="0"/>
              <a:t>0000 1011</a:t>
            </a:r>
            <a:r>
              <a:rPr lang="it-IT" altLang="en-IT" baseline="-25000" dirty="0"/>
              <a:t>2</a:t>
            </a:r>
            <a:r>
              <a:rPr lang="it-IT" altLang="en-IT" dirty="0"/>
              <a:t> = 11</a:t>
            </a:r>
            <a:r>
              <a:rPr lang="it-IT" altLang="en-IT" baseline="-25000" dirty="0"/>
              <a:t>10</a:t>
            </a:r>
          </a:p>
          <a:p>
            <a:pPr algn="r"/>
            <a:r>
              <a:rPr lang="it-IT" altLang="en-IT" dirty="0"/>
              <a:t>  +  1111 1010</a:t>
            </a:r>
            <a:r>
              <a:rPr lang="it-IT" altLang="en-IT" baseline="-25000" dirty="0"/>
              <a:t>2</a:t>
            </a:r>
            <a:r>
              <a:rPr lang="it-IT" altLang="en-IT" dirty="0"/>
              <a:t> =   6</a:t>
            </a:r>
            <a:r>
              <a:rPr lang="it-IT" altLang="en-IT" baseline="-25000" dirty="0"/>
              <a:t>10</a:t>
            </a:r>
          </a:p>
          <a:p>
            <a:pPr algn="r">
              <a:spcBef>
                <a:spcPct val="50000"/>
              </a:spcBef>
            </a:pPr>
            <a:r>
              <a:rPr lang="it-IT" altLang="en-IT" dirty="0"/>
              <a:t> </a:t>
            </a:r>
            <a:r>
              <a:rPr lang="it-IT" altLang="en-IT" dirty="0">
                <a:solidFill>
                  <a:srgbClr val="C00000"/>
                </a:solidFill>
              </a:rPr>
              <a:t>1</a:t>
            </a:r>
            <a:r>
              <a:rPr lang="it-IT" altLang="en-IT" dirty="0"/>
              <a:t> 0000 0101</a:t>
            </a:r>
            <a:r>
              <a:rPr lang="it-IT" altLang="en-IT" baseline="-25000" dirty="0"/>
              <a:t>2</a:t>
            </a:r>
            <a:r>
              <a:rPr lang="it-IT" altLang="en-IT" dirty="0"/>
              <a:t> =   5</a:t>
            </a:r>
            <a:r>
              <a:rPr lang="it-IT" altLang="en-IT" baseline="-25000" dirty="0"/>
              <a:t>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703B55-B896-E440-93B7-7BF742BDCF87}"/>
              </a:ext>
            </a:extLst>
          </p:cNvPr>
          <p:cNvCxnSpPr>
            <a:cxnSpLocks/>
          </p:cNvCxnSpPr>
          <p:nvPr/>
        </p:nvCxnSpPr>
        <p:spPr>
          <a:xfrm>
            <a:off x="6364224" y="3349878"/>
            <a:ext cx="24176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61A49B-4386-EC47-9980-3D0FF4A35DFC}"/>
              </a:ext>
            </a:extLst>
          </p:cNvPr>
          <p:cNvSpPr txBox="1"/>
          <p:nvPr/>
        </p:nvSpPr>
        <p:spPr>
          <a:xfrm>
            <a:off x="6364224" y="3875314"/>
            <a:ext cx="463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ha un riporto che cade al di fuori della rappresentazione che stiamo usando quindi viene scartato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DBAD5C-9EBD-324F-8B64-3F3E8E0BA9EE}"/>
                  </a:ext>
                </a:extLst>
              </p14:cNvPr>
              <p14:cNvContentPartPr/>
              <p14:nvPr/>
            </p14:nvContentPartPr>
            <p14:xfrm>
              <a:off x="8024040" y="50752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DBAD5C-9EBD-324F-8B64-3F3E8E0BA9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4680" y="5065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90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A7BC-3285-A84D-9AE0-001C4A54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B783-6B18-314C-B9C6-84AA298F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Sommando</a:t>
            </a:r>
            <a:r>
              <a:rPr lang="en-GB" dirty="0"/>
              <a:t> due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danno</a:t>
            </a:r>
            <a:r>
              <a:rPr lang="en-GB" dirty="0"/>
              <a:t> come </a:t>
            </a:r>
            <a:r>
              <a:rPr lang="en-GB" dirty="0" err="1"/>
              <a:t>risultato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dirty="0" err="1"/>
              <a:t>esterno</a:t>
            </a:r>
            <a:r>
              <a:rPr lang="en-GB" dirty="0"/>
              <a:t> </a:t>
            </a:r>
            <a:r>
              <a:rPr lang="en-GB" dirty="0" err="1"/>
              <a:t>all’intervallo</a:t>
            </a:r>
            <a:r>
              <a:rPr lang="en-GB" dirty="0"/>
              <a:t> </a:t>
            </a:r>
            <a:r>
              <a:rPr lang="en-GB" dirty="0" err="1"/>
              <a:t>rappresentabile</a:t>
            </a:r>
            <a:r>
              <a:rPr lang="en-GB" dirty="0"/>
              <a:t> [-2</a:t>
            </a:r>
            <a:r>
              <a:rPr lang="en-GB" baseline="30000" dirty="0"/>
              <a:t>n-1</a:t>
            </a:r>
            <a:r>
              <a:rPr lang="en-GB" dirty="0"/>
              <a:t>... 2</a:t>
            </a:r>
            <a:r>
              <a:rPr lang="en-GB" baseline="30000" dirty="0"/>
              <a:t>n-1</a:t>
            </a:r>
            <a:r>
              <a:rPr lang="en-GB" dirty="0"/>
              <a:t>-1]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provoca</a:t>
            </a:r>
            <a:r>
              <a:rPr lang="en-GB" dirty="0"/>
              <a:t> </a:t>
            </a:r>
            <a:r>
              <a:rPr lang="en-GB" dirty="0" err="1"/>
              <a:t>l’invasione</a:t>
            </a:r>
            <a:r>
              <a:rPr lang="en-GB" dirty="0"/>
              <a:t> del bit di segno da </a:t>
            </a:r>
            <a:r>
              <a:rPr lang="en-GB" dirty="0" err="1"/>
              <a:t>parte</a:t>
            </a:r>
            <a:r>
              <a:rPr lang="en-GB" dirty="0"/>
              <a:t> del </a:t>
            </a:r>
            <a:r>
              <a:rPr lang="en-GB" dirty="0" err="1"/>
              <a:t>risultato</a:t>
            </a:r>
            <a:br>
              <a:rPr lang="en-GB" dirty="0"/>
            </a:br>
            <a:r>
              <a:rPr lang="en-GB" dirty="0"/>
              <a:t>In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ha overflow: il </a:t>
            </a:r>
            <a:r>
              <a:rPr lang="en-GB" dirty="0" err="1"/>
              <a:t>numero</a:t>
            </a:r>
            <a:r>
              <a:rPr lang="en-GB" dirty="0"/>
              <a:t> di bit non è </a:t>
            </a:r>
            <a:r>
              <a:rPr lang="en-GB" dirty="0" err="1"/>
              <a:t>sufficiente</a:t>
            </a:r>
            <a:r>
              <a:rPr lang="en-GB" dirty="0"/>
              <a:t> per la </a:t>
            </a:r>
            <a:r>
              <a:rPr lang="en-GB" dirty="0" err="1"/>
              <a:t>rappresentazione</a:t>
            </a:r>
            <a:r>
              <a:rPr lang="en-GB" dirty="0"/>
              <a:t> del </a:t>
            </a:r>
            <a:r>
              <a:rPr lang="en-GB" dirty="0" err="1"/>
              <a:t>numero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/>
              <a:t>Una </a:t>
            </a:r>
            <a:r>
              <a:rPr lang="en-GB" dirty="0" err="1"/>
              <a:t>regola</a:t>
            </a:r>
            <a:r>
              <a:rPr lang="en-GB" dirty="0"/>
              <a:t> </a:t>
            </a:r>
            <a:r>
              <a:rPr lang="en-GB" dirty="0" err="1"/>
              <a:t>pratica</a:t>
            </a:r>
            <a:r>
              <a:rPr lang="en-GB" dirty="0"/>
              <a:t> per </a:t>
            </a:r>
            <a:r>
              <a:rPr lang="en-GB" dirty="0" err="1"/>
              <a:t>vedere</a:t>
            </a:r>
            <a:r>
              <a:rPr lang="en-GB" dirty="0"/>
              <a:t> se </a:t>
            </a:r>
            <a:r>
              <a:rPr lang="en-GB" dirty="0" err="1"/>
              <a:t>si</a:t>
            </a:r>
            <a:r>
              <a:rPr lang="en-GB" dirty="0"/>
              <a:t> ha overflow: </a:t>
            </a:r>
          </a:p>
          <a:p>
            <a:pPr lvl="1"/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numeri di segno </a:t>
            </a:r>
            <a:r>
              <a:rPr lang="en-GB" dirty="0" err="1"/>
              <a:t>diverso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sempre </a:t>
            </a:r>
            <a:r>
              <a:rPr lang="en-GB" dirty="0" err="1"/>
              <a:t>corrette</a:t>
            </a:r>
            <a:r>
              <a:rPr lang="en-GB" dirty="0"/>
              <a:t> in </a:t>
            </a:r>
            <a:r>
              <a:rPr lang="en-GB" dirty="0" err="1"/>
              <a:t>quanto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puo</a:t>
            </a:r>
            <a:r>
              <a:rPr lang="en-GB" dirty="0"/>
              <a:t>̀ </a:t>
            </a:r>
            <a:r>
              <a:rPr lang="en-GB" dirty="0" err="1"/>
              <a:t>uscire</a:t>
            </a:r>
            <a:r>
              <a:rPr lang="en-GB" dirty="0"/>
              <a:t> dal range</a:t>
            </a:r>
          </a:p>
          <a:p>
            <a:pPr lvl="1"/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numeri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stesso</a:t>
            </a:r>
            <a:r>
              <a:rPr lang="en-GB" dirty="0"/>
              <a:t> segno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corrette</a:t>
            </a:r>
            <a:r>
              <a:rPr lang="en-GB" dirty="0"/>
              <a:t> se il </a:t>
            </a:r>
            <a:r>
              <a:rPr lang="en-GB" dirty="0" err="1"/>
              <a:t>risultato</a:t>
            </a:r>
            <a:r>
              <a:rPr lang="en-GB" dirty="0"/>
              <a:t> </a:t>
            </a:r>
            <a:r>
              <a:rPr lang="en-GB" dirty="0" err="1"/>
              <a:t>mantiene</a:t>
            </a:r>
            <a:r>
              <a:rPr lang="en-GB" dirty="0"/>
              <a:t> il segno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addendi</a:t>
            </a:r>
            <a:r>
              <a:rPr lang="en-GB" dirty="0"/>
              <a:t>. </a:t>
            </a:r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221AA-6A55-EA45-8783-FFD297C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840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8865-1C11-7D42-B915-B05EB723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Riconoscere l’overflow - SOMMA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3F5EF7-9417-3449-B2A9-8F81CD2F7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804117"/>
              </p:ext>
            </p:extLst>
          </p:nvPr>
        </p:nvGraphicFramePr>
        <p:xfrm>
          <a:off x="1069848" y="2667310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071598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9793474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2405909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90305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Segno X</a:t>
                      </a:r>
                      <a:r>
                        <a:rPr lang="en-IT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dirty="0"/>
                        <a:t>Segno X</a:t>
                      </a:r>
                      <a:r>
                        <a:rPr lang="en-IT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Risultato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8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+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1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b="1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</a:t>
                      </a:r>
                      <a:r>
                        <a:rPr lang="en-IT" dirty="0"/>
                        <a:t>on si può verificare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b="0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</a:t>
                      </a:r>
                      <a:r>
                        <a:rPr lang="en-IT" dirty="0"/>
                        <a:t>on si può verificare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7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b="1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1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200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E6FA1-CA34-0D4D-9321-DE1C385B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886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8865-1C11-7D42-B915-B05EB723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Riconoscere l’overflow - Sottrazione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3F5EF7-9417-3449-B2A9-8F81CD2F7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852781"/>
              </p:ext>
            </p:extLst>
          </p:nvPr>
        </p:nvGraphicFramePr>
        <p:xfrm>
          <a:off x="1069848" y="2667310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071598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9793474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2405909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90305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Segno X</a:t>
                      </a:r>
                      <a:r>
                        <a:rPr lang="en-IT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dirty="0"/>
                        <a:t>Segno X</a:t>
                      </a:r>
                      <a:r>
                        <a:rPr lang="en-IT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Risultato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8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</a:t>
                      </a:r>
                      <a:r>
                        <a:rPr lang="en-IT" dirty="0"/>
                        <a:t>on si può verificare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1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b="1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NO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7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b="1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1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</a:t>
                      </a:r>
                      <a:r>
                        <a:rPr lang="en-IT" dirty="0"/>
                        <a:t>on si può verificare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200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E6FA1-CA34-0D4D-9321-DE1C385B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6156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A7BC-3285-A84D-9AE0-001C4A54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221AA-6A55-EA45-8783-FFD297C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28</a:t>
            </a:fld>
            <a:endParaRPr lang="en-IT"/>
          </a:p>
        </p:txBody>
      </p:sp>
      <p:pic>
        <p:nvPicPr>
          <p:cNvPr id="1025" name="Picture 1" descr="page11image2632811040">
            <a:extLst>
              <a:ext uri="{FF2B5EF4-FFF2-40B4-BE49-F238E27FC236}">
                <a16:creationId xmlns:a16="http://schemas.microsoft.com/office/drawing/2014/main" id="{DA8F44F9-5886-E145-A220-14FE60EB19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093976"/>
            <a:ext cx="10069038" cy="32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3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9C46-6433-0741-9419-5F9E669A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Ottale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47DB-A20C-3547-A56B-629CF6AB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 base </a:t>
            </a:r>
            <a:r>
              <a:rPr lang="en-GB" i="1" dirty="0"/>
              <a:t>r</a:t>
            </a:r>
            <a:r>
              <a:rPr lang="en-GB" dirty="0"/>
              <a:t>=8</a:t>
            </a:r>
            <a:br>
              <a:rPr lang="en-GB" dirty="0"/>
            </a:br>
            <a:r>
              <a:rPr lang="en-GB" dirty="0"/>
              <a:t>– le </a:t>
            </a:r>
            <a:r>
              <a:rPr lang="en-GB" dirty="0" err="1"/>
              <a:t>cifre</a:t>
            </a:r>
            <a:r>
              <a:rPr lang="en-GB" dirty="0"/>
              <a:t> </a:t>
            </a:r>
            <a:r>
              <a:rPr lang="en-GB" i="1" dirty="0"/>
              <a:t>d </a:t>
            </a:r>
            <a:r>
              <a:rPr lang="en-GB" dirty="0"/>
              <a:t>= 0,1,...,7 </a:t>
            </a:r>
          </a:p>
          <a:p>
            <a:r>
              <a:rPr lang="en-GB" dirty="0"/>
              <a:t>Un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i="1" dirty="0"/>
              <a:t>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S.N. </a:t>
            </a:r>
            <a:r>
              <a:rPr lang="en-GB" dirty="0" err="1"/>
              <a:t>ottale</a:t>
            </a:r>
            <a:r>
              <a:rPr lang="en-GB" dirty="0"/>
              <a:t> come: </a:t>
            </a:r>
          </a:p>
          <a:p>
            <a:pPr marL="0" indent="0" algn="ctr">
              <a:buNone/>
            </a:pPr>
            <a:r>
              <a:rPr lang="en-GB" i="1" dirty="0"/>
              <a:t>N</a:t>
            </a:r>
            <a:r>
              <a:rPr lang="en-GB" dirty="0"/>
              <a:t>=</a:t>
            </a:r>
            <a:r>
              <a:rPr lang="en-GB" i="1" dirty="0"/>
              <a:t>d </a:t>
            </a:r>
            <a:r>
              <a:rPr lang="en-GB" i="1" baseline="-25000" dirty="0"/>
              <a:t>n</a:t>
            </a:r>
            <a:r>
              <a:rPr lang="en-GB" baseline="-25000" dirty="0"/>
              <a:t>−1</a:t>
            </a:r>
            <a:r>
              <a:rPr lang="en-GB" i="1" dirty="0"/>
              <a:t> </a:t>
            </a:r>
            <a:r>
              <a:rPr lang="en-GB" dirty="0"/>
              <a:t>⋅8</a:t>
            </a:r>
            <a:r>
              <a:rPr lang="en-GB" i="1" baseline="30000" dirty="0"/>
              <a:t>n</a:t>
            </a:r>
            <a:r>
              <a:rPr lang="en-GB" baseline="30000" dirty="0"/>
              <a:t>−1</a:t>
            </a:r>
            <a:r>
              <a:rPr lang="en-GB" dirty="0"/>
              <a:t>+…+</a:t>
            </a:r>
            <a:r>
              <a:rPr lang="en-GB" i="1" dirty="0"/>
              <a:t>d</a:t>
            </a:r>
            <a:r>
              <a:rPr lang="en-GB" dirty="0"/>
              <a:t>⋅8</a:t>
            </a:r>
            <a:r>
              <a:rPr lang="en-GB" baseline="30000" dirty="0"/>
              <a:t>0</a:t>
            </a:r>
            <a:r>
              <a:rPr lang="en-GB" dirty="0"/>
              <a:t>+ 0 +</a:t>
            </a:r>
            <a:r>
              <a:rPr lang="en-GB" i="1" dirty="0"/>
              <a:t>d</a:t>
            </a:r>
            <a:r>
              <a:rPr lang="en-GB" i="1" baseline="-25000" dirty="0"/>
              <a:t>-1</a:t>
            </a:r>
            <a:r>
              <a:rPr lang="en-GB" i="1" dirty="0"/>
              <a:t> </a:t>
            </a:r>
            <a:r>
              <a:rPr lang="en-GB" dirty="0"/>
              <a:t>⋅8</a:t>
            </a:r>
            <a:r>
              <a:rPr lang="en-GB" baseline="30000" dirty="0"/>
              <a:t>−1</a:t>
            </a:r>
            <a:r>
              <a:rPr lang="en-GB" dirty="0"/>
              <a:t> +…+</a:t>
            </a:r>
            <a:r>
              <a:rPr lang="en-GB" i="1" dirty="0"/>
              <a:t>d</a:t>
            </a:r>
            <a:r>
              <a:rPr lang="en-GB" i="1" baseline="-25000" dirty="0"/>
              <a:t>-m</a:t>
            </a:r>
            <a:r>
              <a:rPr lang="en-GB" i="1" dirty="0"/>
              <a:t> </a:t>
            </a:r>
            <a:r>
              <a:rPr lang="en-GB" dirty="0"/>
              <a:t>⋅8</a:t>
            </a:r>
            <a:r>
              <a:rPr lang="en-GB" baseline="30000" dirty="0"/>
              <a:t>−</a:t>
            </a:r>
            <a:r>
              <a:rPr lang="en-GB" i="1" baseline="30000" dirty="0"/>
              <a:t>m</a:t>
            </a:r>
            <a:endParaRPr lang="en-GB" dirty="0"/>
          </a:p>
          <a:p>
            <a:r>
              <a:rPr lang="en-GB" dirty="0" err="1"/>
              <a:t>Esempio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127</a:t>
            </a:r>
            <a:r>
              <a:rPr lang="en-GB" baseline="-25000" dirty="0"/>
              <a:t>8</a:t>
            </a:r>
            <a:r>
              <a:rPr lang="en-GB" dirty="0"/>
              <a:t> =1⋅8</a:t>
            </a:r>
            <a:r>
              <a:rPr lang="en-GB" baseline="30000" dirty="0"/>
              <a:t>2</a:t>
            </a:r>
            <a:r>
              <a:rPr lang="en-GB" dirty="0"/>
              <a:t> +2⋅8</a:t>
            </a:r>
            <a:r>
              <a:rPr lang="en-GB" baseline="30000" dirty="0"/>
              <a:t>1</a:t>
            </a:r>
            <a:r>
              <a:rPr lang="en-GB" dirty="0"/>
              <a:t> +7⋅8</a:t>
            </a:r>
            <a:r>
              <a:rPr lang="en-GB" baseline="30000" dirty="0"/>
              <a:t>0</a:t>
            </a:r>
            <a:r>
              <a:rPr lang="en-GB" dirty="0"/>
              <a:t> = 87</a:t>
            </a:r>
            <a:br>
              <a:rPr lang="en-GB" dirty="0"/>
            </a:br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79B11-F92F-0140-B058-422ECECE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278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06F2-44C8-1F43-A7DA-4186391D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numerici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18F0-45D1-5149-B422-47E08C44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numerico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siamo</a:t>
            </a:r>
            <a:r>
              <a:rPr lang="en-GB" dirty="0"/>
              <a:t> </a:t>
            </a:r>
            <a:r>
              <a:rPr lang="en-GB" dirty="0" err="1"/>
              <a:t>abituati</a:t>
            </a:r>
            <a:r>
              <a:rPr lang="en-GB" dirty="0"/>
              <a:t> ad </a:t>
            </a:r>
            <a:r>
              <a:rPr lang="en-GB" dirty="0" err="1"/>
              <a:t>utilizzare</a:t>
            </a:r>
            <a:r>
              <a:rPr lang="en-GB" dirty="0"/>
              <a:t> è un </a:t>
            </a:r>
            <a:r>
              <a:rPr lang="en-GB" dirty="0" err="1"/>
              <a:t>sistema</a:t>
            </a:r>
            <a:r>
              <a:rPr lang="en-GB" dirty="0"/>
              <a:t>: </a:t>
            </a:r>
          </a:p>
          <a:p>
            <a:pPr lvl="1"/>
            <a:r>
              <a:rPr lang="en-GB" i="1" dirty="0" err="1"/>
              <a:t>decimale</a:t>
            </a:r>
            <a:r>
              <a:rPr lang="en-GB" i="1" dirty="0"/>
              <a:t>: </a:t>
            </a:r>
            <a:r>
              <a:rPr lang="en-GB" dirty="0" err="1"/>
              <a:t>usa</a:t>
            </a:r>
            <a:r>
              <a:rPr lang="en-GB" dirty="0"/>
              <a:t> 10 </a:t>
            </a:r>
            <a:r>
              <a:rPr lang="en-GB" dirty="0" err="1"/>
              <a:t>cifre</a:t>
            </a:r>
            <a:r>
              <a:rPr lang="en-GB" dirty="0"/>
              <a:t> </a:t>
            </a:r>
          </a:p>
          <a:p>
            <a:pPr lvl="1"/>
            <a:r>
              <a:rPr lang="en-GB" i="1" dirty="0" err="1"/>
              <a:t>posizionale</a:t>
            </a:r>
            <a:r>
              <a:rPr lang="en-GB" i="1" dirty="0"/>
              <a:t>: </a:t>
            </a:r>
            <a:r>
              <a:rPr lang="en-GB" dirty="0"/>
              <a:t>ad </a:t>
            </a:r>
            <a:r>
              <a:rPr lang="en-GB" dirty="0" err="1"/>
              <a:t>ogni</a:t>
            </a:r>
            <a:r>
              <a:rPr lang="en-GB" dirty="0"/>
              <a:t> “</a:t>
            </a:r>
            <a:r>
              <a:rPr lang="en-GB" dirty="0" err="1"/>
              <a:t>posizione</a:t>
            </a:r>
            <a:r>
              <a:rPr lang="en-GB" dirty="0"/>
              <a:t>” è </a:t>
            </a:r>
            <a:r>
              <a:rPr lang="en-GB" dirty="0" err="1"/>
              <a:t>associato</a:t>
            </a:r>
            <a:r>
              <a:rPr lang="en-GB" dirty="0"/>
              <a:t> un “peso”, </a:t>
            </a:r>
            <a:r>
              <a:rPr lang="en-GB" dirty="0" err="1"/>
              <a:t>infatti</a:t>
            </a:r>
            <a:r>
              <a:rPr lang="en-GB" dirty="0"/>
              <a:t> </a:t>
            </a:r>
            <a:r>
              <a:rPr lang="en-GB" dirty="0" err="1"/>
              <a:t>esistono</a:t>
            </a:r>
            <a:r>
              <a:rPr lang="en-GB" dirty="0"/>
              <a:t>: </a:t>
            </a:r>
          </a:p>
          <a:p>
            <a:pPr lvl="2"/>
            <a:r>
              <a:rPr lang="en-GB" i="1" dirty="0"/>
              <a:t>la </a:t>
            </a:r>
            <a:r>
              <a:rPr lang="en-GB" i="1" dirty="0" err="1"/>
              <a:t>posizione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unita</a:t>
            </a:r>
            <a:r>
              <a:rPr lang="en-GB" i="1" dirty="0"/>
              <a:t>̀,</a:t>
            </a:r>
          </a:p>
          <a:p>
            <a:pPr lvl="2"/>
            <a:r>
              <a:rPr lang="en-GB" i="1" dirty="0"/>
              <a:t>la </a:t>
            </a:r>
            <a:r>
              <a:rPr lang="en-GB" i="1" dirty="0" err="1"/>
              <a:t>posizione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decine</a:t>
            </a:r>
            <a:r>
              <a:rPr lang="en-GB" i="1" dirty="0"/>
              <a:t>,</a:t>
            </a:r>
          </a:p>
          <a:p>
            <a:pPr lvl="2"/>
            <a:r>
              <a:rPr lang="en-GB" i="1" dirty="0"/>
              <a:t>la </a:t>
            </a:r>
            <a:r>
              <a:rPr lang="en-GB" i="1" dirty="0" err="1"/>
              <a:t>posizione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centinaia</a:t>
            </a:r>
            <a:r>
              <a:rPr lang="en-GB" i="1" dirty="0"/>
              <a:t>, </a:t>
            </a:r>
            <a:endParaRPr lang="en-GB" dirty="0"/>
          </a:p>
          <a:p>
            <a:pPr lvl="2"/>
            <a:r>
              <a:rPr lang="en-GB" dirty="0"/>
              <a:t>etc. </a:t>
            </a:r>
          </a:p>
          <a:p>
            <a:r>
              <a:rPr lang="en-GB" dirty="0"/>
              <a:t>Un </a:t>
            </a:r>
            <a:r>
              <a:rPr lang="en-GB" dirty="0" err="1"/>
              <a:t>esempio</a:t>
            </a:r>
            <a:r>
              <a:rPr lang="en-GB" dirty="0"/>
              <a:t> di </a:t>
            </a:r>
            <a:r>
              <a:rPr lang="en-GB" i="1" dirty="0" err="1"/>
              <a:t>sistema</a:t>
            </a:r>
            <a:r>
              <a:rPr lang="en-GB" i="1" dirty="0"/>
              <a:t> </a:t>
            </a:r>
            <a:r>
              <a:rPr lang="en-GB" i="1" dirty="0" err="1"/>
              <a:t>numerico</a:t>
            </a:r>
            <a:r>
              <a:rPr lang="en-GB" i="1" dirty="0"/>
              <a:t> non </a:t>
            </a:r>
            <a:r>
              <a:rPr lang="en-GB" i="1" dirty="0" err="1"/>
              <a:t>posizionale</a:t>
            </a:r>
            <a:r>
              <a:rPr lang="en-GB" i="1" dirty="0"/>
              <a:t> </a:t>
            </a:r>
            <a:r>
              <a:rPr lang="en-GB" dirty="0"/>
              <a:t>è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romano</a:t>
            </a:r>
            <a:r>
              <a:rPr lang="en-GB" dirty="0"/>
              <a:t> in cui non </a:t>
            </a:r>
            <a:r>
              <a:rPr lang="en-GB" dirty="0" err="1"/>
              <a:t>esistono</a:t>
            </a:r>
            <a:r>
              <a:rPr lang="en-GB" dirty="0"/>
              <a:t> le </a:t>
            </a:r>
            <a:r>
              <a:rPr lang="en-GB" dirty="0" err="1"/>
              <a:t>posizioni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unita</a:t>
            </a:r>
            <a:r>
              <a:rPr lang="en-GB" dirty="0"/>
              <a:t>̀, </a:t>
            </a:r>
            <a:r>
              <a:rPr lang="en-GB" dirty="0" err="1"/>
              <a:t>decine</a:t>
            </a:r>
            <a:r>
              <a:rPr lang="en-GB" dirty="0"/>
              <a:t>, </a:t>
            </a:r>
            <a:r>
              <a:rPr lang="en-GB" dirty="0" err="1"/>
              <a:t>centinaia</a:t>
            </a:r>
            <a:r>
              <a:rPr lang="en-GB" dirty="0"/>
              <a:t>, etc. </a:t>
            </a:r>
          </a:p>
          <a:p>
            <a:pPr lvl="1"/>
            <a:r>
              <a:rPr lang="en-GB" dirty="0" err="1"/>
              <a:t>Esempio</a:t>
            </a:r>
            <a:r>
              <a:rPr lang="en-GB" dirty="0"/>
              <a:t> Nel </a:t>
            </a:r>
            <a:r>
              <a:rPr lang="en-GB" dirty="0" err="1"/>
              <a:t>numero</a:t>
            </a:r>
            <a:r>
              <a:rPr lang="en-GB" dirty="0"/>
              <a:t> IV = 4 </a:t>
            </a:r>
          </a:p>
          <a:p>
            <a:pPr lvl="1"/>
            <a:r>
              <a:rPr lang="en-GB" dirty="0"/>
              <a:t>“I” non è una </a:t>
            </a:r>
            <a:r>
              <a:rPr lang="en-GB" dirty="0" err="1"/>
              <a:t>decina</a:t>
            </a:r>
            <a:r>
              <a:rPr lang="en-GB" dirty="0"/>
              <a:t>, “V” non è </a:t>
            </a:r>
            <a:r>
              <a:rPr lang="en-GB" dirty="0" err="1"/>
              <a:t>un’unita</a:t>
            </a:r>
            <a:r>
              <a:rPr lang="en-GB" dirty="0"/>
              <a:t>̀ (</a:t>
            </a:r>
            <a:r>
              <a:rPr lang="en-GB" dirty="0" err="1"/>
              <a:t>altrimenti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leggerebbe</a:t>
            </a:r>
            <a:r>
              <a:rPr lang="en-GB" dirty="0"/>
              <a:t> 15)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ECAFB-A345-D44B-A1A6-4A065D27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7223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6FF-74E2-654B-96F7-4F6CC9E2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esadecimale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8EB8-2A2D-204A-B5EE-087B6CC7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numerico</a:t>
            </a:r>
            <a:r>
              <a:rPr lang="en-GB" dirty="0"/>
              <a:t> </a:t>
            </a:r>
            <a:r>
              <a:rPr lang="en-GB" dirty="0" err="1"/>
              <a:t>esadecimale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La base </a:t>
            </a:r>
            <a:r>
              <a:rPr lang="en-GB" i="1" dirty="0"/>
              <a:t>r = </a:t>
            </a:r>
            <a:r>
              <a:rPr lang="en-GB" dirty="0"/>
              <a:t>16</a:t>
            </a:r>
          </a:p>
          <a:p>
            <a:pPr lvl="1"/>
            <a:r>
              <a:rPr lang="en-GB" dirty="0"/>
              <a:t>le </a:t>
            </a:r>
            <a:r>
              <a:rPr lang="en-GB" dirty="0" err="1"/>
              <a:t>cifre</a:t>
            </a:r>
            <a:r>
              <a:rPr lang="en-GB" dirty="0"/>
              <a:t>  </a:t>
            </a:r>
            <a:r>
              <a:rPr lang="en-GB" i="1" dirty="0"/>
              <a:t>d = </a:t>
            </a:r>
            <a:r>
              <a:rPr lang="en-GB" dirty="0"/>
              <a:t>0,1,...,9,A,B,C,D,E,F </a:t>
            </a:r>
          </a:p>
          <a:p>
            <a:r>
              <a:rPr lang="en-GB" dirty="0"/>
              <a:t>Un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i="1" dirty="0"/>
              <a:t>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S.N. </a:t>
            </a:r>
            <a:r>
              <a:rPr lang="en-GB" dirty="0" err="1"/>
              <a:t>esadecimale</a:t>
            </a:r>
            <a:r>
              <a:rPr lang="en-GB" dirty="0"/>
              <a:t> come: </a:t>
            </a:r>
          </a:p>
          <a:p>
            <a:pPr marL="0" indent="0" algn="ctr">
              <a:buNone/>
            </a:pPr>
            <a:r>
              <a:rPr lang="en-GB" i="1" dirty="0"/>
              <a:t>N</a:t>
            </a:r>
            <a:r>
              <a:rPr lang="en-GB" dirty="0"/>
              <a:t>=</a:t>
            </a:r>
            <a:r>
              <a:rPr lang="en-GB" i="1" dirty="0"/>
              <a:t>d</a:t>
            </a:r>
            <a:r>
              <a:rPr lang="en-GB" i="1" baseline="-25000" dirty="0"/>
              <a:t>n</a:t>
            </a:r>
            <a:r>
              <a:rPr lang="en-GB" baseline="-25000" dirty="0"/>
              <a:t>−1</a:t>
            </a:r>
            <a:r>
              <a:rPr lang="en-GB" i="1" dirty="0"/>
              <a:t> </a:t>
            </a:r>
            <a:r>
              <a:rPr lang="en-GB" dirty="0"/>
              <a:t>⋅16</a:t>
            </a:r>
            <a:r>
              <a:rPr lang="en-GB" i="1" baseline="30000" dirty="0"/>
              <a:t>n</a:t>
            </a:r>
            <a:r>
              <a:rPr lang="en-GB" baseline="30000" dirty="0"/>
              <a:t>−1</a:t>
            </a:r>
            <a:r>
              <a:rPr lang="en-GB" dirty="0"/>
              <a:t>+…+</a:t>
            </a:r>
            <a:r>
              <a:rPr lang="en-GB" i="1" dirty="0"/>
              <a:t>d</a:t>
            </a:r>
            <a:r>
              <a:rPr lang="en-GB" i="1" baseline="-25000" dirty="0"/>
              <a:t>0</a:t>
            </a:r>
            <a:r>
              <a:rPr lang="en-GB" dirty="0"/>
              <a:t>⋅16</a:t>
            </a:r>
            <a:r>
              <a:rPr lang="en-GB" baseline="30000" dirty="0"/>
              <a:t>0</a:t>
            </a:r>
            <a:r>
              <a:rPr lang="en-GB" dirty="0"/>
              <a:t>+ 0 +</a:t>
            </a:r>
            <a:r>
              <a:rPr lang="en-GB" i="1" dirty="0"/>
              <a:t>d</a:t>
            </a:r>
            <a:r>
              <a:rPr lang="en-GB" i="1" baseline="-25000" dirty="0"/>
              <a:t>-1</a:t>
            </a:r>
            <a:r>
              <a:rPr lang="en-GB" i="1" dirty="0"/>
              <a:t> </a:t>
            </a:r>
            <a:r>
              <a:rPr lang="en-GB" dirty="0"/>
              <a:t>⋅16</a:t>
            </a:r>
            <a:r>
              <a:rPr lang="en-GB" baseline="30000" dirty="0"/>
              <a:t>−1</a:t>
            </a:r>
            <a:r>
              <a:rPr lang="en-GB" dirty="0"/>
              <a:t> +…+</a:t>
            </a:r>
            <a:r>
              <a:rPr lang="en-GB" i="1" dirty="0"/>
              <a:t>d</a:t>
            </a:r>
            <a:r>
              <a:rPr lang="en-GB" i="1" baseline="-25000" dirty="0"/>
              <a:t>-m</a:t>
            </a:r>
            <a:r>
              <a:rPr lang="en-GB" i="1" dirty="0"/>
              <a:t> </a:t>
            </a:r>
            <a:r>
              <a:rPr lang="en-GB" dirty="0"/>
              <a:t>⋅16</a:t>
            </a:r>
            <a:r>
              <a:rPr lang="en-GB" baseline="30000" dirty="0"/>
              <a:t>−</a:t>
            </a:r>
            <a:r>
              <a:rPr lang="en-GB" i="1" baseline="30000" dirty="0"/>
              <a:t>m</a:t>
            </a:r>
            <a:endParaRPr lang="en-GB" dirty="0"/>
          </a:p>
          <a:p>
            <a:r>
              <a:rPr lang="en-GB" dirty="0" err="1"/>
              <a:t>Esempio</a:t>
            </a:r>
            <a:r>
              <a:rPr lang="en-GB" dirty="0"/>
              <a:t>: </a:t>
            </a:r>
          </a:p>
          <a:p>
            <a:r>
              <a:rPr lang="en-GB" dirty="0"/>
              <a:t>A1</a:t>
            </a:r>
            <a:r>
              <a:rPr lang="en-GB" baseline="-25000" dirty="0"/>
              <a:t>16</a:t>
            </a:r>
            <a:r>
              <a:rPr lang="en-GB" dirty="0"/>
              <a:t> =A⋅16</a:t>
            </a:r>
            <a:r>
              <a:rPr lang="en-GB" baseline="30000" dirty="0"/>
              <a:t>1</a:t>
            </a:r>
            <a:r>
              <a:rPr lang="en-GB" dirty="0"/>
              <a:t> +1⋅16</a:t>
            </a:r>
            <a:r>
              <a:rPr lang="en-GB" baseline="30000" dirty="0"/>
              <a:t>0</a:t>
            </a:r>
            <a:r>
              <a:rPr lang="en-GB" dirty="0"/>
              <a:t> =161</a:t>
            </a:r>
            <a:r>
              <a:rPr lang="en-GB" baseline="-25000" dirty="0"/>
              <a:t>10</a:t>
            </a:r>
            <a:r>
              <a:rPr lang="en-GB" dirty="0"/>
              <a:t> </a:t>
            </a:r>
          </a:p>
          <a:p>
            <a:r>
              <a:rPr lang="en-GB" dirty="0" err="1"/>
              <a:t>Spesso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</a:t>
            </a:r>
            <a:r>
              <a:rPr lang="en-GB" dirty="0"/>
              <a:t> il </a:t>
            </a:r>
            <a:r>
              <a:rPr lang="en-GB" dirty="0" err="1"/>
              <a:t>pedice</a:t>
            </a:r>
            <a:r>
              <a:rPr lang="en-GB" dirty="0"/>
              <a:t> H al </a:t>
            </a:r>
            <a:r>
              <a:rPr lang="en-GB" dirty="0" err="1"/>
              <a:t>posto</a:t>
            </a:r>
            <a:r>
              <a:rPr lang="en-GB" dirty="0"/>
              <a:t> del </a:t>
            </a:r>
            <a:r>
              <a:rPr lang="en-GB" dirty="0" err="1"/>
              <a:t>pedice</a:t>
            </a:r>
            <a:r>
              <a:rPr lang="en-GB" dirty="0"/>
              <a:t> 16 per </a:t>
            </a:r>
            <a:r>
              <a:rPr lang="en-GB" dirty="0" err="1"/>
              <a:t>indicare</a:t>
            </a:r>
            <a:r>
              <a:rPr lang="en-GB" dirty="0"/>
              <a:t> la base </a:t>
            </a:r>
            <a:r>
              <a:rPr lang="en-GB" dirty="0" err="1"/>
              <a:t>esadecimale</a:t>
            </a:r>
            <a:r>
              <a:rPr lang="en-GB" dirty="0"/>
              <a:t> </a:t>
            </a:r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64306-1FB1-074A-B893-D7F0CACB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4712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53F1-A8B7-F34C-BC3C-65275E5D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esadecimale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31CC-CF79-9A46-BBBC-15ABB205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Si </a:t>
            </a:r>
            <a:r>
              <a:rPr lang="en-GB" dirty="0" err="1"/>
              <a:t>noti</a:t>
            </a:r>
            <a:r>
              <a:rPr lang="en-GB" dirty="0"/>
              <a:t> la </a:t>
            </a:r>
            <a:r>
              <a:rPr lang="en-GB" dirty="0" err="1"/>
              <a:t>corrispondenza</a:t>
            </a:r>
            <a:r>
              <a:rPr lang="en-GB" dirty="0"/>
              <a:t>:</a:t>
            </a:r>
          </a:p>
          <a:p>
            <a:r>
              <a:rPr lang="en-GB" dirty="0"/>
              <a:t>A</a:t>
            </a:r>
            <a:r>
              <a:rPr lang="en-GB" baseline="-25000" dirty="0"/>
              <a:t>H</a:t>
            </a:r>
            <a:r>
              <a:rPr lang="en-GB" dirty="0"/>
              <a:t> = 10</a:t>
            </a:r>
            <a:r>
              <a:rPr lang="en-GB" baseline="-25000" dirty="0"/>
              <a:t>10</a:t>
            </a:r>
            <a:r>
              <a:rPr lang="en-GB" dirty="0"/>
              <a:t> = 1010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  <a:p>
            <a:r>
              <a:rPr lang="en-GB" dirty="0"/>
              <a:t>B</a:t>
            </a:r>
            <a:r>
              <a:rPr lang="en-GB" baseline="-25000" dirty="0"/>
              <a:t>H</a:t>
            </a:r>
            <a:r>
              <a:rPr lang="en-GB" dirty="0"/>
              <a:t> = 11</a:t>
            </a:r>
            <a:r>
              <a:rPr lang="en-GB" baseline="-25000" dirty="0"/>
              <a:t>10</a:t>
            </a:r>
            <a:r>
              <a:rPr lang="en-GB" dirty="0"/>
              <a:t> = 1011</a:t>
            </a:r>
            <a:r>
              <a:rPr lang="en-GB" baseline="-25000" dirty="0"/>
              <a:t>2</a:t>
            </a:r>
            <a:endParaRPr lang="en-GB" dirty="0"/>
          </a:p>
          <a:p>
            <a:r>
              <a:rPr lang="en-GB" dirty="0"/>
              <a:t>C</a:t>
            </a:r>
            <a:r>
              <a:rPr lang="en-GB" baseline="-25000" dirty="0"/>
              <a:t>H</a:t>
            </a:r>
            <a:r>
              <a:rPr lang="en-GB" dirty="0"/>
              <a:t> = 12</a:t>
            </a:r>
            <a:r>
              <a:rPr lang="en-GB" baseline="-25000" dirty="0"/>
              <a:t>10</a:t>
            </a:r>
            <a:r>
              <a:rPr lang="en-GB" dirty="0"/>
              <a:t> = 1100</a:t>
            </a:r>
            <a:r>
              <a:rPr lang="en-GB" baseline="-25000" dirty="0"/>
              <a:t>2</a:t>
            </a:r>
            <a:endParaRPr lang="en-GB" dirty="0"/>
          </a:p>
          <a:p>
            <a:r>
              <a:rPr lang="en-GB" dirty="0"/>
              <a:t>D</a:t>
            </a:r>
            <a:r>
              <a:rPr lang="en-GB" baseline="-25000" dirty="0"/>
              <a:t>H</a:t>
            </a:r>
            <a:r>
              <a:rPr lang="en-GB" dirty="0"/>
              <a:t> = 13</a:t>
            </a:r>
            <a:r>
              <a:rPr lang="en-GB" baseline="-25000" dirty="0"/>
              <a:t>10</a:t>
            </a:r>
            <a:r>
              <a:rPr lang="en-GB" dirty="0"/>
              <a:t> = 1101</a:t>
            </a:r>
            <a:r>
              <a:rPr lang="en-GB" baseline="-25000" dirty="0"/>
              <a:t>2</a:t>
            </a:r>
            <a:endParaRPr lang="en-GB" dirty="0"/>
          </a:p>
          <a:p>
            <a:r>
              <a:rPr lang="en-GB" dirty="0"/>
              <a:t>E</a:t>
            </a:r>
            <a:r>
              <a:rPr lang="en-GB" baseline="-25000" dirty="0"/>
              <a:t>H</a:t>
            </a:r>
            <a:r>
              <a:rPr lang="en-GB" dirty="0"/>
              <a:t> = 14</a:t>
            </a:r>
            <a:r>
              <a:rPr lang="en-GB" baseline="-25000" dirty="0"/>
              <a:t>10</a:t>
            </a:r>
            <a:r>
              <a:rPr lang="en-GB" dirty="0"/>
              <a:t> = 1110</a:t>
            </a:r>
            <a:r>
              <a:rPr lang="en-GB" baseline="-25000" dirty="0"/>
              <a:t>2</a:t>
            </a:r>
            <a:endParaRPr lang="en-GB" dirty="0"/>
          </a:p>
          <a:p>
            <a:r>
              <a:rPr lang="en-GB" dirty="0"/>
              <a:t>F</a:t>
            </a:r>
            <a:r>
              <a:rPr lang="en-GB" baseline="-25000" dirty="0"/>
              <a:t>H</a:t>
            </a:r>
            <a:r>
              <a:rPr lang="en-GB" dirty="0"/>
              <a:t> = 15</a:t>
            </a:r>
            <a:r>
              <a:rPr lang="en-GB" baseline="-25000" dirty="0"/>
              <a:t>10</a:t>
            </a:r>
            <a:r>
              <a:rPr lang="en-GB" dirty="0"/>
              <a:t> = 1111</a:t>
            </a:r>
            <a:r>
              <a:rPr lang="en-GB" baseline="-25000" dirty="0"/>
              <a:t>2</a:t>
            </a:r>
          </a:p>
          <a:p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grande</a:t>
            </a:r>
            <a:r>
              <a:rPr lang="en-GB" dirty="0"/>
              <a:t> il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base,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compatta</a:t>
            </a:r>
            <a:r>
              <a:rPr lang="en-GB" dirty="0"/>
              <a:t> la </a:t>
            </a:r>
            <a:r>
              <a:rPr lang="en-GB" dirty="0" err="1"/>
              <a:t>rappresentazione</a:t>
            </a:r>
            <a:r>
              <a:rPr lang="en-GB" dirty="0"/>
              <a:t> di uno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valore</a:t>
            </a:r>
            <a:r>
              <a:rPr lang="en-GB" dirty="0"/>
              <a:t> (ossia il </a:t>
            </a:r>
            <a:r>
              <a:rPr lang="en-GB" dirty="0" err="1"/>
              <a:t>numero</a:t>
            </a:r>
            <a:r>
              <a:rPr lang="en-GB" dirty="0"/>
              <a:t> </a:t>
            </a:r>
            <a:r>
              <a:rPr lang="en-GB" dirty="0" err="1"/>
              <a:t>risultante</a:t>
            </a:r>
            <a:r>
              <a:rPr lang="en-GB" dirty="0"/>
              <a:t> è </a:t>
            </a:r>
            <a:r>
              <a:rPr lang="en-GB" dirty="0" err="1"/>
              <a:t>composto</a:t>
            </a:r>
            <a:r>
              <a:rPr lang="en-GB" dirty="0"/>
              <a:t> da </a:t>
            </a:r>
            <a:r>
              <a:rPr lang="en-GB" dirty="0" err="1"/>
              <a:t>meno</a:t>
            </a:r>
            <a:r>
              <a:rPr lang="en-GB" dirty="0"/>
              <a:t> </a:t>
            </a:r>
            <a:r>
              <a:rPr lang="en-GB" dirty="0" err="1"/>
              <a:t>cifre</a:t>
            </a:r>
            <a:r>
              <a:rPr lang="en-GB" dirty="0"/>
              <a:t>)</a:t>
            </a:r>
          </a:p>
          <a:p>
            <a:r>
              <a:rPr lang="en-GB" dirty="0" err="1"/>
              <a:t>Esempio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B6</a:t>
            </a:r>
            <a:r>
              <a:rPr lang="en-GB" baseline="-25000" dirty="0"/>
              <a:t>16</a:t>
            </a:r>
            <a:r>
              <a:rPr lang="en-GB" dirty="0"/>
              <a:t> = 266</a:t>
            </a:r>
            <a:r>
              <a:rPr lang="en-GB" baseline="-25000" dirty="0"/>
              <a:t>8</a:t>
            </a:r>
            <a:r>
              <a:rPr lang="en-GB" dirty="0"/>
              <a:t> = 10110110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C900C-BC84-0440-8CC8-52A27570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4667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2C9E-7FDC-CB46-BD0C-F3599D0F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Binario - Ottale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46867-0706-5D47-9A70-90987A78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32</a:t>
            </a:fld>
            <a:endParaRPr lang="en-IT"/>
          </a:p>
        </p:txBody>
      </p:sp>
      <p:pic>
        <p:nvPicPr>
          <p:cNvPr id="1026" name="Picture 2" descr="conversioni bin-oct">
            <a:extLst>
              <a:ext uri="{FF2B5EF4-FFF2-40B4-BE49-F238E27FC236}">
                <a16:creationId xmlns:a16="http://schemas.microsoft.com/office/drawing/2014/main" id="{8554DCE8-352E-924B-A41F-4AA781CF61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99" y="2427805"/>
            <a:ext cx="4865201" cy="311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64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2C9E-7FDC-CB46-BD0C-F3599D0F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Binario - Esadecimale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46867-0706-5D47-9A70-90987A78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33</a:t>
            </a:fld>
            <a:endParaRPr lang="en-IT"/>
          </a:p>
        </p:txBody>
      </p:sp>
      <p:pic>
        <p:nvPicPr>
          <p:cNvPr id="2052" name="Picture 4" descr="conversione bin-exa">
            <a:extLst>
              <a:ext uri="{FF2B5EF4-FFF2-40B4-BE49-F238E27FC236}">
                <a16:creationId xmlns:a16="http://schemas.microsoft.com/office/drawing/2014/main" id="{12007942-0127-8F4A-9A56-71DF1CD5A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56" y="2093976"/>
            <a:ext cx="8943488" cy="3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F937-992C-4647-B737-671FB2C8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numerici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21E6-CBCA-4247-8A5F-DB72C87F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numerici</a:t>
            </a:r>
            <a:r>
              <a:rPr lang="en-GB" dirty="0"/>
              <a:t> </a:t>
            </a:r>
            <a:r>
              <a:rPr lang="en-GB" dirty="0" err="1"/>
              <a:t>posizionali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i="1" dirty="0"/>
              <a:t>N </a:t>
            </a:r>
            <a:r>
              <a:rPr lang="en-GB" dirty="0" err="1"/>
              <a:t>puo</a:t>
            </a:r>
            <a:r>
              <a:rPr lang="en-GB" dirty="0"/>
              <a:t>̀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rappresentato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 </a:t>
            </a:r>
            <a:r>
              <a:rPr lang="en-GB" dirty="0" err="1"/>
              <a:t>modi</a:t>
            </a:r>
            <a:r>
              <a:rPr lang="en-GB" dirty="0"/>
              <a:t>: </a:t>
            </a:r>
          </a:p>
          <a:p>
            <a:pPr marL="0" indent="0" algn="ctr">
              <a:buNone/>
            </a:pPr>
            <a:r>
              <a:rPr lang="en-GB" i="1" dirty="0"/>
              <a:t>N </a:t>
            </a:r>
            <a:r>
              <a:rPr lang="en-GB" dirty="0"/>
              <a:t>=</a:t>
            </a:r>
            <a:r>
              <a:rPr lang="en-GB" i="1" dirty="0"/>
              <a:t>d</a:t>
            </a:r>
            <a:r>
              <a:rPr lang="en-GB" i="1" baseline="-25000" dirty="0"/>
              <a:t>n</a:t>
            </a:r>
            <a:r>
              <a:rPr lang="en-GB" baseline="-25000" dirty="0"/>
              <a:t>−1</a:t>
            </a:r>
            <a:r>
              <a:rPr lang="en-GB" i="1" dirty="0"/>
              <a:t>d</a:t>
            </a:r>
            <a:r>
              <a:rPr lang="en-GB" i="1" baseline="-25000" dirty="0"/>
              <a:t>n</a:t>
            </a:r>
            <a:r>
              <a:rPr lang="en-GB" baseline="-25000" dirty="0"/>
              <a:t>−2</a:t>
            </a:r>
            <a:r>
              <a:rPr lang="en-GB" dirty="0"/>
              <a:t>…</a:t>
            </a:r>
            <a:r>
              <a:rPr lang="en-GB" i="1" dirty="0"/>
              <a:t>d</a:t>
            </a:r>
            <a:r>
              <a:rPr lang="en-GB" baseline="-25000" dirty="0"/>
              <a:t>1</a:t>
            </a:r>
            <a:r>
              <a:rPr lang="en-GB" i="1" dirty="0"/>
              <a:t>d</a:t>
            </a:r>
            <a:r>
              <a:rPr lang="en-GB" baseline="-25000" dirty="0"/>
              <a:t>0</a:t>
            </a:r>
            <a:r>
              <a:rPr lang="en-GB" dirty="0"/>
              <a:t>,</a:t>
            </a:r>
            <a:r>
              <a:rPr lang="en-GB" i="1" dirty="0"/>
              <a:t>d</a:t>
            </a:r>
            <a:r>
              <a:rPr lang="en-GB" baseline="-25000" dirty="0"/>
              <a:t>−1…</a:t>
            </a:r>
            <a:r>
              <a:rPr lang="en-GB" i="1" dirty="0"/>
              <a:t>d</a:t>
            </a:r>
            <a:r>
              <a:rPr lang="en-GB" baseline="-25000" dirty="0"/>
              <a:t>−</a:t>
            </a:r>
            <a:r>
              <a:rPr lang="en-GB" i="1" baseline="-25000" dirty="0"/>
              <a:t>m</a:t>
            </a:r>
            <a:br>
              <a:rPr lang="en-GB" i="1" dirty="0"/>
            </a:br>
            <a:r>
              <a:rPr lang="en-GB" i="1" dirty="0"/>
              <a:t>N</a:t>
            </a:r>
            <a:r>
              <a:rPr lang="en-GB" dirty="0"/>
              <a:t>=</a:t>
            </a:r>
            <a:r>
              <a:rPr lang="en-GB" i="1" dirty="0"/>
              <a:t>d </a:t>
            </a:r>
            <a:r>
              <a:rPr lang="en-GB" dirty="0"/>
              <a:t>⋅</a:t>
            </a:r>
            <a:r>
              <a:rPr lang="en-GB" i="1" dirty="0"/>
              <a:t>r</a:t>
            </a:r>
            <a:r>
              <a:rPr lang="en-GB" i="1" baseline="30000" dirty="0"/>
              <a:t>n</a:t>
            </a:r>
            <a:r>
              <a:rPr lang="en-GB" baseline="30000" dirty="0"/>
              <a:t>−1</a:t>
            </a:r>
            <a:r>
              <a:rPr lang="en-GB" dirty="0"/>
              <a:t>+...+</a:t>
            </a:r>
            <a:r>
              <a:rPr lang="en-GB" i="1" dirty="0"/>
              <a:t>d</a:t>
            </a:r>
            <a:r>
              <a:rPr lang="en-GB" dirty="0"/>
              <a:t>⋅</a:t>
            </a:r>
            <a:r>
              <a:rPr lang="en-GB" i="1" dirty="0"/>
              <a:t>r</a:t>
            </a:r>
            <a:r>
              <a:rPr lang="en-GB" baseline="30000" dirty="0"/>
              <a:t>0</a:t>
            </a:r>
            <a:r>
              <a:rPr lang="en-GB" dirty="0"/>
              <a:t>+</a:t>
            </a:r>
            <a:r>
              <a:rPr lang="en-GB" i="1" dirty="0"/>
              <a:t>d </a:t>
            </a:r>
            <a:r>
              <a:rPr lang="en-GB" dirty="0"/>
              <a:t>⋅</a:t>
            </a:r>
            <a:r>
              <a:rPr lang="en-GB" i="1" dirty="0"/>
              <a:t>r</a:t>
            </a:r>
            <a:r>
              <a:rPr lang="en-GB" baseline="30000" dirty="0"/>
              <a:t>−1</a:t>
            </a:r>
            <a:r>
              <a:rPr lang="en-GB" dirty="0"/>
              <a:t>+…+</a:t>
            </a:r>
            <a:r>
              <a:rPr lang="en-GB" i="1" dirty="0"/>
              <a:t>d </a:t>
            </a:r>
            <a:r>
              <a:rPr lang="en-GB" dirty="0"/>
              <a:t>⋅</a:t>
            </a:r>
            <a:r>
              <a:rPr lang="en-GB" i="1" dirty="0"/>
              <a:t>r</a:t>
            </a:r>
            <a:r>
              <a:rPr lang="en-GB" baseline="30000" dirty="0"/>
              <a:t>−</a:t>
            </a:r>
            <a:r>
              <a:rPr lang="en-GB" i="1" baseline="30000" dirty="0"/>
              <a:t>m</a:t>
            </a:r>
            <a:r>
              <a:rPr lang="en-GB" i="1" dirty="0"/>
              <a:t> </a:t>
            </a:r>
            <a:endParaRPr lang="en-GB" dirty="0"/>
          </a:p>
          <a:p>
            <a:endParaRPr lang="en-IT" dirty="0"/>
          </a:p>
          <a:p>
            <a:r>
              <a:rPr lang="en-GB" dirty="0"/>
              <a:t>Dove: </a:t>
            </a:r>
          </a:p>
          <a:p>
            <a:pPr lvl="1"/>
            <a:r>
              <a:rPr lang="en-GB" i="1" dirty="0"/>
              <a:t>d </a:t>
            </a:r>
            <a:r>
              <a:rPr lang="en-GB" dirty="0" err="1"/>
              <a:t>rappresenta</a:t>
            </a:r>
            <a:r>
              <a:rPr lang="en-GB" dirty="0"/>
              <a:t> la </a:t>
            </a:r>
            <a:r>
              <a:rPr lang="en-GB" dirty="0" err="1"/>
              <a:t>singola</a:t>
            </a:r>
            <a:r>
              <a:rPr lang="en-GB" dirty="0"/>
              <a:t> </a:t>
            </a:r>
            <a:r>
              <a:rPr lang="en-GB" dirty="0" err="1"/>
              <a:t>cifra</a:t>
            </a:r>
            <a:r>
              <a:rPr lang="en-GB" dirty="0"/>
              <a:t> (</a:t>
            </a:r>
            <a:r>
              <a:rPr lang="en-GB" i="1" dirty="0"/>
              <a:t>digit</a:t>
            </a:r>
            <a:r>
              <a:rPr lang="en-GB" dirty="0"/>
              <a:t>) </a:t>
            </a:r>
          </a:p>
          <a:p>
            <a:pPr lvl="1"/>
            <a:r>
              <a:rPr lang="en-GB" i="1" dirty="0"/>
              <a:t>r </a:t>
            </a:r>
            <a:r>
              <a:rPr lang="en-GB" i="1" dirty="0" err="1"/>
              <a:t>è</a:t>
            </a:r>
            <a:r>
              <a:rPr lang="en-GB" dirty="0"/>
              <a:t> la </a:t>
            </a:r>
            <a:r>
              <a:rPr lang="en-GB" dirty="0" err="1"/>
              <a:t>radice</a:t>
            </a:r>
            <a:r>
              <a:rPr lang="en-GB" dirty="0"/>
              <a:t> o base del </a:t>
            </a:r>
            <a:r>
              <a:rPr lang="en-GB" dirty="0" err="1"/>
              <a:t>sistema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 </a:t>
            </a:r>
            <a:r>
              <a:rPr lang="en-GB" dirty="0" err="1"/>
              <a:t>è</a:t>
            </a:r>
            <a:r>
              <a:rPr lang="en-GB" dirty="0"/>
              <a:t> il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cifre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intera</a:t>
            </a:r>
            <a:r>
              <a:rPr lang="en-GB" dirty="0"/>
              <a:t> </a:t>
            </a:r>
          </a:p>
          <a:p>
            <a:pPr lvl="1"/>
            <a:r>
              <a:rPr lang="en-GB" i="1" dirty="0"/>
              <a:t>m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dirty="0"/>
              <a:t>il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cifre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frazionaria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871E9-CAC8-5D48-80DA-40ECD82E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3967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BB58-BED2-5C47-87F4-26F94F53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Proprietà di un sistema numerico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EC3D-D0E4-E646-BDB0-5E974638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Proprietà</a:t>
            </a:r>
            <a:r>
              <a:rPr lang="en-GB" dirty="0"/>
              <a:t> </a:t>
            </a:r>
            <a:r>
              <a:rPr lang="en-GB" dirty="0" err="1"/>
              <a:t>principali</a:t>
            </a:r>
            <a:r>
              <a:rPr lang="en-GB" dirty="0"/>
              <a:t> di un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numerico</a:t>
            </a:r>
            <a:r>
              <a:rPr lang="en-GB" dirty="0"/>
              <a:t> </a:t>
            </a:r>
            <a:r>
              <a:rPr lang="en-GB" dirty="0" err="1"/>
              <a:t>posizionale</a:t>
            </a:r>
            <a:r>
              <a:rPr lang="en-GB" dirty="0"/>
              <a:t>: </a:t>
            </a:r>
          </a:p>
          <a:p>
            <a:pPr lvl="1"/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</a:t>
            </a:r>
            <a:r>
              <a:rPr lang="en-GB" dirty="0" err="1"/>
              <a:t>intero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rappresentato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</a:t>
            </a:r>
            <a:r>
              <a:rPr lang="en-GB" dirty="0" err="1"/>
              <a:t>intero</a:t>
            </a:r>
            <a:r>
              <a:rPr lang="en-GB" dirty="0"/>
              <a:t> </a:t>
            </a:r>
            <a:r>
              <a:rPr lang="en-GB" dirty="0" err="1"/>
              <a:t>corrisponde</a:t>
            </a:r>
            <a:r>
              <a:rPr lang="en-GB" dirty="0"/>
              <a:t> un solo </a:t>
            </a:r>
            <a:r>
              <a:rPr lang="en-GB" dirty="0" err="1"/>
              <a:t>insieme</a:t>
            </a:r>
            <a:r>
              <a:rPr lang="en-GB" dirty="0"/>
              <a:t> </a:t>
            </a:r>
            <a:r>
              <a:rPr lang="en-GB" dirty="0" err="1"/>
              <a:t>ordinato</a:t>
            </a:r>
            <a:r>
              <a:rPr lang="en-GB" dirty="0"/>
              <a:t> di </a:t>
            </a:r>
            <a:r>
              <a:rPr lang="en-GB" dirty="0" err="1"/>
              <a:t>cifre</a:t>
            </a:r>
            <a:r>
              <a:rPr lang="en-GB" dirty="0"/>
              <a:t> </a:t>
            </a:r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9E6FC-E681-5045-91CB-7001B4AD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9340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48C5-178A-FF44-93AF-68FA1B2E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Sistema Binario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DD7E-2577-134C-BDED-2808835D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numerico</a:t>
            </a:r>
            <a:r>
              <a:rPr lang="en-GB" dirty="0"/>
              <a:t> </a:t>
            </a:r>
            <a:r>
              <a:rPr lang="en-GB" dirty="0" err="1"/>
              <a:t>binario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La base </a:t>
            </a:r>
            <a:r>
              <a:rPr lang="en-GB" i="1" dirty="0"/>
              <a:t>r </a:t>
            </a:r>
            <a:r>
              <a:rPr lang="en-GB" dirty="0"/>
              <a:t>= 2 </a:t>
            </a:r>
          </a:p>
          <a:p>
            <a:pPr lvl="1"/>
            <a:r>
              <a:rPr lang="en-GB" dirty="0"/>
              <a:t>Le </a:t>
            </a:r>
            <a:r>
              <a:rPr lang="en-GB" dirty="0" err="1"/>
              <a:t>cifre</a:t>
            </a:r>
            <a:r>
              <a:rPr lang="en-GB" dirty="0"/>
              <a:t> </a:t>
            </a:r>
            <a:r>
              <a:rPr lang="en-GB" i="1" dirty="0"/>
              <a:t>d</a:t>
            </a:r>
            <a:r>
              <a:rPr lang="en-GB" dirty="0"/>
              <a:t>={0,1}</a:t>
            </a:r>
            <a:br>
              <a:rPr lang="en-GB" dirty="0"/>
            </a:br>
            <a:endParaRPr lang="en-GB" dirty="0"/>
          </a:p>
          <a:p>
            <a:r>
              <a:rPr lang="en-GB" dirty="0"/>
              <a:t>Un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i="1" dirty="0"/>
              <a:t>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S.N. (Sistema </a:t>
            </a:r>
            <a:r>
              <a:rPr lang="en-GB" dirty="0" err="1"/>
              <a:t>Numerico</a:t>
            </a:r>
            <a:r>
              <a:rPr lang="en-GB" dirty="0"/>
              <a:t>) </a:t>
            </a:r>
            <a:r>
              <a:rPr lang="en-GB" dirty="0" err="1"/>
              <a:t>binario</a:t>
            </a:r>
            <a:r>
              <a:rPr lang="en-GB" dirty="0"/>
              <a:t> come: </a:t>
            </a:r>
          </a:p>
          <a:p>
            <a:pPr lvl="1"/>
            <a:r>
              <a:rPr lang="en-GB" i="1" dirty="0"/>
              <a:t>N </a:t>
            </a:r>
            <a:r>
              <a:rPr lang="en-GB" dirty="0"/>
              <a:t>= </a:t>
            </a:r>
            <a:r>
              <a:rPr lang="en-GB" i="1" dirty="0"/>
              <a:t>d</a:t>
            </a:r>
            <a:r>
              <a:rPr lang="en-GB" i="1" baseline="-25000" dirty="0"/>
              <a:t>n-1</a:t>
            </a:r>
            <a:r>
              <a:rPr lang="en-GB" i="1" dirty="0"/>
              <a:t> </a:t>
            </a:r>
            <a:r>
              <a:rPr lang="en-GB" dirty="0"/>
              <a:t>⋅2</a:t>
            </a:r>
            <a:r>
              <a:rPr lang="en-GB" i="1" baseline="30000" dirty="0"/>
              <a:t>n</a:t>
            </a:r>
            <a:r>
              <a:rPr lang="en-GB" baseline="30000" dirty="0"/>
              <a:t>−1 </a:t>
            </a:r>
            <a:r>
              <a:rPr lang="en-GB" dirty="0"/>
              <a:t>+ … + </a:t>
            </a:r>
            <a:r>
              <a:rPr lang="en-GB" i="1" dirty="0"/>
              <a:t>d</a:t>
            </a:r>
            <a:r>
              <a:rPr lang="en-GB" i="1" baseline="-25000" dirty="0"/>
              <a:t>0</a:t>
            </a:r>
            <a:r>
              <a:rPr lang="en-GB" dirty="0"/>
              <a:t>⋅2</a:t>
            </a:r>
            <a:r>
              <a:rPr lang="en-GB" baseline="30000" dirty="0"/>
              <a:t>0 </a:t>
            </a:r>
            <a:r>
              <a:rPr lang="en-GB" dirty="0"/>
              <a:t>+ d</a:t>
            </a:r>
            <a:r>
              <a:rPr lang="en-GB" baseline="-25000" dirty="0"/>
              <a:t>−1</a:t>
            </a:r>
            <a:r>
              <a:rPr lang="en-GB" dirty="0"/>
              <a:t> 2</a:t>
            </a:r>
            <a:r>
              <a:rPr lang="en-GB" baseline="30000" dirty="0"/>
              <a:t>-1</a:t>
            </a:r>
            <a:r>
              <a:rPr lang="en-GB" dirty="0"/>
              <a:t> + … +</a:t>
            </a:r>
            <a:r>
              <a:rPr lang="en-GB" i="1" dirty="0"/>
              <a:t>d</a:t>
            </a:r>
            <a:r>
              <a:rPr lang="en-GB" i="1" baseline="-25000" dirty="0"/>
              <a:t>-m</a:t>
            </a:r>
            <a:r>
              <a:rPr lang="en-GB" i="1" dirty="0"/>
              <a:t> </a:t>
            </a:r>
            <a:r>
              <a:rPr lang="en-GB" dirty="0"/>
              <a:t>⋅2</a:t>
            </a:r>
            <a:r>
              <a:rPr lang="en-GB" baseline="30000" dirty="0"/>
              <a:t>−</a:t>
            </a:r>
            <a:r>
              <a:rPr lang="en-GB" i="1" baseline="30000" dirty="0"/>
              <a:t>m </a:t>
            </a:r>
            <a:endParaRPr lang="en-GB" baseline="30000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D6979-5FB4-A042-A0D1-A01273B0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119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8CD5-8847-C34E-8CC2-E2C49B4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FCC7-99EE-4B4E-BDB9-C5EAF161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Base decimale:</a:t>
            </a:r>
          </a:p>
          <a:p>
            <a:pPr lvl="1"/>
            <a:r>
              <a:rPr lang="en-IT" dirty="0"/>
              <a:t>123</a:t>
            </a:r>
            <a:r>
              <a:rPr lang="en-IT" baseline="-25000" dirty="0"/>
              <a:t>10</a:t>
            </a:r>
            <a:r>
              <a:rPr lang="en-IT" dirty="0"/>
              <a:t> = 1⋅</a:t>
            </a:r>
            <a:r>
              <a:rPr lang="en-IT" b="1" dirty="0"/>
              <a:t>10</a:t>
            </a:r>
            <a:r>
              <a:rPr lang="en-IT" baseline="30000" dirty="0"/>
              <a:t>2</a:t>
            </a:r>
            <a:r>
              <a:rPr lang="en-IT" dirty="0"/>
              <a:t> + 2⋅</a:t>
            </a:r>
            <a:r>
              <a:rPr lang="en-IT" b="1" dirty="0"/>
              <a:t>10</a:t>
            </a:r>
            <a:r>
              <a:rPr lang="en-IT" baseline="30000" dirty="0"/>
              <a:t>1 </a:t>
            </a:r>
            <a:r>
              <a:rPr lang="en-IT" dirty="0"/>
              <a:t>+ 3⋅</a:t>
            </a:r>
            <a:r>
              <a:rPr lang="en-IT" b="1" dirty="0"/>
              <a:t>10</a:t>
            </a:r>
            <a:r>
              <a:rPr lang="en-IT" baseline="30000" dirty="0"/>
              <a:t>0</a:t>
            </a:r>
          </a:p>
          <a:p>
            <a:r>
              <a:rPr lang="en-IT" dirty="0"/>
              <a:t>Base binaria</a:t>
            </a:r>
          </a:p>
          <a:p>
            <a:pPr lvl="1"/>
            <a:r>
              <a:rPr lang="en-IT" dirty="0"/>
              <a:t>101010</a:t>
            </a:r>
            <a:r>
              <a:rPr lang="en-IT" baseline="-25000" dirty="0"/>
              <a:t>2</a:t>
            </a:r>
            <a:r>
              <a:rPr lang="en-IT" dirty="0"/>
              <a:t> = 1⋅</a:t>
            </a:r>
            <a:r>
              <a:rPr lang="en-IT" b="1" dirty="0"/>
              <a:t>2</a:t>
            </a:r>
            <a:r>
              <a:rPr lang="en-IT" baseline="30000" dirty="0"/>
              <a:t>5</a:t>
            </a:r>
            <a:r>
              <a:rPr lang="en-IT" dirty="0"/>
              <a:t> + 0⋅</a:t>
            </a:r>
            <a:r>
              <a:rPr lang="en-IT" b="1" dirty="0"/>
              <a:t>2</a:t>
            </a:r>
            <a:r>
              <a:rPr lang="en-IT" baseline="30000" dirty="0"/>
              <a:t>4 </a:t>
            </a:r>
            <a:r>
              <a:rPr lang="en-IT" dirty="0"/>
              <a:t>+ 1⋅</a:t>
            </a:r>
            <a:r>
              <a:rPr lang="en-IT" b="1" dirty="0"/>
              <a:t>2</a:t>
            </a:r>
            <a:r>
              <a:rPr lang="en-IT" baseline="30000" dirty="0"/>
              <a:t>3 </a:t>
            </a:r>
            <a:r>
              <a:rPr lang="en-IT" dirty="0"/>
              <a:t>+ 0⋅</a:t>
            </a:r>
            <a:r>
              <a:rPr lang="en-IT" b="1" dirty="0"/>
              <a:t>2</a:t>
            </a:r>
            <a:r>
              <a:rPr lang="en-IT" baseline="30000" dirty="0"/>
              <a:t>2 </a:t>
            </a:r>
            <a:r>
              <a:rPr lang="en-IT" dirty="0"/>
              <a:t>+1⋅</a:t>
            </a:r>
            <a:r>
              <a:rPr lang="en-IT" b="1" dirty="0"/>
              <a:t>2</a:t>
            </a:r>
            <a:r>
              <a:rPr lang="en-IT" baseline="30000" dirty="0"/>
              <a:t>1 </a:t>
            </a:r>
            <a:r>
              <a:rPr lang="en-IT" dirty="0"/>
              <a:t>+ 0⋅</a:t>
            </a:r>
            <a:r>
              <a:rPr lang="en-IT" b="1" dirty="0"/>
              <a:t>2</a:t>
            </a:r>
            <a:r>
              <a:rPr lang="en-IT" baseline="30000" dirty="0"/>
              <a:t>0</a:t>
            </a: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EF5BB4-A689-BE4D-BCB1-F619D69A3017}"/>
              </a:ext>
            </a:extLst>
          </p:cNvPr>
          <p:cNvCxnSpPr>
            <a:cxnSpLocks/>
          </p:cNvCxnSpPr>
          <p:nvPr/>
        </p:nvCxnSpPr>
        <p:spPr>
          <a:xfrm flipH="1">
            <a:off x="1629103" y="2764221"/>
            <a:ext cx="504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827CA9-692F-AA4F-9BC5-7F2BD240A5B5}"/>
              </a:ext>
            </a:extLst>
          </p:cNvPr>
          <p:cNvCxnSpPr>
            <a:cxnSpLocks/>
          </p:cNvCxnSpPr>
          <p:nvPr/>
        </p:nvCxnSpPr>
        <p:spPr>
          <a:xfrm flipH="1">
            <a:off x="2259725" y="2764221"/>
            <a:ext cx="202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7438FB-1427-3A46-865B-17387055D046}"/>
              </a:ext>
            </a:extLst>
          </p:cNvPr>
          <p:cNvCxnSpPr>
            <a:cxnSpLocks/>
          </p:cNvCxnSpPr>
          <p:nvPr/>
        </p:nvCxnSpPr>
        <p:spPr>
          <a:xfrm flipH="1">
            <a:off x="1629104" y="3547242"/>
            <a:ext cx="70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F7D158-4E0C-0C4E-B063-57BA8B70F254}"/>
              </a:ext>
            </a:extLst>
          </p:cNvPr>
          <p:cNvCxnSpPr>
            <a:cxnSpLocks/>
          </p:cNvCxnSpPr>
          <p:nvPr/>
        </p:nvCxnSpPr>
        <p:spPr>
          <a:xfrm flipH="1">
            <a:off x="2559270" y="3547242"/>
            <a:ext cx="3620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912E0-D252-044E-A253-BD432EC9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148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7C31-122C-F641-ABEC-58715A47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Converisone da Binario a decimale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F255-59F1-064D-A13B-14720FCE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Per la conversione da un sistema numerico al sistema decimale basta risolvere la sommatoria dei prodotti fra cifra e radice con il giusto esponente (in questo caso la radice vale 2). </a:t>
            </a:r>
          </a:p>
          <a:p>
            <a:pPr marL="0" indent="0" algn="ctr">
              <a:buNone/>
            </a:pPr>
            <a:r>
              <a:rPr lang="en-IT" dirty="0"/>
              <a:t>101010</a:t>
            </a:r>
            <a:r>
              <a:rPr lang="en-IT" baseline="-25000" dirty="0"/>
              <a:t>2</a:t>
            </a:r>
            <a:r>
              <a:rPr lang="en-IT" dirty="0"/>
              <a:t> = </a:t>
            </a:r>
            <a:r>
              <a:rPr lang="en-IT" dirty="0">
                <a:solidFill>
                  <a:schemeClr val="accent2">
                    <a:lumMod val="75000"/>
                  </a:schemeClr>
                </a:solidFill>
              </a:rPr>
              <a:t>1⋅</a:t>
            </a:r>
            <a:r>
              <a:rPr lang="en-IT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IT" baseline="30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T" dirty="0"/>
              <a:t>+ </a:t>
            </a:r>
            <a:r>
              <a:rPr lang="en-IT" dirty="0">
                <a:solidFill>
                  <a:srgbClr val="00B0F0"/>
                </a:solidFill>
              </a:rPr>
              <a:t>0⋅</a:t>
            </a:r>
            <a:r>
              <a:rPr lang="en-IT" b="1" dirty="0">
                <a:solidFill>
                  <a:srgbClr val="00B0F0"/>
                </a:solidFill>
              </a:rPr>
              <a:t>2</a:t>
            </a:r>
            <a:r>
              <a:rPr lang="en-IT" baseline="30000" dirty="0">
                <a:solidFill>
                  <a:srgbClr val="00B0F0"/>
                </a:solidFill>
              </a:rPr>
              <a:t>4 </a:t>
            </a:r>
            <a:r>
              <a:rPr lang="en-IT" dirty="0"/>
              <a:t>+ </a:t>
            </a:r>
            <a:r>
              <a:rPr lang="en-IT" dirty="0">
                <a:solidFill>
                  <a:srgbClr val="7030A0"/>
                </a:solidFill>
              </a:rPr>
              <a:t>1⋅</a:t>
            </a:r>
            <a:r>
              <a:rPr lang="en-IT" b="1" dirty="0">
                <a:solidFill>
                  <a:srgbClr val="7030A0"/>
                </a:solidFill>
              </a:rPr>
              <a:t>2</a:t>
            </a:r>
            <a:r>
              <a:rPr lang="en-IT" baseline="30000" dirty="0">
                <a:solidFill>
                  <a:srgbClr val="7030A0"/>
                </a:solidFill>
              </a:rPr>
              <a:t>3 </a:t>
            </a:r>
            <a:r>
              <a:rPr lang="en-IT" dirty="0"/>
              <a:t>+ </a:t>
            </a:r>
            <a:r>
              <a:rPr lang="en-IT" dirty="0">
                <a:solidFill>
                  <a:srgbClr val="FFC000"/>
                </a:solidFill>
              </a:rPr>
              <a:t>0⋅</a:t>
            </a:r>
            <a:r>
              <a:rPr lang="en-IT" b="1" dirty="0">
                <a:solidFill>
                  <a:srgbClr val="FFC000"/>
                </a:solidFill>
              </a:rPr>
              <a:t>2</a:t>
            </a:r>
            <a:r>
              <a:rPr lang="en-IT" baseline="30000" dirty="0">
                <a:solidFill>
                  <a:srgbClr val="FFC000"/>
                </a:solidFill>
              </a:rPr>
              <a:t>2 </a:t>
            </a:r>
            <a:r>
              <a:rPr lang="en-IT" dirty="0"/>
              <a:t>+</a:t>
            </a:r>
            <a:r>
              <a:rPr lang="en-IT" dirty="0">
                <a:solidFill>
                  <a:schemeClr val="accent1"/>
                </a:solidFill>
              </a:rPr>
              <a:t>1⋅</a:t>
            </a:r>
            <a:r>
              <a:rPr lang="en-IT" b="1" dirty="0">
                <a:solidFill>
                  <a:schemeClr val="accent1"/>
                </a:solidFill>
              </a:rPr>
              <a:t>2</a:t>
            </a:r>
            <a:r>
              <a:rPr lang="en-IT" baseline="30000" dirty="0">
                <a:solidFill>
                  <a:schemeClr val="accent1"/>
                </a:solidFill>
              </a:rPr>
              <a:t>1 </a:t>
            </a:r>
            <a:r>
              <a:rPr lang="en-IT" dirty="0"/>
              <a:t>+ </a:t>
            </a:r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0⋅</a:t>
            </a:r>
            <a:r>
              <a:rPr lang="en-IT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IT" baseline="30000" dirty="0">
                <a:solidFill>
                  <a:schemeClr val="bg1">
                    <a:lumMod val="75000"/>
                  </a:schemeClr>
                </a:solidFill>
              </a:rPr>
              <a:t>0  </a:t>
            </a:r>
            <a:r>
              <a:rPr lang="en-IT" dirty="0"/>
              <a:t>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9994A-C1F6-9D40-AB19-0EADEE818148}"/>
              </a:ext>
            </a:extLst>
          </p:cNvPr>
          <p:cNvSpPr txBox="1"/>
          <p:nvPr/>
        </p:nvSpPr>
        <p:spPr>
          <a:xfrm>
            <a:off x="3804745" y="3501097"/>
            <a:ext cx="442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chemeClr val="accent2">
                    <a:lumMod val="75000"/>
                  </a:schemeClr>
                </a:solidFill>
              </a:rPr>
              <a:t>1⋅32 </a:t>
            </a:r>
            <a:r>
              <a:rPr lang="en-IT" dirty="0"/>
              <a:t>+ </a:t>
            </a:r>
            <a:r>
              <a:rPr lang="en-IT" dirty="0">
                <a:solidFill>
                  <a:srgbClr val="00B0F0"/>
                </a:solidFill>
              </a:rPr>
              <a:t>0⋅16</a:t>
            </a:r>
            <a:r>
              <a:rPr lang="en-IT" dirty="0"/>
              <a:t> + </a:t>
            </a:r>
            <a:r>
              <a:rPr lang="en-IT" dirty="0">
                <a:solidFill>
                  <a:srgbClr val="7030A0"/>
                </a:solidFill>
              </a:rPr>
              <a:t>1⋅8</a:t>
            </a:r>
            <a:r>
              <a:rPr lang="en-IT" dirty="0"/>
              <a:t> + </a:t>
            </a:r>
            <a:r>
              <a:rPr lang="en-IT" dirty="0">
                <a:solidFill>
                  <a:srgbClr val="FFC000"/>
                </a:solidFill>
              </a:rPr>
              <a:t>0⋅4</a:t>
            </a:r>
            <a:r>
              <a:rPr lang="en-IT" dirty="0"/>
              <a:t> + </a:t>
            </a:r>
            <a:r>
              <a:rPr lang="en-IT" dirty="0">
                <a:solidFill>
                  <a:schemeClr val="accent1"/>
                </a:solidFill>
              </a:rPr>
              <a:t>1⋅2 </a:t>
            </a:r>
            <a:r>
              <a:rPr lang="en-IT" dirty="0"/>
              <a:t>+ </a:t>
            </a:r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0⋅1 </a:t>
            </a:r>
            <a:r>
              <a:rPr lang="en-IT" dirty="0"/>
              <a:t>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8C2E-4621-A24A-B907-093770E4365F}"/>
              </a:ext>
            </a:extLst>
          </p:cNvPr>
          <p:cNvSpPr txBox="1"/>
          <p:nvPr/>
        </p:nvSpPr>
        <p:spPr>
          <a:xfrm>
            <a:off x="4661338" y="3899337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chemeClr val="accent2">
                    <a:lumMod val="75000"/>
                  </a:schemeClr>
                </a:solidFill>
              </a:rPr>
              <a:t>32</a:t>
            </a:r>
            <a:r>
              <a:rPr lang="en-IT" dirty="0"/>
              <a:t> + </a:t>
            </a:r>
            <a:r>
              <a:rPr lang="en-IT" dirty="0">
                <a:solidFill>
                  <a:srgbClr val="7030A0"/>
                </a:solidFill>
              </a:rPr>
              <a:t>8</a:t>
            </a:r>
            <a:r>
              <a:rPr lang="en-IT" dirty="0"/>
              <a:t> + </a:t>
            </a:r>
            <a:r>
              <a:rPr lang="en-IT" dirty="0">
                <a:solidFill>
                  <a:schemeClr val="accent1"/>
                </a:solidFill>
              </a:rPr>
              <a:t>2 </a:t>
            </a:r>
            <a:r>
              <a:rPr lang="en-IT" dirty="0"/>
              <a:t>= 42</a:t>
            </a:r>
            <a:r>
              <a:rPr lang="en-IT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1F1B-8705-9848-ADFF-69B1CDC8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199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6022-1E0D-2740-8A83-5E1D0A03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Converisone da decimale a Binario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955D-849E-7C40-987F-19EE01E4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it-IT" altLang="en-IT" dirty="0"/>
              <a:t>Si divide il valore per la radice del S.N. tenendo da parte il resto della divisione 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42 : 2= 21 con resto di </a:t>
            </a:r>
            <a:r>
              <a:rPr lang="it-IT" altLang="en-IT" dirty="0">
                <a:solidFill>
                  <a:schemeClr val="bg1">
                    <a:lumMod val="75000"/>
                  </a:schemeClr>
                </a:solidFill>
              </a:rPr>
              <a:t>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21 : 2= 10 con resto di </a:t>
            </a:r>
            <a:r>
              <a:rPr lang="it-IT" altLang="en-IT" dirty="0">
                <a:solidFill>
                  <a:schemeClr val="accent1"/>
                </a:solidFill>
              </a:rPr>
              <a:t>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10 : 2= 5   con resto di</a:t>
            </a:r>
            <a:r>
              <a:rPr lang="it-IT" altLang="en-IT" dirty="0">
                <a:solidFill>
                  <a:srgbClr val="FFC000"/>
                </a:solidFill>
              </a:rPr>
              <a:t> 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  5:  2= 2   con resto di </a:t>
            </a:r>
            <a:r>
              <a:rPr lang="it-IT" altLang="en-IT" dirty="0">
                <a:solidFill>
                  <a:srgbClr val="7030A0"/>
                </a:solidFill>
              </a:rPr>
              <a:t>1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  2 : 2= 1   con resto di </a:t>
            </a:r>
            <a:r>
              <a:rPr lang="it-IT" altLang="en-IT" dirty="0">
                <a:solidFill>
                  <a:srgbClr val="00B0F0"/>
                </a:solidFill>
              </a:rPr>
              <a:t>0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it-IT" altLang="en-IT" dirty="0"/>
              <a:t>	  1 : 2= 0   con resto di </a:t>
            </a:r>
            <a:r>
              <a:rPr lang="it-IT" altLang="en-IT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r>
              <a:rPr lang="en-IT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IT" dirty="0">
                <a:solidFill>
                  <a:srgbClr val="00B0F0"/>
                </a:solidFill>
              </a:rPr>
              <a:t>0</a:t>
            </a:r>
            <a:r>
              <a:rPr lang="en-IT" dirty="0">
                <a:solidFill>
                  <a:srgbClr val="7030A0"/>
                </a:solidFill>
              </a:rPr>
              <a:t>1</a:t>
            </a:r>
            <a:r>
              <a:rPr lang="en-IT" dirty="0">
                <a:solidFill>
                  <a:srgbClr val="FFC000"/>
                </a:solidFill>
              </a:rPr>
              <a:t>0</a:t>
            </a:r>
            <a:r>
              <a:rPr lang="en-IT" dirty="0">
                <a:solidFill>
                  <a:schemeClr val="accent1"/>
                </a:solidFill>
              </a:rPr>
              <a:t>1</a:t>
            </a:r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en-I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B0464A-E47E-3341-AF2C-72B66D668A0C}"/>
              </a:ext>
            </a:extLst>
          </p:cNvPr>
          <p:cNvCxnSpPr>
            <a:cxnSpLocks/>
          </p:cNvCxnSpPr>
          <p:nvPr/>
        </p:nvCxnSpPr>
        <p:spPr>
          <a:xfrm flipV="1">
            <a:off x="4939861" y="2439345"/>
            <a:ext cx="0" cy="178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465B7-F2C7-C74B-96E8-10E18FB2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209-66A5-8041-81A3-2CF6F80F54DC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4923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1C887D956C148A148309D3710D0DF" ma:contentTypeVersion="2" ma:contentTypeDescription="Create a new document." ma:contentTypeScope="" ma:versionID="16e501649eeed149fb090bf9b0343eb5">
  <xsd:schema xmlns:xsd="http://www.w3.org/2001/XMLSchema" xmlns:xs="http://www.w3.org/2001/XMLSchema" xmlns:p="http://schemas.microsoft.com/office/2006/metadata/properties" xmlns:ns2="c57f5025-3f37-461c-a73f-3f424d128f1c" targetNamespace="http://schemas.microsoft.com/office/2006/metadata/properties" ma:root="true" ma:fieldsID="9c686265f3ac6d9764f2e0c379e75fe4" ns2:_="">
    <xsd:import namespace="c57f5025-3f37-461c-a73f-3f424d128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5025-3f37-461c-a73f-3f424d128f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8E6821-9901-4C0B-BD8E-ADAED5FE964D}"/>
</file>

<file path=customXml/itemProps2.xml><?xml version="1.0" encoding="utf-8"?>
<ds:datastoreItem xmlns:ds="http://schemas.openxmlformats.org/officeDocument/2006/customXml" ds:itemID="{9FC9B25B-4838-4A67-BC3C-340F8424AC14}"/>
</file>

<file path=customXml/itemProps3.xml><?xml version="1.0" encoding="utf-8"?>
<ds:datastoreItem xmlns:ds="http://schemas.openxmlformats.org/officeDocument/2006/customXml" ds:itemID="{BF2B6C50-323D-4585-9659-C4AED2A77C3D}"/>
</file>

<file path=docProps/app.xml><?xml version="1.0" encoding="utf-8"?>
<Properties xmlns="http://schemas.openxmlformats.org/officeDocument/2006/extended-properties" xmlns:vt="http://schemas.openxmlformats.org/officeDocument/2006/docPropsVTypes">
  <Template>{BFAA6A4A-6D31-E844-9273-3C8F90A144EA}tf10001070</Template>
  <TotalTime>471</TotalTime>
  <Words>1931</Words>
  <Application>Microsoft Macintosh PowerPoint</Application>
  <PresentationFormat>Widescreen</PresentationFormat>
  <Paragraphs>328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Introduzione all’algebra binaria</vt:lpstr>
      <vt:lpstr>Entità e rappresentazioni </vt:lpstr>
      <vt:lpstr>Sistemi numerici </vt:lpstr>
      <vt:lpstr>Sistemi numerici </vt:lpstr>
      <vt:lpstr>Proprietà di un sistema numerico</vt:lpstr>
      <vt:lpstr>Sistema Binario</vt:lpstr>
      <vt:lpstr>Esempio</vt:lpstr>
      <vt:lpstr>Converisone da Binario a decimale </vt:lpstr>
      <vt:lpstr>Converisone da decimale a Binario</vt:lpstr>
      <vt:lpstr>Esercizio</vt:lpstr>
      <vt:lpstr>Esercizio</vt:lpstr>
      <vt:lpstr>Esercizio</vt:lpstr>
      <vt:lpstr>Esercizio</vt:lpstr>
      <vt:lpstr>Intervallo rappresentabile</vt:lpstr>
      <vt:lpstr>Intervallo rappresentabile</vt:lpstr>
      <vt:lpstr>Sistema binario</vt:lpstr>
      <vt:lpstr>Somma binaria</vt:lpstr>
      <vt:lpstr>Sottrazione binaria</vt:lpstr>
      <vt:lpstr>Numeri binari negativi</vt:lpstr>
      <vt:lpstr>Numeri binari negativi</vt:lpstr>
      <vt:lpstr>Numeri binari negativi</vt:lpstr>
      <vt:lpstr>Numeri binari negativi</vt:lpstr>
      <vt:lpstr>PowerPoint Presentation</vt:lpstr>
      <vt:lpstr>Numeri binari negativi</vt:lpstr>
      <vt:lpstr>Overflow</vt:lpstr>
      <vt:lpstr>Riconoscere l’overflow - SOMMA</vt:lpstr>
      <vt:lpstr>Riconoscere l’overflow - Sottrazione</vt:lpstr>
      <vt:lpstr>Overflow</vt:lpstr>
      <vt:lpstr>Ottale</vt:lpstr>
      <vt:lpstr>esadecimale</vt:lpstr>
      <vt:lpstr>esadecimale</vt:lpstr>
      <vt:lpstr>Binario - Ottale</vt:lpstr>
      <vt:lpstr>Binario - Esadecimale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all’algebra binaria</dc:title>
  <dc:creator>Andrea Mauro</dc:creator>
  <cp:lastModifiedBy>Andrea Mauro</cp:lastModifiedBy>
  <cp:revision>39</cp:revision>
  <dcterms:created xsi:type="dcterms:W3CDTF">2020-11-02T16:43:31Z</dcterms:created>
  <dcterms:modified xsi:type="dcterms:W3CDTF">2020-11-18T10:05:22Z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0x010100FBA1C887D956C148A148309D3710D0DF</vt:lpwstr>
  </property>
</Properties>
</file>