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34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8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08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901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39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713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59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27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41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13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6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79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36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0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BF70B4-B217-4B14-94FC-39B282EE8114}" type="datetimeFigureOut">
              <a:rPr lang="it-IT" smtClean="0"/>
              <a:pPr/>
              <a:t>31/03/2021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CCD8-2929-4E33-A05D-6D63B39313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237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6EA3C-83FF-4CBB-8681-34B4101C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73915"/>
          </a:xfrm>
        </p:spPr>
        <p:txBody>
          <a:bodyPr>
            <a:normAutofit fontScale="90000"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+mn-lt"/>
              </a:rPr>
              <a:t>LABORATORI TOTALITARI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0CE8AA-15DB-4E46-AEF9-BDBD1678C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1968"/>
            <a:ext cx="12192000" cy="580037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chemeClr val="tx1"/>
                </a:solidFill>
              </a:rPr>
              <a:t>Presa del potere di Mussolini: «ritorno all’ordine»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9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chemeClr val="tx1"/>
                </a:solidFill>
              </a:rPr>
              <a:t>In realtà è un ordine nuovo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9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chemeClr val="tx1"/>
                </a:solidFill>
              </a:rPr>
              <a:t>Superata la democrazia parlamentare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9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chemeClr val="tx1"/>
                </a:solidFill>
              </a:rPr>
              <a:t>1922: creazione del </a:t>
            </a:r>
            <a:r>
              <a:rPr lang="it-IT" sz="1900" b="1" dirty="0">
                <a:solidFill>
                  <a:schemeClr val="tx1"/>
                </a:solidFill>
              </a:rPr>
              <a:t>GRAN CONSIGLIO DEL FASCISMO </a:t>
            </a:r>
            <a:r>
              <a:rPr lang="it-IT" sz="1900" dirty="0">
                <a:solidFill>
                  <a:schemeClr val="tx1"/>
                </a:solidFill>
              </a:rPr>
              <a:t>(formato da ministri e dirigenti del </a:t>
            </a:r>
            <a:r>
              <a:rPr lang="it-IT" sz="1900" dirty="0" err="1">
                <a:solidFill>
                  <a:schemeClr val="tx1"/>
                </a:solidFill>
              </a:rPr>
              <a:t>Pnf</a:t>
            </a:r>
            <a:r>
              <a:rPr lang="it-IT" sz="19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9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chemeClr val="tx1"/>
                </a:solidFill>
              </a:rPr>
              <a:t>Istituzionalizzazione dello squadrismo, trasformato in </a:t>
            </a:r>
            <a:r>
              <a:rPr lang="it-IT" sz="1900" b="1" dirty="0">
                <a:solidFill>
                  <a:schemeClr val="tx1"/>
                </a:solidFill>
              </a:rPr>
              <a:t>MVSN</a:t>
            </a:r>
            <a:r>
              <a:rPr lang="it-IT" sz="1900" dirty="0">
                <a:solidFill>
                  <a:schemeClr val="tx1"/>
                </a:solidFill>
              </a:rPr>
              <a:t> (Milizia Volontaria per la Sicurezza Nazionale)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9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chemeClr val="tx1"/>
                </a:solidFill>
              </a:rPr>
              <a:t>1923: </a:t>
            </a:r>
            <a:r>
              <a:rPr lang="it-IT" sz="1900" b="1" dirty="0">
                <a:solidFill>
                  <a:schemeClr val="tx1"/>
                </a:solidFill>
              </a:rPr>
              <a:t>legge Acerbo </a:t>
            </a:r>
            <a:r>
              <a:rPr lang="it-IT" sz="1900" dirty="0">
                <a:solidFill>
                  <a:schemeClr val="tx1"/>
                </a:solidFill>
              </a:rPr>
              <a:t>(premio di maggioranza: 25% dei voti, 2/3 dei seggi)</a:t>
            </a:r>
          </a:p>
        </p:txBody>
      </p:sp>
    </p:spTree>
    <p:extLst>
      <p:ext uri="{BB962C8B-B14F-4D97-AF65-F5344CB8AC3E}">
        <p14:creationId xmlns:p14="http://schemas.microsoft.com/office/powerpoint/2010/main" val="124738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425F3B8-8406-459A-961C-B5880A7C1D1A}"/>
              </a:ext>
            </a:extLst>
          </p:cNvPr>
          <p:cNvSpPr/>
          <p:nvPr/>
        </p:nvSpPr>
        <p:spPr>
          <a:xfrm>
            <a:off x="1470991" y="92765"/>
            <a:ext cx="9250017" cy="1046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LA POLITICA ECONOMICA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E807EB-314D-47A4-B8BF-C6682BF8AF51}"/>
              </a:ext>
            </a:extLst>
          </p:cNvPr>
          <p:cNvSpPr/>
          <p:nvPr/>
        </p:nvSpPr>
        <p:spPr>
          <a:xfrm>
            <a:off x="245167" y="1742660"/>
            <a:ext cx="5559286" cy="46581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1922 – 1926</a:t>
            </a:r>
          </a:p>
          <a:p>
            <a:pPr algn="ctr"/>
            <a:r>
              <a:rPr lang="it-IT" sz="3200" b="1" dirty="0">
                <a:solidFill>
                  <a:srgbClr val="FF0000"/>
                </a:solidFill>
              </a:rPr>
              <a:t>Alberto DE STEFANI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Liberismo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Ripresa del settore industriale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Riduzione della disoccupazione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Contenimento dell’inflazione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6B850F2-AFD2-41B4-B921-3ED925992F2D}"/>
              </a:ext>
            </a:extLst>
          </p:cNvPr>
          <p:cNvSpPr/>
          <p:nvPr/>
        </p:nvSpPr>
        <p:spPr>
          <a:xfrm>
            <a:off x="6387547" y="1742659"/>
            <a:ext cx="5559286" cy="46581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1926 – 1928</a:t>
            </a:r>
          </a:p>
          <a:p>
            <a:pPr algn="ctr"/>
            <a:r>
              <a:rPr lang="it-IT" sz="3200" b="1" dirty="0">
                <a:solidFill>
                  <a:srgbClr val="FF0000"/>
                </a:solidFill>
              </a:rPr>
              <a:t>Giuseppe VOLPI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Dirigismo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Lira a «QUOTA 90»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Deflazione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Riduzione salari operai e contadini a favore delle classi medie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3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32C98E1-829A-4E08-BD88-00B25D41DFC6}"/>
              </a:ext>
            </a:extLst>
          </p:cNvPr>
          <p:cNvSpPr/>
          <p:nvPr/>
        </p:nvSpPr>
        <p:spPr>
          <a:xfrm>
            <a:off x="1470991" y="92765"/>
            <a:ext cx="9250017" cy="1046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POLITICA E IDEOLOGIA DEL FASCISMO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3D3A3ED-E0C0-42E1-84C5-C64A9A0E6C22}"/>
              </a:ext>
            </a:extLst>
          </p:cNvPr>
          <p:cNvSpPr/>
          <p:nvPr/>
        </p:nvSpPr>
        <p:spPr>
          <a:xfrm>
            <a:off x="589721" y="1630023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Ruolo centrale del PNF con il segretario Achille STARACE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F112CBA-BB84-46C1-8347-C1E0244C4D21}"/>
              </a:ext>
            </a:extLst>
          </p:cNvPr>
          <p:cNvSpPr/>
          <p:nvPr/>
        </p:nvSpPr>
        <p:spPr>
          <a:xfrm>
            <a:off x="6095999" y="2186613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Il PNF diventa macchina di propaganda e controllo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1BD633E-F4EB-429D-9C72-9B27F8E73890}"/>
              </a:ext>
            </a:extLst>
          </p:cNvPr>
          <p:cNvSpPr/>
          <p:nvPr/>
        </p:nvSpPr>
        <p:spPr>
          <a:xfrm>
            <a:off x="1470991" y="3750370"/>
            <a:ext cx="5181600" cy="2080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Gli alti gradi dell’amministrazione e dell’esercito obbligati all’iscrizione al PNF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54F800B-675F-415E-B704-502452F51221}"/>
              </a:ext>
            </a:extLst>
          </p:cNvPr>
          <p:cNvSpPr/>
          <p:nvPr/>
        </p:nvSpPr>
        <p:spPr>
          <a:xfrm>
            <a:off x="6652591" y="4797286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u="sng" dirty="0">
                <a:solidFill>
                  <a:srgbClr val="FF0000"/>
                </a:solidFill>
              </a:rPr>
              <a:t>TOTALITARISMO</a:t>
            </a:r>
          </a:p>
        </p:txBody>
      </p:sp>
    </p:spTree>
    <p:extLst>
      <p:ext uri="{BB962C8B-B14F-4D97-AF65-F5344CB8AC3E}">
        <p14:creationId xmlns:p14="http://schemas.microsoft.com/office/powerpoint/2010/main" val="71309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667C121-A6BA-41AB-B10D-2ED00BF13E43}"/>
              </a:ext>
            </a:extLst>
          </p:cNvPr>
          <p:cNvSpPr/>
          <p:nvPr/>
        </p:nvSpPr>
        <p:spPr>
          <a:xfrm>
            <a:off x="3597965" y="0"/>
            <a:ext cx="5181600" cy="79513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TOTALITARISMO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1C1D7CB-86F9-46F4-8749-2C72D3A5CB2C}"/>
              </a:ext>
            </a:extLst>
          </p:cNvPr>
          <p:cNvSpPr/>
          <p:nvPr/>
        </p:nvSpPr>
        <p:spPr>
          <a:xfrm>
            <a:off x="0" y="722870"/>
            <a:ext cx="6175512" cy="11463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concentrazione del potere nelle mani di un capo carismatico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78A568F-76DE-4FD4-B2A7-E2A8C72055C5}"/>
              </a:ext>
            </a:extLst>
          </p:cNvPr>
          <p:cNvSpPr/>
          <p:nvPr/>
        </p:nvSpPr>
        <p:spPr>
          <a:xfrm>
            <a:off x="6493563" y="689325"/>
            <a:ext cx="5181601" cy="11463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imposizione di una ideologia ufficiale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3D34D19-5F03-4673-B08B-B46CBACBD4EA}"/>
              </a:ext>
            </a:extLst>
          </p:cNvPr>
          <p:cNvSpPr/>
          <p:nvPr/>
        </p:nvSpPr>
        <p:spPr>
          <a:xfrm>
            <a:off x="6493563" y="4960889"/>
            <a:ext cx="5698437" cy="11463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presenza di un partito unico di massa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FC02DAD-FE59-4EEE-BEB2-59DBB99F71DD}"/>
              </a:ext>
            </a:extLst>
          </p:cNvPr>
          <p:cNvSpPr/>
          <p:nvPr/>
        </p:nvSpPr>
        <p:spPr>
          <a:xfrm>
            <a:off x="245166" y="3263207"/>
            <a:ext cx="7487477" cy="11463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controllo delle forze operanti nello Stato (polizia) ed uso del terrore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116E1B6-4E4D-479D-8DB8-6B029981A478}"/>
              </a:ext>
            </a:extLst>
          </p:cNvPr>
          <p:cNvSpPr/>
          <p:nvPr/>
        </p:nvSpPr>
        <p:spPr>
          <a:xfrm>
            <a:off x="4578624" y="2004352"/>
            <a:ext cx="7513982" cy="14005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completo controllo della comunicazione e dell'informazione per la creazione del consenso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5E2316D-CC08-4C93-A870-339DA87E760E}"/>
              </a:ext>
            </a:extLst>
          </p:cNvPr>
          <p:cNvSpPr/>
          <p:nvPr/>
        </p:nvSpPr>
        <p:spPr>
          <a:xfrm>
            <a:off x="357810" y="4553910"/>
            <a:ext cx="5042452" cy="11463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Irreggimentazione delle masse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2862A0B-7573-4D1E-8DBB-7D85FDAA9506}"/>
              </a:ext>
            </a:extLst>
          </p:cNvPr>
          <p:cNvSpPr/>
          <p:nvPr/>
        </p:nvSpPr>
        <p:spPr>
          <a:xfrm>
            <a:off x="616225" y="2105431"/>
            <a:ext cx="3101009" cy="11463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Dirigismo economico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1141AF0-4EC6-4B9E-8DD6-0D376189C646}"/>
              </a:ext>
            </a:extLst>
          </p:cNvPr>
          <p:cNvSpPr/>
          <p:nvPr/>
        </p:nvSpPr>
        <p:spPr>
          <a:xfrm>
            <a:off x="7388087" y="3645862"/>
            <a:ext cx="4101547" cy="11463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Politica di potenza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CA31C1B-4553-4938-9EFA-537D49738448}"/>
              </a:ext>
            </a:extLst>
          </p:cNvPr>
          <p:cNvSpPr/>
          <p:nvPr/>
        </p:nvSpPr>
        <p:spPr>
          <a:xfrm>
            <a:off x="1881807" y="5711686"/>
            <a:ext cx="5850836" cy="11463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Identificazione tra Stato/partito/società civile</a:t>
            </a:r>
          </a:p>
        </p:txBody>
      </p:sp>
    </p:spTree>
    <p:extLst>
      <p:ext uri="{BB962C8B-B14F-4D97-AF65-F5344CB8AC3E}">
        <p14:creationId xmlns:p14="http://schemas.microsoft.com/office/powerpoint/2010/main" val="185225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563BA1B-3A3F-4E42-9CE6-60F52ED97078}"/>
              </a:ext>
            </a:extLst>
          </p:cNvPr>
          <p:cNvSpPr/>
          <p:nvPr/>
        </p:nvSpPr>
        <p:spPr>
          <a:xfrm>
            <a:off x="1470991" y="92765"/>
            <a:ext cx="9250017" cy="1046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Irreggimentazione dei giovani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976CC7-C921-4FA6-8777-BBD56FD3AF2A}"/>
              </a:ext>
            </a:extLst>
          </p:cNvPr>
          <p:cNvSpPr/>
          <p:nvPr/>
        </p:nvSpPr>
        <p:spPr>
          <a:xfrm>
            <a:off x="3619295" y="1402282"/>
            <a:ext cx="495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https://www.youtube.com/watch?v=K0_ZHy3rzLM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A4C73A-7F57-432B-8A88-8CD2CF002DE8}"/>
              </a:ext>
            </a:extLst>
          </p:cNvPr>
          <p:cNvSpPr txBox="1"/>
          <p:nvPr/>
        </p:nvSpPr>
        <p:spPr>
          <a:xfrm>
            <a:off x="0" y="226194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ONB: Opera Nazionale Balilla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GIL: Gioventù Italiana del Littorio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GUF: Gruppi Universitari Fascisti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1929: testo unico nelle scuole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1931: giuramento dei professori universitari</a:t>
            </a:r>
          </a:p>
        </p:txBody>
      </p:sp>
    </p:spTree>
    <p:extLst>
      <p:ext uri="{BB962C8B-B14F-4D97-AF65-F5344CB8AC3E}">
        <p14:creationId xmlns:p14="http://schemas.microsoft.com/office/powerpoint/2010/main" val="18168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7AD98CB-29B7-47D8-B562-52942080D4EE}"/>
              </a:ext>
            </a:extLst>
          </p:cNvPr>
          <p:cNvSpPr/>
          <p:nvPr/>
        </p:nvSpPr>
        <p:spPr>
          <a:xfrm>
            <a:off x="1470991" y="92765"/>
            <a:ext cx="9250017" cy="1046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Riforma Gentile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0DB858B-7909-4AE0-845B-7A97B15E4849}"/>
              </a:ext>
            </a:extLst>
          </p:cNvPr>
          <p:cNvSpPr/>
          <p:nvPr/>
        </p:nvSpPr>
        <p:spPr>
          <a:xfrm>
            <a:off x="0" y="1709275"/>
            <a:ext cx="122304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In vigore dal 1923 a 1962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innalzamento dell'obbligo scolastico sino alla 5ª elementare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dopo l'alunno deve scegliere tra quattro possibilità: </a:t>
            </a:r>
          </a:p>
          <a:p>
            <a:pPr marL="1725750" indent="-285750">
              <a:buFont typeface="Wingdings" panose="05000000000000000000" pitchFamily="2" charset="2"/>
              <a:buChar char="ü"/>
            </a:pPr>
            <a:r>
              <a:rPr lang="it-IT" sz="2800" dirty="0"/>
              <a:t>il ginnasio, quinquennale, che consentiva l'accesso al liceo classico o al liceo scientifico</a:t>
            </a:r>
          </a:p>
          <a:p>
            <a:pPr marL="1725750" indent="-285750">
              <a:buFont typeface="Wingdings" panose="05000000000000000000" pitchFamily="2" charset="2"/>
              <a:buChar char="ü"/>
            </a:pPr>
            <a:r>
              <a:rPr lang="it-IT" sz="2800" dirty="0"/>
              <a:t>l'istituto tecnico inferiore, quadriennale, cui facevano seguito quattro anni di istituto tecnico superiore</a:t>
            </a:r>
          </a:p>
          <a:p>
            <a:pPr marL="1725750" indent="-285750">
              <a:buFont typeface="Wingdings" panose="05000000000000000000" pitchFamily="2" charset="2"/>
              <a:buChar char="ü"/>
            </a:pPr>
            <a:r>
              <a:rPr lang="it-IT" sz="2800" dirty="0"/>
              <a:t>l'istituto magistrale, della durata di sette anni, destinato alle future/i maestre/i</a:t>
            </a:r>
          </a:p>
          <a:p>
            <a:pPr marL="1725750" indent="-285750">
              <a:buFont typeface="Wingdings" panose="05000000000000000000" pitchFamily="2" charset="2"/>
              <a:buChar char="ü"/>
            </a:pPr>
            <a:r>
              <a:rPr lang="it-IT" sz="2800" dirty="0"/>
              <a:t>la scuola complementare, al termine della quale non era possibile iscriversi ad alcun'altra scuola;</a:t>
            </a:r>
          </a:p>
        </p:txBody>
      </p:sp>
    </p:spTree>
    <p:extLst>
      <p:ext uri="{BB962C8B-B14F-4D97-AF65-F5344CB8AC3E}">
        <p14:creationId xmlns:p14="http://schemas.microsoft.com/office/powerpoint/2010/main" val="301776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1E57FC2-7135-4D6D-8D0A-377A23A41718}"/>
              </a:ext>
            </a:extLst>
          </p:cNvPr>
          <p:cNvSpPr/>
          <p:nvPr/>
        </p:nvSpPr>
        <p:spPr>
          <a:xfrm>
            <a:off x="1470991" y="92765"/>
            <a:ext cx="9250017" cy="1046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Controllo della comunicazione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1FB6D4D-98EF-4D7B-9C2A-8D97E10A17E9}"/>
              </a:ext>
            </a:extLst>
          </p:cNvPr>
          <p:cNvSpPr/>
          <p:nvPr/>
        </p:nvSpPr>
        <p:spPr>
          <a:xfrm>
            <a:off x="1000060" y="2290178"/>
            <a:ext cx="9907264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MINCULPOP: Ministero per la Cultura Popolare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Controllo sulla stampa, sulla radio e sul cinema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Statalizzato l’istituto LUCE (L’Unione Cinematografica Educativa)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EIAR (Ente Italiano Audizioni Radiofoniche)</a:t>
            </a:r>
          </a:p>
        </p:txBody>
      </p:sp>
    </p:spTree>
    <p:extLst>
      <p:ext uri="{BB962C8B-B14F-4D97-AF65-F5344CB8AC3E}">
        <p14:creationId xmlns:p14="http://schemas.microsoft.com/office/powerpoint/2010/main" val="32780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propaganda fascista">
            <a:extLst>
              <a:ext uri="{FF2B5EF4-FFF2-40B4-BE49-F238E27FC236}">
                <a16:creationId xmlns:a16="http://schemas.microsoft.com/office/drawing/2014/main" id="{349D325C-6EEE-43CA-9555-16FF8A616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0"/>
            <a:ext cx="4708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FD20102-262E-48C3-BFB5-A2E4C43B0D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" y="861391"/>
            <a:ext cx="7464425" cy="56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1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duce cinema">
            <a:extLst>
              <a:ext uri="{FF2B5EF4-FFF2-40B4-BE49-F238E27FC236}">
                <a16:creationId xmlns:a16="http://schemas.microsoft.com/office/drawing/2014/main" id="{5EB2E0EA-8339-4EE1-B12A-6975C57FC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71" y="0"/>
            <a:ext cx="10261783" cy="689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82F223-535E-44D4-AEA3-C65A87419B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7262" y="-7449"/>
            <a:ext cx="5008098" cy="68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1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F3BA230-4C47-441D-9A0B-0A8CCF090D2B}"/>
              </a:ext>
            </a:extLst>
          </p:cNvPr>
          <p:cNvSpPr/>
          <p:nvPr/>
        </p:nvSpPr>
        <p:spPr>
          <a:xfrm>
            <a:off x="1470991" y="92765"/>
            <a:ext cx="9250017" cy="1046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La repressione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42178FA-40AF-421A-B464-DC4B862BF662}"/>
              </a:ext>
            </a:extLst>
          </p:cNvPr>
          <p:cNvSpPr/>
          <p:nvPr/>
        </p:nvSpPr>
        <p:spPr>
          <a:xfrm>
            <a:off x="750878" y="1739090"/>
            <a:ext cx="107132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OVRA: polizia segreta fascista: Organizzazione per la Vigilanza e la Repressione dell'Antifascismo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Tribunale speciale per la difesa dello Stato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Espatriarono molti dirigenti politici antifascisti: Nitti, Turati, Sturzo, Togliatti, Parri, Pertini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Alcuni furono incarcerati: Gramsci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Altri mandati al confino: Carlo Rosselli</a:t>
            </a:r>
          </a:p>
        </p:txBody>
      </p:sp>
    </p:spTree>
    <p:extLst>
      <p:ext uri="{BB962C8B-B14F-4D97-AF65-F5344CB8AC3E}">
        <p14:creationId xmlns:p14="http://schemas.microsoft.com/office/powerpoint/2010/main" val="8478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gran consiglio del fascismo">
            <a:extLst>
              <a:ext uri="{FF2B5EF4-FFF2-40B4-BE49-F238E27FC236}">
                <a16:creationId xmlns:a16="http://schemas.microsoft.com/office/drawing/2014/main" id="{713BCE79-BE01-4123-B68A-129068FA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" y="0"/>
            <a:ext cx="12169268" cy="518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1C18B0DC-151C-4E14-9BBE-5F79FC9DD210}"/>
              </a:ext>
            </a:extLst>
          </p:cNvPr>
          <p:cNvSpPr/>
          <p:nvPr/>
        </p:nvSpPr>
        <p:spPr>
          <a:xfrm>
            <a:off x="1706161" y="5624223"/>
            <a:ext cx="880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Seduta del Gran consiglio del fascismo</a:t>
            </a:r>
            <a:endParaRPr lang="it-IT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6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0EE3AF0-149E-4EBC-8358-2EEB1694EB6F}"/>
              </a:ext>
            </a:extLst>
          </p:cNvPr>
          <p:cNvSpPr/>
          <p:nvPr/>
        </p:nvSpPr>
        <p:spPr>
          <a:xfrm>
            <a:off x="1470991" y="92765"/>
            <a:ext cx="9250017" cy="12059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11 febbraio 1929</a:t>
            </a:r>
          </a:p>
          <a:p>
            <a:pPr algn="ctr"/>
            <a:r>
              <a:rPr lang="it-IT" sz="3200" b="1" dirty="0">
                <a:solidFill>
                  <a:srgbClr val="FF0000"/>
                </a:solidFill>
              </a:rPr>
              <a:t>PATTI LATERANENSI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AE4F80A-61E6-46C5-A2E9-17544D7EF83A}"/>
              </a:ext>
            </a:extLst>
          </p:cNvPr>
          <p:cNvSpPr/>
          <p:nvPr/>
        </p:nvSpPr>
        <p:spPr>
          <a:xfrm>
            <a:off x="1470991" y="1510747"/>
            <a:ext cx="9250017" cy="120594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Firmati da Mussolini e Gasparri</a:t>
            </a:r>
          </a:p>
        </p:txBody>
      </p:sp>
      <p:pic>
        <p:nvPicPr>
          <p:cNvPr id="3074" name="Picture 2" descr="Risultati immagini per firma patti lateranensi">
            <a:extLst>
              <a:ext uri="{FF2B5EF4-FFF2-40B4-BE49-F238E27FC236}">
                <a16:creationId xmlns:a16="http://schemas.microsoft.com/office/drawing/2014/main" id="{2840713A-0817-47E8-942B-29D953F6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77" y="2928729"/>
            <a:ext cx="7125623" cy="39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CD43E680-B812-469A-813F-355F11B0E01C}"/>
              </a:ext>
            </a:extLst>
          </p:cNvPr>
          <p:cNvSpPr/>
          <p:nvPr/>
        </p:nvSpPr>
        <p:spPr>
          <a:xfrm>
            <a:off x="828261" y="2928729"/>
            <a:ext cx="3597965" cy="12059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Trattato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632B7CC-A300-4680-8828-F796321133C6}"/>
              </a:ext>
            </a:extLst>
          </p:cNvPr>
          <p:cNvSpPr/>
          <p:nvPr/>
        </p:nvSpPr>
        <p:spPr>
          <a:xfrm>
            <a:off x="828261" y="4134675"/>
            <a:ext cx="3597965" cy="12059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Convenzione finanziaria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E76A573-7572-4FF7-8583-E243A1DB21CD}"/>
              </a:ext>
            </a:extLst>
          </p:cNvPr>
          <p:cNvSpPr/>
          <p:nvPr/>
        </p:nvSpPr>
        <p:spPr>
          <a:xfrm>
            <a:off x="828261" y="5340621"/>
            <a:ext cx="3597965" cy="12059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Concordato</a:t>
            </a:r>
          </a:p>
        </p:txBody>
      </p:sp>
    </p:spTree>
    <p:extLst>
      <p:ext uri="{BB962C8B-B14F-4D97-AF65-F5344CB8AC3E}">
        <p14:creationId xmlns:p14="http://schemas.microsoft.com/office/powerpoint/2010/main" val="361781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448FB484-C976-4F7F-8671-76A00A5BB1F4}"/>
              </a:ext>
            </a:extLst>
          </p:cNvPr>
          <p:cNvSpPr/>
          <p:nvPr/>
        </p:nvSpPr>
        <p:spPr>
          <a:xfrm>
            <a:off x="4297013" y="357808"/>
            <a:ext cx="3597965" cy="12059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Trattato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E88EBD1-15B2-42BB-BB92-6CD6E789CE30}"/>
              </a:ext>
            </a:extLst>
          </p:cNvPr>
          <p:cNvSpPr/>
          <p:nvPr/>
        </p:nvSpPr>
        <p:spPr>
          <a:xfrm>
            <a:off x="1470988" y="1338470"/>
            <a:ext cx="9250017" cy="15538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0000"/>
                </a:solidFill>
              </a:rPr>
              <a:t>Riconoscimento reciproco tra Stato e Chiesa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0000"/>
                </a:solidFill>
              </a:rPr>
              <a:t>La religione cattolica diventa religione di Stato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0E67452-7575-4B06-9F3C-0273FF1043EB}"/>
              </a:ext>
            </a:extLst>
          </p:cNvPr>
          <p:cNvSpPr/>
          <p:nvPr/>
        </p:nvSpPr>
        <p:spPr>
          <a:xfrm>
            <a:off x="3564835" y="3710609"/>
            <a:ext cx="4969565" cy="14577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Convenzione finanziaria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EA7D9A8-D89E-48AF-BBDD-9E6DEBC0504D}"/>
              </a:ext>
            </a:extLst>
          </p:cNvPr>
          <p:cNvSpPr/>
          <p:nvPr/>
        </p:nvSpPr>
        <p:spPr>
          <a:xfrm>
            <a:off x="1470989" y="5168348"/>
            <a:ext cx="9250017" cy="133184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Lo Stato paga alla Chiesa un’indennità di 750 milioni</a:t>
            </a:r>
          </a:p>
        </p:txBody>
      </p:sp>
    </p:spTree>
    <p:extLst>
      <p:ext uri="{BB962C8B-B14F-4D97-AF65-F5344CB8AC3E}">
        <p14:creationId xmlns:p14="http://schemas.microsoft.com/office/powerpoint/2010/main" val="19250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806C737A-4DF6-4655-BB7A-997BA96C4A99}"/>
              </a:ext>
            </a:extLst>
          </p:cNvPr>
          <p:cNvSpPr/>
          <p:nvPr/>
        </p:nvSpPr>
        <p:spPr>
          <a:xfrm>
            <a:off x="4297016" y="715619"/>
            <a:ext cx="3597965" cy="12059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Concordato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CD51543-F471-4722-AA79-ED65AFD14C6F}"/>
              </a:ext>
            </a:extLst>
          </p:cNvPr>
          <p:cNvSpPr/>
          <p:nvPr/>
        </p:nvSpPr>
        <p:spPr>
          <a:xfrm>
            <a:off x="1470991" y="2759763"/>
            <a:ext cx="9250017" cy="277964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I vescovi giurano fedeltà al regime fascista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Matrimonio religioso riconosciuto dallo Stato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Insegnamento della religione cattolica nelle scuole</a:t>
            </a:r>
          </a:p>
        </p:txBody>
      </p:sp>
    </p:spTree>
    <p:extLst>
      <p:ext uri="{BB962C8B-B14F-4D97-AF65-F5344CB8AC3E}">
        <p14:creationId xmlns:p14="http://schemas.microsoft.com/office/powerpoint/2010/main" val="389961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596B881-217B-4321-A6F6-EE9873A32858}"/>
              </a:ext>
            </a:extLst>
          </p:cNvPr>
          <p:cNvSpPr/>
          <p:nvPr/>
        </p:nvSpPr>
        <p:spPr>
          <a:xfrm>
            <a:off x="1470991" y="573155"/>
            <a:ext cx="9250017" cy="13749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INIZIATIVE IN AMBITO AGRICOLO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2286F1-AE7C-48CE-A9E5-615AB40315A4}"/>
              </a:ext>
            </a:extLst>
          </p:cNvPr>
          <p:cNvSpPr txBox="1"/>
          <p:nvPr/>
        </p:nvSpPr>
        <p:spPr>
          <a:xfrm>
            <a:off x="0" y="307450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BATTAGLIA DEL GRANO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BONIFICA INTEGRALE</a:t>
            </a:r>
          </a:p>
        </p:txBody>
      </p:sp>
    </p:spTree>
    <p:extLst>
      <p:ext uri="{BB962C8B-B14F-4D97-AF65-F5344CB8AC3E}">
        <p14:creationId xmlns:p14="http://schemas.microsoft.com/office/powerpoint/2010/main" val="186457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58069FB-126A-496E-971D-ABF1AD35BF8C}"/>
              </a:ext>
            </a:extLst>
          </p:cNvPr>
          <p:cNvSpPr/>
          <p:nvPr/>
        </p:nvSpPr>
        <p:spPr>
          <a:xfrm>
            <a:off x="1470991" y="573155"/>
            <a:ext cx="9250017" cy="13749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STATALISMO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0EF94BB-146F-45D7-957F-0A867E402A3E}"/>
              </a:ext>
            </a:extLst>
          </p:cNvPr>
          <p:cNvSpPr/>
          <p:nvPr/>
        </p:nvSpPr>
        <p:spPr>
          <a:xfrm>
            <a:off x="1470991" y="2633868"/>
            <a:ext cx="9250017" cy="13749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CONCEZIONE ETICA DELLO STATO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8ABB519-8CD3-4C01-8AF8-0BE4793EE3C3}"/>
              </a:ext>
            </a:extLst>
          </p:cNvPr>
          <p:cNvSpPr/>
          <p:nvPr/>
        </p:nvSpPr>
        <p:spPr>
          <a:xfrm>
            <a:off x="1470991" y="4694581"/>
            <a:ext cx="9250017" cy="13749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Intellettuali fascisti</a:t>
            </a:r>
          </a:p>
          <a:p>
            <a:pPr algn="ctr"/>
            <a:r>
              <a:rPr lang="it-IT" sz="3200" b="1" dirty="0">
                <a:solidFill>
                  <a:srgbClr val="FF0000"/>
                </a:solidFill>
              </a:rPr>
              <a:t>Giovanni GENTILE e Alfredo ROCCO</a:t>
            </a:r>
          </a:p>
        </p:txBody>
      </p:sp>
    </p:spTree>
    <p:extLst>
      <p:ext uri="{BB962C8B-B14F-4D97-AF65-F5344CB8AC3E}">
        <p14:creationId xmlns:p14="http://schemas.microsoft.com/office/powerpoint/2010/main" val="43540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gna - palazzo Venezia 2088.JPG">
            <a:extLst>
              <a:ext uri="{FF2B5EF4-FFF2-40B4-BE49-F238E27FC236}">
                <a16:creationId xmlns:a16="http://schemas.microsoft.com/office/drawing/2014/main" id="{700E7BB1-D220-4F7C-B394-7203E802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70" y="0"/>
            <a:ext cx="9087730" cy="68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E46B9C6-EC64-4F29-82C6-FAF7BC58EB44}"/>
              </a:ext>
            </a:extLst>
          </p:cNvPr>
          <p:cNvSpPr/>
          <p:nvPr/>
        </p:nvSpPr>
        <p:spPr>
          <a:xfrm>
            <a:off x="0" y="2130626"/>
            <a:ext cx="3104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  <a:latin typeface="Arial" panose="020B0604020202020204" pitchFamily="34" charset="0"/>
              </a:rPr>
              <a:t>Palazzo Venezia</a:t>
            </a:r>
            <a:r>
              <a:rPr lang="it-IT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sede del Gran consiglio del fascismo</a:t>
            </a:r>
            <a:endParaRPr lang="it-I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1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5EFA94-BE1F-4F2E-9F3B-08C0B07DD0A5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1924: LISTONE, con liberali, nazionalisti, popolari, fascisti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Ottiene il 64,9% dei voti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Riconosciuti solo i sindacati fascisti e favoriti industriali e agrari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Denuncia di Giacomo Matteotti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0000"/>
                </a:solidFill>
              </a:rPr>
              <a:t>10/06/1924: delitto Matteotti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Secessione dell’Aventino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Mussolini ne approfitta per instaurare un regime autoritario (dal lui stesso definito «totalitario» in un discorso del 1925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Scioglie partiti e sindacati, manda in esilio </a:t>
            </a:r>
            <a:r>
              <a:rPr lang="it-IT" sz="2800">
                <a:solidFill>
                  <a:srgbClr val="FF0000"/>
                </a:solidFill>
              </a:rPr>
              <a:t>gli antifascisti</a:t>
            </a:r>
            <a:endParaRPr lang="it-IT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9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acomo Matteotti.jpeg">
            <a:extLst>
              <a:ext uri="{FF2B5EF4-FFF2-40B4-BE49-F238E27FC236}">
                <a16:creationId xmlns:a16="http://schemas.microsoft.com/office/drawing/2014/main" id="{6CB02747-33C0-4BFB-BFF7-92E53406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98" y="0"/>
            <a:ext cx="6020202" cy="685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6B49647F-489A-4374-B671-D5EABE8DE692}"/>
              </a:ext>
            </a:extLst>
          </p:cNvPr>
          <p:cNvSpPr/>
          <p:nvPr/>
        </p:nvSpPr>
        <p:spPr>
          <a:xfrm>
            <a:off x="1220111" y="3134496"/>
            <a:ext cx="3757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Giacomo Matteotti</a:t>
            </a:r>
            <a:endParaRPr lang="it-I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BE80014-0308-4CD7-BC09-B56B5FE85346}"/>
              </a:ext>
            </a:extLst>
          </p:cNvPr>
          <p:cNvSpPr/>
          <p:nvPr/>
        </p:nvSpPr>
        <p:spPr>
          <a:xfrm>
            <a:off x="1470991" y="92765"/>
            <a:ext cx="9250017" cy="1046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1925 – 1926 </a:t>
            </a:r>
          </a:p>
          <a:p>
            <a:pPr algn="ctr"/>
            <a:r>
              <a:rPr lang="it-IT" sz="3200" b="1" dirty="0">
                <a:solidFill>
                  <a:srgbClr val="FF0000"/>
                </a:solidFill>
              </a:rPr>
              <a:t>LEGGI FASCISTISSIME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AC6374C2-4DB7-481B-B372-FB75CB5CE3B0}"/>
              </a:ext>
            </a:extLst>
          </p:cNvPr>
          <p:cNvSpPr/>
          <p:nvPr/>
        </p:nvSpPr>
        <p:spPr>
          <a:xfrm>
            <a:off x="1470991" y="1292086"/>
            <a:ext cx="5181600" cy="23323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TRASFORMAZIONE DELL’ORDINAMENTO GIURIDICO DEL REGNO D’ITALIA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16ACAF1-B872-4078-8CCF-08C96151C3E7}"/>
              </a:ext>
            </a:extLst>
          </p:cNvPr>
          <p:cNvSpPr/>
          <p:nvPr/>
        </p:nvSpPr>
        <p:spPr>
          <a:xfrm>
            <a:off x="6824870" y="2458277"/>
            <a:ext cx="5181600" cy="23323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SI INSTAURA IL REGIME FASCISTA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6A687-201A-4DDE-BC41-368D2E3FEF95}"/>
              </a:ext>
            </a:extLst>
          </p:cNvPr>
          <p:cNvSpPr/>
          <p:nvPr/>
        </p:nvSpPr>
        <p:spPr>
          <a:xfrm>
            <a:off x="2537792" y="4399722"/>
            <a:ext cx="5181600" cy="23323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STATO AUTORITARIO</a:t>
            </a:r>
          </a:p>
        </p:txBody>
      </p:sp>
    </p:spTree>
    <p:extLst>
      <p:ext uri="{BB962C8B-B14F-4D97-AF65-F5344CB8AC3E}">
        <p14:creationId xmlns:p14="http://schemas.microsoft.com/office/powerpoint/2010/main" val="360763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DE6FF02D-5060-4481-A15C-6593989D695C}"/>
              </a:ext>
            </a:extLst>
          </p:cNvPr>
          <p:cNvSpPr/>
          <p:nvPr/>
        </p:nvSpPr>
        <p:spPr>
          <a:xfrm>
            <a:off x="0" y="0"/>
            <a:ext cx="5181600" cy="12324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ESAUTORATO IL PARLAMENTO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64758284-F263-42C5-A7D9-BB9486E75758}"/>
              </a:ext>
            </a:extLst>
          </p:cNvPr>
          <p:cNvSpPr/>
          <p:nvPr/>
        </p:nvSpPr>
        <p:spPr>
          <a:xfrm>
            <a:off x="6652591" y="106018"/>
            <a:ext cx="5181600" cy="15637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DA PRESIDENTE DEL CONSIGLIO A CAPO DEL GOVERNO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E94C39F-12FD-4BB6-AB0B-CB31D8518D62}"/>
              </a:ext>
            </a:extLst>
          </p:cNvPr>
          <p:cNvSpPr/>
          <p:nvPr/>
        </p:nvSpPr>
        <p:spPr>
          <a:xfrm>
            <a:off x="3337891" y="916878"/>
            <a:ext cx="5181600" cy="15637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IL POTERE ESECUTIVO PREVARICA SUL POTERE LEGISLATIVO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5B24857-EA36-40A9-A7AA-8595636E80FD}"/>
              </a:ext>
            </a:extLst>
          </p:cNvPr>
          <p:cNvSpPr/>
          <p:nvPr/>
        </p:nvSpPr>
        <p:spPr>
          <a:xfrm>
            <a:off x="0" y="2089695"/>
            <a:ext cx="5181600" cy="123245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CONTROLLO SULLA STAMPA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500B90E-F76E-4355-B1DE-E92A23F7BE03}"/>
              </a:ext>
            </a:extLst>
          </p:cNvPr>
          <p:cNvSpPr/>
          <p:nvPr/>
        </p:nvSpPr>
        <p:spPr>
          <a:xfrm>
            <a:off x="6881189" y="2120324"/>
            <a:ext cx="5181600" cy="15637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ABOLIZIONE DEL DIRITTO DI SCIOPERO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B7A8A67-62CF-47F1-A876-E8C419B0CE64}"/>
              </a:ext>
            </a:extLst>
          </p:cNvPr>
          <p:cNvSpPr/>
          <p:nvPr/>
        </p:nvSpPr>
        <p:spPr>
          <a:xfrm>
            <a:off x="2219739" y="3091063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PATTO DI PALAZZO VIDONI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SCIOLTI I SINDACATI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FC4B2FD-AAF2-489A-9EB0-7D1F6796ACD8}"/>
              </a:ext>
            </a:extLst>
          </p:cNvPr>
          <p:cNvSpPr/>
          <p:nvPr/>
        </p:nvSpPr>
        <p:spPr>
          <a:xfrm>
            <a:off x="6987207" y="3704398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SCIOLTI I PARTITI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206BDF-BBB2-4370-80A9-4AC93D213653}"/>
              </a:ext>
            </a:extLst>
          </p:cNvPr>
          <p:cNvSpPr/>
          <p:nvPr/>
        </p:nvSpPr>
        <p:spPr>
          <a:xfrm>
            <a:off x="4061791" y="4486275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ELEZIONI = PLEBISICITI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IN FAVORE DEL DUCE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89412D1-0794-49ED-879C-D5E6DC327879}"/>
              </a:ext>
            </a:extLst>
          </p:cNvPr>
          <p:cNvSpPr/>
          <p:nvPr/>
        </p:nvSpPr>
        <p:spPr>
          <a:xfrm>
            <a:off x="265044" y="5406887"/>
            <a:ext cx="5181600" cy="14449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SOPPRESSI I DIRITTI CIVILI</a:t>
            </a:r>
          </a:p>
        </p:txBody>
      </p:sp>
    </p:spTree>
    <p:extLst>
      <p:ext uri="{BB962C8B-B14F-4D97-AF65-F5344CB8AC3E}">
        <p14:creationId xmlns:p14="http://schemas.microsoft.com/office/powerpoint/2010/main" val="423730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6B5A4731-D068-4311-BC6B-F588CBE303D0}"/>
              </a:ext>
            </a:extLst>
          </p:cNvPr>
          <p:cNvSpPr/>
          <p:nvPr/>
        </p:nvSpPr>
        <p:spPr>
          <a:xfrm>
            <a:off x="1663147" y="357804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PER RISOLVERE I CONTRASTI SOCIALI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5F22F06B-430D-46F5-984E-7D96FE33B903}"/>
              </a:ext>
            </a:extLst>
          </p:cNvPr>
          <p:cNvSpPr/>
          <p:nvPr/>
        </p:nvSpPr>
        <p:spPr>
          <a:xfrm>
            <a:off x="685800" y="3101013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CREATA UNA CONFEDERAZIONE DI SINDACATI FASCISTI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9E54ACD-9586-463B-B444-683378A37098}"/>
              </a:ext>
            </a:extLst>
          </p:cNvPr>
          <p:cNvSpPr/>
          <p:nvPr/>
        </p:nvSpPr>
        <p:spPr>
          <a:xfrm>
            <a:off x="6417366" y="4916558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CREATA UNA MAGISTRATURA DEL LAVORO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34BEFB7-D12E-427D-9CE6-81EA52D2A7FE}"/>
              </a:ext>
            </a:extLst>
          </p:cNvPr>
          <p:cNvSpPr/>
          <p:nvPr/>
        </p:nvSpPr>
        <p:spPr>
          <a:xfrm>
            <a:off x="6417366" y="2193231"/>
            <a:ext cx="5181600" cy="19016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1927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CARTA DEL LAVORO a favore della «CLASSE DEI PRODUTTORI»</a:t>
            </a:r>
          </a:p>
        </p:txBody>
      </p:sp>
    </p:spTree>
    <p:extLst>
      <p:ext uri="{BB962C8B-B14F-4D97-AF65-F5344CB8AC3E}">
        <p14:creationId xmlns:p14="http://schemas.microsoft.com/office/powerpoint/2010/main" val="251018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33F17DD5-7DF8-41D1-8991-39E12E0E7AD2}"/>
              </a:ext>
            </a:extLst>
          </p:cNvPr>
          <p:cNvSpPr/>
          <p:nvPr/>
        </p:nvSpPr>
        <p:spPr>
          <a:xfrm>
            <a:off x="417443" y="318057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u="sng" dirty="0">
                <a:solidFill>
                  <a:srgbClr val="FF0000"/>
                </a:solidFill>
              </a:rPr>
              <a:t>CORPORATIVISMO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4C12E1F7-6BD6-48BC-A693-6461F1D4C635}"/>
              </a:ext>
            </a:extLst>
          </p:cNvPr>
          <p:cNvSpPr/>
          <p:nvPr/>
        </p:nvSpPr>
        <p:spPr>
          <a:xfrm>
            <a:off x="4045225" y="2536146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Superamento di socialismo e capitalismo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2646BD5-6451-41D8-B22F-7E933787FEEF}"/>
              </a:ext>
            </a:extLst>
          </p:cNvPr>
          <p:cNvSpPr/>
          <p:nvPr/>
        </p:nvSpPr>
        <p:spPr>
          <a:xfrm>
            <a:off x="271670" y="4353334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TERZA VIA, oltre conflitti sociali e concorrenza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96B52D6-8B0D-48CE-A110-4F942DA94205}"/>
              </a:ext>
            </a:extLst>
          </p:cNvPr>
          <p:cNvSpPr/>
          <p:nvPr/>
        </p:nvSpPr>
        <p:spPr>
          <a:xfrm>
            <a:off x="6450495" y="4903308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Cooperazione tra capitale e lavoro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4DC84F0-2C7B-4FB1-BBB0-E683359CC623}"/>
              </a:ext>
            </a:extLst>
          </p:cNvPr>
          <p:cNvSpPr/>
          <p:nvPr/>
        </p:nvSpPr>
        <p:spPr>
          <a:xfrm>
            <a:off x="6248400" y="593026"/>
            <a:ext cx="5181600" cy="15637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Ministro Giuseppe BOTTAI</a:t>
            </a:r>
          </a:p>
        </p:txBody>
      </p:sp>
    </p:spTree>
    <p:extLst>
      <p:ext uri="{BB962C8B-B14F-4D97-AF65-F5344CB8AC3E}">
        <p14:creationId xmlns:p14="http://schemas.microsoft.com/office/powerpoint/2010/main" val="52492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FA2159C630384E9012BEDE17323839" ma:contentTypeVersion="2" ma:contentTypeDescription="Creare un nuovo documento." ma:contentTypeScope="" ma:versionID="8841c1e08d56748135020cd80e47356e">
  <xsd:schema xmlns:xsd="http://www.w3.org/2001/XMLSchema" xmlns:xs="http://www.w3.org/2001/XMLSchema" xmlns:p="http://schemas.microsoft.com/office/2006/metadata/properties" xmlns:ns2="e6fd4e55-f316-459d-8995-127a39b1b18e" targetNamespace="http://schemas.microsoft.com/office/2006/metadata/properties" ma:root="true" ma:fieldsID="7aedacc828867cb6bfe07a6def63ca83" ns2:_="">
    <xsd:import namespace="e6fd4e55-f316-459d-8995-127a39b1b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d4e55-f316-459d-8995-127a39b1b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B339C-4435-4B9D-BD1C-2804AF127E5A}"/>
</file>

<file path=customXml/itemProps2.xml><?xml version="1.0" encoding="utf-8"?>
<ds:datastoreItem xmlns:ds="http://schemas.openxmlformats.org/officeDocument/2006/customXml" ds:itemID="{C1B1C36A-3DDF-4A54-8E63-3AAC378B06AC}"/>
</file>

<file path=customXml/itemProps3.xml><?xml version="1.0" encoding="utf-8"?>
<ds:datastoreItem xmlns:ds="http://schemas.openxmlformats.org/officeDocument/2006/customXml" ds:itemID="{BD98AB11-B454-4E06-85EE-2AD7C012A040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847</TotalTime>
  <Words>707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Ione</vt:lpstr>
      <vt:lpstr>LABORATORI TOTALITARI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 Visetti</dc:creator>
  <cp:lastModifiedBy>Marinella Pirastru</cp:lastModifiedBy>
  <cp:revision>33</cp:revision>
  <dcterms:created xsi:type="dcterms:W3CDTF">2018-01-24T00:59:46Z</dcterms:created>
  <dcterms:modified xsi:type="dcterms:W3CDTF">2021-03-31T08:55:25Z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0x0101007FFA2159C630384E9012BEDE17323839</vt:lpwstr>
  </property>
</Properties>
</file>