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drawing15.xml" ContentType="application/vnd.ms-office.drawingml.diagramDrawing+xml"/>
  <Override PartName="/ppt/diagrams/layout11.xml" ContentType="application/vnd.openxmlformats-officedocument.drawingml.diagramLayout+xml"/>
  <Override PartName="/ppt/diagrams/drawing7.xml" ContentType="application/vnd.ms-office.drawingml.diagramDrawing+xml"/>
  <Override PartName="/ppt/diagrams/drawing9.xml" ContentType="application/vnd.ms-office.drawingml.diagramDrawing+xml"/>
  <Override PartName="/ppt/diagrams/colors7.xml" ContentType="application/vnd.openxmlformats-officedocument.drawingml.diagramColors+xml"/>
  <Override PartName="/ppt/diagrams/colors8.xml" ContentType="application/vnd.openxmlformats-officedocument.drawingml.diagramColors+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rawing8.xml" ContentType="application/vnd.ms-office.drawingml.diagramDrawing+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quickStyle8.xml" ContentType="application/vnd.openxmlformats-officedocument.drawingml.diagramStyle+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layout9.xml" ContentType="application/vnd.openxmlformats-officedocument.drawingml.diagramLayout+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layout8.xml" ContentType="application/vnd.openxmlformats-officedocument.drawingml.diagramLayout+xml"/>
  <Override PartName="/ppt/diagrams/quickStyle9.xml" ContentType="application/vnd.openxmlformats-officedocument.drawingml.diagramStyle+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colors9.xml" ContentType="application/vnd.openxmlformats-officedocument.drawingml.diagramColors+xml"/>
  <Override PartName="/ppt/diagrams/layout15.xml" ContentType="application/vnd.openxmlformats-officedocument.drawingml.diagramLayout+xml"/>
  <Override PartName="/ppt/diagrams/quickStyle15.xml" ContentType="application/vnd.openxmlformats-officedocument.drawingml.diagramStyle+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colors15.xml" ContentType="application/vnd.openxmlformats-officedocument.drawingml.diagramColors+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6" r:id="rId4"/>
    <p:sldId id="284" r:id="rId5"/>
    <p:sldId id="268" r:id="rId6"/>
    <p:sldId id="269" r:id="rId7"/>
    <p:sldId id="270" r:id="rId8"/>
    <p:sldId id="279" r:id="rId9"/>
    <p:sldId id="271" r:id="rId10"/>
    <p:sldId id="260" r:id="rId11"/>
    <p:sldId id="272" r:id="rId12"/>
    <p:sldId id="261" r:id="rId13"/>
    <p:sldId id="280" r:id="rId14"/>
    <p:sldId id="273" r:id="rId15"/>
    <p:sldId id="274" r:id="rId16"/>
    <p:sldId id="275" r:id="rId17"/>
    <p:sldId id="276" r:id="rId18"/>
    <p:sldId id="278" r:id="rId19"/>
    <p:sldId id="277" r:id="rId20"/>
    <p:sldId id="286" r:id="rId21"/>
    <p:sldId id="282" r:id="rId22"/>
    <p:sldId id="285" r:id="rId23"/>
    <p:sldId id="287" r:id="rId24"/>
    <p:sldId id="288" r:id="rId25"/>
    <p:sldId id="294" r:id="rId26"/>
    <p:sldId id="293" r:id="rId27"/>
    <p:sldId id="295" r:id="rId28"/>
    <p:sldId id="296" r:id="rId29"/>
    <p:sldId id="297" r:id="rId30"/>
    <p:sldId id="291" r:id="rId31"/>
    <p:sldId id="290" r:id="rId32"/>
    <p:sldId id="29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BB7C8E-847F-494C-B93C-99CB28A7518E}"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3EEC8002-B74F-4528-B246-44AD7022EA4D}">
      <dgm:prSet/>
      <dgm:spPr/>
      <dgm:t>
        <a:bodyPr/>
        <a:lstStyle/>
        <a:p>
          <a:r>
            <a:rPr lang="it-IT" dirty="0"/>
            <a:t>Gli anni venti furono un periodo di grande crescita economica trainato dagli Stati Uniti. Essi conobbero un periodo di grande potenziamento industriale (la produzione crebbe del 78%) e nel commercio internazionale .</a:t>
          </a:r>
          <a:endParaRPr lang="en-US" dirty="0"/>
        </a:p>
      </dgm:t>
    </dgm:pt>
    <dgm:pt modelId="{0511837A-7142-42EC-88A3-DCFA61C686EF}" type="parTrans" cxnId="{94834C1B-8AEB-475B-8E53-910117ABACD6}">
      <dgm:prSet/>
      <dgm:spPr/>
      <dgm:t>
        <a:bodyPr/>
        <a:lstStyle/>
        <a:p>
          <a:endParaRPr lang="en-US"/>
        </a:p>
      </dgm:t>
    </dgm:pt>
    <dgm:pt modelId="{BF3925F6-E4CD-4407-B45C-C9214286E82A}" type="sibTrans" cxnId="{94834C1B-8AEB-475B-8E53-910117ABACD6}">
      <dgm:prSet/>
      <dgm:spPr/>
      <dgm:t>
        <a:bodyPr/>
        <a:lstStyle/>
        <a:p>
          <a:endParaRPr lang="en-US"/>
        </a:p>
      </dgm:t>
    </dgm:pt>
    <dgm:pt modelId="{C037EE9F-CCFE-4809-A046-97C77F57D4F5}">
      <dgm:prSet/>
      <dgm:spPr/>
      <dgm:t>
        <a:bodyPr/>
        <a:lstStyle/>
        <a:p>
          <a:r>
            <a:rPr lang="it-IT" dirty="0"/>
            <a:t>Questa dinamica era presente anche in Europa dove quasi tutti gli stati, ad eccezione della Germania, conobbero un  ciclo economico positivo.</a:t>
          </a:r>
          <a:endParaRPr lang="en-US" dirty="0"/>
        </a:p>
      </dgm:t>
    </dgm:pt>
    <dgm:pt modelId="{23496170-E506-49B6-BC1B-2D7C2BB95225}" type="parTrans" cxnId="{D17F9C29-415B-4945-97AE-BDD5C6C292B3}">
      <dgm:prSet/>
      <dgm:spPr/>
      <dgm:t>
        <a:bodyPr/>
        <a:lstStyle/>
        <a:p>
          <a:endParaRPr lang="en-US"/>
        </a:p>
      </dgm:t>
    </dgm:pt>
    <dgm:pt modelId="{D395B9B8-9740-4BBA-B508-5BF4D9488DA3}" type="sibTrans" cxnId="{D17F9C29-415B-4945-97AE-BDD5C6C292B3}">
      <dgm:prSet/>
      <dgm:spPr/>
      <dgm:t>
        <a:bodyPr/>
        <a:lstStyle/>
        <a:p>
          <a:endParaRPr lang="en-US"/>
        </a:p>
      </dgm:t>
    </dgm:pt>
    <dgm:pt modelId="{BA60F882-6FF5-469F-8553-31F9E538F863}">
      <dgm:prSet/>
      <dgm:spPr/>
      <dgm:t>
        <a:bodyPr/>
        <a:lstStyle/>
        <a:p>
          <a:r>
            <a:rPr lang="it-IT" dirty="0">
              <a:solidFill>
                <a:schemeClr val="bg1"/>
              </a:solidFill>
            </a:rPr>
            <a:t>Gli scambi commerciali  internazionali   crescevano anche a seguito delle politiche liberiste</a:t>
          </a:r>
          <a:endParaRPr lang="en-US" dirty="0">
            <a:solidFill>
              <a:schemeClr val="bg1"/>
            </a:solidFill>
          </a:endParaRPr>
        </a:p>
      </dgm:t>
    </dgm:pt>
    <dgm:pt modelId="{40B310BA-D3D0-4E53-90B0-B1ED2054CC0A}" type="parTrans" cxnId="{23ACCA20-924B-403B-B6D2-79D6C1CC8ED3}">
      <dgm:prSet/>
      <dgm:spPr/>
      <dgm:t>
        <a:bodyPr/>
        <a:lstStyle/>
        <a:p>
          <a:endParaRPr lang="en-US"/>
        </a:p>
      </dgm:t>
    </dgm:pt>
    <dgm:pt modelId="{6466830A-51C8-4B2B-86B8-2E59DCB2C553}" type="sibTrans" cxnId="{23ACCA20-924B-403B-B6D2-79D6C1CC8ED3}">
      <dgm:prSet/>
      <dgm:spPr/>
      <dgm:t>
        <a:bodyPr/>
        <a:lstStyle/>
        <a:p>
          <a:endParaRPr lang="en-US"/>
        </a:p>
      </dgm:t>
    </dgm:pt>
    <dgm:pt modelId="{4871F7E5-AC1C-47A8-8634-AF5ACCC5559F}" type="pres">
      <dgm:prSet presAssocID="{88BB7C8E-847F-494C-B93C-99CB28A7518E}" presName="linear" presStyleCnt="0">
        <dgm:presLayoutVars>
          <dgm:animLvl val="lvl"/>
          <dgm:resizeHandles val="exact"/>
        </dgm:presLayoutVars>
      </dgm:prSet>
      <dgm:spPr/>
    </dgm:pt>
    <dgm:pt modelId="{85A23D65-EDA6-4119-9888-B0ED12BCA850}" type="pres">
      <dgm:prSet presAssocID="{3EEC8002-B74F-4528-B246-44AD7022EA4D}" presName="parentText" presStyleLbl="node1" presStyleIdx="0" presStyleCnt="3">
        <dgm:presLayoutVars>
          <dgm:chMax val="0"/>
          <dgm:bulletEnabled val="1"/>
        </dgm:presLayoutVars>
      </dgm:prSet>
      <dgm:spPr/>
    </dgm:pt>
    <dgm:pt modelId="{698F1AED-B47F-464D-8B54-7A1060C9429E}" type="pres">
      <dgm:prSet presAssocID="{BF3925F6-E4CD-4407-B45C-C9214286E82A}" presName="spacer" presStyleCnt="0"/>
      <dgm:spPr/>
    </dgm:pt>
    <dgm:pt modelId="{609AD736-C778-4744-947F-416EB2144520}" type="pres">
      <dgm:prSet presAssocID="{C037EE9F-CCFE-4809-A046-97C77F57D4F5}" presName="parentText" presStyleLbl="node1" presStyleIdx="1" presStyleCnt="3">
        <dgm:presLayoutVars>
          <dgm:chMax val="0"/>
          <dgm:bulletEnabled val="1"/>
        </dgm:presLayoutVars>
      </dgm:prSet>
      <dgm:spPr/>
    </dgm:pt>
    <dgm:pt modelId="{4093A0D0-FEB4-4730-B84F-00F4D9E69CBF}" type="pres">
      <dgm:prSet presAssocID="{D395B9B8-9740-4BBA-B508-5BF4D9488DA3}" presName="spacer" presStyleCnt="0"/>
      <dgm:spPr/>
    </dgm:pt>
    <dgm:pt modelId="{B131472C-E780-4F1E-9271-1BAE994EA1DF}" type="pres">
      <dgm:prSet presAssocID="{BA60F882-6FF5-469F-8553-31F9E538F863}" presName="parentText" presStyleLbl="node1" presStyleIdx="2" presStyleCnt="3">
        <dgm:presLayoutVars>
          <dgm:chMax val="0"/>
          <dgm:bulletEnabled val="1"/>
        </dgm:presLayoutVars>
      </dgm:prSet>
      <dgm:spPr/>
    </dgm:pt>
  </dgm:ptLst>
  <dgm:cxnLst>
    <dgm:cxn modelId="{00C70817-81CA-4541-8D64-59F7A5F763B7}" type="presOf" srcId="{88BB7C8E-847F-494C-B93C-99CB28A7518E}" destId="{4871F7E5-AC1C-47A8-8634-AF5ACCC5559F}" srcOrd="0" destOrd="0" presId="urn:microsoft.com/office/officeart/2005/8/layout/vList2"/>
    <dgm:cxn modelId="{94834C1B-8AEB-475B-8E53-910117ABACD6}" srcId="{88BB7C8E-847F-494C-B93C-99CB28A7518E}" destId="{3EEC8002-B74F-4528-B246-44AD7022EA4D}" srcOrd="0" destOrd="0" parTransId="{0511837A-7142-42EC-88A3-DCFA61C686EF}" sibTransId="{BF3925F6-E4CD-4407-B45C-C9214286E82A}"/>
    <dgm:cxn modelId="{23ACCA20-924B-403B-B6D2-79D6C1CC8ED3}" srcId="{88BB7C8E-847F-494C-B93C-99CB28A7518E}" destId="{BA60F882-6FF5-469F-8553-31F9E538F863}" srcOrd="2" destOrd="0" parTransId="{40B310BA-D3D0-4E53-90B0-B1ED2054CC0A}" sibTransId="{6466830A-51C8-4B2B-86B8-2E59DCB2C553}"/>
    <dgm:cxn modelId="{D17F9C29-415B-4945-97AE-BDD5C6C292B3}" srcId="{88BB7C8E-847F-494C-B93C-99CB28A7518E}" destId="{C037EE9F-CCFE-4809-A046-97C77F57D4F5}" srcOrd="1" destOrd="0" parTransId="{23496170-E506-49B6-BC1B-2D7C2BB95225}" sibTransId="{D395B9B8-9740-4BBA-B508-5BF4D9488DA3}"/>
    <dgm:cxn modelId="{65777086-02ED-4C99-8B19-C8F98B31FFCC}" type="presOf" srcId="{BA60F882-6FF5-469F-8553-31F9E538F863}" destId="{B131472C-E780-4F1E-9271-1BAE994EA1DF}" srcOrd="0" destOrd="0" presId="urn:microsoft.com/office/officeart/2005/8/layout/vList2"/>
    <dgm:cxn modelId="{2FE2559D-B7E1-4D61-8E0C-B743B1ED388F}" type="presOf" srcId="{3EEC8002-B74F-4528-B246-44AD7022EA4D}" destId="{85A23D65-EDA6-4119-9888-B0ED12BCA850}" srcOrd="0" destOrd="0" presId="urn:microsoft.com/office/officeart/2005/8/layout/vList2"/>
    <dgm:cxn modelId="{72EB93CA-9ABC-4803-B877-FE6789802EA0}" type="presOf" srcId="{C037EE9F-CCFE-4809-A046-97C77F57D4F5}" destId="{609AD736-C778-4744-947F-416EB2144520}" srcOrd="0" destOrd="0" presId="urn:microsoft.com/office/officeart/2005/8/layout/vList2"/>
    <dgm:cxn modelId="{B82A636E-7723-4BB9-BCA7-EA6BE2FD58B4}" type="presParOf" srcId="{4871F7E5-AC1C-47A8-8634-AF5ACCC5559F}" destId="{85A23D65-EDA6-4119-9888-B0ED12BCA850}" srcOrd="0" destOrd="0" presId="urn:microsoft.com/office/officeart/2005/8/layout/vList2"/>
    <dgm:cxn modelId="{53C16806-EC7D-49A4-B78C-70DA9C3B35BE}" type="presParOf" srcId="{4871F7E5-AC1C-47A8-8634-AF5ACCC5559F}" destId="{698F1AED-B47F-464D-8B54-7A1060C9429E}" srcOrd="1" destOrd="0" presId="urn:microsoft.com/office/officeart/2005/8/layout/vList2"/>
    <dgm:cxn modelId="{4A255D8D-FB72-4F99-A14A-D260A2112FD0}" type="presParOf" srcId="{4871F7E5-AC1C-47A8-8634-AF5ACCC5559F}" destId="{609AD736-C778-4744-947F-416EB2144520}" srcOrd="2" destOrd="0" presId="urn:microsoft.com/office/officeart/2005/8/layout/vList2"/>
    <dgm:cxn modelId="{1B87D11E-922C-4635-A7D4-A8789A7B9E95}" type="presParOf" srcId="{4871F7E5-AC1C-47A8-8634-AF5ACCC5559F}" destId="{4093A0D0-FEB4-4730-B84F-00F4D9E69CBF}" srcOrd="3" destOrd="0" presId="urn:microsoft.com/office/officeart/2005/8/layout/vList2"/>
    <dgm:cxn modelId="{7C56D68D-2EA0-4C9A-9F7B-4FB765B8F1DA}" type="presParOf" srcId="{4871F7E5-AC1C-47A8-8634-AF5ACCC5559F}" destId="{B131472C-E780-4F1E-9271-1BAE994EA1DF}"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807E0B-AFD7-4759-A963-5AC361761771}" type="doc">
      <dgm:prSet loTypeId="urn:microsoft.com/office/officeart/2005/8/layout/matrix3" loCatId="matrix" qsTypeId="urn:microsoft.com/office/officeart/2005/8/quickstyle/simple4" qsCatId="simple" csTypeId="urn:microsoft.com/office/officeart/2005/8/colors/colorful1" csCatId="colorful"/>
      <dgm:spPr/>
      <dgm:t>
        <a:bodyPr/>
        <a:lstStyle/>
        <a:p>
          <a:endParaRPr lang="en-US"/>
        </a:p>
      </dgm:t>
    </dgm:pt>
    <dgm:pt modelId="{27501FDC-AA22-4099-A731-2E0DC98EAF35}">
      <dgm:prSet/>
      <dgm:spPr/>
      <dgm:t>
        <a:bodyPr/>
        <a:lstStyle/>
        <a:p>
          <a:r>
            <a:rPr lang="it-IT"/>
            <a:t>DIFESA DEI PROFITTI</a:t>
          </a:r>
          <a:endParaRPr lang="en-US"/>
        </a:p>
      </dgm:t>
    </dgm:pt>
    <dgm:pt modelId="{965220BA-6D26-4CD0-94AB-335F196FC53C}" type="parTrans" cxnId="{342573E0-BBB4-4829-88FE-8594DFB482C4}">
      <dgm:prSet/>
      <dgm:spPr/>
      <dgm:t>
        <a:bodyPr/>
        <a:lstStyle/>
        <a:p>
          <a:endParaRPr lang="en-US"/>
        </a:p>
      </dgm:t>
    </dgm:pt>
    <dgm:pt modelId="{E169F905-7D29-43D4-B6CF-915ED803BC8D}" type="sibTrans" cxnId="{342573E0-BBB4-4829-88FE-8594DFB482C4}">
      <dgm:prSet/>
      <dgm:spPr/>
      <dgm:t>
        <a:bodyPr/>
        <a:lstStyle/>
        <a:p>
          <a:endParaRPr lang="en-US"/>
        </a:p>
      </dgm:t>
    </dgm:pt>
    <dgm:pt modelId="{EC22C8C7-801A-4897-8668-AA71DBFD1FF7}">
      <dgm:prSet/>
      <dgm:spPr/>
      <dgm:t>
        <a:bodyPr/>
        <a:lstStyle/>
        <a:p>
          <a:r>
            <a:rPr lang="it-IT"/>
            <a:t>BLOCCO DEGLI INVESTIMENTI</a:t>
          </a:r>
          <a:endParaRPr lang="en-US"/>
        </a:p>
      </dgm:t>
    </dgm:pt>
    <dgm:pt modelId="{F3D084C4-9174-4786-8543-2239B860BE38}" type="parTrans" cxnId="{569F9AAB-5875-46AA-A87C-FD61D5FE67C1}">
      <dgm:prSet/>
      <dgm:spPr/>
      <dgm:t>
        <a:bodyPr/>
        <a:lstStyle/>
        <a:p>
          <a:endParaRPr lang="en-US"/>
        </a:p>
      </dgm:t>
    </dgm:pt>
    <dgm:pt modelId="{B8A41269-8C5A-47F6-A9F7-A6309EB98A0B}" type="sibTrans" cxnId="{569F9AAB-5875-46AA-A87C-FD61D5FE67C1}">
      <dgm:prSet/>
      <dgm:spPr/>
      <dgm:t>
        <a:bodyPr/>
        <a:lstStyle/>
        <a:p>
          <a:endParaRPr lang="en-US"/>
        </a:p>
      </dgm:t>
    </dgm:pt>
    <dgm:pt modelId="{ADE43C54-87E6-440B-999D-109E90AD26BD}">
      <dgm:prSet/>
      <dgm:spPr/>
      <dgm:t>
        <a:bodyPr/>
        <a:lstStyle/>
        <a:p>
          <a:r>
            <a:rPr lang="it-IT"/>
            <a:t>RIDUZIONE DELLA PRODUZIONE</a:t>
          </a:r>
          <a:endParaRPr lang="en-US"/>
        </a:p>
      </dgm:t>
    </dgm:pt>
    <dgm:pt modelId="{D56A589A-3149-43A9-B664-0E16E50BAE4A}" type="parTrans" cxnId="{618157AE-A0BF-40E1-AD95-AC029169DBFE}">
      <dgm:prSet/>
      <dgm:spPr/>
      <dgm:t>
        <a:bodyPr/>
        <a:lstStyle/>
        <a:p>
          <a:endParaRPr lang="en-US"/>
        </a:p>
      </dgm:t>
    </dgm:pt>
    <dgm:pt modelId="{37313E41-EC34-4E11-9D04-3A404B9F9BB6}" type="sibTrans" cxnId="{618157AE-A0BF-40E1-AD95-AC029169DBFE}">
      <dgm:prSet/>
      <dgm:spPr/>
      <dgm:t>
        <a:bodyPr/>
        <a:lstStyle/>
        <a:p>
          <a:endParaRPr lang="en-US"/>
        </a:p>
      </dgm:t>
    </dgm:pt>
    <dgm:pt modelId="{3641333C-B7C0-41AB-BDA1-219FCD54F7A0}">
      <dgm:prSet/>
      <dgm:spPr/>
      <dgm:t>
        <a:bodyPr/>
        <a:lstStyle/>
        <a:p>
          <a:r>
            <a:rPr lang="it-IT"/>
            <a:t>SOSTEGNO DEI PREZZI</a:t>
          </a:r>
          <a:endParaRPr lang="en-US"/>
        </a:p>
      </dgm:t>
    </dgm:pt>
    <dgm:pt modelId="{AC36DF6B-CCC2-4C43-889C-AFCA0A46A640}" type="parTrans" cxnId="{268C2D76-CCDF-4753-8895-E33EE791F606}">
      <dgm:prSet/>
      <dgm:spPr/>
      <dgm:t>
        <a:bodyPr/>
        <a:lstStyle/>
        <a:p>
          <a:endParaRPr lang="en-US"/>
        </a:p>
      </dgm:t>
    </dgm:pt>
    <dgm:pt modelId="{38E285EE-47BE-4D81-88AA-7FD8B8A46D49}" type="sibTrans" cxnId="{268C2D76-CCDF-4753-8895-E33EE791F606}">
      <dgm:prSet/>
      <dgm:spPr/>
      <dgm:t>
        <a:bodyPr/>
        <a:lstStyle/>
        <a:p>
          <a:endParaRPr lang="en-US"/>
        </a:p>
      </dgm:t>
    </dgm:pt>
    <dgm:pt modelId="{53C6256E-0632-4D7B-8FAC-94379742A3BB}" type="pres">
      <dgm:prSet presAssocID="{FE807E0B-AFD7-4759-A963-5AC361761771}" presName="matrix" presStyleCnt="0">
        <dgm:presLayoutVars>
          <dgm:chMax val="1"/>
          <dgm:dir/>
          <dgm:resizeHandles val="exact"/>
        </dgm:presLayoutVars>
      </dgm:prSet>
      <dgm:spPr/>
    </dgm:pt>
    <dgm:pt modelId="{637F6E57-F224-46D9-8C25-C51EB15E19E6}" type="pres">
      <dgm:prSet presAssocID="{FE807E0B-AFD7-4759-A963-5AC361761771}" presName="diamond" presStyleLbl="bgShp" presStyleIdx="0" presStyleCnt="1"/>
      <dgm:spPr/>
    </dgm:pt>
    <dgm:pt modelId="{6EB96A27-4099-4596-AC4E-EA95715B0F0A}" type="pres">
      <dgm:prSet presAssocID="{FE807E0B-AFD7-4759-A963-5AC361761771}" presName="quad1" presStyleLbl="node1" presStyleIdx="0" presStyleCnt="4">
        <dgm:presLayoutVars>
          <dgm:chMax val="0"/>
          <dgm:chPref val="0"/>
          <dgm:bulletEnabled val="1"/>
        </dgm:presLayoutVars>
      </dgm:prSet>
      <dgm:spPr/>
    </dgm:pt>
    <dgm:pt modelId="{AE72216B-FD24-40D1-AB25-1C2D79567495}" type="pres">
      <dgm:prSet presAssocID="{FE807E0B-AFD7-4759-A963-5AC361761771}" presName="quad2" presStyleLbl="node1" presStyleIdx="1" presStyleCnt="4">
        <dgm:presLayoutVars>
          <dgm:chMax val="0"/>
          <dgm:chPref val="0"/>
          <dgm:bulletEnabled val="1"/>
        </dgm:presLayoutVars>
      </dgm:prSet>
      <dgm:spPr/>
    </dgm:pt>
    <dgm:pt modelId="{E6F4A5AC-A0AF-4E84-87B5-96C065D2F172}" type="pres">
      <dgm:prSet presAssocID="{FE807E0B-AFD7-4759-A963-5AC361761771}" presName="quad3" presStyleLbl="node1" presStyleIdx="2" presStyleCnt="4">
        <dgm:presLayoutVars>
          <dgm:chMax val="0"/>
          <dgm:chPref val="0"/>
          <dgm:bulletEnabled val="1"/>
        </dgm:presLayoutVars>
      </dgm:prSet>
      <dgm:spPr/>
    </dgm:pt>
    <dgm:pt modelId="{B4B10466-EE1E-40E4-BA5D-B74F343B7E36}" type="pres">
      <dgm:prSet presAssocID="{FE807E0B-AFD7-4759-A963-5AC361761771}" presName="quad4" presStyleLbl="node1" presStyleIdx="3" presStyleCnt="4">
        <dgm:presLayoutVars>
          <dgm:chMax val="0"/>
          <dgm:chPref val="0"/>
          <dgm:bulletEnabled val="1"/>
        </dgm:presLayoutVars>
      </dgm:prSet>
      <dgm:spPr/>
    </dgm:pt>
  </dgm:ptLst>
  <dgm:cxnLst>
    <dgm:cxn modelId="{A0AE8D75-4248-4840-8D53-565EC9F31B54}" type="presOf" srcId="{3641333C-B7C0-41AB-BDA1-219FCD54F7A0}" destId="{B4B10466-EE1E-40E4-BA5D-B74F343B7E36}" srcOrd="0" destOrd="0" presId="urn:microsoft.com/office/officeart/2005/8/layout/matrix3"/>
    <dgm:cxn modelId="{2915D955-F5C8-4A30-AB21-C6173C94F4A7}" type="presOf" srcId="{FE807E0B-AFD7-4759-A963-5AC361761771}" destId="{53C6256E-0632-4D7B-8FAC-94379742A3BB}" srcOrd="0" destOrd="0" presId="urn:microsoft.com/office/officeart/2005/8/layout/matrix3"/>
    <dgm:cxn modelId="{268C2D76-CCDF-4753-8895-E33EE791F606}" srcId="{FE807E0B-AFD7-4759-A963-5AC361761771}" destId="{3641333C-B7C0-41AB-BDA1-219FCD54F7A0}" srcOrd="3" destOrd="0" parTransId="{AC36DF6B-CCC2-4C43-889C-AFCA0A46A640}" sibTransId="{38E285EE-47BE-4D81-88AA-7FD8B8A46D49}"/>
    <dgm:cxn modelId="{1E932B7E-C750-4CF3-B901-57B4B342E984}" type="presOf" srcId="{27501FDC-AA22-4099-A731-2E0DC98EAF35}" destId="{6EB96A27-4099-4596-AC4E-EA95715B0F0A}" srcOrd="0" destOrd="0" presId="urn:microsoft.com/office/officeart/2005/8/layout/matrix3"/>
    <dgm:cxn modelId="{82537F82-B3C0-4015-BAD0-ADCF752A7660}" type="presOf" srcId="{EC22C8C7-801A-4897-8668-AA71DBFD1FF7}" destId="{AE72216B-FD24-40D1-AB25-1C2D79567495}" srcOrd="0" destOrd="0" presId="urn:microsoft.com/office/officeart/2005/8/layout/matrix3"/>
    <dgm:cxn modelId="{0862279B-2D5A-4081-AA33-5119894A40B1}" type="presOf" srcId="{ADE43C54-87E6-440B-999D-109E90AD26BD}" destId="{E6F4A5AC-A0AF-4E84-87B5-96C065D2F172}" srcOrd="0" destOrd="0" presId="urn:microsoft.com/office/officeart/2005/8/layout/matrix3"/>
    <dgm:cxn modelId="{569F9AAB-5875-46AA-A87C-FD61D5FE67C1}" srcId="{FE807E0B-AFD7-4759-A963-5AC361761771}" destId="{EC22C8C7-801A-4897-8668-AA71DBFD1FF7}" srcOrd="1" destOrd="0" parTransId="{F3D084C4-9174-4786-8543-2239B860BE38}" sibTransId="{B8A41269-8C5A-47F6-A9F7-A6309EB98A0B}"/>
    <dgm:cxn modelId="{618157AE-A0BF-40E1-AD95-AC029169DBFE}" srcId="{FE807E0B-AFD7-4759-A963-5AC361761771}" destId="{ADE43C54-87E6-440B-999D-109E90AD26BD}" srcOrd="2" destOrd="0" parTransId="{D56A589A-3149-43A9-B664-0E16E50BAE4A}" sibTransId="{37313E41-EC34-4E11-9D04-3A404B9F9BB6}"/>
    <dgm:cxn modelId="{342573E0-BBB4-4829-88FE-8594DFB482C4}" srcId="{FE807E0B-AFD7-4759-A963-5AC361761771}" destId="{27501FDC-AA22-4099-A731-2E0DC98EAF35}" srcOrd="0" destOrd="0" parTransId="{965220BA-6D26-4CD0-94AB-335F196FC53C}" sibTransId="{E169F905-7D29-43D4-B6CF-915ED803BC8D}"/>
    <dgm:cxn modelId="{02FA003B-5D5A-4C63-841E-4E1E2F7087FB}" type="presParOf" srcId="{53C6256E-0632-4D7B-8FAC-94379742A3BB}" destId="{637F6E57-F224-46D9-8C25-C51EB15E19E6}" srcOrd="0" destOrd="0" presId="urn:microsoft.com/office/officeart/2005/8/layout/matrix3"/>
    <dgm:cxn modelId="{228A09F1-4ABD-436C-AB2E-B400A308F729}" type="presParOf" srcId="{53C6256E-0632-4D7B-8FAC-94379742A3BB}" destId="{6EB96A27-4099-4596-AC4E-EA95715B0F0A}" srcOrd="1" destOrd="0" presId="urn:microsoft.com/office/officeart/2005/8/layout/matrix3"/>
    <dgm:cxn modelId="{8FB75B40-31B5-4032-95E7-5D82CFADF0DB}" type="presParOf" srcId="{53C6256E-0632-4D7B-8FAC-94379742A3BB}" destId="{AE72216B-FD24-40D1-AB25-1C2D79567495}" srcOrd="2" destOrd="0" presId="urn:microsoft.com/office/officeart/2005/8/layout/matrix3"/>
    <dgm:cxn modelId="{7024E995-DFE0-405A-90C8-C6F259713AED}" type="presParOf" srcId="{53C6256E-0632-4D7B-8FAC-94379742A3BB}" destId="{E6F4A5AC-A0AF-4E84-87B5-96C065D2F172}" srcOrd="3" destOrd="0" presId="urn:microsoft.com/office/officeart/2005/8/layout/matrix3"/>
    <dgm:cxn modelId="{6DE91876-84E4-43D6-9F0D-4B44324A1EDA}" type="presParOf" srcId="{53C6256E-0632-4D7B-8FAC-94379742A3BB}" destId="{B4B10466-EE1E-40E4-BA5D-B74F343B7E36}"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EBA7FA4-C96C-4413-9BE0-F951260E90B7}"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5166E8F6-9719-4495-9BDD-15C9E70A6943}">
      <dgm:prSet/>
      <dgm:spPr/>
      <dgm:t>
        <a:bodyPr/>
        <a:lstStyle/>
        <a:p>
          <a:r>
            <a:rPr lang="it-IT"/>
            <a:t>PROTEZIONISMO (rialzo delle tariffe doganali- Hoover 1930)</a:t>
          </a:r>
          <a:endParaRPr lang="en-US"/>
        </a:p>
      </dgm:t>
    </dgm:pt>
    <dgm:pt modelId="{329CE3EF-31CE-4750-95C4-0F3BA62CDDA3}" type="parTrans" cxnId="{5E7A63D9-FD10-47BD-8BB0-642B516CD499}">
      <dgm:prSet/>
      <dgm:spPr/>
      <dgm:t>
        <a:bodyPr/>
        <a:lstStyle/>
        <a:p>
          <a:endParaRPr lang="en-US"/>
        </a:p>
      </dgm:t>
    </dgm:pt>
    <dgm:pt modelId="{3792259C-E97A-4F58-B220-6EA26C8E589F}" type="sibTrans" cxnId="{5E7A63D9-FD10-47BD-8BB0-642B516CD499}">
      <dgm:prSet/>
      <dgm:spPr/>
      <dgm:t>
        <a:bodyPr/>
        <a:lstStyle/>
        <a:p>
          <a:endParaRPr lang="en-US"/>
        </a:p>
      </dgm:t>
    </dgm:pt>
    <dgm:pt modelId="{0B76AB10-1E48-4434-BAFB-15CEDD300C1C}">
      <dgm:prSet/>
      <dgm:spPr/>
      <dgm:t>
        <a:bodyPr/>
        <a:lstStyle/>
        <a:p>
          <a:r>
            <a:rPr lang="it-IT"/>
            <a:t>Adeguamento degli altri paesi</a:t>
          </a:r>
          <a:endParaRPr lang="en-US"/>
        </a:p>
      </dgm:t>
    </dgm:pt>
    <dgm:pt modelId="{DA6AA8DD-7F4F-4EEE-AF4B-175195D721B3}" type="parTrans" cxnId="{6D780CD4-FCDC-4663-94F8-B892CB1BA200}">
      <dgm:prSet/>
      <dgm:spPr/>
      <dgm:t>
        <a:bodyPr/>
        <a:lstStyle/>
        <a:p>
          <a:endParaRPr lang="en-US"/>
        </a:p>
      </dgm:t>
    </dgm:pt>
    <dgm:pt modelId="{B241574E-CCB3-4B23-8C6A-0E051822E4C5}" type="sibTrans" cxnId="{6D780CD4-FCDC-4663-94F8-B892CB1BA200}">
      <dgm:prSet/>
      <dgm:spPr/>
      <dgm:t>
        <a:bodyPr/>
        <a:lstStyle/>
        <a:p>
          <a:endParaRPr lang="en-US"/>
        </a:p>
      </dgm:t>
    </dgm:pt>
    <dgm:pt modelId="{00EE33CD-A62C-47B6-9A3D-25AC51D6BFED}">
      <dgm:prSet/>
      <dgm:spPr/>
      <dgm:t>
        <a:bodyPr/>
        <a:lstStyle/>
        <a:p>
          <a:r>
            <a:rPr lang="it-IT"/>
            <a:t>Riduzione dell’interscambio commerciale mondiale (riduzione del volume del commercio del 25%)</a:t>
          </a:r>
          <a:endParaRPr lang="en-US"/>
        </a:p>
      </dgm:t>
    </dgm:pt>
    <dgm:pt modelId="{1EC0B2C5-5346-4BE9-BAF0-4211BA318849}" type="parTrans" cxnId="{F4380EF7-E3EF-4D3D-BF8E-5AC549D3DC4B}">
      <dgm:prSet/>
      <dgm:spPr/>
      <dgm:t>
        <a:bodyPr/>
        <a:lstStyle/>
        <a:p>
          <a:endParaRPr lang="en-US"/>
        </a:p>
      </dgm:t>
    </dgm:pt>
    <dgm:pt modelId="{55D51BD8-0974-4D62-9FAB-41E2D24D45B4}" type="sibTrans" cxnId="{F4380EF7-E3EF-4D3D-BF8E-5AC549D3DC4B}">
      <dgm:prSet/>
      <dgm:spPr/>
      <dgm:t>
        <a:bodyPr/>
        <a:lstStyle/>
        <a:p>
          <a:endParaRPr lang="en-US"/>
        </a:p>
      </dgm:t>
    </dgm:pt>
    <dgm:pt modelId="{769DECCC-23A3-47E1-8559-C493B37AE04F}">
      <dgm:prSet/>
      <dgm:spPr/>
      <dgm:t>
        <a:bodyPr/>
        <a:lstStyle/>
        <a:p>
          <a:r>
            <a:rPr lang="it-IT"/>
            <a:t>I paesi più colpiti furono la Germania  (perché si reggeva sui prestiti americani) e la Gran Bretagna ( perché la sua economia era basata sul commercio internazionale)</a:t>
          </a:r>
          <a:endParaRPr lang="en-US"/>
        </a:p>
      </dgm:t>
    </dgm:pt>
    <dgm:pt modelId="{FA81CEA4-718F-44D1-A505-804E1878E70C}" type="parTrans" cxnId="{1FA3FAF1-559E-440C-8EEA-2DB5395C4273}">
      <dgm:prSet/>
      <dgm:spPr/>
      <dgm:t>
        <a:bodyPr/>
        <a:lstStyle/>
        <a:p>
          <a:endParaRPr lang="en-US"/>
        </a:p>
      </dgm:t>
    </dgm:pt>
    <dgm:pt modelId="{CF63108C-E633-4228-9CA4-8C381955CB5C}" type="sibTrans" cxnId="{1FA3FAF1-559E-440C-8EEA-2DB5395C4273}">
      <dgm:prSet/>
      <dgm:spPr/>
      <dgm:t>
        <a:bodyPr/>
        <a:lstStyle/>
        <a:p>
          <a:endParaRPr lang="en-US"/>
        </a:p>
      </dgm:t>
    </dgm:pt>
    <dgm:pt modelId="{D6E3734B-B9D5-47AC-A4B4-664BCCDADD70}" type="pres">
      <dgm:prSet presAssocID="{0EBA7FA4-C96C-4413-9BE0-F951260E90B7}" presName="outerComposite" presStyleCnt="0">
        <dgm:presLayoutVars>
          <dgm:chMax val="5"/>
          <dgm:dir/>
          <dgm:resizeHandles val="exact"/>
        </dgm:presLayoutVars>
      </dgm:prSet>
      <dgm:spPr/>
    </dgm:pt>
    <dgm:pt modelId="{EB55CE18-D424-4D7A-95A4-9316E0EC1F52}" type="pres">
      <dgm:prSet presAssocID="{0EBA7FA4-C96C-4413-9BE0-F951260E90B7}" presName="dummyMaxCanvas" presStyleCnt="0">
        <dgm:presLayoutVars/>
      </dgm:prSet>
      <dgm:spPr/>
    </dgm:pt>
    <dgm:pt modelId="{C0336CE5-2A13-4E4B-AD2E-158478EBE0BE}" type="pres">
      <dgm:prSet presAssocID="{0EBA7FA4-C96C-4413-9BE0-F951260E90B7}" presName="FourNodes_1" presStyleLbl="node1" presStyleIdx="0" presStyleCnt="4">
        <dgm:presLayoutVars>
          <dgm:bulletEnabled val="1"/>
        </dgm:presLayoutVars>
      </dgm:prSet>
      <dgm:spPr/>
    </dgm:pt>
    <dgm:pt modelId="{7442D9E2-03DD-4986-B8C2-BEA7DB52494A}" type="pres">
      <dgm:prSet presAssocID="{0EBA7FA4-C96C-4413-9BE0-F951260E90B7}" presName="FourNodes_2" presStyleLbl="node1" presStyleIdx="1" presStyleCnt="4">
        <dgm:presLayoutVars>
          <dgm:bulletEnabled val="1"/>
        </dgm:presLayoutVars>
      </dgm:prSet>
      <dgm:spPr/>
    </dgm:pt>
    <dgm:pt modelId="{B103EE48-93DF-4392-B00A-5530845D3EC9}" type="pres">
      <dgm:prSet presAssocID="{0EBA7FA4-C96C-4413-9BE0-F951260E90B7}" presName="FourNodes_3" presStyleLbl="node1" presStyleIdx="2" presStyleCnt="4">
        <dgm:presLayoutVars>
          <dgm:bulletEnabled val="1"/>
        </dgm:presLayoutVars>
      </dgm:prSet>
      <dgm:spPr/>
    </dgm:pt>
    <dgm:pt modelId="{E1C5FFBE-07EB-46EA-B063-470E04698C65}" type="pres">
      <dgm:prSet presAssocID="{0EBA7FA4-C96C-4413-9BE0-F951260E90B7}" presName="FourNodes_4" presStyleLbl="node1" presStyleIdx="3" presStyleCnt="4">
        <dgm:presLayoutVars>
          <dgm:bulletEnabled val="1"/>
        </dgm:presLayoutVars>
      </dgm:prSet>
      <dgm:spPr/>
    </dgm:pt>
    <dgm:pt modelId="{8774A5D4-7822-4843-A8FA-2648E26B9605}" type="pres">
      <dgm:prSet presAssocID="{0EBA7FA4-C96C-4413-9BE0-F951260E90B7}" presName="FourConn_1-2" presStyleLbl="fgAccFollowNode1" presStyleIdx="0" presStyleCnt="3">
        <dgm:presLayoutVars>
          <dgm:bulletEnabled val="1"/>
        </dgm:presLayoutVars>
      </dgm:prSet>
      <dgm:spPr/>
    </dgm:pt>
    <dgm:pt modelId="{48743BF1-EB37-488A-8EC8-3DD76C20A29D}" type="pres">
      <dgm:prSet presAssocID="{0EBA7FA4-C96C-4413-9BE0-F951260E90B7}" presName="FourConn_2-3" presStyleLbl="fgAccFollowNode1" presStyleIdx="1" presStyleCnt="3">
        <dgm:presLayoutVars>
          <dgm:bulletEnabled val="1"/>
        </dgm:presLayoutVars>
      </dgm:prSet>
      <dgm:spPr/>
    </dgm:pt>
    <dgm:pt modelId="{87603FC9-6F32-48CF-B2D0-D69E4BB0B43D}" type="pres">
      <dgm:prSet presAssocID="{0EBA7FA4-C96C-4413-9BE0-F951260E90B7}" presName="FourConn_3-4" presStyleLbl="fgAccFollowNode1" presStyleIdx="2" presStyleCnt="3">
        <dgm:presLayoutVars>
          <dgm:bulletEnabled val="1"/>
        </dgm:presLayoutVars>
      </dgm:prSet>
      <dgm:spPr/>
    </dgm:pt>
    <dgm:pt modelId="{6C84EBC0-744E-4E94-8C26-F9A10859FE70}" type="pres">
      <dgm:prSet presAssocID="{0EBA7FA4-C96C-4413-9BE0-F951260E90B7}" presName="FourNodes_1_text" presStyleLbl="node1" presStyleIdx="3" presStyleCnt="4">
        <dgm:presLayoutVars>
          <dgm:bulletEnabled val="1"/>
        </dgm:presLayoutVars>
      </dgm:prSet>
      <dgm:spPr/>
    </dgm:pt>
    <dgm:pt modelId="{A160129D-37DD-4077-B01C-2D8ACF0AA88F}" type="pres">
      <dgm:prSet presAssocID="{0EBA7FA4-C96C-4413-9BE0-F951260E90B7}" presName="FourNodes_2_text" presStyleLbl="node1" presStyleIdx="3" presStyleCnt="4">
        <dgm:presLayoutVars>
          <dgm:bulletEnabled val="1"/>
        </dgm:presLayoutVars>
      </dgm:prSet>
      <dgm:spPr/>
    </dgm:pt>
    <dgm:pt modelId="{E7D0D2FB-F1D0-440B-9748-E92A9FAE0B8A}" type="pres">
      <dgm:prSet presAssocID="{0EBA7FA4-C96C-4413-9BE0-F951260E90B7}" presName="FourNodes_3_text" presStyleLbl="node1" presStyleIdx="3" presStyleCnt="4">
        <dgm:presLayoutVars>
          <dgm:bulletEnabled val="1"/>
        </dgm:presLayoutVars>
      </dgm:prSet>
      <dgm:spPr/>
    </dgm:pt>
    <dgm:pt modelId="{B0901A4F-6D39-41DA-8AD2-4D7EA01A8D9D}" type="pres">
      <dgm:prSet presAssocID="{0EBA7FA4-C96C-4413-9BE0-F951260E90B7}" presName="FourNodes_4_text" presStyleLbl="node1" presStyleIdx="3" presStyleCnt="4">
        <dgm:presLayoutVars>
          <dgm:bulletEnabled val="1"/>
        </dgm:presLayoutVars>
      </dgm:prSet>
      <dgm:spPr/>
    </dgm:pt>
  </dgm:ptLst>
  <dgm:cxnLst>
    <dgm:cxn modelId="{FF466417-11E5-46AB-A5EF-8CD6562A3716}" type="presOf" srcId="{5166E8F6-9719-4495-9BDD-15C9E70A6943}" destId="{C0336CE5-2A13-4E4B-AD2E-158478EBE0BE}" srcOrd="0" destOrd="0" presId="urn:microsoft.com/office/officeart/2005/8/layout/vProcess5"/>
    <dgm:cxn modelId="{FA1F971D-30F2-4FDC-90D7-D2CEE27DFF30}" type="presOf" srcId="{00EE33CD-A62C-47B6-9A3D-25AC51D6BFED}" destId="{B103EE48-93DF-4392-B00A-5530845D3EC9}" srcOrd="0" destOrd="0" presId="urn:microsoft.com/office/officeart/2005/8/layout/vProcess5"/>
    <dgm:cxn modelId="{DE261D21-1A36-41D1-8E07-1C6600CCE565}" type="presOf" srcId="{0EBA7FA4-C96C-4413-9BE0-F951260E90B7}" destId="{D6E3734B-B9D5-47AC-A4B4-664BCCDADD70}" srcOrd="0" destOrd="0" presId="urn:microsoft.com/office/officeart/2005/8/layout/vProcess5"/>
    <dgm:cxn modelId="{F65BCB21-BB75-46FD-8DA1-734BF92E9171}" type="presOf" srcId="{55D51BD8-0974-4D62-9FAB-41E2D24D45B4}" destId="{87603FC9-6F32-48CF-B2D0-D69E4BB0B43D}" srcOrd="0" destOrd="0" presId="urn:microsoft.com/office/officeart/2005/8/layout/vProcess5"/>
    <dgm:cxn modelId="{4ABE172F-1397-470C-A155-EB666032A64E}" type="presOf" srcId="{3792259C-E97A-4F58-B220-6EA26C8E589F}" destId="{8774A5D4-7822-4843-A8FA-2648E26B9605}" srcOrd="0" destOrd="0" presId="urn:microsoft.com/office/officeart/2005/8/layout/vProcess5"/>
    <dgm:cxn modelId="{CE890A6F-FA62-4C75-BDDA-98EAEFB48D6D}" type="presOf" srcId="{B241574E-CCB3-4B23-8C6A-0E051822E4C5}" destId="{48743BF1-EB37-488A-8EC8-3DD76C20A29D}" srcOrd="0" destOrd="0" presId="urn:microsoft.com/office/officeart/2005/8/layout/vProcess5"/>
    <dgm:cxn modelId="{3D61B98F-CBB3-4408-927C-C50C9F8BF410}" type="presOf" srcId="{769DECCC-23A3-47E1-8559-C493B37AE04F}" destId="{B0901A4F-6D39-41DA-8AD2-4D7EA01A8D9D}" srcOrd="1" destOrd="0" presId="urn:microsoft.com/office/officeart/2005/8/layout/vProcess5"/>
    <dgm:cxn modelId="{69A4A494-FFD0-4C90-AF50-46A7AE0C9B92}" type="presOf" srcId="{00EE33CD-A62C-47B6-9A3D-25AC51D6BFED}" destId="{E7D0D2FB-F1D0-440B-9748-E92A9FAE0B8A}" srcOrd="1" destOrd="0" presId="urn:microsoft.com/office/officeart/2005/8/layout/vProcess5"/>
    <dgm:cxn modelId="{D45969A0-5F78-434B-84D2-ED49AF10B614}" type="presOf" srcId="{769DECCC-23A3-47E1-8559-C493B37AE04F}" destId="{E1C5FFBE-07EB-46EA-B063-470E04698C65}" srcOrd="0" destOrd="0" presId="urn:microsoft.com/office/officeart/2005/8/layout/vProcess5"/>
    <dgm:cxn modelId="{CA4056A3-55C0-49B9-A4C3-3A1788899B68}" type="presOf" srcId="{0B76AB10-1E48-4434-BAFB-15CEDD300C1C}" destId="{7442D9E2-03DD-4986-B8C2-BEA7DB52494A}" srcOrd="0" destOrd="0" presId="urn:microsoft.com/office/officeart/2005/8/layout/vProcess5"/>
    <dgm:cxn modelId="{814EBFCE-A74C-45E4-AE57-7220151989CB}" type="presOf" srcId="{0B76AB10-1E48-4434-BAFB-15CEDD300C1C}" destId="{A160129D-37DD-4077-B01C-2D8ACF0AA88F}" srcOrd="1" destOrd="0" presId="urn:microsoft.com/office/officeart/2005/8/layout/vProcess5"/>
    <dgm:cxn modelId="{6D780CD4-FCDC-4663-94F8-B892CB1BA200}" srcId="{0EBA7FA4-C96C-4413-9BE0-F951260E90B7}" destId="{0B76AB10-1E48-4434-BAFB-15CEDD300C1C}" srcOrd="1" destOrd="0" parTransId="{DA6AA8DD-7F4F-4EEE-AF4B-175195D721B3}" sibTransId="{B241574E-CCB3-4B23-8C6A-0E051822E4C5}"/>
    <dgm:cxn modelId="{5E7A63D9-FD10-47BD-8BB0-642B516CD499}" srcId="{0EBA7FA4-C96C-4413-9BE0-F951260E90B7}" destId="{5166E8F6-9719-4495-9BDD-15C9E70A6943}" srcOrd="0" destOrd="0" parTransId="{329CE3EF-31CE-4750-95C4-0F3BA62CDDA3}" sibTransId="{3792259C-E97A-4F58-B220-6EA26C8E589F}"/>
    <dgm:cxn modelId="{1FA3FAF1-559E-440C-8EEA-2DB5395C4273}" srcId="{0EBA7FA4-C96C-4413-9BE0-F951260E90B7}" destId="{769DECCC-23A3-47E1-8559-C493B37AE04F}" srcOrd="3" destOrd="0" parTransId="{FA81CEA4-718F-44D1-A505-804E1878E70C}" sibTransId="{CF63108C-E633-4228-9CA4-8C381955CB5C}"/>
    <dgm:cxn modelId="{F4380EF7-E3EF-4D3D-BF8E-5AC549D3DC4B}" srcId="{0EBA7FA4-C96C-4413-9BE0-F951260E90B7}" destId="{00EE33CD-A62C-47B6-9A3D-25AC51D6BFED}" srcOrd="2" destOrd="0" parTransId="{1EC0B2C5-5346-4BE9-BAF0-4211BA318849}" sibTransId="{55D51BD8-0974-4D62-9FAB-41E2D24D45B4}"/>
    <dgm:cxn modelId="{1D709FFA-C1E0-4301-BC58-41D641F369D4}" type="presOf" srcId="{5166E8F6-9719-4495-9BDD-15C9E70A6943}" destId="{6C84EBC0-744E-4E94-8C26-F9A10859FE70}" srcOrd="1" destOrd="0" presId="urn:microsoft.com/office/officeart/2005/8/layout/vProcess5"/>
    <dgm:cxn modelId="{DF8A243B-3BE9-4CD7-8D9A-022D62A98D89}" type="presParOf" srcId="{D6E3734B-B9D5-47AC-A4B4-664BCCDADD70}" destId="{EB55CE18-D424-4D7A-95A4-9316E0EC1F52}" srcOrd="0" destOrd="0" presId="urn:microsoft.com/office/officeart/2005/8/layout/vProcess5"/>
    <dgm:cxn modelId="{EFBB6911-15BE-486E-A849-973E4E02289F}" type="presParOf" srcId="{D6E3734B-B9D5-47AC-A4B4-664BCCDADD70}" destId="{C0336CE5-2A13-4E4B-AD2E-158478EBE0BE}" srcOrd="1" destOrd="0" presId="urn:microsoft.com/office/officeart/2005/8/layout/vProcess5"/>
    <dgm:cxn modelId="{4D04E6E7-0F2F-4049-B553-F57EA6D9D297}" type="presParOf" srcId="{D6E3734B-B9D5-47AC-A4B4-664BCCDADD70}" destId="{7442D9E2-03DD-4986-B8C2-BEA7DB52494A}" srcOrd="2" destOrd="0" presId="urn:microsoft.com/office/officeart/2005/8/layout/vProcess5"/>
    <dgm:cxn modelId="{3B9B56C7-7E61-4609-9891-A0DEE7DD0E30}" type="presParOf" srcId="{D6E3734B-B9D5-47AC-A4B4-664BCCDADD70}" destId="{B103EE48-93DF-4392-B00A-5530845D3EC9}" srcOrd="3" destOrd="0" presId="urn:microsoft.com/office/officeart/2005/8/layout/vProcess5"/>
    <dgm:cxn modelId="{A853A851-ACAB-4A24-B7A7-A7BAADE46B4D}" type="presParOf" srcId="{D6E3734B-B9D5-47AC-A4B4-664BCCDADD70}" destId="{E1C5FFBE-07EB-46EA-B063-470E04698C65}" srcOrd="4" destOrd="0" presId="urn:microsoft.com/office/officeart/2005/8/layout/vProcess5"/>
    <dgm:cxn modelId="{F357C612-58F2-4D84-B7AB-6C250BD3A855}" type="presParOf" srcId="{D6E3734B-B9D5-47AC-A4B4-664BCCDADD70}" destId="{8774A5D4-7822-4843-A8FA-2648E26B9605}" srcOrd="5" destOrd="0" presId="urn:microsoft.com/office/officeart/2005/8/layout/vProcess5"/>
    <dgm:cxn modelId="{35BF5A3D-262A-414A-8712-6CC714CF2B5F}" type="presParOf" srcId="{D6E3734B-B9D5-47AC-A4B4-664BCCDADD70}" destId="{48743BF1-EB37-488A-8EC8-3DD76C20A29D}" srcOrd="6" destOrd="0" presId="urn:microsoft.com/office/officeart/2005/8/layout/vProcess5"/>
    <dgm:cxn modelId="{CF62CB29-8188-4FE0-A4D6-8AEB0AF8355C}" type="presParOf" srcId="{D6E3734B-B9D5-47AC-A4B4-664BCCDADD70}" destId="{87603FC9-6F32-48CF-B2D0-D69E4BB0B43D}" srcOrd="7" destOrd="0" presId="urn:microsoft.com/office/officeart/2005/8/layout/vProcess5"/>
    <dgm:cxn modelId="{26383E1D-181D-4693-AC87-4021540C8A6E}" type="presParOf" srcId="{D6E3734B-B9D5-47AC-A4B4-664BCCDADD70}" destId="{6C84EBC0-744E-4E94-8C26-F9A10859FE70}" srcOrd="8" destOrd="0" presId="urn:microsoft.com/office/officeart/2005/8/layout/vProcess5"/>
    <dgm:cxn modelId="{8F5EB74B-4FBB-4AE9-995B-7A46510142CD}" type="presParOf" srcId="{D6E3734B-B9D5-47AC-A4B4-664BCCDADD70}" destId="{A160129D-37DD-4077-B01C-2D8ACF0AA88F}" srcOrd="9" destOrd="0" presId="urn:microsoft.com/office/officeart/2005/8/layout/vProcess5"/>
    <dgm:cxn modelId="{D59B6EAB-EC36-4AA6-9E30-FA052ADBF58D}" type="presParOf" srcId="{D6E3734B-B9D5-47AC-A4B4-664BCCDADD70}" destId="{E7D0D2FB-F1D0-440B-9748-E92A9FAE0B8A}" srcOrd="10" destOrd="0" presId="urn:microsoft.com/office/officeart/2005/8/layout/vProcess5"/>
    <dgm:cxn modelId="{8153F6D9-D85D-4B32-B108-2828F6DB6CAB}" type="presParOf" srcId="{D6E3734B-B9D5-47AC-A4B4-664BCCDADD70}" destId="{B0901A4F-6D39-41DA-8AD2-4D7EA01A8D9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5996135-0E64-48CC-998E-29F41D4C7AC2}" type="doc">
      <dgm:prSet loTypeId="urn:microsoft.com/office/officeart/2005/8/layout/process4" loCatId="process" qsTypeId="urn:microsoft.com/office/officeart/2005/8/quickstyle/simple5" qsCatId="simple" csTypeId="urn:microsoft.com/office/officeart/2005/8/colors/colorful4" csCatId="colorful"/>
      <dgm:spPr/>
      <dgm:t>
        <a:bodyPr/>
        <a:lstStyle/>
        <a:p>
          <a:endParaRPr lang="en-US"/>
        </a:p>
      </dgm:t>
    </dgm:pt>
    <dgm:pt modelId="{F708562C-106D-4566-B37E-8A055F2B7E35}">
      <dgm:prSet/>
      <dgm:spPr/>
      <dgm:t>
        <a:bodyPr/>
        <a:lstStyle/>
        <a:p>
          <a:r>
            <a:rPr lang="it-IT"/>
            <a:t>Il governo inglese nel 1931 decise di SVALUTARE LA STERLINA  E DI SGANCIARLA DALL’ORO. La sterlina rimaneva la moneta dei pagamenti internazionali, ma non si poteva più richiedere il rimborso in oro delle sterline possedute</a:t>
          </a:r>
          <a:endParaRPr lang="en-US"/>
        </a:p>
      </dgm:t>
    </dgm:pt>
    <dgm:pt modelId="{49F50CBE-67B4-44EF-96CD-2FA1221B46C2}" type="parTrans" cxnId="{CD4BA256-9A47-4E4C-BF80-9FD034F0F41E}">
      <dgm:prSet/>
      <dgm:spPr/>
      <dgm:t>
        <a:bodyPr/>
        <a:lstStyle/>
        <a:p>
          <a:endParaRPr lang="en-US"/>
        </a:p>
      </dgm:t>
    </dgm:pt>
    <dgm:pt modelId="{76264391-C196-4F6A-95EC-628D221C158C}" type="sibTrans" cxnId="{CD4BA256-9A47-4E4C-BF80-9FD034F0F41E}">
      <dgm:prSet/>
      <dgm:spPr/>
      <dgm:t>
        <a:bodyPr/>
        <a:lstStyle/>
        <a:p>
          <a:endParaRPr lang="en-US"/>
        </a:p>
      </dgm:t>
    </dgm:pt>
    <dgm:pt modelId="{2BD31AEC-9539-4653-8E66-4DE9EAF2D4EB}">
      <dgm:prSet/>
      <dgm:spPr/>
      <dgm:t>
        <a:bodyPr/>
        <a:lstStyle/>
        <a:p>
          <a:r>
            <a:rPr lang="it-IT"/>
            <a:t>Fu la fine del  </a:t>
          </a:r>
          <a:r>
            <a:rPr lang="it-IT" i="1" u="sng"/>
            <a:t>Gold standard  exchange </a:t>
          </a:r>
          <a:r>
            <a:rPr lang="it-IT"/>
            <a:t>cioè la fissazione del  valore delle monete in base al rapporto con l’oro.</a:t>
          </a:r>
          <a:endParaRPr lang="en-US"/>
        </a:p>
      </dgm:t>
    </dgm:pt>
    <dgm:pt modelId="{5A447E08-576E-4E08-A4AA-8F18503BE617}" type="parTrans" cxnId="{4194FF45-C90A-4B62-BA0D-91D52DDB639B}">
      <dgm:prSet/>
      <dgm:spPr/>
      <dgm:t>
        <a:bodyPr/>
        <a:lstStyle/>
        <a:p>
          <a:endParaRPr lang="en-US"/>
        </a:p>
      </dgm:t>
    </dgm:pt>
    <dgm:pt modelId="{B09CAC5C-DC86-4228-9632-EF120A45809B}" type="sibTrans" cxnId="{4194FF45-C90A-4B62-BA0D-91D52DDB639B}">
      <dgm:prSet/>
      <dgm:spPr/>
      <dgm:t>
        <a:bodyPr/>
        <a:lstStyle/>
        <a:p>
          <a:endParaRPr lang="en-US"/>
        </a:p>
      </dgm:t>
    </dgm:pt>
    <dgm:pt modelId="{11964B86-47C6-435C-BC7E-C1EAC605AF2D}">
      <dgm:prSet/>
      <dgm:spPr/>
      <dgm:t>
        <a:bodyPr/>
        <a:lstStyle/>
        <a:p>
          <a:r>
            <a:rPr lang="it-IT"/>
            <a:t>Le altre nazioni europee risposero con la svalutazione delle proprie monete travolgendo gli equilibri delle transazioni internazionali.</a:t>
          </a:r>
          <a:endParaRPr lang="en-US"/>
        </a:p>
      </dgm:t>
    </dgm:pt>
    <dgm:pt modelId="{BB4ED336-6CBF-409F-8306-C7FE6EEDDF63}" type="parTrans" cxnId="{03F1A0A8-970B-4109-8EA2-50ABDEC3F117}">
      <dgm:prSet/>
      <dgm:spPr/>
      <dgm:t>
        <a:bodyPr/>
        <a:lstStyle/>
        <a:p>
          <a:endParaRPr lang="en-US"/>
        </a:p>
      </dgm:t>
    </dgm:pt>
    <dgm:pt modelId="{68990DB6-B547-4ECC-9D88-1E3FA14D1F48}" type="sibTrans" cxnId="{03F1A0A8-970B-4109-8EA2-50ABDEC3F117}">
      <dgm:prSet/>
      <dgm:spPr/>
      <dgm:t>
        <a:bodyPr/>
        <a:lstStyle/>
        <a:p>
          <a:endParaRPr lang="en-US"/>
        </a:p>
      </dgm:t>
    </dgm:pt>
    <dgm:pt modelId="{9C01504E-CD2F-440D-BFA4-BC210A167061}" type="pres">
      <dgm:prSet presAssocID="{E5996135-0E64-48CC-998E-29F41D4C7AC2}" presName="Name0" presStyleCnt="0">
        <dgm:presLayoutVars>
          <dgm:dir/>
          <dgm:animLvl val="lvl"/>
          <dgm:resizeHandles val="exact"/>
        </dgm:presLayoutVars>
      </dgm:prSet>
      <dgm:spPr/>
    </dgm:pt>
    <dgm:pt modelId="{1DF48929-7A79-4E71-8B97-CADDEDBF5061}" type="pres">
      <dgm:prSet presAssocID="{11964B86-47C6-435C-BC7E-C1EAC605AF2D}" presName="boxAndChildren" presStyleCnt="0"/>
      <dgm:spPr/>
    </dgm:pt>
    <dgm:pt modelId="{C03E941B-E300-4BB7-AE84-703372DCFD6E}" type="pres">
      <dgm:prSet presAssocID="{11964B86-47C6-435C-BC7E-C1EAC605AF2D}" presName="parentTextBox" presStyleLbl="node1" presStyleIdx="0" presStyleCnt="3"/>
      <dgm:spPr/>
    </dgm:pt>
    <dgm:pt modelId="{4336FA98-A0FE-46BE-AE09-0D74F3AFAF80}" type="pres">
      <dgm:prSet presAssocID="{B09CAC5C-DC86-4228-9632-EF120A45809B}" presName="sp" presStyleCnt="0"/>
      <dgm:spPr/>
    </dgm:pt>
    <dgm:pt modelId="{8E1E09B5-7F8D-4A91-A67B-9C2F303E88F3}" type="pres">
      <dgm:prSet presAssocID="{2BD31AEC-9539-4653-8E66-4DE9EAF2D4EB}" presName="arrowAndChildren" presStyleCnt="0"/>
      <dgm:spPr/>
    </dgm:pt>
    <dgm:pt modelId="{6DF47607-CE2E-459A-BE13-7E0DB7B1227B}" type="pres">
      <dgm:prSet presAssocID="{2BD31AEC-9539-4653-8E66-4DE9EAF2D4EB}" presName="parentTextArrow" presStyleLbl="node1" presStyleIdx="1" presStyleCnt="3"/>
      <dgm:spPr/>
    </dgm:pt>
    <dgm:pt modelId="{8EF190F4-FCB3-4B4F-A366-DDE101FFD380}" type="pres">
      <dgm:prSet presAssocID="{76264391-C196-4F6A-95EC-628D221C158C}" presName="sp" presStyleCnt="0"/>
      <dgm:spPr/>
    </dgm:pt>
    <dgm:pt modelId="{821FA350-D99D-491A-AABA-B610F17CDC4F}" type="pres">
      <dgm:prSet presAssocID="{F708562C-106D-4566-B37E-8A055F2B7E35}" presName="arrowAndChildren" presStyleCnt="0"/>
      <dgm:spPr/>
    </dgm:pt>
    <dgm:pt modelId="{374B310E-1733-4730-B3D4-F8309B9EE8EC}" type="pres">
      <dgm:prSet presAssocID="{F708562C-106D-4566-B37E-8A055F2B7E35}" presName="parentTextArrow" presStyleLbl="node1" presStyleIdx="2" presStyleCnt="3"/>
      <dgm:spPr/>
    </dgm:pt>
  </dgm:ptLst>
  <dgm:cxnLst>
    <dgm:cxn modelId="{F8AE2C38-AA05-4530-86FA-D63E1E9C6F75}" type="presOf" srcId="{F708562C-106D-4566-B37E-8A055F2B7E35}" destId="{374B310E-1733-4730-B3D4-F8309B9EE8EC}" srcOrd="0" destOrd="0" presId="urn:microsoft.com/office/officeart/2005/8/layout/process4"/>
    <dgm:cxn modelId="{4194FF45-C90A-4B62-BA0D-91D52DDB639B}" srcId="{E5996135-0E64-48CC-998E-29F41D4C7AC2}" destId="{2BD31AEC-9539-4653-8E66-4DE9EAF2D4EB}" srcOrd="1" destOrd="0" parTransId="{5A447E08-576E-4E08-A4AA-8F18503BE617}" sibTransId="{B09CAC5C-DC86-4228-9632-EF120A45809B}"/>
    <dgm:cxn modelId="{1753CC68-B4FD-4CB9-B3A3-BF3A013D5945}" type="presOf" srcId="{E5996135-0E64-48CC-998E-29F41D4C7AC2}" destId="{9C01504E-CD2F-440D-BFA4-BC210A167061}" srcOrd="0" destOrd="0" presId="urn:microsoft.com/office/officeart/2005/8/layout/process4"/>
    <dgm:cxn modelId="{CD4BA256-9A47-4E4C-BF80-9FD034F0F41E}" srcId="{E5996135-0E64-48CC-998E-29F41D4C7AC2}" destId="{F708562C-106D-4566-B37E-8A055F2B7E35}" srcOrd="0" destOrd="0" parTransId="{49F50CBE-67B4-44EF-96CD-2FA1221B46C2}" sibTransId="{76264391-C196-4F6A-95EC-628D221C158C}"/>
    <dgm:cxn modelId="{1A8B5D9C-6FC5-42A7-9630-3A361EC72DAB}" type="presOf" srcId="{2BD31AEC-9539-4653-8E66-4DE9EAF2D4EB}" destId="{6DF47607-CE2E-459A-BE13-7E0DB7B1227B}" srcOrd="0" destOrd="0" presId="urn:microsoft.com/office/officeart/2005/8/layout/process4"/>
    <dgm:cxn modelId="{796D06A1-F291-455E-B478-E73D00C6E7EF}" type="presOf" srcId="{11964B86-47C6-435C-BC7E-C1EAC605AF2D}" destId="{C03E941B-E300-4BB7-AE84-703372DCFD6E}" srcOrd="0" destOrd="0" presId="urn:microsoft.com/office/officeart/2005/8/layout/process4"/>
    <dgm:cxn modelId="{03F1A0A8-970B-4109-8EA2-50ABDEC3F117}" srcId="{E5996135-0E64-48CC-998E-29F41D4C7AC2}" destId="{11964B86-47C6-435C-BC7E-C1EAC605AF2D}" srcOrd="2" destOrd="0" parTransId="{BB4ED336-6CBF-409F-8306-C7FE6EEDDF63}" sibTransId="{68990DB6-B547-4ECC-9D88-1E3FA14D1F48}"/>
    <dgm:cxn modelId="{19B2F1B7-3C76-40BC-B638-826FFA79491C}" type="presParOf" srcId="{9C01504E-CD2F-440D-BFA4-BC210A167061}" destId="{1DF48929-7A79-4E71-8B97-CADDEDBF5061}" srcOrd="0" destOrd="0" presId="urn:microsoft.com/office/officeart/2005/8/layout/process4"/>
    <dgm:cxn modelId="{46EE3FFC-1427-4132-ADF7-3107A72CD8AB}" type="presParOf" srcId="{1DF48929-7A79-4E71-8B97-CADDEDBF5061}" destId="{C03E941B-E300-4BB7-AE84-703372DCFD6E}" srcOrd="0" destOrd="0" presId="urn:microsoft.com/office/officeart/2005/8/layout/process4"/>
    <dgm:cxn modelId="{8BBC4B5D-2AB8-479D-8151-4ABC7B51C0AC}" type="presParOf" srcId="{9C01504E-CD2F-440D-BFA4-BC210A167061}" destId="{4336FA98-A0FE-46BE-AE09-0D74F3AFAF80}" srcOrd="1" destOrd="0" presId="urn:microsoft.com/office/officeart/2005/8/layout/process4"/>
    <dgm:cxn modelId="{EEE1DEFD-7A52-476C-A9C1-F2D0543A5593}" type="presParOf" srcId="{9C01504E-CD2F-440D-BFA4-BC210A167061}" destId="{8E1E09B5-7F8D-4A91-A67B-9C2F303E88F3}" srcOrd="2" destOrd="0" presId="urn:microsoft.com/office/officeart/2005/8/layout/process4"/>
    <dgm:cxn modelId="{65236D67-A89A-4364-8BA6-51094C4D46E9}" type="presParOf" srcId="{8E1E09B5-7F8D-4A91-A67B-9C2F303E88F3}" destId="{6DF47607-CE2E-459A-BE13-7E0DB7B1227B}" srcOrd="0" destOrd="0" presId="urn:microsoft.com/office/officeart/2005/8/layout/process4"/>
    <dgm:cxn modelId="{481E98A1-1703-4D4F-8EC4-8592138AA947}" type="presParOf" srcId="{9C01504E-CD2F-440D-BFA4-BC210A167061}" destId="{8EF190F4-FCB3-4B4F-A366-DDE101FFD380}" srcOrd="3" destOrd="0" presId="urn:microsoft.com/office/officeart/2005/8/layout/process4"/>
    <dgm:cxn modelId="{B8F57658-2EC8-48E1-9FCB-2A975E7DC540}" type="presParOf" srcId="{9C01504E-CD2F-440D-BFA4-BC210A167061}" destId="{821FA350-D99D-491A-AABA-B610F17CDC4F}" srcOrd="4" destOrd="0" presId="urn:microsoft.com/office/officeart/2005/8/layout/process4"/>
    <dgm:cxn modelId="{411F0DDE-5762-4FD8-8144-BE090090C5C9}" type="presParOf" srcId="{821FA350-D99D-491A-AABA-B610F17CDC4F}" destId="{374B310E-1733-4730-B3D4-F8309B9EE8E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93FFD0-6855-4ED6-A191-69C228352E39}"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725D562E-109F-4584-9123-830EBCEDD78F}">
      <dgm:prSet/>
      <dgm:spPr/>
      <dgm:t>
        <a:bodyPr/>
        <a:lstStyle/>
        <a:p>
          <a:r>
            <a:rPr lang="it-IT"/>
            <a:t>Si accentuarono i legami tra i grandi gruppi industriali e lo stato.</a:t>
          </a:r>
          <a:endParaRPr lang="en-US"/>
        </a:p>
      </dgm:t>
    </dgm:pt>
    <dgm:pt modelId="{5B607591-9526-48F1-B0AD-87758F5C449F}" type="parTrans" cxnId="{A2EEE8E5-7F8F-485E-87D2-A4D27AAA1C95}">
      <dgm:prSet/>
      <dgm:spPr/>
      <dgm:t>
        <a:bodyPr/>
        <a:lstStyle/>
        <a:p>
          <a:endParaRPr lang="en-US"/>
        </a:p>
      </dgm:t>
    </dgm:pt>
    <dgm:pt modelId="{429D981C-1670-45FD-B5FE-65BE9906B36C}" type="sibTrans" cxnId="{A2EEE8E5-7F8F-485E-87D2-A4D27AAA1C95}">
      <dgm:prSet/>
      <dgm:spPr/>
      <dgm:t>
        <a:bodyPr/>
        <a:lstStyle/>
        <a:p>
          <a:endParaRPr lang="en-US"/>
        </a:p>
      </dgm:t>
    </dgm:pt>
    <dgm:pt modelId="{6BB1D847-DC91-4F7F-A076-9307ABA1873F}">
      <dgm:prSet/>
      <dgm:spPr/>
      <dgm:t>
        <a:bodyPr/>
        <a:lstStyle/>
        <a:p>
          <a:r>
            <a:rPr lang="it-IT"/>
            <a:t>Divenne fondamentale l’allargamento dei mercati e questo si intrecciò con le scelte in politica estera.</a:t>
          </a:r>
          <a:endParaRPr lang="en-US"/>
        </a:p>
      </dgm:t>
    </dgm:pt>
    <dgm:pt modelId="{4222AA3D-19B6-47F3-98A1-8D288DE681A2}" type="parTrans" cxnId="{130899CD-44DD-4262-A54A-B133F5D503B3}">
      <dgm:prSet/>
      <dgm:spPr/>
      <dgm:t>
        <a:bodyPr/>
        <a:lstStyle/>
        <a:p>
          <a:endParaRPr lang="en-US"/>
        </a:p>
      </dgm:t>
    </dgm:pt>
    <dgm:pt modelId="{A740E998-63A2-4A37-BE8F-41D130B2A9C9}" type="sibTrans" cxnId="{130899CD-44DD-4262-A54A-B133F5D503B3}">
      <dgm:prSet/>
      <dgm:spPr/>
      <dgm:t>
        <a:bodyPr/>
        <a:lstStyle/>
        <a:p>
          <a:endParaRPr lang="en-US"/>
        </a:p>
      </dgm:t>
    </dgm:pt>
    <dgm:pt modelId="{14A3F9E0-000F-468A-9341-2E926C669288}">
      <dgm:prSet/>
      <dgm:spPr/>
      <dgm:t>
        <a:bodyPr/>
        <a:lstStyle/>
        <a:p>
          <a:r>
            <a:rPr lang="it-IT"/>
            <a:t>Si ripresentò la  tendenza all’espansionismo militare: nell’Ottocento aveva prevalso la tendenza imperialista, ora non c’era più nulla da colonizzare. Restava perciò la possibilità di estendersi verso i paesi confinanti.</a:t>
          </a:r>
          <a:endParaRPr lang="en-US"/>
        </a:p>
      </dgm:t>
    </dgm:pt>
    <dgm:pt modelId="{42F8E649-1BB2-4F1A-9205-475299B063C8}" type="parTrans" cxnId="{80DCB684-46EC-49DF-9659-E3F365F9F978}">
      <dgm:prSet/>
      <dgm:spPr/>
      <dgm:t>
        <a:bodyPr/>
        <a:lstStyle/>
        <a:p>
          <a:endParaRPr lang="en-US"/>
        </a:p>
      </dgm:t>
    </dgm:pt>
    <dgm:pt modelId="{C1E8CE50-232F-4813-90B1-77DD49ECB513}" type="sibTrans" cxnId="{80DCB684-46EC-49DF-9659-E3F365F9F978}">
      <dgm:prSet/>
      <dgm:spPr/>
      <dgm:t>
        <a:bodyPr/>
        <a:lstStyle/>
        <a:p>
          <a:endParaRPr lang="en-US"/>
        </a:p>
      </dgm:t>
    </dgm:pt>
    <dgm:pt modelId="{E478337E-EB7A-473B-BA79-83A6AC7B0178}">
      <dgm:prSet/>
      <dgm:spPr/>
      <dgm:t>
        <a:bodyPr/>
        <a:lstStyle/>
        <a:p>
          <a:r>
            <a:rPr lang="it-IT"/>
            <a:t>E’ questa la via che verrà seguita dalla Germania nazista e dall’Italia fascista.</a:t>
          </a:r>
          <a:endParaRPr lang="en-US"/>
        </a:p>
      </dgm:t>
    </dgm:pt>
    <dgm:pt modelId="{1682A281-9203-489B-98DE-B9218EE26369}" type="parTrans" cxnId="{9B63B9D4-66B5-4443-BBB0-F6E651DB7EE1}">
      <dgm:prSet/>
      <dgm:spPr/>
      <dgm:t>
        <a:bodyPr/>
        <a:lstStyle/>
        <a:p>
          <a:endParaRPr lang="en-US"/>
        </a:p>
      </dgm:t>
    </dgm:pt>
    <dgm:pt modelId="{26BEF079-9880-46E4-91CF-4D7B864E5051}" type="sibTrans" cxnId="{9B63B9D4-66B5-4443-BBB0-F6E651DB7EE1}">
      <dgm:prSet/>
      <dgm:spPr/>
      <dgm:t>
        <a:bodyPr/>
        <a:lstStyle/>
        <a:p>
          <a:endParaRPr lang="en-US"/>
        </a:p>
      </dgm:t>
    </dgm:pt>
    <dgm:pt modelId="{650F2543-34BD-42E6-9C72-2A3A109042C7}" type="pres">
      <dgm:prSet presAssocID="{3E93FFD0-6855-4ED6-A191-69C228352E39}" presName="linear" presStyleCnt="0">
        <dgm:presLayoutVars>
          <dgm:animLvl val="lvl"/>
          <dgm:resizeHandles val="exact"/>
        </dgm:presLayoutVars>
      </dgm:prSet>
      <dgm:spPr/>
    </dgm:pt>
    <dgm:pt modelId="{FE7C7F0F-3F5C-4CDE-87D7-1C7F81832E7A}" type="pres">
      <dgm:prSet presAssocID="{725D562E-109F-4584-9123-830EBCEDD78F}" presName="parentText" presStyleLbl="node1" presStyleIdx="0" presStyleCnt="4">
        <dgm:presLayoutVars>
          <dgm:chMax val="0"/>
          <dgm:bulletEnabled val="1"/>
        </dgm:presLayoutVars>
      </dgm:prSet>
      <dgm:spPr/>
    </dgm:pt>
    <dgm:pt modelId="{81142A91-A1DC-42BE-B387-B6EBD35FF64C}" type="pres">
      <dgm:prSet presAssocID="{429D981C-1670-45FD-B5FE-65BE9906B36C}" presName="spacer" presStyleCnt="0"/>
      <dgm:spPr/>
    </dgm:pt>
    <dgm:pt modelId="{D9E6CDEC-B941-4FA4-B15D-CFCC91803FCF}" type="pres">
      <dgm:prSet presAssocID="{6BB1D847-DC91-4F7F-A076-9307ABA1873F}" presName="parentText" presStyleLbl="node1" presStyleIdx="1" presStyleCnt="4">
        <dgm:presLayoutVars>
          <dgm:chMax val="0"/>
          <dgm:bulletEnabled val="1"/>
        </dgm:presLayoutVars>
      </dgm:prSet>
      <dgm:spPr/>
    </dgm:pt>
    <dgm:pt modelId="{DA574D56-4DE6-4609-BAE0-463C1B7A2061}" type="pres">
      <dgm:prSet presAssocID="{A740E998-63A2-4A37-BE8F-41D130B2A9C9}" presName="spacer" presStyleCnt="0"/>
      <dgm:spPr/>
    </dgm:pt>
    <dgm:pt modelId="{D4AB0F33-3B64-4B98-93EA-70111346A2B0}" type="pres">
      <dgm:prSet presAssocID="{14A3F9E0-000F-468A-9341-2E926C669288}" presName="parentText" presStyleLbl="node1" presStyleIdx="2" presStyleCnt="4">
        <dgm:presLayoutVars>
          <dgm:chMax val="0"/>
          <dgm:bulletEnabled val="1"/>
        </dgm:presLayoutVars>
      </dgm:prSet>
      <dgm:spPr/>
    </dgm:pt>
    <dgm:pt modelId="{D058DFD2-993E-4079-9244-3DDC3D51CD23}" type="pres">
      <dgm:prSet presAssocID="{C1E8CE50-232F-4813-90B1-77DD49ECB513}" presName="spacer" presStyleCnt="0"/>
      <dgm:spPr/>
    </dgm:pt>
    <dgm:pt modelId="{65065874-EFFB-4C91-BA01-BF91600EACA2}" type="pres">
      <dgm:prSet presAssocID="{E478337E-EB7A-473B-BA79-83A6AC7B0178}" presName="parentText" presStyleLbl="node1" presStyleIdx="3" presStyleCnt="4">
        <dgm:presLayoutVars>
          <dgm:chMax val="0"/>
          <dgm:bulletEnabled val="1"/>
        </dgm:presLayoutVars>
      </dgm:prSet>
      <dgm:spPr/>
    </dgm:pt>
  </dgm:ptLst>
  <dgm:cxnLst>
    <dgm:cxn modelId="{56A43D18-C8EE-4939-A9FE-E21BF3B34684}" type="presOf" srcId="{E478337E-EB7A-473B-BA79-83A6AC7B0178}" destId="{65065874-EFFB-4C91-BA01-BF91600EACA2}" srcOrd="0" destOrd="0" presId="urn:microsoft.com/office/officeart/2005/8/layout/vList2"/>
    <dgm:cxn modelId="{C2FC5043-44DA-4052-893D-9DE2B7784A5D}" type="presOf" srcId="{725D562E-109F-4584-9123-830EBCEDD78F}" destId="{FE7C7F0F-3F5C-4CDE-87D7-1C7F81832E7A}" srcOrd="0" destOrd="0" presId="urn:microsoft.com/office/officeart/2005/8/layout/vList2"/>
    <dgm:cxn modelId="{F1E75A66-0E30-474D-AE05-64446AB61DB6}" type="presOf" srcId="{14A3F9E0-000F-468A-9341-2E926C669288}" destId="{D4AB0F33-3B64-4B98-93EA-70111346A2B0}" srcOrd="0" destOrd="0" presId="urn:microsoft.com/office/officeart/2005/8/layout/vList2"/>
    <dgm:cxn modelId="{80DCB684-46EC-49DF-9659-E3F365F9F978}" srcId="{3E93FFD0-6855-4ED6-A191-69C228352E39}" destId="{14A3F9E0-000F-468A-9341-2E926C669288}" srcOrd="2" destOrd="0" parTransId="{42F8E649-1BB2-4F1A-9205-475299B063C8}" sibTransId="{C1E8CE50-232F-4813-90B1-77DD49ECB513}"/>
    <dgm:cxn modelId="{0CFBBBCA-4525-495C-ABCB-AF674B136E28}" type="presOf" srcId="{3E93FFD0-6855-4ED6-A191-69C228352E39}" destId="{650F2543-34BD-42E6-9C72-2A3A109042C7}" srcOrd="0" destOrd="0" presId="urn:microsoft.com/office/officeart/2005/8/layout/vList2"/>
    <dgm:cxn modelId="{130899CD-44DD-4262-A54A-B133F5D503B3}" srcId="{3E93FFD0-6855-4ED6-A191-69C228352E39}" destId="{6BB1D847-DC91-4F7F-A076-9307ABA1873F}" srcOrd="1" destOrd="0" parTransId="{4222AA3D-19B6-47F3-98A1-8D288DE681A2}" sibTransId="{A740E998-63A2-4A37-BE8F-41D130B2A9C9}"/>
    <dgm:cxn modelId="{9B63B9D4-66B5-4443-BBB0-F6E651DB7EE1}" srcId="{3E93FFD0-6855-4ED6-A191-69C228352E39}" destId="{E478337E-EB7A-473B-BA79-83A6AC7B0178}" srcOrd="3" destOrd="0" parTransId="{1682A281-9203-489B-98DE-B9218EE26369}" sibTransId="{26BEF079-9880-46E4-91CF-4D7B864E5051}"/>
    <dgm:cxn modelId="{A2EEE8E5-7F8F-485E-87D2-A4D27AAA1C95}" srcId="{3E93FFD0-6855-4ED6-A191-69C228352E39}" destId="{725D562E-109F-4584-9123-830EBCEDD78F}" srcOrd="0" destOrd="0" parTransId="{5B607591-9526-48F1-B0AD-87758F5C449F}" sibTransId="{429D981C-1670-45FD-B5FE-65BE9906B36C}"/>
    <dgm:cxn modelId="{C9A250FF-E03B-4675-BE27-605BA1BCFFC8}" type="presOf" srcId="{6BB1D847-DC91-4F7F-A076-9307ABA1873F}" destId="{D9E6CDEC-B941-4FA4-B15D-CFCC91803FCF}" srcOrd="0" destOrd="0" presId="urn:microsoft.com/office/officeart/2005/8/layout/vList2"/>
    <dgm:cxn modelId="{C8717C16-D4BB-49CD-8E55-DE5C3039DF6B}" type="presParOf" srcId="{650F2543-34BD-42E6-9C72-2A3A109042C7}" destId="{FE7C7F0F-3F5C-4CDE-87D7-1C7F81832E7A}" srcOrd="0" destOrd="0" presId="urn:microsoft.com/office/officeart/2005/8/layout/vList2"/>
    <dgm:cxn modelId="{213C49A5-5D1B-44F0-B47B-1A44F86D79A1}" type="presParOf" srcId="{650F2543-34BD-42E6-9C72-2A3A109042C7}" destId="{81142A91-A1DC-42BE-B387-B6EBD35FF64C}" srcOrd="1" destOrd="0" presId="urn:microsoft.com/office/officeart/2005/8/layout/vList2"/>
    <dgm:cxn modelId="{EAC1A009-8888-47FD-8BA2-B139AC24229F}" type="presParOf" srcId="{650F2543-34BD-42E6-9C72-2A3A109042C7}" destId="{D9E6CDEC-B941-4FA4-B15D-CFCC91803FCF}" srcOrd="2" destOrd="0" presId="urn:microsoft.com/office/officeart/2005/8/layout/vList2"/>
    <dgm:cxn modelId="{E54C7205-104C-4CCF-A9D8-85B57E62E6CC}" type="presParOf" srcId="{650F2543-34BD-42E6-9C72-2A3A109042C7}" destId="{DA574D56-4DE6-4609-BAE0-463C1B7A2061}" srcOrd="3" destOrd="0" presId="urn:microsoft.com/office/officeart/2005/8/layout/vList2"/>
    <dgm:cxn modelId="{FAD319E6-CBFE-4457-A205-BB9026FC02D5}" type="presParOf" srcId="{650F2543-34BD-42E6-9C72-2A3A109042C7}" destId="{D4AB0F33-3B64-4B98-93EA-70111346A2B0}" srcOrd="4" destOrd="0" presId="urn:microsoft.com/office/officeart/2005/8/layout/vList2"/>
    <dgm:cxn modelId="{7622EDA6-749C-44B7-A997-252896876EE2}" type="presParOf" srcId="{650F2543-34BD-42E6-9C72-2A3A109042C7}" destId="{D058DFD2-993E-4079-9244-3DDC3D51CD23}" srcOrd="5" destOrd="0" presId="urn:microsoft.com/office/officeart/2005/8/layout/vList2"/>
    <dgm:cxn modelId="{C8E36FC6-31FA-463A-8382-F19DF5B9593E}" type="presParOf" srcId="{650F2543-34BD-42E6-9C72-2A3A109042C7}" destId="{65065874-EFFB-4C91-BA01-BF91600EACA2}"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E74E9B4-BEE8-4A86-AE9B-D86E3199852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68B6156E-A77D-4999-A889-7228C20DBD39}">
      <dgm:prSet/>
      <dgm:spPr/>
      <dgm:t>
        <a:bodyPr/>
        <a:lstStyle/>
        <a:p>
          <a:r>
            <a:rPr lang="it-IT" b="0" i="0"/>
            <a:t>HERBERT  HOOVER</a:t>
          </a:r>
          <a:endParaRPr lang="it-IT"/>
        </a:p>
      </dgm:t>
    </dgm:pt>
    <dgm:pt modelId="{2EBDE3FB-F357-4F5C-B149-CE602C53F791}" type="parTrans" cxnId="{464B0A39-59F6-4AC5-90E7-E448F0E78855}">
      <dgm:prSet/>
      <dgm:spPr/>
      <dgm:t>
        <a:bodyPr/>
        <a:lstStyle/>
        <a:p>
          <a:endParaRPr lang="it-IT"/>
        </a:p>
      </dgm:t>
    </dgm:pt>
    <dgm:pt modelId="{239A5716-7B11-44A9-B64B-D6AB1BC502E9}" type="sibTrans" cxnId="{464B0A39-59F6-4AC5-90E7-E448F0E78855}">
      <dgm:prSet/>
      <dgm:spPr/>
      <dgm:t>
        <a:bodyPr/>
        <a:lstStyle/>
        <a:p>
          <a:endParaRPr lang="it-IT"/>
        </a:p>
      </dgm:t>
    </dgm:pt>
    <dgm:pt modelId="{1C627616-2AA2-41E4-834D-7695D65A9A2E}" type="pres">
      <dgm:prSet presAssocID="{BE74E9B4-BEE8-4A86-AE9B-D86E3199852B}" presName="linear" presStyleCnt="0">
        <dgm:presLayoutVars>
          <dgm:animLvl val="lvl"/>
          <dgm:resizeHandles val="exact"/>
        </dgm:presLayoutVars>
      </dgm:prSet>
      <dgm:spPr/>
    </dgm:pt>
    <dgm:pt modelId="{F29A001E-7FA5-4E20-8289-FB3D61DCDB4D}" type="pres">
      <dgm:prSet presAssocID="{68B6156E-A77D-4999-A889-7228C20DBD39}" presName="parentText" presStyleLbl="node1" presStyleIdx="0" presStyleCnt="1" custLinFactNeighborX="-12822" custLinFactNeighborY="-38">
        <dgm:presLayoutVars>
          <dgm:chMax val="0"/>
          <dgm:bulletEnabled val="1"/>
        </dgm:presLayoutVars>
      </dgm:prSet>
      <dgm:spPr/>
    </dgm:pt>
  </dgm:ptLst>
  <dgm:cxnLst>
    <dgm:cxn modelId="{0125E220-FB6F-41C8-9892-FCA318167A26}" type="presOf" srcId="{BE74E9B4-BEE8-4A86-AE9B-D86E3199852B}" destId="{1C627616-2AA2-41E4-834D-7695D65A9A2E}" srcOrd="0" destOrd="0" presId="urn:microsoft.com/office/officeart/2005/8/layout/vList2"/>
    <dgm:cxn modelId="{464B0A39-59F6-4AC5-90E7-E448F0E78855}" srcId="{BE74E9B4-BEE8-4A86-AE9B-D86E3199852B}" destId="{68B6156E-A77D-4999-A889-7228C20DBD39}" srcOrd="0" destOrd="0" parTransId="{2EBDE3FB-F357-4F5C-B149-CE602C53F791}" sibTransId="{239A5716-7B11-44A9-B64B-D6AB1BC502E9}"/>
    <dgm:cxn modelId="{6AECFB53-C7FD-4AF1-873A-C2CC1D2BE4C7}" type="presOf" srcId="{68B6156E-A77D-4999-A889-7228C20DBD39}" destId="{F29A001E-7FA5-4E20-8289-FB3D61DCDB4D}" srcOrd="0" destOrd="0" presId="urn:microsoft.com/office/officeart/2005/8/layout/vList2"/>
    <dgm:cxn modelId="{5284BDCC-7EED-4892-9635-FE5515C1CD2C}" type="presParOf" srcId="{1C627616-2AA2-41E4-834D-7695D65A9A2E}" destId="{F29A001E-7FA5-4E20-8289-FB3D61DCDB4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283A5A7-1FCA-4D97-B873-12A866B166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E33BC7D7-DD6A-4D1A-A288-6FDCB04CB28F}">
      <dgm:prSet/>
      <dgm:spPr/>
      <dgm:t>
        <a:bodyPr/>
        <a:lstStyle/>
        <a:p>
          <a:r>
            <a:rPr lang="it-IT" b="1" i="1" dirty="0"/>
            <a:t>IL NEW DEAL  </a:t>
          </a:r>
          <a:r>
            <a:rPr lang="it-IT" b="0" i="1" dirty="0"/>
            <a:t>(NUOVO CORSO)</a:t>
          </a:r>
          <a:endParaRPr lang="it-IT" dirty="0"/>
        </a:p>
      </dgm:t>
    </dgm:pt>
    <dgm:pt modelId="{087C8B27-1A6C-4880-9739-04BD81F275BD}" type="parTrans" cxnId="{5DF10014-4F64-406F-8B94-E803EEF57533}">
      <dgm:prSet/>
      <dgm:spPr/>
      <dgm:t>
        <a:bodyPr/>
        <a:lstStyle/>
        <a:p>
          <a:endParaRPr lang="it-IT"/>
        </a:p>
      </dgm:t>
    </dgm:pt>
    <dgm:pt modelId="{578D8128-07A3-44B6-BBB7-3BAED8F3764E}" type="sibTrans" cxnId="{5DF10014-4F64-406F-8B94-E803EEF57533}">
      <dgm:prSet/>
      <dgm:spPr/>
      <dgm:t>
        <a:bodyPr/>
        <a:lstStyle/>
        <a:p>
          <a:endParaRPr lang="it-IT"/>
        </a:p>
      </dgm:t>
    </dgm:pt>
    <dgm:pt modelId="{8DD9633C-C0C1-42FB-BA43-4CFD6392C937}" type="pres">
      <dgm:prSet presAssocID="{4283A5A7-1FCA-4D97-B873-12A866B16666}" presName="linear" presStyleCnt="0">
        <dgm:presLayoutVars>
          <dgm:animLvl val="lvl"/>
          <dgm:resizeHandles val="exact"/>
        </dgm:presLayoutVars>
      </dgm:prSet>
      <dgm:spPr/>
    </dgm:pt>
    <dgm:pt modelId="{ADB8D49D-D287-4A7C-A14F-83B9DFF79602}" type="pres">
      <dgm:prSet presAssocID="{E33BC7D7-DD6A-4D1A-A288-6FDCB04CB28F}" presName="parentText" presStyleLbl="node1" presStyleIdx="0" presStyleCnt="1">
        <dgm:presLayoutVars>
          <dgm:chMax val="0"/>
          <dgm:bulletEnabled val="1"/>
        </dgm:presLayoutVars>
      </dgm:prSet>
      <dgm:spPr/>
    </dgm:pt>
  </dgm:ptLst>
  <dgm:cxnLst>
    <dgm:cxn modelId="{5DF10014-4F64-406F-8B94-E803EEF57533}" srcId="{4283A5A7-1FCA-4D97-B873-12A866B16666}" destId="{E33BC7D7-DD6A-4D1A-A288-6FDCB04CB28F}" srcOrd="0" destOrd="0" parTransId="{087C8B27-1A6C-4880-9739-04BD81F275BD}" sibTransId="{578D8128-07A3-44B6-BBB7-3BAED8F3764E}"/>
    <dgm:cxn modelId="{A884D4B6-71EE-46AD-92A6-5D0DE7497814}" type="presOf" srcId="{4283A5A7-1FCA-4D97-B873-12A866B16666}" destId="{8DD9633C-C0C1-42FB-BA43-4CFD6392C937}" srcOrd="0" destOrd="0" presId="urn:microsoft.com/office/officeart/2005/8/layout/vList2"/>
    <dgm:cxn modelId="{42EBDFD1-7C99-4586-B29D-D4A19B409CD3}" type="presOf" srcId="{E33BC7D7-DD6A-4D1A-A288-6FDCB04CB28F}" destId="{ADB8D49D-D287-4A7C-A14F-83B9DFF79602}" srcOrd="0" destOrd="0" presId="urn:microsoft.com/office/officeart/2005/8/layout/vList2"/>
    <dgm:cxn modelId="{42DAF54C-F277-4C6D-883B-1700BA994120}" type="presParOf" srcId="{8DD9633C-C0C1-42FB-BA43-4CFD6392C937}" destId="{ADB8D49D-D287-4A7C-A14F-83B9DFF7960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CA65EE-47B1-4C89-9BDC-00E47D55BDE0}" type="doc">
      <dgm:prSet loTypeId="urn:microsoft.com/office/officeart/2008/layout/LinedList" loCatId="list" qsTypeId="urn:microsoft.com/office/officeart/2005/8/quickstyle/simple3" qsCatId="simple" csTypeId="urn:microsoft.com/office/officeart/2005/8/colors/accent1_3" csCatId="accent1"/>
      <dgm:spPr/>
      <dgm:t>
        <a:bodyPr/>
        <a:lstStyle/>
        <a:p>
          <a:endParaRPr lang="en-US"/>
        </a:p>
      </dgm:t>
    </dgm:pt>
    <dgm:pt modelId="{3768146C-A0BB-4396-9F05-FF343D8FBE5C}">
      <dgm:prSet/>
      <dgm:spPr/>
      <dgm:t>
        <a:bodyPr/>
        <a:lstStyle/>
        <a:p>
          <a:r>
            <a:rPr lang="it-IT"/>
            <a:t>Alla fine degli anni venti questo meccanismo positivo si inceppo’ ed esplose una crisi generale.</a:t>
          </a:r>
          <a:endParaRPr lang="en-US"/>
        </a:p>
      </dgm:t>
    </dgm:pt>
    <dgm:pt modelId="{8516F912-B9C9-45D0-B116-4B760F2EDA0A}" type="parTrans" cxnId="{9EF0BA0A-33B7-4B46-9237-F6DAB40A5829}">
      <dgm:prSet/>
      <dgm:spPr/>
      <dgm:t>
        <a:bodyPr/>
        <a:lstStyle/>
        <a:p>
          <a:endParaRPr lang="en-US"/>
        </a:p>
      </dgm:t>
    </dgm:pt>
    <dgm:pt modelId="{7802188C-5E3F-46C7-9A75-B095A56428E2}" type="sibTrans" cxnId="{9EF0BA0A-33B7-4B46-9237-F6DAB40A5829}">
      <dgm:prSet/>
      <dgm:spPr/>
      <dgm:t>
        <a:bodyPr/>
        <a:lstStyle/>
        <a:p>
          <a:endParaRPr lang="en-US"/>
        </a:p>
      </dgm:t>
    </dgm:pt>
    <dgm:pt modelId="{08A03FBF-BF8A-42B2-B6C1-062F27E5109D}">
      <dgm:prSet/>
      <dgm:spPr/>
      <dgm:t>
        <a:bodyPr/>
        <a:lstStyle/>
        <a:p>
          <a:r>
            <a:rPr lang="it-IT"/>
            <a:t>Questa crisi si rivelò  diversa da  ogni altro fenomeno di recessione verificatosi sino a quel momento</a:t>
          </a:r>
          <a:endParaRPr lang="en-US"/>
        </a:p>
      </dgm:t>
    </dgm:pt>
    <dgm:pt modelId="{68F21EA0-42BF-4EB7-9FFB-8804BAD144C2}" type="parTrans" cxnId="{E384A66B-88C3-41D8-9426-30EBC32548EE}">
      <dgm:prSet/>
      <dgm:spPr/>
      <dgm:t>
        <a:bodyPr/>
        <a:lstStyle/>
        <a:p>
          <a:endParaRPr lang="en-US"/>
        </a:p>
      </dgm:t>
    </dgm:pt>
    <dgm:pt modelId="{33E30170-D332-4F66-899C-67D7FAAB6209}" type="sibTrans" cxnId="{E384A66B-88C3-41D8-9426-30EBC32548EE}">
      <dgm:prSet/>
      <dgm:spPr/>
      <dgm:t>
        <a:bodyPr/>
        <a:lstStyle/>
        <a:p>
          <a:endParaRPr lang="en-US"/>
        </a:p>
      </dgm:t>
    </dgm:pt>
    <dgm:pt modelId="{138FAA37-B80B-4466-8316-FCDDABF2FE1E}" type="pres">
      <dgm:prSet presAssocID="{15CA65EE-47B1-4C89-9BDC-00E47D55BDE0}" presName="vert0" presStyleCnt="0">
        <dgm:presLayoutVars>
          <dgm:dir/>
          <dgm:animOne val="branch"/>
          <dgm:animLvl val="lvl"/>
        </dgm:presLayoutVars>
      </dgm:prSet>
      <dgm:spPr/>
    </dgm:pt>
    <dgm:pt modelId="{82F5BEED-264C-473B-A63C-B38294F33012}" type="pres">
      <dgm:prSet presAssocID="{3768146C-A0BB-4396-9F05-FF343D8FBE5C}" presName="thickLine" presStyleLbl="alignNode1" presStyleIdx="0" presStyleCnt="2"/>
      <dgm:spPr/>
    </dgm:pt>
    <dgm:pt modelId="{95AFED43-4876-441D-BBF2-3F8D39018B56}" type="pres">
      <dgm:prSet presAssocID="{3768146C-A0BB-4396-9F05-FF343D8FBE5C}" presName="horz1" presStyleCnt="0"/>
      <dgm:spPr/>
    </dgm:pt>
    <dgm:pt modelId="{0655E315-F2FE-4940-A6C7-EC345D41C0C9}" type="pres">
      <dgm:prSet presAssocID="{3768146C-A0BB-4396-9F05-FF343D8FBE5C}" presName="tx1" presStyleLbl="revTx" presStyleIdx="0" presStyleCnt="2"/>
      <dgm:spPr/>
    </dgm:pt>
    <dgm:pt modelId="{F8789C2C-757C-44DC-A0F5-09425A4CB38D}" type="pres">
      <dgm:prSet presAssocID="{3768146C-A0BB-4396-9F05-FF343D8FBE5C}" presName="vert1" presStyleCnt="0"/>
      <dgm:spPr/>
    </dgm:pt>
    <dgm:pt modelId="{3FD517A7-CF9E-41C2-8136-11ADD0445A02}" type="pres">
      <dgm:prSet presAssocID="{08A03FBF-BF8A-42B2-B6C1-062F27E5109D}" presName="thickLine" presStyleLbl="alignNode1" presStyleIdx="1" presStyleCnt="2"/>
      <dgm:spPr/>
    </dgm:pt>
    <dgm:pt modelId="{71A2827B-10DD-4B6E-A793-E78C2FE620C8}" type="pres">
      <dgm:prSet presAssocID="{08A03FBF-BF8A-42B2-B6C1-062F27E5109D}" presName="horz1" presStyleCnt="0"/>
      <dgm:spPr/>
    </dgm:pt>
    <dgm:pt modelId="{79DC86B2-ED7D-4252-BA55-DEAD2C398F8D}" type="pres">
      <dgm:prSet presAssocID="{08A03FBF-BF8A-42B2-B6C1-062F27E5109D}" presName="tx1" presStyleLbl="revTx" presStyleIdx="1" presStyleCnt="2"/>
      <dgm:spPr/>
    </dgm:pt>
    <dgm:pt modelId="{DDB14627-A833-4203-9D52-B2829A106434}" type="pres">
      <dgm:prSet presAssocID="{08A03FBF-BF8A-42B2-B6C1-062F27E5109D}" presName="vert1" presStyleCnt="0"/>
      <dgm:spPr/>
    </dgm:pt>
  </dgm:ptLst>
  <dgm:cxnLst>
    <dgm:cxn modelId="{9EF0BA0A-33B7-4B46-9237-F6DAB40A5829}" srcId="{15CA65EE-47B1-4C89-9BDC-00E47D55BDE0}" destId="{3768146C-A0BB-4396-9F05-FF343D8FBE5C}" srcOrd="0" destOrd="0" parTransId="{8516F912-B9C9-45D0-B116-4B760F2EDA0A}" sibTransId="{7802188C-5E3F-46C7-9A75-B095A56428E2}"/>
    <dgm:cxn modelId="{3CE52F0C-3E9A-425E-8E5D-8B2F4C15561B}" type="presOf" srcId="{08A03FBF-BF8A-42B2-B6C1-062F27E5109D}" destId="{79DC86B2-ED7D-4252-BA55-DEAD2C398F8D}" srcOrd="0" destOrd="0" presId="urn:microsoft.com/office/officeart/2008/layout/LinedList"/>
    <dgm:cxn modelId="{E384A66B-88C3-41D8-9426-30EBC32548EE}" srcId="{15CA65EE-47B1-4C89-9BDC-00E47D55BDE0}" destId="{08A03FBF-BF8A-42B2-B6C1-062F27E5109D}" srcOrd="1" destOrd="0" parTransId="{68F21EA0-42BF-4EB7-9FFB-8804BAD144C2}" sibTransId="{33E30170-D332-4F66-899C-67D7FAAB6209}"/>
    <dgm:cxn modelId="{6A4CB76F-DAE1-4025-B4B2-BC2B9BED1BFE}" type="presOf" srcId="{3768146C-A0BB-4396-9F05-FF343D8FBE5C}" destId="{0655E315-F2FE-4940-A6C7-EC345D41C0C9}" srcOrd="0" destOrd="0" presId="urn:microsoft.com/office/officeart/2008/layout/LinedList"/>
    <dgm:cxn modelId="{D9B7EEC9-8A4A-406B-932B-0DD9DEAC0148}" type="presOf" srcId="{15CA65EE-47B1-4C89-9BDC-00E47D55BDE0}" destId="{138FAA37-B80B-4466-8316-FCDDABF2FE1E}" srcOrd="0" destOrd="0" presId="urn:microsoft.com/office/officeart/2008/layout/LinedList"/>
    <dgm:cxn modelId="{15EEE629-175B-4853-8337-5DF4D0B647AD}" type="presParOf" srcId="{138FAA37-B80B-4466-8316-FCDDABF2FE1E}" destId="{82F5BEED-264C-473B-A63C-B38294F33012}" srcOrd="0" destOrd="0" presId="urn:microsoft.com/office/officeart/2008/layout/LinedList"/>
    <dgm:cxn modelId="{32F1828A-A88F-4CD9-9718-1D949B2D8006}" type="presParOf" srcId="{138FAA37-B80B-4466-8316-FCDDABF2FE1E}" destId="{95AFED43-4876-441D-BBF2-3F8D39018B56}" srcOrd="1" destOrd="0" presId="urn:microsoft.com/office/officeart/2008/layout/LinedList"/>
    <dgm:cxn modelId="{B3D5119D-4CCA-4F70-B0FE-EE03F5DD3615}" type="presParOf" srcId="{95AFED43-4876-441D-BBF2-3F8D39018B56}" destId="{0655E315-F2FE-4940-A6C7-EC345D41C0C9}" srcOrd="0" destOrd="0" presId="urn:microsoft.com/office/officeart/2008/layout/LinedList"/>
    <dgm:cxn modelId="{89CAE15E-4F9C-412B-B4E7-55DE3044D5A1}" type="presParOf" srcId="{95AFED43-4876-441D-BBF2-3F8D39018B56}" destId="{F8789C2C-757C-44DC-A0F5-09425A4CB38D}" srcOrd="1" destOrd="0" presId="urn:microsoft.com/office/officeart/2008/layout/LinedList"/>
    <dgm:cxn modelId="{213C76D4-4810-4D3C-8E5A-5CF45C10F920}" type="presParOf" srcId="{138FAA37-B80B-4466-8316-FCDDABF2FE1E}" destId="{3FD517A7-CF9E-41C2-8136-11ADD0445A02}" srcOrd="2" destOrd="0" presId="urn:microsoft.com/office/officeart/2008/layout/LinedList"/>
    <dgm:cxn modelId="{C4FDDFF8-5A78-4941-B3BD-1E97788E56FF}" type="presParOf" srcId="{138FAA37-B80B-4466-8316-FCDDABF2FE1E}" destId="{71A2827B-10DD-4B6E-A793-E78C2FE620C8}" srcOrd="3" destOrd="0" presId="urn:microsoft.com/office/officeart/2008/layout/LinedList"/>
    <dgm:cxn modelId="{D235DD0D-AAC4-496A-9FCB-D99D186B14DB}" type="presParOf" srcId="{71A2827B-10DD-4B6E-A793-E78C2FE620C8}" destId="{79DC86B2-ED7D-4252-BA55-DEAD2C398F8D}" srcOrd="0" destOrd="0" presId="urn:microsoft.com/office/officeart/2008/layout/LinedList"/>
    <dgm:cxn modelId="{3A32E482-B649-4306-844D-E16E7DC60505}" type="presParOf" srcId="{71A2827B-10DD-4B6E-A793-E78C2FE620C8}" destId="{DDB14627-A833-4203-9D52-B2829A106434}"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FC0A64-33B4-4CE9-BD9C-410C62366759}"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0089AE3C-BEEC-4793-BF5E-6868423EB90B}">
      <dgm:prSet/>
      <dgm:spPr/>
      <dgm:t>
        <a:bodyPr/>
        <a:lstStyle/>
        <a:p>
          <a:r>
            <a:rPr lang="it-IT"/>
            <a:t>Tra il 1929 ed il 1933 tutti gli indicatori economici precipitarono (produzione, prezzi, occupazione)</a:t>
          </a:r>
          <a:endParaRPr lang="en-US"/>
        </a:p>
      </dgm:t>
    </dgm:pt>
    <dgm:pt modelId="{DFF18D8B-B20B-45A6-8FAF-9AB5A9ADAA32}" type="parTrans" cxnId="{738A198F-CED6-45EB-B078-A8D24491F5B4}">
      <dgm:prSet/>
      <dgm:spPr/>
      <dgm:t>
        <a:bodyPr/>
        <a:lstStyle/>
        <a:p>
          <a:endParaRPr lang="en-US"/>
        </a:p>
      </dgm:t>
    </dgm:pt>
    <dgm:pt modelId="{69EE2626-D297-4899-9A7F-C6FA5C1B7993}" type="sibTrans" cxnId="{738A198F-CED6-45EB-B078-A8D24491F5B4}">
      <dgm:prSet/>
      <dgm:spPr/>
      <dgm:t>
        <a:bodyPr/>
        <a:lstStyle/>
        <a:p>
          <a:endParaRPr lang="en-US"/>
        </a:p>
      </dgm:t>
    </dgm:pt>
    <dgm:pt modelId="{C44D3FBA-0F82-4A70-B438-B29011739AA1}">
      <dgm:prSet/>
      <dgm:spPr/>
      <dgm:t>
        <a:bodyPr/>
        <a:lstStyle/>
        <a:p>
          <a:r>
            <a:rPr lang="it-IT" dirty="0"/>
            <a:t>Al termine di questa fase il quadro della produzione migliorò leggermente, ma non quello della disoccupazione che si mantenne alta  per tutti gli anni trenta.</a:t>
          </a:r>
          <a:endParaRPr lang="en-US" dirty="0"/>
        </a:p>
      </dgm:t>
    </dgm:pt>
    <dgm:pt modelId="{92C07BF5-DF16-4546-B37A-F7607901F4C4}" type="parTrans" cxnId="{91E603CD-5271-4BB6-86B9-30806E435D4E}">
      <dgm:prSet/>
      <dgm:spPr/>
      <dgm:t>
        <a:bodyPr/>
        <a:lstStyle/>
        <a:p>
          <a:endParaRPr lang="en-US"/>
        </a:p>
      </dgm:t>
    </dgm:pt>
    <dgm:pt modelId="{F3A2227A-604B-42ED-8A91-D807DDA72F64}" type="sibTrans" cxnId="{91E603CD-5271-4BB6-86B9-30806E435D4E}">
      <dgm:prSet/>
      <dgm:spPr/>
      <dgm:t>
        <a:bodyPr/>
        <a:lstStyle/>
        <a:p>
          <a:endParaRPr lang="en-US"/>
        </a:p>
      </dgm:t>
    </dgm:pt>
    <dgm:pt modelId="{65491C39-28BF-441A-BCA4-782CFA4BD826}">
      <dgm:prSet/>
      <dgm:spPr/>
      <dgm:t>
        <a:bodyPr/>
        <a:lstStyle/>
        <a:p>
          <a:r>
            <a:rPr lang="it-IT" dirty="0"/>
            <a:t>Il Pil del 1938 (1600 dollari per abitante), non tornò ai livelli del 1929 (1750  dollari per abitante)</a:t>
          </a:r>
          <a:endParaRPr lang="en-US" dirty="0"/>
        </a:p>
      </dgm:t>
    </dgm:pt>
    <dgm:pt modelId="{7EC8FC0B-3F40-4D95-823C-897EFA339830}" type="parTrans" cxnId="{5831E50F-B0E6-428F-9402-43065CC5179F}">
      <dgm:prSet/>
      <dgm:spPr/>
      <dgm:t>
        <a:bodyPr/>
        <a:lstStyle/>
        <a:p>
          <a:endParaRPr lang="en-US"/>
        </a:p>
      </dgm:t>
    </dgm:pt>
    <dgm:pt modelId="{548923AB-6E34-48F8-80BD-8F3974D4A115}" type="sibTrans" cxnId="{5831E50F-B0E6-428F-9402-43065CC5179F}">
      <dgm:prSet/>
      <dgm:spPr/>
      <dgm:t>
        <a:bodyPr/>
        <a:lstStyle/>
        <a:p>
          <a:endParaRPr lang="en-US"/>
        </a:p>
      </dgm:t>
    </dgm:pt>
    <dgm:pt modelId="{5518D967-A84A-4F86-B23E-B2DABE46D555}" type="pres">
      <dgm:prSet presAssocID="{1AFC0A64-33B4-4CE9-BD9C-410C62366759}" presName="Name0" presStyleCnt="0">
        <dgm:presLayoutVars>
          <dgm:dir/>
          <dgm:animLvl val="lvl"/>
          <dgm:resizeHandles val="exact"/>
        </dgm:presLayoutVars>
      </dgm:prSet>
      <dgm:spPr/>
    </dgm:pt>
    <dgm:pt modelId="{107AE3B9-8546-4F93-84DF-BDA43B5BDCB1}" type="pres">
      <dgm:prSet presAssocID="{65491C39-28BF-441A-BCA4-782CFA4BD826}" presName="boxAndChildren" presStyleCnt="0"/>
      <dgm:spPr/>
    </dgm:pt>
    <dgm:pt modelId="{C4ADF9E1-F999-48B4-A562-58122C1B3E61}" type="pres">
      <dgm:prSet presAssocID="{65491C39-28BF-441A-BCA4-782CFA4BD826}" presName="parentTextBox" presStyleLbl="node1" presStyleIdx="0" presStyleCnt="3"/>
      <dgm:spPr/>
    </dgm:pt>
    <dgm:pt modelId="{CC7F4634-A46E-4EFE-B2C6-3C46A35F1F77}" type="pres">
      <dgm:prSet presAssocID="{F3A2227A-604B-42ED-8A91-D807DDA72F64}" presName="sp" presStyleCnt="0"/>
      <dgm:spPr/>
    </dgm:pt>
    <dgm:pt modelId="{6050C201-A116-4295-8330-4EB29CF59324}" type="pres">
      <dgm:prSet presAssocID="{C44D3FBA-0F82-4A70-B438-B29011739AA1}" presName="arrowAndChildren" presStyleCnt="0"/>
      <dgm:spPr/>
    </dgm:pt>
    <dgm:pt modelId="{F59DD4F0-AE4E-47EE-B096-E51D98ABCC26}" type="pres">
      <dgm:prSet presAssocID="{C44D3FBA-0F82-4A70-B438-B29011739AA1}" presName="parentTextArrow" presStyleLbl="node1" presStyleIdx="1" presStyleCnt="3"/>
      <dgm:spPr/>
    </dgm:pt>
    <dgm:pt modelId="{47C61D08-7F6B-461A-BDB2-843E77CA40AB}" type="pres">
      <dgm:prSet presAssocID="{69EE2626-D297-4899-9A7F-C6FA5C1B7993}" presName="sp" presStyleCnt="0"/>
      <dgm:spPr/>
    </dgm:pt>
    <dgm:pt modelId="{2B55F56E-7887-49E3-9355-CD30F976639E}" type="pres">
      <dgm:prSet presAssocID="{0089AE3C-BEEC-4793-BF5E-6868423EB90B}" presName="arrowAndChildren" presStyleCnt="0"/>
      <dgm:spPr/>
    </dgm:pt>
    <dgm:pt modelId="{53E31635-C013-4329-ADBE-91AAFC95C581}" type="pres">
      <dgm:prSet presAssocID="{0089AE3C-BEEC-4793-BF5E-6868423EB90B}" presName="parentTextArrow" presStyleLbl="node1" presStyleIdx="2" presStyleCnt="3"/>
      <dgm:spPr/>
    </dgm:pt>
  </dgm:ptLst>
  <dgm:cxnLst>
    <dgm:cxn modelId="{5831E50F-B0E6-428F-9402-43065CC5179F}" srcId="{1AFC0A64-33B4-4CE9-BD9C-410C62366759}" destId="{65491C39-28BF-441A-BCA4-782CFA4BD826}" srcOrd="2" destOrd="0" parTransId="{7EC8FC0B-3F40-4D95-823C-897EFA339830}" sibTransId="{548923AB-6E34-48F8-80BD-8F3974D4A115}"/>
    <dgm:cxn modelId="{78AE4A50-2EB6-48F8-AD17-287AD9B9D1F1}" type="presOf" srcId="{0089AE3C-BEEC-4793-BF5E-6868423EB90B}" destId="{53E31635-C013-4329-ADBE-91AAFC95C581}" srcOrd="0" destOrd="0" presId="urn:microsoft.com/office/officeart/2005/8/layout/process4"/>
    <dgm:cxn modelId="{D0C38286-05BD-4698-BBE7-10326024386F}" type="presOf" srcId="{1AFC0A64-33B4-4CE9-BD9C-410C62366759}" destId="{5518D967-A84A-4F86-B23E-B2DABE46D555}" srcOrd="0" destOrd="0" presId="urn:microsoft.com/office/officeart/2005/8/layout/process4"/>
    <dgm:cxn modelId="{A7F8208A-30D7-48F4-9245-34DF82F1160D}" type="presOf" srcId="{65491C39-28BF-441A-BCA4-782CFA4BD826}" destId="{C4ADF9E1-F999-48B4-A562-58122C1B3E61}" srcOrd="0" destOrd="0" presId="urn:microsoft.com/office/officeart/2005/8/layout/process4"/>
    <dgm:cxn modelId="{738A198F-CED6-45EB-B078-A8D24491F5B4}" srcId="{1AFC0A64-33B4-4CE9-BD9C-410C62366759}" destId="{0089AE3C-BEEC-4793-BF5E-6868423EB90B}" srcOrd="0" destOrd="0" parTransId="{DFF18D8B-B20B-45A6-8FAF-9AB5A9ADAA32}" sibTransId="{69EE2626-D297-4899-9A7F-C6FA5C1B7993}"/>
    <dgm:cxn modelId="{91E603CD-5271-4BB6-86B9-30806E435D4E}" srcId="{1AFC0A64-33B4-4CE9-BD9C-410C62366759}" destId="{C44D3FBA-0F82-4A70-B438-B29011739AA1}" srcOrd="1" destOrd="0" parTransId="{92C07BF5-DF16-4546-B37A-F7607901F4C4}" sibTransId="{F3A2227A-604B-42ED-8A91-D807DDA72F64}"/>
    <dgm:cxn modelId="{F68735E5-DC21-465A-9511-E035C467758B}" type="presOf" srcId="{C44D3FBA-0F82-4A70-B438-B29011739AA1}" destId="{F59DD4F0-AE4E-47EE-B096-E51D98ABCC26}" srcOrd="0" destOrd="0" presId="urn:microsoft.com/office/officeart/2005/8/layout/process4"/>
    <dgm:cxn modelId="{D71C2D92-9C15-4663-8C4A-446C1FD38BD6}" type="presParOf" srcId="{5518D967-A84A-4F86-B23E-B2DABE46D555}" destId="{107AE3B9-8546-4F93-84DF-BDA43B5BDCB1}" srcOrd="0" destOrd="0" presId="urn:microsoft.com/office/officeart/2005/8/layout/process4"/>
    <dgm:cxn modelId="{4AEFB462-A0AD-47B2-A024-EB65C8B10463}" type="presParOf" srcId="{107AE3B9-8546-4F93-84DF-BDA43B5BDCB1}" destId="{C4ADF9E1-F999-48B4-A562-58122C1B3E61}" srcOrd="0" destOrd="0" presId="urn:microsoft.com/office/officeart/2005/8/layout/process4"/>
    <dgm:cxn modelId="{6E20465B-EE6D-49E7-A187-B029FFA8E50F}" type="presParOf" srcId="{5518D967-A84A-4F86-B23E-B2DABE46D555}" destId="{CC7F4634-A46E-4EFE-B2C6-3C46A35F1F77}" srcOrd="1" destOrd="0" presId="urn:microsoft.com/office/officeart/2005/8/layout/process4"/>
    <dgm:cxn modelId="{518C2753-FFFC-4B60-9B5D-22048BB7285C}" type="presParOf" srcId="{5518D967-A84A-4F86-B23E-B2DABE46D555}" destId="{6050C201-A116-4295-8330-4EB29CF59324}" srcOrd="2" destOrd="0" presId="urn:microsoft.com/office/officeart/2005/8/layout/process4"/>
    <dgm:cxn modelId="{9D4D12DD-0747-4A58-BAD4-366CCD147499}" type="presParOf" srcId="{6050C201-A116-4295-8330-4EB29CF59324}" destId="{F59DD4F0-AE4E-47EE-B096-E51D98ABCC26}" srcOrd="0" destOrd="0" presId="urn:microsoft.com/office/officeart/2005/8/layout/process4"/>
    <dgm:cxn modelId="{BF3A57C4-B058-4E98-932C-0EB790BCC1FC}" type="presParOf" srcId="{5518D967-A84A-4F86-B23E-B2DABE46D555}" destId="{47C61D08-7F6B-461A-BDB2-843E77CA40AB}" srcOrd="3" destOrd="0" presId="urn:microsoft.com/office/officeart/2005/8/layout/process4"/>
    <dgm:cxn modelId="{9BB5BC81-14E2-4970-AA08-5E1F0197E546}" type="presParOf" srcId="{5518D967-A84A-4F86-B23E-B2DABE46D555}" destId="{2B55F56E-7887-49E3-9355-CD30F976639E}" srcOrd="4" destOrd="0" presId="urn:microsoft.com/office/officeart/2005/8/layout/process4"/>
    <dgm:cxn modelId="{34C37011-99B9-4579-9417-0D9BE2A713DD}" type="presParOf" srcId="{2B55F56E-7887-49E3-9355-CD30F976639E}" destId="{53E31635-C013-4329-ADBE-91AAFC95C581}"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009A1E-2E50-4BF0-962D-8228BF94F3A6}"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8179420E-EC5F-43EC-9F19-7BCBDAB30294}">
      <dgm:prSet/>
      <dgm:spPr/>
      <dgm:t>
        <a:bodyPr/>
        <a:lstStyle/>
        <a:p>
          <a:r>
            <a:rPr lang="it-IT"/>
            <a:t>La borsa di Wall Street era da alcuni anni sede di giganteschi movimenti speculativi che si svolgevano senza freni né controlli.</a:t>
          </a:r>
          <a:endParaRPr lang="en-US"/>
        </a:p>
      </dgm:t>
    </dgm:pt>
    <dgm:pt modelId="{7CE109D5-04D4-4E79-ADFD-579FE6E54C6C}" type="parTrans" cxnId="{EC1DDD20-2768-4CAF-9862-ED072752B0D1}">
      <dgm:prSet/>
      <dgm:spPr/>
      <dgm:t>
        <a:bodyPr/>
        <a:lstStyle/>
        <a:p>
          <a:endParaRPr lang="en-US"/>
        </a:p>
      </dgm:t>
    </dgm:pt>
    <dgm:pt modelId="{2B2EB9F8-B339-42C0-8B8D-245149757023}" type="sibTrans" cxnId="{EC1DDD20-2768-4CAF-9862-ED072752B0D1}">
      <dgm:prSet/>
      <dgm:spPr/>
      <dgm:t>
        <a:bodyPr/>
        <a:lstStyle/>
        <a:p>
          <a:endParaRPr lang="en-US"/>
        </a:p>
      </dgm:t>
    </dgm:pt>
    <dgm:pt modelId="{6D359199-20C1-41C8-AA7D-CFD5E681B051}">
      <dgm:prSet/>
      <dgm:spPr/>
      <dgm:t>
        <a:bodyPr/>
        <a:lstStyle/>
        <a:p>
          <a:r>
            <a:rPr lang="it-IT"/>
            <a:t>Si era inoltre diffusa la prassi  di acquistare azioni a credito sempre meno legata alla produzione ed allo scambio di beni reali</a:t>
          </a:r>
          <a:endParaRPr lang="en-US"/>
        </a:p>
      </dgm:t>
    </dgm:pt>
    <dgm:pt modelId="{CBA5D239-8D5E-46A7-A2F8-98B1E1967799}" type="parTrans" cxnId="{ADB5E82D-4C80-490F-BE29-8852E76F2883}">
      <dgm:prSet/>
      <dgm:spPr/>
      <dgm:t>
        <a:bodyPr/>
        <a:lstStyle/>
        <a:p>
          <a:endParaRPr lang="en-US"/>
        </a:p>
      </dgm:t>
    </dgm:pt>
    <dgm:pt modelId="{CC8E3313-DBFF-45A0-9784-EA0712BEF90A}" type="sibTrans" cxnId="{ADB5E82D-4C80-490F-BE29-8852E76F2883}">
      <dgm:prSet/>
      <dgm:spPr/>
      <dgm:t>
        <a:bodyPr/>
        <a:lstStyle/>
        <a:p>
          <a:endParaRPr lang="en-US"/>
        </a:p>
      </dgm:t>
    </dgm:pt>
    <dgm:pt modelId="{78F813D0-2939-4E5C-80CE-E3630CC59133}">
      <dgm:prSet/>
      <dgm:spPr/>
      <dgm:t>
        <a:bodyPr/>
        <a:lstStyle/>
        <a:p>
          <a:r>
            <a:rPr lang="it-IT" dirty="0"/>
            <a:t>Già dal mese di marzo si erano verificate vendite di azioni a pressi ribassati ma non erano state prese misure adeguate.</a:t>
          </a:r>
          <a:endParaRPr lang="en-US" dirty="0"/>
        </a:p>
      </dgm:t>
    </dgm:pt>
    <dgm:pt modelId="{D2578B16-174D-4F1B-9A92-54D00D64F5F3}" type="parTrans" cxnId="{806EA032-5395-4575-8A71-689BECBE2500}">
      <dgm:prSet/>
      <dgm:spPr/>
      <dgm:t>
        <a:bodyPr/>
        <a:lstStyle/>
        <a:p>
          <a:endParaRPr lang="en-US"/>
        </a:p>
      </dgm:t>
    </dgm:pt>
    <dgm:pt modelId="{57B18589-0869-4CE6-B232-7B63B6EB5002}" type="sibTrans" cxnId="{806EA032-5395-4575-8A71-689BECBE2500}">
      <dgm:prSet/>
      <dgm:spPr/>
      <dgm:t>
        <a:bodyPr/>
        <a:lstStyle/>
        <a:p>
          <a:endParaRPr lang="en-US"/>
        </a:p>
      </dgm:t>
    </dgm:pt>
    <dgm:pt modelId="{4FE98288-D10A-4A08-8E9E-54BCCB0A9121}">
      <dgm:prSet/>
      <dgm:spPr/>
      <dgm:t>
        <a:bodyPr/>
        <a:lstStyle/>
        <a:p>
          <a:r>
            <a:rPr lang="it-IT"/>
            <a:t>Il 22 ottobre l’indice di borsa cominciò a scendere  in modo significativo.</a:t>
          </a:r>
          <a:endParaRPr lang="en-US"/>
        </a:p>
      </dgm:t>
    </dgm:pt>
    <dgm:pt modelId="{07332AB2-E31A-4687-B6E4-E2B0C266044E}" type="parTrans" cxnId="{A892B24F-9F45-4F95-87B9-31A3DB74D2EF}">
      <dgm:prSet/>
      <dgm:spPr/>
      <dgm:t>
        <a:bodyPr/>
        <a:lstStyle/>
        <a:p>
          <a:endParaRPr lang="en-US"/>
        </a:p>
      </dgm:t>
    </dgm:pt>
    <dgm:pt modelId="{0A94C164-BCE7-4586-8783-D81BB51A2E03}" type="sibTrans" cxnId="{A892B24F-9F45-4F95-87B9-31A3DB74D2EF}">
      <dgm:prSet/>
      <dgm:spPr/>
      <dgm:t>
        <a:bodyPr/>
        <a:lstStyle/>
        <a:p>
          <a:endParaRPr lang="en-US"/>
        </a:p>
      </dgm:t>
    </dgm:pt>
    <dgm:pt modelId="{A530F0B7-6D62-4646-B892-25331D54AD67}">
      <dgm:prSet/>
      <dgm:spPr/>
      <dgm:t>
        <a:bodyPr/>
        <a:lstStyle/>
        <a:p>
          <a:r>
            <a:rPr lang="it-IT" dirty="0"/>
            <a:t>INFINE…</a:t>
          </a:r>
          <a:endParaRPr lang="en-US" dirty="0"/>
        </a:p>
      </dgm:t>
    </dgm:pt>
    <dgm:pt modelId="{23A560A3-C80C-469E-99F1-9272806AB462}" type="parTrans" cxnId="{4D519DA4-653D-4A57-A232-F10C39113E1C}">
      <dgm:prSet/>
      <dgm:spPr/>
      <dgm:t>
        <a:bodyPr/>
        <a:lstStyle/>
        <a:p>
          <a:endParaRPr lang="en-US"/>
        </a:p>
      </dgm:t>
    </dgm:pt>
    <dgm:pt modelId="{E2196D6D-7801-4871-BD23-94345ED53A29}" type="sibTrans" cxnId="{4D519DA4-653D-4A57-A232-F10C39113E1C}">
      <dgm:prSet/>
      <dgm:spPr/>
      <dgm:t>
        <a:bodyPr/>
        <a:lstStyle/>
        <a:p>
          <a:endParaRPr lang="en-US"/>
        </a:p>
      </dgm:t>
    </dgm:pt>
    <dgm:pt modelId="{74E6853F-0FAF-4620-B316-57D0B8D73688}" type="pres">
      <dgm:prSet presAssocID="{16009A1E-2E50-4BF0-962D-8228BF94F3A6}" presName="outerComposite" presStyleCnt="0">
        <dgm:presLayoutVars>
          <dgm:chMax val="5"/>
          <dgm:dir/>
          <dgm:resizeHandles val="exact"/>
        </dgm:presLayoutVars>
      </dgm:prSet>
      <dgm:spPr/>
    </dgm:pt>
    <dgm:pt modelId="{971E200F-9BC3-429E-B2E3-512CAA3BD376}" type="pres">
      <dgm:prSet presAssocID="{16009A1E-2E50-4BF0-962D-8228BF94F3A6}" presName="dummyMaxCanvas" presStyleCnt="0">
        <dgm:presLayoutVars/>
      </dgm:prSet>
      <dgm:spPr/>
    </dgm:pt>
    <dgm:pt modelId="{922A42FB-8E15-454F-A183-9551C03BDC0C}" type="pres">
      <dgm:prSet presAssocID="{16009A1E-2E50-4BF0-962D-8228BF94F3A6}" presName="FiveNodes_1" presStyleLbl="node1" presStyleIdx="0" presStyleCnt="5">
        <dgm:presLayoutVars>
          <dgm:bulletEnabled val="1"/>
        </dgm:presLayoutVars>
      </dgm:prSet>
      <dgm:spPr/>
    </dgm:pt>
    <dgm:pt modelId="{309D2936-66DF-4813-A5D7-862C56C67715}" type="pres">
      <dgm:prSet presAssocID="{16009A1E-2E50-4BF0-962D-8228BF94F3A6}" presName="FiveNodes_2" presStyleLbl="node1" presStyleIdx="1" presStyleCnt="5">
        <dgm:presLayoutVars>
          <dgm:bulletEnabled val="1"/>
        </dgm:presLayoutVars>
      </dgm:prSet>
      <dgm:spPr/>
    </dgm:pt>
    <dgm:pt modelId="{7E993D48-D52E-43E7-9042-0EB37D18E5EC}" type="pres">
      <dgm:prSet presAssocID="{16009A1E-2E50-4BF0-962D-8228BF94F3A6}" presName="FiveNodes_3" presStyleLbl="node1" presStyleIdx="2" presStyleCnt="5">
        <dgm:presLayoutVars>
          <dgm:bulletEnabled val="1"/>
        </dgm:presLayoutVars>
      </dgm:prSet>
      <dgm:spPr/>
    </dgm:pt>
    <dgm:pt modelId="{D0F9FEE8-C279-422A-9579-3BE9FD29550F}" type="pres">
      <dgm:prSet presAssocID="{16009A1E-2E50-4BF0-962D-8228BF94F3A6}" presName="FiveNodes_4" presStyleLbl="node1" presStyleIdx="3" presStyleCnt="5">
        <dgm:presLayoutVars>
          <dgm:bulletEnabled val="1"/>
        </dgm:presLayoutVars>
      </dgm:prSet>
      <dgm:spPr/>
    </dgm:pt>
    <dgm:pt modelId="{66DC4E41-3C5C-4F0B-8255-9DC9C74B8E0F}" type="pres">
      <dgm:prSet presAssocID="{16009A1E-2E50-4BF0-962D-8228BF94F3A6}" presName="FiveNodes_5" presStyleLbl="node1" presStyleIdx="4" presStyleCnt="5">
        <dgm:presLayoutVars>
          <dgm:bulletEnabled val="1"/>
        </dgm:presLayoutVars>
      </dgm:prSet>
      <dgm:spPr/>
    </dgm:pt>
    <dgm:pt modelId="{E639B8A5-D1FB-4D5F-A475-510FE1753ADC}" type="pres">
      <dgm:prSet presAssocID="{16009A1E-2E50-4BF0-962D-8228BF94F3A6}" presName="FiveConn_1-2" presStyleLbl="fgAccFollowNode1" presStyleIdx="0" presStyleCnt="4">
        <dgm:presLayoutVars>
          <dgm:bulletEnabled val="1"/>
        </dgm:presLayoutVars>
      </dgm:prSet>
      <dgm:spPr/>
    </dgm:pt>
    <dgm:pt modelId="{C7D25EBC-3D2C-47F8-ABBE-B8141EDAE9F2}" type="pres">
      <dgm:prSet presAssocID="{16009A1E-2E50-4BF0-962D-8228BF94F3A6}" presName="FiveConn_2-3" presStyleLbl="fgAccFollowNode1" presStyleIdx="1" presStyleCnt="4">
        <dgm:presLayoutVars>
          <dgm:bulletEnabled val="1"/>
        </dgm:presLayoutVars>
      </dgm:prSet>
      <dgm:spPr/>
    </dgm:pt>
    <dgm:pt modelId="{3AC8A0A4-3C85-4567-A379-9BF26022BB2F}" type="pres">
      <dgm:prSet presAssocID="{16009A1E-2E50-4BF0-962D-8228BF94F3A6}" presName="FiveConn_3-4" presStyleLbl="fgAccFollowNode1" presStyleIdx="2" presStyleCnt="4">
        <dgm:presLayoutVars>
          <dgm:bulletEnabled val="1"/>
        </dgm:presLayoutVars>
      </dgm:prSet>
      <dgm:spPr/>
    </dgm:pt>
    <dgm:pt modelId="{4064AC6B-0A09-4142-8E2E-381B4F97C94B}" type="pres">
      <dgm:prSet presAssocID="{16009A1E-2E50-4BF0-962D-8228BF94F3A6}" presName="FiveConn_4-5" presStyleLbl="fgAccFollowNode1" presStyleIdx="3" presStyleCnt="4">
        <dgm:presLayoutVars>
          <dgm:bulletEnabled val="1"/>
        </dgm:presLayoutVars>
      </dgm:prSet>
      <dgm:spPr/>
    </dgm:pt>
    <dgm:pt modelId="{B1B88C03-C772-47C0-B3D9-7DBAEF42FE3E}" type="pres">
      <dgm:prSet presAssocID="{16009A1E-2E50-4BF0-962D-8228BF94F3A6}" presName="FiveNodes_1_text" presStyleLbl="node1" presStyleIdx="4" presStyleCnt="5">
        <dgm:presLayoutVars>
          <dgm:bulletEnabled val="1"/>
        </dgm:presLayoutVars>
      </dgm:prSet>
      <dgm:spPr/>
    </dgm:pt>
    <dgm:pt modelId="{DC8C2F9C-1352-4250-8AC0-55F2A351813B}" type="pres">
      <dgm:prSet presAssocID="{16009A1E-2E50-4BF0-962D-8228BF94F3A6}" presName="FiveNodes_2_text" presStyleLbl="node1" presStyleIdx="4" presStyleCnt="5">
        <dgm:presLayoutVars>
          <dgm:bulletEnabled val="1"/>
        </dgm:presLayoutVars>
      </dgm:prSet>
      <dgm:spPr/>
    </dgm:pt>
    <dgm:pt modelId="{F38BCF6B-8BE0-4392-B8EF-4802FA6911C3}" type="pres">
      <dgm:prSet presAssocID="{16009A1E-2E50-4BF0-962D-8228BF94F3A6}" presName="FiveNodes_3_text" presStyleLbl="node1" presStyleIdx="4" presStyleCnt="5">
        <dgm:presLayoutVars>
          <dgm:bulletEnabled val="1"/>
        </dgm:presLayoutVars>
      </dgm:prSet>
      <dgm:spPr/>
    </dgm:pt>
    <dgm:pt modelId="{1BF07278-1E6B-42E3-8F69-381581B55FF1}" type="pres">
      <dgm:prSet presAssocID="{16009A1E-2E50-4BF0-962D-8228BF94F3A6}" presName="FiveNodes_4_text" presStyleLbl="node1" presStyleIdx="4" presStyleCnt="5">
        <dgm:presLayoutVars>
          <dgm:bulletEnabled val="1"/>
        </dgm:presLayoutVars>
      </dgm:prSet>
      <dgm:spPr/>
    </dgm:pt>
    <dgm:pt modelId="{14A28EE1-85D0-4938-A02D-2524015D794F}" type="pres">
      <dgm:prSet presAssocID="{16009A1E-2E50-4BF0-962D-8228BF94F3A6}" presName="FiveNodes_5_text" presStyleLbl="node1" presStyleIdx="4" presStyleCnt="5">
        <dgm:presLayoutVars>
          <dgm:bulletEnabled val="1"/>
        </dgm:presLayoutVars>
      </dgm:prSet>
      <dgm:spPr/>
    </dgm:pt>
  </dgm:ptLst>
  <dgm:cxnLst>
    <dgm:cxn modelId="{ABF77B0A-B63C-4494-B563-B7FBDE7EAE04}" type="presOf" srcId="{8179420E-EC5F-43EC-9F19-7BCBDAB30294}" destId="{922A42FB-8E15-454F-A183-9551C03BDC0C}" srcOrd="0" destOrd="0" presId="urn:microsoft.com/office/officeart/2005/8/layout/vProcess5"/>
    <dgm:cxn modelId="{EC1DDD20-2768-4CAF-9862-ED072752B0D1}" srcId="{16009A1E-2E50-4BF0-962D-8228BF94F3A6}" destId="{8179420E-EC5F-43EC-9F19-7BCBDAB30294}" srcOrd="0" destOrd="0" parTransId="{7CE109D5-04D4-4E79-ADFD-579FE6E54C6C}" sibTransId="{2B2EB9F8-B339-42C0-8B8D-245149757023}"/>
    <dgm:cxn modelId="{ADB5E82D-4C80-490F-BE29-8852E76F2883}" srcId="{16009A1E-2E50-4BF0-962D-8228BF94F3A6}" destId="{6D359199-20C1-41C8-AA7D-CFD5E681B051}" srcOrd="1" destOrd="0" parTransId="{CBA5D239-8D5E-46A7-A2F8-98B1E1967799}" sibTransId="{CC8E3313-DBFF-45A0-9784-EA0712BEF90A}"/>
    <dgm:cxn modelId="{806EA032-5395-4575-8A71-689BECBE2500}" srcId="{16009A1E-2E50-4BF0-962D-8228BF94F3A6}" destId="{78F813D0-2939-4E5C-80CE-E3630CC59133}" srcOrd="2" destOrd="0" parTransId="{D2578B16-174D-4F1B-9A92-54D00D64F5F3}" sibTransId="{57B18589-0869-4CE6-B232-7B63B6EB5002}"/>
    <dgm:cxn modelId="{F3301D3F-A14A-47B2-A00B-803FDCC0265D}" type="presOf" srcId="{57B18589-0869-4CE6-B232-7B63B6EB5002}" destId="{3AC8A0A4-3C85-4567-A379-9BF26022BB2F}" srcOrd="0" destOrd="0" presId="urn:microsoft.com/office/officeart/2005/8/layout/vProcess5"/>
    <dgm:cxn modelId="{7E9C116F-3C40-4110-A892-71FEAD2231A4}" type="presOf" srcId="{A530F0B7-6D62-4646-B892-25331D54AD67}" destId="{66DC4E41-3C5C-4F0B-8255-9DC9C74B8E0F}" srcOrd="0" destOrd="0" presId="urn:microsoft.com/office/officeart/2005/8/layout/vProcess5"/>
    <dgm:cxn modelId="{A892B24F-9F45-4F95-87B9-31A3DB74D2EF}" srcId="{16009A1E-2E50-4BF0-962D-8228BF94F3A6}" destId="{4FE98288-D10A-4A08-8E9E-54BCCB0A9121}" srcOrd="3" destOrd="0" parTransId="{07332AB2-E31A-4687-B6E4-E2B0C266044E}" sibTransId="{0A94C164-BCE7-4586-8783-D81BB51A2E03}"/>
    <dgm:cxn modelId="{C2FD7458-38BF-4AA9-8538-5E57B2DE6D09}" type="presOf" srcId="{6D359199-20C1-41C8-AA7D-CFD5E681B051}" destId="{309D2936-66DF-4813-A5D7-862C56C67715}" srcOrd="0" destOrd="0" presId="urn:microsoft.com/office/officeart/2005/8/layout/vProcess5"/>
    <dgm:cxn modelId="{C80E6181-01EE-46F1-82BD-4BD5316E0951}" type="presOf" srcId="{A530F0B7-6D62-4646-B892-25331D54AD67}" destId="{14A28EE1-85D0-4938-A02D-2524015D794F}" srcOrd="1" destOrd="0" presId="urn:microsoft.com/office/officeart/2005/8/layout/vProcess5"/>
    <dgm:cxn modelId="{AC998381-5CBC-481C-B6C6-4D6C7F4DA425}" type="presOf" srcId="{6D359199-20C1-41C8-AA7D-CFD5E681B051}" destId="{DC8C2F9C-1352-4250-8AC0-55F2A351813B}" srcOrd="1" destOrd="0" presId="urn:microsoft.com/office/officeart/2005/8/layout/vProcess5"/>
    <dgm:cxn modelId="{4EF1BA89-EE70-41D2-939E-5A8E2C51B33E}" type="presOf" srcId="{78F813D0-2939-4E5C-80CE-E3630CC59133}" destId="{F38BCF6B-8BE0-4392-B8EF-4802FA6911C3}" srcOrd="1" destOrd="0" presId="urn:microsoft.com/office/officeart/2005/8/layout/vProcess5"/>
    <dgm:cxn modelId="{33E5A699-CE05-4043-AB31-A0A5FFD94513}" type="presOf" srcId="{CC8E3313-DBFF-45A0-9784-EA0712BEF90A}" destId="{C7D25EBC-3D2C-47F8-ABBE-B8141EDAE9F2}" srcOrd="0" destOrd="0" presId="urn:microsoft.com/office/officeart/2005/8/layout/vProcess5"/>
    <dgm:cxn modelId="{4D519DA4-653D-4A57-A232-F10C39113E1C}" srcId="{16009A1E-2E50-4BF0-962D-8228BF94F3A6}" destId="{A530F0B7-6D62-4646-B892-25331D54AD67}" srcOrd="4" destOrd="0" parTransId="{23A560A3-C80C-469E-99F1-9272806AB462}" sibTransId="{E2196D6D-7801-4871-BD23-94345ED53A29}"/>
    <dgm:cxn modelId="{040527BC-D395-4BFD-A3D2-9441261DD6B5}" type="presOf" srcId="{16009A1E-2E50-4BF0-962D-8228BF94F3A6}" destId="{74E6853F-0FAF-4620-B316-57D0B8D73688}" srcOrd="0" destOrd="0" presId="urn:microsoft.com/office/officeart/2005/8/layout/vProcess5"/>
    <dgm:cxn modelId="{FE97B4D2-CE60-4AB3-867A-AE324E6C71BC}" type="presOf" srcId="{78F813D0-2939-4E5C-80CE-E3630CC59133}" destId="{7E993D48-D52E-43E7-9042-0EB37D18E5EC}" srcOrd="0" destOrd="0" presId="urn:microsoft.com/office/officeart/2005/8/layout/vProcess5"/>
    <dgm:cxn modelId="{E43F98D6-4FE7-4D43-9714-89365536464C}" type="presOf" srcId="{4FE98288-D10A-4A08-8E9E-54BCCB0A9121}" destId="{D0F9FEE8-C279-422A-9579-3BE9FD29550F}" srcOrd="0" destOrd="0" presId="urn:microsoft.com/office/officeart/2005/8/layout/vProcess5"/>
    <dgm:cxn modelId="{097182EF-E73F-47BD-B4DD-94741BB6E637}" type="presOf" srcId="{8179420E-EC5F-43EC-9F19-7BCBDAB30294}" destId="{B1B88C03-C772-47C0-B3D9-7DBAEF42FE3E}" srcOrd="1" destOrd="0" presId="urn:microsoft.com/office/officeart/2005/8/layout/vProcess5"/>
    <dgm:cxn modelId="{EA7D4BF5-CCBF-475E-9707-5F26D07DC8DB}" type="presOf" srcId="{2B2EB9F8-B339-42C0-8B8D-245149757023}" destId="{E639B8A5-D1FB-4D5F-A475-510FE1753ADC}" srcOrd="0" destOrd="0" presId="urn:microsoft.com/office/officeart/2005/8/layout/vProcess5"/>
    <dgm:cxn modelId="{4E4B53F7-B334-41D4-A5AF-5256C6070915}" type="presOf" srcId="{0A94C164-BCE7-4586-8783-D81BB51A2E03}" destId="{4064AC6B-0A09-4142-8E2E-381B4F97C94B}" srcOrd="0" destOrd="0" presId="urn:microsoft.com/office/officeart/2005/8/layout/vProcess5"/>
    <dgm:cxn modelId="{3DE302FD-926C-433D-AF76-AD238300F514}" type="presOf" srcId="{4FE98288-D10A-4A08-8E9E-54BCCB0A9121}" destId="{1BF07278-1E6B-42E3-8F69-381581B55FF1}" srcOrd="1" destOrd="0" presId="urn:microsoft.com/office/officeart/2005/8/layout/vProcess5"/>
    <dgm:cxn modelId="{91FA7B34-9013-4442-A353-749DE32AE1D3}" type="presParOf" srcId="{74E6853F-0FAF-4620-B316-57D0B8D73688}" destId="{971E200F-9BC3-429E-B2E3-512CAA3BD376}" srcOrd="0" destOrd="0" presId="urn:microsoft.com/office/officeart/2005/8/layout/vProcess5"/>
    <dgm:cxn modelId="{00D72CAB-0737-41DD-8053-2B7477F8748F}" type="presParOf" srcId="{74E6853F-0FAF-4620-B316-57D0B8D73688}" destId="{922A42FB-8E15-454F-A183-9551C03BDC0C}" srcOrd="1" destOrd="0" presId="urn:microsoft.com/office/officeart/2005/8/layout/vProcess5"/>
    <dgm:cxn modelId="{1B86D86C-AEAD-4595-8BB3-42C48BE4A742}" type="presParOf" srcId="{74E6853F-0FAF-4620-B316-57D0B8D73688}" destId="{309D2936-66DF-4813-A5D7-862C56C67715}" srcOrd="2" destOrd="0" presId="urn:microsoft.com/office/officeart/2005/8/layout/vProcess5"/>
    <dgm:cxn modelId="{36FE5033-230D-426B-9FFD-9CDC11F84D75}" type="presParOf" srcId="{74E6853F-0FAF-4620-B316-57D0B8D73688}" destId="{7E993D48-D52E-43E7-9042-0EB37D18E5EC}" srcOrd="3" destOrd="0" presId="urn:microsoft.com/office/officeart/2005/8/layout/vProcess5"/>
    <dgm:cxn modelId="{60D4E63E-A8D4-4891-B41C-8D266DA3E01B}" type="presParOf" srcId="{74E6853F-0FAF-4620-B316-57D0B8D73688}" destId="{D0F9FEE8-C279-422A-9579-3BE9FD29550F}" srcOrd="4" destOrd="0" presId="urn:microsoft.com/office/officeart/2005/8/layout/vProcess5"/>
    <dgm:cxn modelId="{A79C1EC5-59F5-47EE-BEA2-EB27933EFB8C}" type="presParOf" srcId="{74E6853F-0FAF-4620-B316-57D0B8D73688}" destId="{66DC4E41-3C5C-4F0B-8255-9DC9C74B8E0F}" srcOrd="5" destOrd="0" presId="urn:microsoft.com/office/officeart/2005/8/layout/vProcess5"/>
    <dgm:cxn modelId="{21BF55D2-6770-4D25-9A0D-5ADC7937566B}" type="presParOf" srcId="{74E6853F-0FAF-4620-B316-57D0B8D73688}" destId="{E639B8A5-D1FB-4D5F-A475-510FE1753ADC}" srcOrd="6" destOrd="0" presId="urn:microsoft.com/office/officeart/2005/8/layout/vProcess5"/>
    <dgm:cxn modelId="{B2BFE71E-4E5D-4CC7-A36B-4673B2991608}" type="presParOf" srcId="{74E6853F-0FAF-4620-B316-57D0B8D73688}" destId="{C7D25EBC-3D2C-47F8-ABBE-B8141EDAE9F2}" srcOrd="7" destOrd="0" presId="urn:microsoft.com/office/officeart/2005/8/layout/vProcess5"/>
    <dgm:cxn modelId="{678D4FD0-4017-467A-90B7-399F42D6417D}" type="presParOf" srcId="{74E6853F-0FAF-4620-B316-57D0B8D73688}" destId="{3AC8A0A4-3C85-4567-A379-9BF26022BB2F}" srcOrd="8" destOrd="0" presId="urn:microsoft.com/office/officeart/2005/8/layout/vProcess5"/>
    <dgm:cxn modelId="{A2F3678A-C8A1-4C30-A8E1-42412208A722}" type="presParOf" srcId="{74E6853F-0FAF-4620-B316-57D0B8D73688}" destId="{4064AC6B-0A09-4142-8E2E-381B4F97C94B}" srcOrd="9" destOrd="0" presId="urn:microsoft.com/office/officeart/2005/8/layout/vProcess5"/>
    <dgm:cxn modelId="{4004FB6A-F45B-4C28-9C24-7FAEA9B7FC90}" type="presParOf" srcId="{74E6853F-0FAF-4620-B316-57D0B8D73688}" destId="{B1B88C03-C772-47C0-B3D9-7DBAEF42FE3E}" srcOrd="10" destOrd="0" presId="urn:microsoft.com/office/officeart/2005/8/layout/vProcess5"/>
    <dgm:cxn modelId="{B5CF3EA8-1BD1-4C35-A430-28789FAA9952}" type="presParOf" srcId="{74E6853F-0FAF-4620-B316-57D0B8D73688}" destId="{DC8C2F9C-1352-4250-8AC0-55F2A351813B}" srcOrd="11" destOrd="0" presId="urn:microsoft.com/office/officeart/2005/8/layout/vProcess5"/>
    <dgm:cxn modelId="{84995CBF-951A-437C-AAB2-AA6D42138C54}" type="presParOf" srcId="{74E6853F-0FAF-4620-B316-57D0B8D73688}" destId="{F38BCF6B-8BE0-4392-B8EF-4802FA6911C3}" srcOrd="12" destOrd="0" presId="urn:microsoft.com/office/officeart/2005/8/layout/vProcess5"/>
    <dgm:cxn modelId="{0ACABFEB-FBED-4418-B7E9-266E0D301DC8}" type="presParOf" srcId="{74E6853F-0FAF-4620-B316-57D0B8D73688}" destId="{1BF07278-1E6B-42E3-8F69-381581B55FF1}" srcOrd="13" destOrd="0" presId="urn:microsoft.com/office/officeart/2005/8/layout/vProcess5"/>
    <dgm:cxn modelId="{C36A597B-888F-4F80-A4F1-34FBC604969D}" type="presParOf" srcId="{74E6853F-0FAF-4620-B316-57D0B8D73688}" destId="{14A28EE1-85D0-4938-A02D-2524015D794F}"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EF0D96-5D20-4B65-B909-AEBCD63A0A97}" type="doc">
      <dgm:prSet loTypeId="urn:microsoft.com/office/officeart/2005/8/layout/vProcess5" loCatId="process" qsTypeId="urn:microsoft.com/office/officeart/2005/8/quickstyle/simple5" qsCatId="simple" csTypeId="urn:microsoft.com/office/officeart/2005/8/colors/accent3_1" csCatId="accent3" phldr="1"/>
      <dgm:spPr/>
      <dgm:t>
        <a:bodyPr/>
        <a:lstStyle/>
        <a:p>
          <a:endParaRPr lang="en-US"/>
        </a:p>
      </dgm:t>
    </dgm:pt>
    <dgm:pt modelId="{3AAAFD73-0E91-443C-9D10-81F7B305CD64}">
      <dgm:prSet/>
      <dgm:spPr/>
      <dgm:t>
        <a:bodyPr/>
        <a:lstStyle/>
        <a:p>
          <a:r>
            <a:rPr lang="it-IT" dirty="0"/>
            <a:t>SOVRAPPRODUZIONE: IL CICLO ESPANSIVO ERA  NATO SOPRATTUTTO A CAUSA DELL’ENORME MOLE DI  INVESTIMENTI FATTA DAI GRANDI OLIGOPOLI (soprattutto indebitandosi con le banche)</a:t>
          </a:r>
          <a:endParaRPr lang="en-US" dirty="0"/>
        </a:p>
      </dgm:t>
    </dgm:pt>
    <dgm:pt modelId="{962ACCCC-93A6-44B3-9790-D6306C38C1A9}" type="parTrans" cxnId="{904E91A3-8C82-4731-B120-3352FC335868}">
      <dgm:prSet/>
      <dgm:spPr/>
      <dgm:t>
        <a:bodyPr/>
        <a:lstStyle/>
        <a:p>
          <a:endParaRPr lang="en-US"/>
        </a:p>
      </dgm:t>
    </dgm:pt>
    <dgm:pt modelId="{5677955E-BF57-4E9C-A04C-E7A7397C3EA6}" type="sibTrans" cxnId="{904E91A3-8C82-4731-B120-3352FC335868}">
      <dgm:prSet/>
      <dgm:spPr/>
      <dgm:t>
        <a:bodyPr/>
        <a:lstStyle/>
        <a:p>
          <a:endParaRPr lang="en-US"/>
        </a:p>
      </dgm:t>
    </dgm:pt>
    <dgm:pt modelId="{861B0461-02AD-4DB9-8363-2B7C4A79B02E}">
      <dgm:prSet/>
      <dgm:spPr/>
      <dgm:t>
        <a:bodyPr/>
        <a:lstStyle/>
        <a:p>
          <a:r>
            <a:rPr lang="it-IT" dirty="0"/>
            <a:t>LA RIORGANIZZAZIONE TECNOLOGICA E LA DIFFUSIONE DI TAYLORISMO E FORDISMO CHE PORTARONO AD AUMENTO DELLA PRODUTTIVITA’, RIDUZIONE DEI PREZZI ED AUMENTO DEI CONSUMI.</a:t>
          </a:r>
          <a:endParaRPr lang="en-US" dirty="0"/>
        </a:p>
      </dgm:t>
    </dgm:pt>
    <dgm:pt modelId="{07120DA1-8126-483D-BD47-5648CC5AF3A4}" type="parTrans" cxnId="{ED9DA6BE-B110-4C55-950F-9C0F79B07D40}">
      <dgm:prSet/>
      <dgm:spPr/>
      <dgm:t>
        <a:bodyPr/>
        <a:lstStyle/>
        <a:p>
          <a:endParaRPr lang="en-US"/>
        </a:p>
      </dgm:t>
    </dgm:pt>
    <dgm:pt modelId="{33E794AD-CC1E-41C5-BD91-5593DC5D9A81}" type="sibTrans" cxnId="{ED9DA6BE-B110-4C55-950F-9C0F79B07D40}">
      <dgm:prSet/>
      <dgm:spPr/>
      <dgm:t>
        <a:bodyPr/>
        <a:lstStyle/>
        <a:p>
          <a:endParaRPr lang="en-US"/>
        </a:p>
      </dgm:t>
    </dgm:pt>
    <dgm:pt modelId="{E715D15D-0B50-433D-9A5D-E8ACF2F7D64B}">
      <dgm:prSet custT="1"/>
      <dgm:spPr/>
      <dgm:t>
        <a:bodyPr/>
        <a:lstStyle/>
        <a:p>
          <a:r>
            <a:rPr lang="it-IT" sz="2400" u="sng" dirty="0"/>
            <a:t>UNA VOLTA  ESAURITA LA DOMANDA LA PRODUZIONE SI DIROTTO’ VERSO L’ESPORTAZIONE IN EUROPA</a:t>
          </a:r>
          <a:endParaRPr lang="en-US" sz="2400" u="sng" dirty="0"/>
        </a:p>
      </dgm:t>
    </dgm:pt>
    <dgm:pt modelId="{EEE3DCBE-8E2D-430B-8692-AF5658EDA6DE}" type="parTrans" cxnId="{DC0C7026-B2DA-41A6-B5DB-F8A3F923E69C}">
      <dgm:prSet/>
      <dgm:spPr/>
      <dgm:t>
        <a:bodyPr/>
        <a:lstStyle/>
        <a:p>
          <a:endParaRPr lang="en-US"/>
        </a:p>
      </dgm:t>
    </dgm:pt>
    <dgm:pt modelId="{AF0D6483-DBFF-42A2-AD89-6545926586A1}" type="sibTrans" cxnId="{DC0C7026-B2DA-41A6-B5DB-F8A3F923E69C}">
      <dgm:prSet/>
      <dgm:spPr/>
      <dgm:t>
        <a:bodyPr/>
        <a:lstStyle/>
        <a:p>
          <a:endParaRPr lang="en-US"/>
        </a:p>
      </dgm:t>
    </dgm:pt>
    <dgm:pt modelId="{68B9EE31-167C-4584-B943-122D45A9EF70}" type="pres">
      <dgm:prSet presAssocID="{60EF0D96-5D20-4B65-B909-AEBCD63A0A97}" presName="outerComposite" presStyleCnt="0">
        <dgm:presLayoutVars>
          <dgm:chMax val="5"/>
          <dgm:dir/>
          <dgm:resizeHandles val="exact"/>
        </dgm:presLayoutVars>
      </dgm:prSet>
      <dgm:spPr/>
    </dgm:pt>
    <dgm:pt modelId="{1DD28BC1-7E51-42FE-83A6-A7CF47641FE5}" type="pres">
      <dgm:prSet presAssocID="{60EF0D96-5D20-4B65-B909-AEBCD63A0A97}" presName="dummyMaxCanvas" presStyleCnt="0">
        <dgm:presLayoutVars/>
      </dgm:prSet>
      <dgm:spPr/>
    </dgm:pt>
    <dgm:pt modelId="{AABFB585-1F21-4F79-9DA1-B04ABB48E84E}" type="pres">
      <dgm:prSet presAssocID="{60EF0D96-5D20-4B65-B909-AEBCD63A0A97}" presName="ThreeNodes_1" presStyleLbl="node1" presStyleIdx="0" presStyleCnt="3">
        <dgm:presLayoutVars>
          <dgm:bulletEnabled val="1"/>
        </dgm:presLayoutVars>
      </dgm:prSet>
      <dgm:spPr/>
    </dgm:pt>
    <dgm:pt modelId="{0F392D09-BAD2-40DB-9933-08A74AFC6FFF}" type="pres">
      <dgm:prSet presAssocID="{60EF0D96-5D20-4B65-B909-AEBCD63A0A97}" presName="ThreeNodes_2" presStyleLbl="node1" presStyleIdx="1" presStyleCnt="3">
        <dgm:presLayoutVars>
          <dgm:bulletEnabled val="1"/>
        </dgm:presLayoutVars>
      </dgm:prSet>
      <dgm:spPr/>
    </dgm:pt>
    <dgm:pt modelId="{F3A23CBF-484A-4988-A673-929B3105D6C8}" type="pres">
      <dgm:prSet presAssocID="{60EF0D96-5D20-4B65-B909-AEBCD63A0A97}" presName="ThreeNodes_3" presStyleLbl="node1" presStyleIdx="2" presStyleCnt="3">
        <dgm:presLayoutVars>
          <dgm:bulletEnabled val="1"/>
        </dgm:presLayoutVars>
      </dgm:prSet>
      <dgm:spPr/>
    </dgm:pt>
    <dgm:pt modelId="{E0E87AFD-B773-40BC-97FC-8092D5484356}" type="pres">
      <dgm:prSet presAssocID="{60EF0D96-5D20-4B65-B909-AEBCD63A0A97}" presName="ThreeConn_1-2" presStyleLbl="fgAccFollowNode1" presStyleIdx="0" presStyleCnt="2">
        <dgm:presLayoutVars>
          <dgm:bulletEnabled val="1"/>
        </dgm:presLayoutVars>
      </dgm:prSet>
      <dgm:spPr/>
    </dgm:pt>
    <dgm:pt modelId="{FE23D0E2-4F7B-4CDC-AEA4-20F772408038}" type="pres">
      <dgm:prSet presAssocID="{60EF0D96-5D20-4B65-B909-AEBCD63A0A97}" presName="ThreeConn_2-3" presStyleLbl="fgAccFollowNode1" presStyleIdx="1" presStyleCnt="2">
        <dgm:presLayoutVars>
          <dgm:bulletEnabled val="1"/>
        </dgm:presLayoutVars>
      </dgm:prSet>
      <dgm:spPr/>
    </dgm:pt>
    <dgm:pt modelId="{A7F2141F-4E4F-4B71-AB02-05E49387305F}" type="pres">
      <dgm:prSet presAssocID="{60EF0D96-5D20-4B65-B909-AEBCD63A0A97}" presName="ThreeNodes_1_text" presStyleLbl="node1" presStyleIdx="2" presStyleCnt="3">
        <dgm:presLayoutVars>
          <dgm:bulletEnabled val="1"/>
        </dgm:presLayoutVars>
      </dgm:prSet>
      <dgm:spPr/>
    </dgm:pt>
    <dgm:pt modelId="{FE9FF177-D310-492E-8D0F-45F1AA1AD521}" type="pres">
      <dgm:prSet presAssocID="{60EF0D96-5D20-4B65-B909-AEBCD63A0A97}" presName="ThreeNodes_2_text" presStyleLbl="node1" presStyleIdx="2" presStyleCnt="3">
        <dgm:presLayoutVars>
          <dgm:bulletEnabled val="1"/>
        </dgm:presLayoutVars>
      </dgm:prSet>
      <dgm:spPr/>
    </dgm:pt>
    <dgm:pt modelId="{4D637030-D41B-4E51-9229-1527A029474E}" type="pres">
      <dgm:prSet presAssocID="{60EF0D96-5D20-4B65-B909-AEBCD63A0A97}" presName="ThreeNodes_3_text" presStyleLbl="node1" presStyleIdx="2" presStyleCnt="3">
        <dgm:presLayoutVars>
          <dgm:bulletEnabled val="1"/>
        </dgm:presLayoutVars>
      </dgm:prSet>
      <dgm:spPr/>
    </dgm:pt>
  </dgm:ptLst>
  <dgm:cxnLst>
    <dgm:cxn modelId="{C1BAA920-29EE-43A3-A371-7BADBA466048}" type="presOf" srcId="{60EF0D96-5D20-4B65-B909-AEBCD63A0A97}" destId="{68B9EE31-167C-4584-B943-122D45A9EF70}" srcOrd="0" destOrd="0" presId="urn:microsoft.com/office/officeart/2005/8/layout/vProcess5"/>
    <dgm:cxn modelId="{DC0C7026-B2DA-41A6-B5DB-F8A3F923E69C}" srcId="{60EF0D96-5D20-4B65-B909-AEBCD63A0A97}" destId="{E715D15D-0B50-433D-9A5D-E8ACF2F7D64B}" srcOrd="2" destOrd="0" parTransId="{EEE3DCBE-8E2D-430B-8692-AF5658EDA6DE}" sibTransId="{AF0D6483-DBFF-42A2-AD89-6545926586A1}"/>
    <dgm:cxn modelId="{864D653F-A531-4C9A-982E-FAFA39FB3E12}" type="presOf" srcId="{3AAAFD73-0E91-443C-9D10-81F7B305CD64}" destId="{A7F2141F-4E4F-4B71-AB02-05E49387305F}" srcOrd="1" destOrd="0" presId="urn:microsoft.com/office/officeart/2005/8/layout/vProcess5"/>
    <dgm:cxn modelId="{7948535C-0C7A-4A1C-B76E-5406A65D77BA}" type="presOf" srcId="{861B0461-02AD-4DB9-8363-2B7C4A79B02E}" destId="{FE9FF177-D310-492E-8D0F-45F1AA1AD521}" srcOrd="1" destOrd="0" presId="urn:microsoft.com/office/officeart/2005/8/layout/vProcess5"/>
    <dgm:cxn modelId="{E2889281-4E37-45D7-B963-FA56CA461A2E}" type="presOf" srcId="{E715D15D-0B50-433D-9A5D-E8ACF2F7D64B}" destId="{4D637030-D41B-4E51-9229-1527A029474E}" srcOrd="1" destOrd="0" presId="urn:microsoft.com/office/officeart/2005/8/layout/vProcess5"/>
    <dgm:cxn modelId="{DA223696-81EF-43FE-A8BD-15418A9BAC58}" type="presOf" srcId="{33E794AD-CC1E-41C5-BD91-5593DC5D9A81}" destId="{FE23D0E2-4F7B-4CDC-AEA4-20F772408038}" srcOrd="0" destOrd="0" presId="urn:microsoft.com/office/officeart/2005/8/layout/vProcess5"/>
    <dgm:cxn modelId="{904E91A3-8C82-4731-B120-3352FC335868}" srcId="{60EF0D96-5D20-4B65-B909-AEBCD63A0A97}" destId="{3AAAFD73-0E91-443C-9D10-81F7B305CD64}" srcOrd="0" destOrd="0" parTransId="{962ACCCC-93A6-44B3-9790-D6306C38C1A9}" sibTransId="{5677955E-BF57-4E9C-A04C-E7A7397C3EA6}"/>
    <dgm:cxn modelId="{EFAAEBA9-2299-40BF-800C-7A20E6BD078E}" type="presOf" srcId="{E715D15D-0B50-433D-9A5D-E8ACF2F7D64B}" destId="{F3A23CBF-484A-4988-A673-929B3105D6C8}" srcOrd="0" destOrd="0" presId="urn:microsoft.com/office/officeart/2005/8/layout/vProcess5"/>
    <dgm:cxn modelId="{ED9DA6BE-B110-4C55-950F-9C0F79B07D40}" srcId="{60EF0D96-5D20-4B65-B909-AEBCD63A0A97}" destId="{861B0461-02AD-4DB9-8363-2B7C4A79B02E}" srcOrd="1" destOrd="0" parTransId="{07120DA1-8126-483D-BD47-5648CC5AF3A4}" sibTransId="{33E794AD-CC1E-41C5-BD91-5593DC5D9A81}"/>
    <dgm:cxn modelId="{86D228C1-EE86-4555-9976-45F52A699C66}" type="presOf" srcId="{5677955E-BF57-4E9C-A04C-E7A7397C3EA6}" destId="{E0E87AFD-B773-40BC-97FC-8092D5484356}" srcOrd="0" destOrd="0" presId="urn:microsoft.com/office/officeart/2005/8/layout/vProcess5"/>
    <dgm:cxn modelId="{C1ABA5E1-D491-4986-9B96-9617248A9BAE}" type="presOf" srcId="{861B0461-02AD-4DB9-8363-2B7C4A79B02E}" destId="{0F392D09-BAD2-40DB-9933-08A74AFC6FFF}" srcOrd="0" destOrd="0" presId="urn:microsoft.com/office/officeart/2005/8/layout/vProcess5"/>
    <dgm:cxn modelId="{B64AB5E9-668C-49F1-963C-AB5DEA4F9CA9}" type="presOf" srcId="{3AAAFD73-0E91-443C-9D10-81F7B305CD64}" destId="{AABFB585-1F21-4F79-9DA1-B04ABB48E84E}" srcOrd="0" destOrd="0" presId="urn:microsoft.com/office/officeart/2005/8/layout/vProcess5"/>
    <dgm:cxn modelId="{F2AE573F-C8B3-4410-B8DD-6D386275FD28}" type="presParOf" srcId="{68B9EE31-167C-4584-B943-122D45A9EF70}" destId="{1DD28BC1-7E51-42FE-83A6-A7CF47641FE5}" srcOrd="0" destOrd="0" presId="urn:microsoft.com/office/officeart/2005/8/layout/vProcess5"/>
    <dgm:cxn modelId="{09286C62-933A-4BC5-A138-F34ABC341E04}" type="presParOf" srcId="{68B9EE31-167C-4584-B943-122D45A9EF70}" destId="{AABFB585-1F21-4F79-9DA1-B04ABB48E84E}" srcOrd="1" destOrd="0" presId="urn:microsoft.com/office/officeart/2005/8/layout/vProcess5"/>
    <dgm:cxn modelId="{6B5C3320-5891-4C55-9020-0EA7C4491F1E}" type="presParOf" srcId="{68B9EE31-167C-4584-B943-122D45A9EF70}" destId="{0F392D09-BAD2-40DB-9933-08A74AFC6FFF}" srcOrd="2" destOrd="0" presId="urn:microsoft.com/office/officeart/2005/8/layout/vProcess5"/>
    <dgm:cxn modelId="{4FF109AC-B7D3-4B5D-92D0-37317232CEEC}" type="presParOf" srcId="{68B9EE31-167C-4584-B943-122D45A9EF70}" destId="{F3A23CBF-484A-4988-A673-929B3105D6C8}" srcOrd="3" destOrd="0" presId="urn:microsoft.com/office/officeart/2005/8/layout/vProcess5"/>
    <dgm:cxn modelId="{E922235A-16FC-4787-A452-6DD26C42711F}" type="presParOf" srcId="{68B9EE31-167C-4584-B943-122D45A9EF70}" destId="{E0E87AFD-B773-40BC-97FC-8092D5484356}" srcOrd="4" destOrd="0" presId="urn:microsoft.com/office/officeart/2005/8/layout/vProcess5"/>
    <dgm:cxn modelId="{A732F5EB-E41E-4653-BDA3-C1003C42661D}" type="presParOf" srcId="{68B9EE31-167C-4584-B943-122D45A9EF70}" destId="{FE23D0E2-4F7B-4CDC-AEA4-20F772408038}" srcOrd="5" destOrd="0" presId="urn:microsoft.com/office/officeart/2005/8/layout/vProcess5"/>
    <dgm:cxn modelId="{6BE2DA99-5B3E-4D9F-9263-25A637D44A42}" type="presParOf" srcId="{68B9EE31-167C-4584-B943-122D45A9EF70}" destId="{A7F2141F-4E4F-4B71-AB02-05E49387305F}" srcOrd="6" destOrd="0" presId="urn:microsoft.com/office/officeart/2005/8/layout/vProcess5"/>
    <dgm:cxn modelId="{B8F972EA-E15A-4CEB-8DF2-3719D9481541}" type="presParOf" srcId="{68B9EE31-167C-4584-B943-122D45A9EF70}" destId="{FE9FF177-D310-492E-8D0F-45F1AA1AD521}" srcOrd="7" destOrd="0" presId="urn:microsoft.com/office/officeart/2005/8/layout/vProcess5"/>
    <dgm:cxn modelId="{947A46B5-F228-437B-827A-09DCA6FDFE91}" type="presParOf" srcId="{68B9EE31-167C-4584-B943-122D45A9EF70}" destId="{4D637030-D41B-4E51-9229-1527A029474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A81866-1B70-4341-B9F7-2447019544CF}"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B8BF3B7D-7AD0-4591-999A-276688EF1837}">
      <dgm:prSet/>
      <dgm:spPr/>
      <dgm:t>
        <a:bodyPr/>
        <a:lstStyle/>
        <a:p>
          <a:r>
            <a:rPr lang="it-IT" dirty="0"/>
            <a:t>SUBITO DOPO LA GUERRA  LA DOMANDA INTERNA DEL MERCATO AMERICANO ERA CRESCIUTA MOLTISSIMO E QUESTO AVEVA ALIMENTATO LA CRESCITA PRODUTTIVA.</a:t>
          </a:r>
          <a:endParaRPr lang="en-US" dirty="0"/>
        </a:p>
      </dgm:t>
    </dgm:pt>
    <dgm:pt modelId="{EF965560-3A32-406A-A1CF-E6D9E565088C}" type="parTrans" cxnId="{B9646BBF-02AD-48F6-B397-292CD0CB1DEB}">
      <dgm:prSet/>
      <dgm:spPr/>
      <dgm:t>
        <a:bodyPr/>
        <a:lstStyle/>
        <a:p>
          <a:endParaRPr lang="en-US"/>
        </a:p>
      </dgm:t>
    </dgm:pt>
    <dgm:pt modelId="{8D916EB7-8FA5-428D-912A-F3BA16EEF0C1}" type="sibTrans" cxnId="{B9646BBF-02AD-48F6-B397-292CD0CB1DEB}">
      <dgm:prSet/>
      <dgm:spPr/>
      <dgm:t>
        <a:bodyPr/>
        <a:lstStyle/>
        <a:p>
          <a:endParaRPr lang="en-US"/>
        </a:p>
      </dgm:t>
    </dgm:pt>
    <dgm:pt modelId="{904818DD-5C86-4850-93A4-140F4ECB9FFE}">
      <dgm:prSet/>
      <dgm:spPr/>
      <dgm:t>
        <a:bodyPr/>
        <a:lstStyle/>
        <a:p>
          <a:r>
            <a:rPr lang="it-IT"/>
            <a:t>LE RAGIONI DI QUESTO AUMENTO ERANO STATE DETERMINATE DALL’AUMENTO DEI SALARI CHE LE AZIENDE AVEVANO SOSTENUTO PER CREARE MAGGIORI DISPONIBILITA’  NEI COMPRATORI.</a:t>
          </a:r>
          <a:endParaRPr lang="en-US"/>
        </a:p>
      </dgm:t>
    </dgm:pt>
    <dgm:pt modelId="{0B71795A-93A0-405E-B02F-B919AB1C2C28}" type="parTrans" cxnId="{8D448747-669E-4AE3-8C20-52876640065C}">
      <dgm:prSet/>
      <dgm:spPr/>
      <dgm:t>
        <a:bodyPr/>
        <a:lstStyle/>
        <a:p>
          <a:endParaRPr lang="en-US"/>
        </a:p>
      </dgm:t>
    </dgm:pt>
    <dgm:pt modelId="{AC7278D3-733C-479F-A8D7-DA2747936492}" type="sibTrans" cxnId="{8D448747-669E-4AE3-8C20-52876640065C}">
      <dgm:prSet/>
      <dgm:spPr/>
      <dgm:t>
        <a:bodyPr/>
        <a:lstStyle/>
        <a:p>
          <a:endParaRPr lang="en-US"/>
        </a:p>
      </dgm:t>
    </dgm:pt>
    <dgm:pt modelId="{018D26CA-8530-41FC-89AC-EB238314FD5C}">
      <dgm:prSet/>
      <dgm:spPr/>
      <dgm:t>
        <a:bodyPr/>
        <a:lstStyle/>
        <a:p>
          <a:r>
            <a:rPr lang="it-IT"/>
            <a:t>INOLTRE LA BANCHE AVEVANO FAVORITO LA CONCESSIONE DI CREDITI CHE AVEVANO CONTRIBUITO AD AUMENTARE LA DOMANDA DA PARTE DEI COMPRATORI GENERANDO PERO’ UN’ECONOMIA  CHE VIAGGIAVA AL DI SOPRA DELLE SUE REALI POSSIBILITA’.</a:t>
          </a:r>
          <a:endParaRPr lang="en-US"/>
        </a:p>
      </dgm:t>
    </dgm:pt>
    <dgm:pt modelId="{0B26BFB6-9BAE-4A68-BCED-ACBA99F52701}" type="parTrans" cxnId="{73CAA3AD-B7B8-4B6F-9600-ACF55A07F09C}">
      <dgm:prSet/>
      <dgm:spPr/>
      <dgm:t>
        <a:bodyPr/>
        <a:lstStyle/>
        <a:p>
          <a:endParaRPr lang="en-US"/>
        </a:p>
      </dgm:t>
    </dgm:pt>
    <dgm:pt modelId="{5137FFAB-7EB1-4F7A-8DE2-F9B37CD6C19B}" type="sibTrans" cxnId="{73CAA3AD-B7B8-4B6F-9600-ACF55A07F09C}">
      <dgm:prSet/>
      <dgm:spPr/>
      <dgm:t>
        <a:bodyPr/>
        <a:lstStyle/>
        <a:p>
          <a:endParaRPr lang="en-US"/>
        </a:p>
      </dgm:t>
    </dgm:pt>
    <dgm:pt modelId="{419988F2-A506-471B-AF35-FCD4623B88B0}">
      <dgm:prSet/>
      <dgm:spPr/>
      <dgm:t>
        <a:bodyPr/>
        <a:lstStyle/>
        <a:p>
          <a:r>
            <a:rPr lang="it-IT"/>
            <a:t>SI ERA DUNQUE CREATO UN SISTEMA DI MERCATO DOPATO.</a:t>
          </a:r>
          <a:endParaRPr lang="en-US"/>
        </a:p>
      </dgm:t>
    </dgm:pt>
    <dgm:pt modelId="{FDBF0661-C641-42F9-95B5-B254C1E96BF0}" type="parTrans" cxnId="{8A1EC35E-F855-483F-9B03-79E2A18E052A}">
      <dgm:prSet/>
      <dgm:spPr/>
      <dgm:t>
        <a:bodyPr/>
        <a:lstStyle/>
        <a:p>
          <a:endParaRPr lang="en-US"/>
        </a:p>
      </dgm:t>
    </dgm:pt>
    <dgm:pt modelId="{93759AC9-B8F7-4EE5-8BF8-222E88192993}" type="sibTrans" cxnId="{8A1EC35E-F855-483F-9B03-79E2A18E052A}">
      <dgm:prSet/>
      <dgm:spPr/>
      <dgm:t>
        <a:bodyPr/>
        <a:lstStyle/>
        <a:p>
          <a:endParaRPr lang="en-US"/>
        </a:p>
      </dgm:t>
    </dgm:pt>
    <dgm:pt modelId="{0E45CED9-8617-4158-AF3F-76D0C666E739}" type="pres">
      <dgm:prSet presAssocID="{F4A81866-1B70-4341-B9F7-2447019544CF}" presName="diagram" presStyleCnt="0">
        <dgm:presLayoutVars>
          <dgm:dir/>
          <dgm:resizeHandles val="exact"/>
        </dgm:presLayoutVars>
      </dgm:prSet>
      <dgm:spPr/>
    </dgm:pt>
    <dgm:pt modelId="{5CF44060-5F0B-4115-8023-B64B92AEBD94}" type="pres">
      <dgm:prSet presAssocID="{B8BF3B7D-7AD0-4591-999A-276688EF1837}" presName="node" presStyleLbl="node1" presStyleIdx="0" presStyleCnt="4">
        <dgm:presLayoutVars>
          <dgm:bulletEnabled val="1"/>
        </dgm:presLayoutVars>
      </dgm:prSet>
      <dgm:spPr/>
    </dgm:pt>
    <dgm:pt modelId="{933381A0-FDC9-4BDA-B52C-E65DEF4CD65D}" type="pres">
      <dgm:prSet presAssocID="{8D916EB7-8FA5-428D-912A-F3BA16EEF0C1}" presName="sibTrans" presStyleLbl="sibTrans2D1" presStyleIdx="0" presStyleCnt="3"/>
      <dgm:spPr/>
    </dgm:pt>
    <dgm:pt modelId="{F5133922-54CC-429E-BCE6-595220385596}" type="pres">
      <dgm:prSet presAssocID="{8D916EB7-8FA5-428D-912A-F3BA16EEF0C1}" presName="connectorText" presStyleLbl="sibTrans2D1" presStyleIdx="0" presStyleCnt="3"/>
      <dgm:spPr/>
    </dgm:pt>
    <dgm:pt modelId="{2D0C0E0C-47A2-4B17-B8FE-874C0C6777CC}" type="pres">
      <dgm:prSet presAssocID="{904818DD-5C86-4850-93A4-140F4ECB9FFE}" presName="node" presStyleLbl="node1" presStyleIdx="1" presStyleCnt="4">
        <dgm:presLayoutVars>
          <dgm:bulletEnabled val="1"/>
        </dgm:presLayoutVars>
      </dgm:prSet>
      <dgm:spPr/>
    </dgm:pt>
    <dgm:pt modelId="{03BDDDCD-A29C-41E0-903E-C170C7946BAF}" type="pres">
      <dgm:prSet presAssocID="{AC7278D3-733C-479F-A8D7-DA2747936492}" presName="sibTrans" presStyleLbl="sibTrans2D1" presStyleIdx="1" presStyleCnt="3"/>
      <dgm:spPr/>
    </dgm:pt>
    <dgm:pt modelId="{430C538E-2897-497E-8C18-4A48B27DCAD4}" type="pres">
      <dgm:prSet presAssocID="{AC7278D3-733C-479F-A8D7-DA2747936492}" presName="connectorText" presStyleLbl="sibTrans2D1" presStyleIdx="1" presStyleCnt="3"/>
      <dgm:spPr/>
    </dgm:pt>
    <dgm:pt modelId="{A8363AA5-26F2-4D85-B5BD-A6F28828BC35}" type="pres">
      <dgm:prSet presAssocID="{018D26CA-8530-41FC-89AC-EB238314FD5C}" presName="node" presStyleLbl="node1" presStyleIdx="2" presStyleCnt="4">
        <dgm:presLayoutVars>
          <dgm:bulletEnabled val="1"/>
        </dgm:presLayoutVars>
      </dgm:prSet>
      <dgm:spPr/>
    </dgm:pt>
    <dgm:pt modelId="{52B5977D-67E8-4408-8A6D-8F68B519F988}" type="pres">
      <dgm:prSet presAssocID="{5137FFAB-7EB1-4F7A-8DE2-F9B37CD6C19B}" presName="sibTrans" presStyleLbl="sibTrans2D1" presStyleIdx="2" presStyleCnt="3"/>
      <dgm:spPr/>
    </dgm:pt>
    <dgm:pt modelId="{4EFBC6DE-A5FC-4FBF-B932-A90259935B91}" type="pres">
      <dgm:prSet presAssocID="{5137FFAB-7EB1-4F7A-8DE2-F9B37CD6C19B}" presName="connectorText" presStyleLbl="sibTrans2D1" presStyleIdx="2" presStyleCnt="3"/>
      <dgm:spPr/>
    </dgm:pt>
    <dgm:pt modelId="{9438EF05-B3B3-4D4D-97F7-8F7DCCCA57F6}" type="pres">
      <dgm:prSet presAssocID="{419988F2-A506-471B-AF35-FCD4623B88B0}" presName="node" presStyleLbl="node1" presStyleIdx="3" presStyleCnt="4">
        <dgm:presLayoutVars>
          <dgm:bulletEnabled val="1"/>
        </dgm:presLayoutVars>
      </dgm:prSet>
      <dgm:spPr/>
    </dgm:pt>
  </dgm:ptLst>
  <dgm:cxnLst>
    <dgm:cxn modelId="{60A0C619-9C1A-4311-9E3C-A539C11B7CEC}" type="presOf" srcId="{5137FFAB-7EB1-4F7A-8DE2-F9B37CD6C19B}" destId="{52B5977D-67E8-4408-8A6D-8F68B519F988}" srcOrd="0" destOrd="0" presId="urn:microsoft.com/office/officeart/2005/8/layout/process5"/>
    <dgm:cxn modelId="{FBBD0136-928F-435D-B5D2-A0EE951812D7}" type="presOf" srcId="{AC7278D3-733C-479F-A8D7-DA2747936492}" destId="{430C538E-2897-497E-8C18-4A48B27DCAD4}" srcOrd="1" destOrd="0" presId="urn:microsoft.com/office/officeart/2005/8/layout/process5"/>
    <dgm:cxn modelId="{25104439-23D9-454C-8423-F79E4E240F38}" type="presOf" srcId="{018D26CA-8530-41FC-89AC-EB238314FD5C}" destId="{A8363AA5-26F2-4D85-B5BD-A6F28828BC35}" srcOrd="0" destOrd="0" presId="urn:microsoft.com/office/officeart/2005/8/layout/process5"/>
    <dgm:cxn modelId="{AA838B3E-070C-47D9-B075-623752979370}" type="presOf" srcId="{F4A81866-1B70-4341-B9F7-2447019544CF}" destId="{0E45CED9-8617-4158-AF3F-76D0C666E739}" srcOrd="0" destOrd="0" presId="urn:microsoft.com/office/officeart/2005/8/layout/process5"/>
    <dgm:cxn modelId="{98580D5D-CFB3-4AB4-888C-083460478CD8}" type="presOf" srcId="{8D916EB7-8FA5-428D-912A-F3BA16EEF0C1}" destId="{933381A0-FDC9-4BDA-B52C-E65DEF4CD65D}" srcOrd="0" destOrd="0" presId="urn:microsoft.com/office/officeart/2005/8/layout/process5"/>
    <dgm:cxn modelId="{8A1EC35E-F855-483F-9B03-79E2A18E052A}" srcId="{F4A81866-1B70-4341-B9F7-2447019544CF}" destId="{419988F2-A506-471B-AF35-FCD4623B88B0}" srcOrd="3" destOrd="0" parTransId="{FDBF0661-C641-42F9-95B5-B254C1E96BF0}" sibTransId="{93759AC9-B8F7-4EE5-8BF8-222E88192993}"/>
    <dgm:cxn modelId="{6A2C7445-3C0E-4832-BE72-6BC16AB30ABD}" type="presOf" srcId="{904818DD-5C86-4850-93A4-140F4ECB9FFE}" destId="{2D0C0E0C-47A2-4B17-B8FE-874C0C6777CC}" srcOrd="0" destOrd="0" presId="urn:microsoft.com/office/officeart/2005/8/layout/process5"/>
    <dgm:cxn modelId="{8D448747-669E-4AE3-8C20-52876640065C}" srcId="{F4A81866-1B70-4341-B9F7-2447019544CF}" destId="{904818DD-5C86-4850-93A4-140F4ECB9FFE}" srcOrd="1" destOrd="0" parTransId="{0B71795A-93A0-405E-B02F-B919AB1C2C28}" sibTransId="{AC7278D3-733C-479F-A8D7-DA2747936492}"/>
    <dgm:cxn modelId="{13462459-3500-48A1-8EFF-E1E0ABDF7456}" type="presOf" srcId="{5137FFAB-7EB1-4F7A-8DE2-F9B37CD6C19B}" destId="{4EFBC6DE-A5FC-4FBF-B932-A90259935B91}" srcOrd="1" destOrd="0" presId="urn:microsoft.com/office/officeart/2005/8/layout/process5"/>
    <dgm:cxn modelId="{AF468159-A511-4A16-BCCE-29FA74B10D05}" type="presOf" srcId="{419988F2-A506-471B-AF35-FCD4623B88B0}" destId="{9438EF05-B3B3-4D4D-97F7-8F7DCCCA57F6}" srcOrd="0" destOrd="0" presId="urn:microsoft.com/office/officeart/2005/8/layout/process5"/>
    <dgm:cxn modelId="{7FDA3A9B-0853-47C1-8BD6-39480902FCB8}" type="presOf" srcId="{B8BF3B7D-7AD0-4591-999A-276688EF1837}" destId="{5CF44060-5F0B-4115-8023-B64B92AEBD94}" srcOrd="0" destOrd="0" presId="urn:microsoft.com/office/officeart/2005/8/layout/process5"/>
    <dgm:cxn modelId="{73CAA3AD-B7B8-4B6F-9600-ACF55A07F09C}" srcId="{F4A81866-1B70-4341-B9F7-2447019544CF}" destId="{018D26CA-8530-41FC-89AC-EB238314FD5C}" srcOrd="2" destOrd="0" parTransId="{0B26BFB6-9BAE-4A68-BCED-ACBA99F52701}" sibTransId="{5137FFAB-7EB1-4F7A-8DE2-F9B37CD6C19B}"/>
    <dgm:cxn modelId="{62AD48B0-8C26-42A4-BEE5-FE751B817885}" type="presOf" srcId="{AC7278D3-733C-479F-A8D7-DA2747936492}" destId="{03BDDDCD-A29C-41E0-903E-C170C7946BAF}" srcOrd="0" destOrd="0" presId="urn:microsoft.com/office/officeart/2005/8/layout/process5"/>
    <dgm:cxn modelId="{B9646BBF-02AD-48F6-B397-292CD0CB1DEB}" srcId="{F4A81866-1B70-4341-B9F7-2447019544CF}" destId="{B8BF3B7D-7AD0-4591-999A-276688EF1837}" srcOrd="0" destOrd="0" parTransId="{EF965560-3A32-406A-A1CF-E6D9E565088C}" sibTransId="{8D916EB7-8FA5-428D-912A-F3BA16EEF0C1}"/>
    <dgm:cxn modelId="{8115C4EB-29A1-4376-B11F-B5341F1BA25E}" type="presOf" srcId="{8D916EB7-8FA5-428D-912A-F3BA16EEF0C1}" destId="{F5133922-54CC-429E-BCE6-595220385596}" srcOrd="1" destOrd="0" presId="urn:microsoft.com/office/officeart/2005/8/layout/process5"/>
    <dgm:cxn modelId="{F2386D51-13A4-48AC-8407-40235CF302A3}" type="presParOf" srcId="{0E45CED9-8617-4158-AF3F-76D0C666E739}" destId="{5CF44060-5F0B-4115-8023-B64B92AEBD94}" srcOrd="0" destOrd="0" presId="urn:microsoft.com/office/officeart/2005/8/layout/process5"/>
    <dgm:cxn modelId="{E40F5F19-2734-4823-AFD9-2E77135394FF}" type="presParOf" srcId="{0E45CED9-8617-4158-AF3F-76D0C666E739}" destId="{933381A0-FDC9-4BDA-B52C-E65DEF4CD65D}" srcOrd="1" destOrd="0" presId="urn:microsoft.com/office/officeart/2005/8/layout/process5"/>
    <dgm:cxn modelId="{C7D1308D-7EFE-493B-886C-7651166F8AC0}" type="presParOf" srcId="{933381A0-FDC9-4BDA-B52C-E65DEF4CD65D}" destId="{F5133922-54CC-429E-BCE6-595220385596}" srcOrd="0" destOrd="0" presId="urn:microsoft.com/office/officeart/2005/8/layout/process5"/>
    <dgm:cxn modelId="{08E5D954-E9F5-4093-9156-83851B0B9E0F}" type="presParOf" srcId="{0E45CED9-8617-4158-AF3F-76D0C666E739}" destId="{2D0C0E0C-47A2-4B17-B8FE-874C0C6777CC}" srcOrd="2" destOrd="0" presId="urn:microsoft.com/office/officeart/2005/8/layout/process5"/>
    <dgm:cxn modelId="{5540E585-7E65-4E2A-B5DE-2E4E19276CA4}" type="presParOf" srcId="{0E45CED9-8617-4158-AF3F-76D0C666E739}" destId="{03BDDDCD-A29C-41E0-903E-C170C7946BAF}" srcOrd="3" destOrd="0" presId="urn:microsoft.com/office/officeart/2005/8/layout/process5"/>
    <dgm:cxn modelId="{0542A405-8063-4DE7-8EDA-A1EC99DB9ED6}" type="presParOf" srcId="{03BDDDCD-A29C-41E0-903E-C170C7946BAF}" destId="{430C538E-2897-497E-8C18-4A48B27DCAD4}" srcOrd="0" destOrd="0" presId="urn:microsoft.com/office/officeart/2005/8/layout/process5"/>
    <dgm:cxn modelId="{ADE61901-0A72-4B14-8433-0B68BFE097B3}" type="presParOf" srcId="{0E45CED9-8617-4158-AF3F-76D0C666E739}" destId="{A8363AA5-26F2-4D85-B5BD-A6F28828BC35}" srcOrd="4" destOrd="0" presId="urn:microsoft.com/office/officeart/2005/8/layout/process5"/>
    <dgm:cxn modelId="{CAC964D0-4CCF-41AA-BE34-531C04D043C6}" type="presParOf" srcId="{0E45CED9-8617-4158-AF3F-76D0C666E739}" destId="{52B5977D-67E8-4408-8A6D-8F68B519F988}" srcOrd="5" destOrd="0" presId="urn:microsoft.com/office/officeart/2005/8/layout/process5"/>
    <dgm:cxn modelId="{ED6C09BC-224B-47B6-96A3-C047595494DA}" type="presParOf" srcId="{52B5977D-67E8-4408-8A6D-8F68B519F988}" destId="{4EFBC6DE-A5FC-4FBF-B932-A90259935B91}" srcOrd="0" destOrd="0" presId="urn:microsoft.com/office/officeart/2005/8/layout/process5"/>
    <dgm:cxn modelId="{264597C6-1AF8-4A15-AB90-C14F035C8F76}" type="presParOf" srcId="{0E45CED9-8617-4158-AF3F-76D0C666E739}" destId="{9438EF05-B3B3-4D4D-97F7-8F7DCCCA57F6}"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E04FAB-927C-400A-88D5-BF669415DE2A}" type="doc">
      <dgm:prSet loTypeId="urn:microsoft.com/office/officeart/2005/8/layout/cycle3" loCatId="cycle" qsTypeId="urn:microsoft.com/office/officeart/2005/8/quickstyle/simple1" qsCatId="simple" csTypeId="urn:microsoft.com/office/officeart/2005/8/colors/colorful3" csCatId="colorful"/>
      <dgm:spPr/>
      <dgm:t>
        <a:bodyPr/>
        <a:lstStyle/>
        <a:p>
          <a:endParaRPr lang="en-US"/>
        </a:p>
      </dgm:t>
    </dgm:pt>
    <dgm:pt modelId="{B5F7D647-910E-42AF-B3EF-70F3C9E233B6}">
      <dgm:prSet/>
      <dgm:spPr/>
      <dgm:t>
        <a:bodyPr/>
        <a:lstStyle/>
        <a:p>
          <a:r>
            <a:rPr lang="it-IT"/>
            <a:t>IL CROLLO DEL ’29 PROVOCO’ LA CHIUSURA DEI CREDITI da parte delle banche</a:t>
          </a:r>
          <a:endParaRPr lang="en-US"/>
        </a:p>
      </dgm:t>
    </dgm:pt>
    <dgm:pt modelId="{133F6337-5274-4FBF-AF52-D3E9DAA38C00}" type="parTrans" cxnId="{1582CA96-8DEB-4156-B2B3-1E83FFB4B929}">
      <dgm:prSet/>
      <dgm:spPr/>
      <dgm:t>
        <a:bodyPr/>
        <a:lstStyle/>
        <a:p>
          <a:endParaRPr lang="en-US"/>
        </a:p>
      </dgm:t>
    </dgm:pt>
    <dgm:pt modelId="{CBC7FA95-33DE-4D8B-9EA0-133C804C157A}" type="sibTrans" cxnId="{1582CA96-8DEB-4156-B2B3-1E83FFB4B929}">
      <dgm:prSet/>
      <dgm:spPr/>
      <dgm:t>
        <a:bodyPr/>
        <a:lstStyle/>
        <a:p>
          <a:endParaRPr lang="en-US"/>
        </a:p>
      </dgm:t>
    </dgm:pt>
    <dgm:pt modelId="{C4A653E4-49C4-42EB-8F0A-031A9B468F9B}">
      <dgm:prSet/>
      <dgm:spPr/>
      <dgm:t>
        <a:bodyPr/>
        <a:lstStyle/>
        <a:p>
          <a:r>
            <a:rPr lang="it-IT"/>
            <a:t>QUESTO DETERMINO’ IL FALLIMENTO DI SOCIETA’ ED IMPRESE non più in grado di restituire alle banche i prestiti avuti</a:t>
          </a:r>
          <a:endParaRPr lang="en-US"/>
        </a:p>
      </dgm:t>
    </dgm:pt>
    <dgm:pt modelId="{D4065CC7-3A45-4E9E-BC42-C5B719AC2747}" type="parTrans" cxnId="{60334F9C-7A98-4965-B280-986B8A07F96A}">
      <dgm:prSet/>
      <dgm:spPr/>
      <dgm:t>
        <a:bodyPr/>
        <a:lstStyle/>
        <a:p>
          <a:endParaRPr lang="en-US"/>
        </a:p>
      </dgm:t>
    </dgm:pt>
    <dgm:pt modelId="{129462B3-BF83-4742-895E-08DEEFD0AE63}" type="sibTrans" cxnId="{60334F9C-7A98-4965-B280-986B8A07F96A}">
      <dgm:prSet/>
      <dgm:spPr/>
      <dgm:t>
        <a:bodyPr/>
        <a:lstStyle/>
        <a:p>
          <a:endParaRPr lang="en-US"/>
        </a:p>
      </dgm:t>
    </dgm:pt>
    <dgm:pt modelId="{F769489B-1B39-488A-B091-EAD49B426148}">
      <dgm:prSet/>
      <dgm:spPr/>
      <dgm:t>
        <a:bodyPr/>
        <a:lstStyle/>
        <a:p>
          <a:r>
            <a:rPr lang="it-IT"/>
            <a:t>I DIPENDENTI RIMASERO DISOCCUPATI ed anch’essi incapaci di rientrare dei loro debiti. Molti rimasero senza casa.</a:t>
          </a:r>
          <a:endParaRPr lang="en-US"/>
        </a:p>
      </dgm:t>
    </dgm:pt>
    <dgm:pt modelId="{2C04B4B5-9634-41A6-9D1B-FD5607BA442F}" type="parTrans" cxnId="{91584963-2BF2-4B11-A6E0-28266F727FB2}">
      <dgm:prSet/>
      <dgm:spPr/>
      <dgm:t>
        <a:bodyPr/>
        <a:lstStyle/>
        <a:p>
          <a:endParaRPr lang="en-US"/>
        </a:p>
      </dgm:t>
    </dgm:pt>
    <dgm:pt modelId="{FC983A94-86F8-438C-A663-47399049B77A}" type="sibTrans" cxnId="{91584963-2BF2-4B11-A6E0-28266F727FB2}">
      <dgm:prSet/>
      <dgm:spPr/>
      <dgm:t>
        <a:bodyPr/>
        <a:lstStyle/>
        <a:p>
          <a:endParaRPr lang="en-US"/>
        </a:p>
      </dgm:t>
    </dgm:pt>
    <dgm:pt modelId="{9327FD48-8AAB-4ADF-82D0-C5397CD42C98}">
      <dgm:prSet/>
      <dgm:spPr/>
      <dgm:t>
        <a:bodyPr/>
        <a:lstStyle/>
        <a:p>
          <a:r>
            <a:rPr lang="it-IT"/>
            <a:t>IL MERCATO SI RESTRINSE ULTERIORMENTE alimentando il circolo vizioso  fra caduta dell’occupazione e caduta della produzione</a:t>
          </a:r>
          <a:endParaRPr lang="en-US"/>
        </a:p>
      </dgm:t>
    </dgm:pt>
    <dgm:pt modelId="{491EFAD4-A49D-410F-B0E8-9AE54A274A3B}" type="parTrans" cxnId="{F4ED473C-9FAF-41C0-AEE1-7145030055C8}">
      <dgm:prSet/>
      <dgm:spPr/>
      <dgm:t>
        <a:bodyPr/>
        <a:lstStyle/>
        <a:p>
          <a:endParaRPr lang="en-US"/>
        </a:p>
      </dgm:t>
    </dgm:pt>
    <dgm:pt modelId="{D45ECFDD-36E2-43E1-A7F9-40CD9C4427E1}" type="sibTrans" cxnId="{F4ED473C-9FAF-41C0-AEE1-7145030055C8}">
      <dgm:prSet/>
      <dgm:spPr/>
      <dgm:t>
        <a:bodyPr/>
        <a:lstStyle/>
        <a:p>
          <a:endParaRPr lang="en-US"/>
        </a:p>
      </dgm:t>
    </dgm:pt>
    <dgm:pt modelId="{6DAA5959-13A1-49DA-BCD9-1462C213B91F}" type="pres">
      <dgm:prSet presAssocID="{FEE04FAB-927C-400A-88D5-BF669415DE2A}" presName="Name0" presStyleCnt="0">
        <dgm:presLayoutVars>
          <dgm:dir/>
          <dgm:resizeHandles val="exact"/>
        </dgm:presLayoutVars>
      </dgm:prSet>
      <dgm:spPr/>
    </dgm:pt>
    <dgm:pt modelId="{F1FB4D4E-E254-4EAE-BCA1-8C51C27F050A}" type="pres">
      <dgm:prSet presAssocID="{FEE04FAB-927C-400A-88D5-BF669415DE2A}" presName="cycle" presStyleCnt="0"/>
      <dgm:spPr/>
    </dgm:pt>
    <dgm:pt modelId="{D2448BDD-220C-42C9-AF0D-0EACA637B9A8}" type="pres">
      <dgm:prSet presAssocID="{B5F7D647-910E-42AF-B3EF-70F3C9E233B6}" presName="nodeFirstNode" presStyleLbl="node1" presStyleIdx="0" presStyleCnt="4">
        <dgm:presLayoutVars>
          <dgm:bulletEnabled val="1"/>
        </dgm:presLayoutVars>
      </dgm:prSet>
      <dgm:spPr/>
    </dgm:pt>
    <dgm:pt modelId="{D612F20C-332E-444E-B089-4F323EAFB62C}" type="pres">
      <dgm:prSet presAssocID="{CBC7FA95-33DE-4D8B-9EA0-133C804C157A}" presName="sibTransFirstNode" presStyleLbl="bgShp" presStyleIdx="0" presStyleCnt="1"/>
      <dgm:spPr/>
    </dgm:pt>
    <dgm:pt modelId="{2BB3C3A4-E87C-41E0-8266-CC1A39CC8137}" type="pres">
      <dgm:prSet presAssocID="{C4A653E4-49C4-42EB-8F0A-031A9B468F9B}" presName="nodeFollowingNodes" presStyleLbl="node1" presStyleIdx="1" presStyleCnt="4">
        <dgm:presLayoutVars>
          <dgm:bulletEnabled val="1"/>
        </dgm:presLayoutVars>
      </dgm:prSet>
      <dgm:spPr/>
    </dgm:pt>
    <dgm:pt modelId="{B204EFE3-A76E-46C6-A30C-5F4FF08BDCEB}" type="pres">
      <dgm:prSet presAssocID="{F769489B-1B39-488A-B091-EAD49B426148}" presName="nodeFollowingNodes" presStyleLbl="node1" presStyleIdx="2" presStyleCnt="4">
        <dgm:presLayoutVars>
          <dgm:bulletEnabled val="1"/>
        </dgm:presLayoutVars>
      </dgm:prSet>
      <dgm:spPr/>
    </dgm:pt>
    <dgm:pt modelId="{122C986E-1487-4446-B0D3-75AAE9E48243}" type="pres">
      <dgm:prSet presAssocID="{9327FD48-8AAB-4ADF-82D0-C5397CD42C98}" presName="nodeFollowingNodes" presStyleLbl="node1" presStyleIdx="3" presStyleCnt="4">
        <dgm:presLayoutVars>
          <dgm:bulletEnabled val="1"/>
        </dgm:presLayoutVars>
      </dgm:prSet>
      <dgm:spPr/>
    </dgm:pt>
  </dgm:ptLst>
  <dgm:cxnLst>
    <dgm:cxn modelId="{F4ED473C-9FAF-41C0-AEE1-7145030055C8}" srcId="{FEE04FAB-927C-400A-88D5-BF669415DE2A}" destId="{9327FD48-8AAB-4ADF-82D0-C5397CD42C98}" srcOrd="3" destOrd="0" parTransId="{491EFAD4-A49D-410F-B0E8-9AE54A274A3B}" sibTransId="{D45ECFDD-36E2-43E1-A7F9-40CD9C4427E1}"/>
    <dgm:cxn modelId="{91584963-2BF2-4B11-A6E0-28266F727FB2}" srcId="{FEE04FAB-927C-400A-88D5-BF669415DE2A}" destId="{F769489B-1B39-488A-B091-EAD49B426148}" srcOrd="2" destOrd="0" parTransId="{2C04B4B5-9634-41A6-9D1B-FD5607BA442F}" sibTransId="{FC983A94-86F8-438C-A663-47399049B77A}"/>
    <dgm:cxn modelId="{9214E066-0EAF-45AC-B4F6-CEEEC122C52C}" type="presOf" srcId="{FEE04FAB-927C-400A-88D5-BF669415DE2A}" destId="{6DAA5959-13A1-49DA-BCD9-1462C213B91F}" srcOrd="0" destOrd="0" presId="urn:microsoft.com/office/officeart/2005/8/layout/cycle3"/>
    <dgm:cxn modelId="{E0B7E058-7E20-4BD2-BF95-7C2FD57FA202}" type="presOf" srcId="{F769489B-1B39-488A-B091-EAD49B426148}" destId="{B204EFE3-A76E-46C6-A30C-5F4FF08BDCEB}" srcOrd="0" destOrd="0" presId="urn:microsoft.com/office/officeart/2005/8/layout/cycle3"/>
    <dgm:cxn modelId="{F2C8A87A-65DA-4469-B71D-81F5C4F6ABA1}" type="presOf" srcId="{B5F7D647-910E-42AF-B3EF-70F3C9E233B6}" destId="{D2448BDD-220C-42C9-AF0D-0EACA637B9A8}" srcOrd="0" destOrd="0" presId="urn:microsoft.com/office/officeart/2005/8/layout/cycle3"/>
    <dgm:cxn modelId="{04F33385-4A0E-455E-905E-C98D8812995F}" type="presOf" srcId="{CBC7FA95-33DE-4D8B-9EA0-133C804C157A}" destId="{D612F20C-332E-444E-B089-4F323EAFB62C}" srcOrd="0" destOrd="0" presId="urn:microsoft.com/office/officeart/2005/8/layout/cycle3"/>
    <dgm:cxn modelId="{6004598E-8E20-4C94-A713-BDC465ED3E7F}" type="presOf" srcId="{9327FD48-8AAB-4ADF-82D0-C5397CD42C98}" destId="{122C986E-1487-4446-B0D3-75AAE9E48243}" srcOrd="0" destOrd="0" presId="urn:microsoft.com/office/officeart/2005/8/layout/cycle3"/>
    <dgm:cxn modelId="{1582CA96-8DEB-4156-B2B3-1E83FFB4B929}" srcId="{FEE04FAB-927C-400A-88D5-BF669415DE2A}" destId="{B5F7D647-910E-42AF-B3EF-70F3C9E233B6}" srcOrd="0" destOrd="0" parTransId="{133F6337-5274-4FBF-AF52-D3E9DAA38C00}" sibTransId="{CBC7FA95-33DE-4D8B-9EA0-133C804C157A}"/>
    <dgm:cxn modelId="{60334F9C-7A98-4965-B280-986B8A07F96A}" srcId="{FEE04FAB-927C-400A-88D5-BF669415DE2A}" destId="{C4A653E4-49C4-42EB-8F0A-031A9B468F9B}" srcOrd="1" destOrd="0" parTransId="{D4065CC7-3A45-4E9E-BC42-C5B719AC2747}" sibTransId="{129462B3-BF83-4742-895E-08DEEFD0AE63}"/>
    <dgm:cxn modelId="{547FB5F9-0E45-4570-8ACF-D1EC301C7ADF}" type="presOf" srcId="{C4A653E4-49C4-42EB-8F0A-031A9B468F9B}" destId="{2BB3C3A4-E87C-41E0-8266-CC1A39CC8137}" srcOrd="0" destOrd="0" presId="urn:microsoft.com/office/officeart/2005/8/layout/cycle3"/>
    <dgm:cxn modelId="{ACAA0AB5-1520-4B9D-8FA5-660F86EEDF63}" type="presParOf" srcId="{6DAA5959-13A1-49DA-BCD9-1462C213B91F}" destId="{F1FB4D4E-E254-4EAE-BCA1-8C51C27F050A}" srcOrd="0" destOrd="0" presId="urn:microsoft.com/office/officeart/2005/8/layout/cycle3"/>
    <dgm:cxn modelId="{22030629-3D13-40A7-9822-3BEA90A413CE}" type="presParOf" srcId="{F1FB4D4E-E254-4EAE-BCA1-8C51C27F050A}" destId="{D2448BDD-220C-42C9-AF0D-0EACA637B9A8}" srcOrd="0" destOrd="0" presId="urn:microsoft.com/office/officeart/2005/8/layout/cycle3"/>
    <dgm:cxn modelId="{EDB41EF9-F033-4C7F-93B3-C09805266973}" type="presParOf" srcId="{F1FB4D4E-E254-4EAE-BCA1-8C51C27F050A}" destId="{D612F20C-332E-444E-B089-4F323EAFB62C}" srcOrd="1" destOrd="0" presId="urn:microsoft.com/office/officeart/2005/8/layout/cycle3"/>
    <dgm:cxn modelId="{0E639891-60AA-47A7-9505-E2A2C3DF6222}" type="presParOf" srcId="{F1FB4D4E-E254-4EAE-BCA1-8C51C27F050A}" destId="{2BB3C3A4-E87C-41E0-8266-CC1A39CC8137}" srcOrd="2" destOrd="0" presId="urn:microsoft.com/office/officeart/2005/8/layout/cycle3"/>
    <dgm:cxn modelId="{EA80BC6E-F1E6-4458-B064-B9ED8DA06F03}" type="presParOf" srcId="{F1FB4D4E-E254-4EAE-BCA1-8C51C27F050A}" destId="{B204EFE3-A76E-46C6-A30C-5F4FF08BDCEB}" srcOrd="3" destOrd="0" presId="urn:microsoft.com/office/officeart/2005/8/layout/cycle3"/>
    <dgm:cxn modelId="{EACF368F-9E64-42D5-9038-48F16EA0EA12}" type="presParOf" srcId="{F1FB4D4E-E254-4EAE-BCA1-8C51C27F050A}" destId="{122C986E-1487-4446-B0D3-75AAE9E48243}"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1C03525-7104-440F-A408-23050D84B446}" type="doc">
      <dgm:prSet loTypeId="urn:microsoft.com/office/officeart/2005/8/layout/process5" loCatId="process" qsTypeId="urn:microsoft.com/office/officeart/2005/8/quickstyle/simple1" qsCatId="simple" csTypeId="urn:microsoft.com/office/officeart/2005/8/colors/colorful1" csCatId="colorful"/>
      <dgm:spPr/>
      <dgm:t>
        <a:bodyPr/>
        <a:lstStyle/>
        <a:p>
          <a:endParaRPr lang="en-US"/>
        </a:p>
      </dgm:t>
    </dgm:pt>
    <dgm:pt modelId="{AF427813-D726-45A3-A3B6-60665FDC6148}">
      <dgm:prSet/>
      <dgm:spPr/>
      <dgm:t>
        <a:bodyPr/>
        <a:lstStyle/>
        <a:p>
          <a:r>
            <a:rPr lang="it-IT"/>
            <a:t>Le nazioni industrializzate legate all’economia americana furono trascinate nella crisi.</a:t>
          </a:r>
          <a:endParaRPr lang="en-US"/>
        </a:p>
      </dgm:t>
    </dgm:pt>
    <dgm:pt modelId="{D00C0D37-AEE7-4B07-A197-081C3572537C}" type="parTrans" cxnId="{E08E0858-562D-45AD-8CAC-3CF3985AE873}">
      <dgm:prSet/>
      <dgm:spPr/>
      <dgm:t>
        <a:bodyPr/>
        <a:lstStyle/>
        <a:p>
          <a:endParaRPr lang="en-US"/>
        </a:p>
      </dgm:t>
    </dgm:pt>
    <dgm:pt modelId="{2D43CFD4-97FD-4029-8543-C74C13CC6DBE}" type="sibTrans" cxnId="{E08E0858-562D-45AD-8CAC-3CF3985AE873}">
      <dgm:prSet/>
      <dgm:spPr/>
      <dgm:t>
        <a:bodyPr/>
        <a:lstStyle/>
        <a:p>
          <a:endParaRPr lang="en-US"/>
        </a:p>
      </dgm:t>
    </dgm:pt>
    <dgm:pt modelId="{9EF7765B-9AF3-4C44-BE01-1F714AE34EC4}">
      <dgm:prSet/>
      <dgm:spPr/>
      <dgm:t>
        <a:bodyPr/>
        <a:lstStyle/>
        <a:p>
          <a:r>
            <a:rPr lang="it-IT"/>
            <a:t>Inoltre anche l’Europa aveva manifestato la stessa tendenza alla sovrapproduzione.</a:t>
          </a:r>
          <a:endParaRPr lang="en-US"/>
        </a:p>
      </dgm:t>
    </dgm:pt>
    <dgm:pt modelId="{5FDA48CD-A0E2-42D9-B022-688308A60AF3}" type="parTrans" cxnId="{FD8154AB-9218-4291-8C2B-CE325F54FCA7}">
      <dgm:prSet/>
      <dgm:spPr/>
      <dgm:t>
        <a:bodyPr/>
        <a:lstStyle/>
        <a:p>
          <a:endParaRPr lang="en-US"/>
        </a:p>
      </dgm:t>
    </dgm:pt>
    <dgm:pt modelId="{0A037477-388E-4DA8-B968-E5812BE2D4DF}" type="sibTrans" cxnId="{FD8154AB-9218-4291-8C2B-CE325F54FCA7}">
      <dgm:prSet/>
      <dgm:spPr/>
      <dgm:t>
        <a:bodyPr/>
        <a:lstStyle/>
        <a:p>
          <a:endParaRPr lang="en-US"/>
        </a:p>
      </dgm:t>
    </dgm:pt>
    <dgm:pt modelId="{29BD57AD-6B81-4CD7-B9A2-4AB65781BB78}">
      <dgm:prSet/>
      <dgm:spPr/>
      <dgm:t>
        <a:bodyPr/>
        <a:lstStyle/>
        <a:p>
          <a:r>
            <a:rPr lang="it-IT"/>
            <a:t>Il crollo degli investimenti e dei prestiti americani in Europa investì dunque un sistema già minato</a:t>
          </a:r>
          <a:endParaRPr lang="en-US"/>
        </a:p>
      </dgm:t>
    </dgm:pt>
    <dgm:pt modelId="{8053DF95-2CA8-4C67-9600-985F5F5A8029}" type="parTrans" cxnId="{72FFFD24-3A43-44EF-A6DF-C316C1A53903}">
      <dgm:prSet/>
      <dgm:spPr/>
      <dgm:t>
        <a:bodyPr/>
        <a:lstStyle/>
        <a:p>
          <a:endParaRPr lang="en-US"/>
        </a:p>
      </dgm:t>
    </dgm:pt>
    <dgm:pt modelId="{0CA08DB1-31AB-40E6-85F3-17F02938F668}" type="sibTrans" cxnId="{72FFFD24-3A43-44EF-A6DF-C316C1A53903}">
      <dgm:prSet/>
      <dgm:spPr/>
      <dgm:t>
        <a:bodyPr/>
        <a:lstStyle/>
        <a:p>
          <a:endParaRPr lang="en-US"/>
        </a:p>
      </dgm:t>
    </dgm:pt>
    <dgm:pt modelId="{DD8BCEB5-6AA0-435A-930D-95BA27457DC6}" type="pres">
      <dgm:prSet presAssocID="{D1C03525-7104-440F-A408-23050D84B446}" presName="diagram" presStyleCnt="0">
        <dgm:presLayoutVars>
          <dgm:dir/>
          <dgm:resizeHandles val="exact"/>
        </dgm:presLayoutVars>
      </dgm:prSet>
      <dgm:spPr/>
    </dgm:pt>
    <dgm:pt modelId="{B487A08A-5A9E-4A0F-83B6-67FF7F94026E}" type="pres">
      <dgm:prSet presAssocID="{AF427813-D726-45A3-A3B6-60665FDC6148}" presName="node" presStyleLbl="node1" presStyleIdx="0" presStyleCnt="3">
        <dgm:presLayoutVars>
          <dgm:bulletEnabled val="1"/>
        </dgm:presLayoutVars>
      </dgm:prSet>
      <dgm:spPr/>
    </dgm:pt>
    <dgm:pt modelId="{8DD900FE-6D6A-451B-A549-A374A8DEC0BC}" type="pres">
      <dgm:prSet presAssocID="{2D43CFD4-97FD-4029-8543-C74C13CC6DBE}" presName="sibTrans" presStyleLbl="sibTrans2D1" presStyleIdx="0" presStyleCnt="2"/>
      <dgm:spPr/>
    </dgm:pt>
    <dgm:pt modelId="{527E7D90-58C9-4E44-BF91-5D867AC20275}" type="pres">
      <dgm:prSet presAssocID="{2D43CFD4-97FD-4029-8543-C74C13CC6DBE}" presName="connectorText" presStyleLbl="sibTrans2D1" presStyleIdx="0" presStyleCnt="2"/>
      <dgm:spPr/>
    </dgm:pt>
    <dgm:pt modelId="{955ADEA9-D6A3-4332-B5D1-E91E4357397F}" type="pres">
      <dgm:prSet presAssocID="{9EF7765B-9AF3-4C44-BE01-1F714AE34EC4}" presName="node" presStyleLbl="node1" presStyleIdx="1" presStyleCnt="3">
        <dgm:presLayoutVars>
          <dgm:bulletEnabled val="1"/>
        </dgm:presLayoutVars>
      </dgm:prSet>
      <dgm:spPr/>
    </dgm:pt>
    <dgm:pt modelId="{F2E04E33-695C-4CC0-85D2-199C5491F18A}" type="pres">
      <dgm:prSet presAssocID="{0A037477-388E-4DA8-B968-E5812BE2D4DF}" presName="sibTrans" presStyleLbl="sibTrans2D1" presStyleIdx="1" presStyleCnt="2"/>
      <dgm:spPr/>
    </dgm:pt>
    <dgm:pt modelId="{2899C8EA-DD03-47C7-B0CC-00E943BC67E1}" type="pres">
      <dgm:prSet presAssocID="{0A037477-388E-4DA8-B968-E5812BE2D4DF}" presName="connectorText" presStyleLbl="sibTrans2D1" presStyleIdx="1" presStyleCnt="2"/>
      <dgm:spPr/>
    </dgm:pt>
    <dgm:pt modelId="{757CD029-2EB2-42C9-9046-E92DA291EC59}" type="pres">
      <dgm:prSet presAssocID="{29BD57AD-6B81-4CD7-B9A2-4AB65781BB78}" presName="node" presStyleLbl="node1" presStyleIdx="2" presStyleCnt="3">
        <dgm:presLayoutVars>
          <dgm:bulletEnabled val="1"/>
        </dgm:presLayoutVars>
      </dgm:prSet>
      <dgm:spPr/>
    </dgm:pt>
  </dgm:ptLst>
  <dgm:cxnLst>
    <dgm:cxn modelId="{46F64A02-B49F-44E4-9AFC-73EA570B8932}" type="presOf" srcId="{AF427813-D726-45A3-A3B6-60665FDC6148}" destId="{B487A08A-5A9E-4A0F-83B6-67FF7F94026E}" srcOrd="0" destOrd="0" presId="urn:microsoft.com/office/officeart/2005/8/layout/process5"/>
    <dgm:cxn modelId="{3EF91209-8A76-406D-A757-AAC81DA156FE}" type="presOf" srcId="{9EF7765B-9AF3-4C44-BE01-1F714AE34EC4}" destId="{955ADEA9-D6A3-4332-B5D1-E91E4357397F}" srcOrd="0" destOrd="0" presId="urn:microsoft.com/office/officeart/2005/8/layout/process5"/>
    <dgm:cxn modelId="{72FFFD24-3A43-44EF-A6DF-C316C1A53903}" srcId="{D1C03525-7104-440F-A408-23050D84B446}" destId="{29BD57AD-6B81-4CD7-B9A2-4AB65781BB78}" srcOrd="2" destOrd="0" parTransId="{8053DF95-2CA8-4C67-9600-985F5F5A8029}" sibTransId="{0CA08DB1-31AB-40E6-85F3-17F02938F668}"/>
    <dgm:cxn modelId="{BCD1D932-BE50-4D88-A3FB-8EEF3DF0FE03}" type="presOf" srcId="{0A037477-388E-4DA8-B968-E5812BE2D4DF}" destId="{F2E04E33-695C-4CC0-85D2-199C5491F18A}" srcOrd="0" destOrd="0" presId="urn:microsoft.com/office/officeart/2005/8/layout/process5"/>
    <dgm:cxn modelId="{74C44D33-3DB9-4679-AFAC-E58E4C2C9D98}" type="presOf" srcId="{D1C03525-7104-440F-A408-23050D84B446}" destId="{DD8BCEB5-6AA0-435A-930D-95BA27457DC6}" srcOrd="0" destOrd="0" presId="urn:microsoft.com/office/officeart/2005/8/layout/process5"/>
    <dgm:cxn modelId="{8769B060-BD6B-4933-8641-519A8C1C3125}" type="presOf" srcId="{29BD57AD-6B81-4CD7-B9A2-4AB65781BB78}" destId="{757CD029-2EB2-42C9-9046-E92DA291EC59}" srcOrd="0" destOrd="0" presId="urn:microsoft.com/office/officeart/2005/8/layout/process5"/>
    <dgm:cxn modelId="{E08E0858-562D-45AD-8CAC-3CF3985AE873}" srcId="{D1C03525-7104-440F-A408-23050D84B446}" destId="{AF427813-D726-45A3-A3B6-60665FDC6148}" srcOrd="0" destOrd="0" parTransId="{D00C0D37-AEE7-4B07-A197-081C3572537C}" sibTransId="{2D43CFD4-97FD-4029-8543-C74C13CC6DBE}"/>
    <dgm:cxn modelId="{C8ABA082-1525-4A63-B351-06F1EE2E3612}" type="presOf" srcId="{0A037477-388E-4DA8-B968-E5812BE2D4DF}" destId="{2899C8EA-DD03-47C7-B0CC-00E943BC67E1}" srcOrd="1" destOrd="0" presId="urn:microsoft.com/office/officeart/2005/8/layout/process5"/>
    <dgm:cxn modelId="{FD8154AB-9218-4291-8C2B-CE325F54FCA7}" srcId="{D1C03525-7104-440F-A408-23050D84B446}" destId="{9EF7765B-9AF3-4C44-BE01-1F714AE34EC4}" srcOrd="1" destOrd="0" parTransId="{5FDA48CD-A0E2-42D9-B022-688308A60AF3}" sibTransId="{0A037477-388E-4DA8-B968-E5812BE2D4DF}"/>
    <dgm:cxn modelId="{464C32BD-1F98-49C5-9959-0A829D7393CF}" type="presOf" srcId="{2D43CFD4-97FD-4029-8543-C74C13CC6DBE}" destId="{8DD900FE-6D6A-451B-A549-A374A8DEC0BC}" srcOrd="0" destOrd="0" presId="urn:microsoft.com/office/officeart/2005/8/layout/process5"/>
    <dgm:cxn modelId="{0CDF48C2-DD20-42B9-A490-D4018D4E68BB}" type="presOf" srcId="{2D43CFD4-97FD-4029-8543-C74C13CC6DBE}" destId="{527E7D90-58C9-4E44-BF91-5D867AC20275}" srcOrd="1" destOrd="0" presId="urn:microsoft.com/office/officeart/2005/8/layout/process5"/>
    <dgm:cxn modelId="{2011E7E4-2B2C-4D89-B12C-3952DF67F8EB}" type="presParOf" srcId="{DD8BCEB5-6AA0-435A-930D-95BA27457DC6}" destId="{B487A08A-5A9E-4A0F-83B6-67FF7F94026E}" srcOrd="0" destOrd="0" presId="urn:microsoft.com/office/officeart/2005/8/layout/process5"/>
    <dgm:cxn modelId="{44BE6A5A-FC66-40A8-B83F-D4FD937638B5}" type="presParOf" srcId="{DD8BCEB5-6AA0-435A-930D-95BA27457DC6}" destId="{8DD900FE-6D6A-451B-A549-A374A8DEC0BC}" srcOrd="1" destOrd="0" presId="urn:microsoft.com/office/officeart/2005/8/layout/process5"/>
    <dgm:cxn modelId="{0C232EAD-9DCD-4869-8CA7-BADAD134CAD3}" type="presParOf" srcId="{8DD900FE-6D6A-451B-A549-A374A8DEC0BC}" destId="{527E7D90-58C9-4E44-BF91-5D867AC20275}" srcOrd="0" destOrd="0" presId="urn:microsoft.com/office/officeart/2005/8/layout/process5"/>
    <dgm:cxn modelId="{3C5FE90A-CCDF-452D-AD08-352C0CBAAFAD}" type="presParOf" srcId="{DD8BCEB5-6AA0-435A-930D-95BA27457DC6}" destId="{955ADEA9-D6A3-4332-B5D1-E91E4357397F}" srcOrd="2" destOrd="0" presId="urn:microsoft.com/office/officeart/2005/8/layout/process5"/>
    <dgm:cxn modelId="{1476B65F-8E9E-4955-A1A1-0A5B374A9886}" type="presParOf" srcId="{DD8BCEB5-6AA0-435A-930D-95BA27457DC6}" destId="{F2E04E33-695C-4CC0-85D2-199C5491F18A}" srcOrd="3" destOrd="0" presId="urn:microsoft.com/office/officeart/2005/8/layout/process5"/>
    <dgm:cxn modelId="{499582FA-9E25-4EC0-9E8B-0311BE8D5A21}" type="presParOf" srcId="{F2E04E33-695C-4CC0-85D2-199C5491F18A}" destId="{2899C8EA-DD03-47C7-B0CC-00E943BC67E1}" srcOrd="0" destOrd="0" presId="urn:microsoft.com/office/officeart/2005/8/layout/process5"/>
    <dgm:cxn modelId="{CD6311EE-0E5D-4B0C-A84C-F7E02E24F8D5}" type="presParOf" srcId="{DD8BCEB5-6AA0-435A-930D-95BA27457DC6}" destId="{757CD029-2EB2-42C9-9046-E92DA291EC59}" srcOrd="4"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4DFCAE2-1CC3-4448-833B-8B5733786961}"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F52C7914-4B98-4B6C-9620-3FD835031C30}">
      <dgm:prSet/>
      <dgm:spPr/>
      <dgm:t>
        <a:bodyPr/>
        <a:lstStyle/>
        <a:p>
          <a:endParaRPr lang="it-IT" dirty="0"/>
        </a:p>
        <a:p>
          <a:r>
            <a:rPr lang="it-IT" dirty="0"/>
            <a:t>Anche quella del 1873-96 era stata una crisi di sovrapproduzione. In quel caso l’eccesso di capacità produttiva aveva fatto crollare PREZZI E PROFITTI.</a:t>
          </a:r>
          <a:endParaRPr lang="en-US" dirty="0"/>
        </a:p>
      </dgm:t>
    </dgm:pt>
    <dgm:pt modelId="{5AED3D73-E1B0-434F-B23D-1FF74BC25106}" type="parTrans" cxnId="{A92A5250-E18A-49AF-826B-17ADE93D5CDB}">
      <dgm:prSet/>
      <dgm:spPr/>
      <dgm:t>
        <a:bodyPr/>
        <a:lstStyle/>
        <a:p>
          <a:endParaRPr lang="en-US"/>
        </a:p>
      </dgm:t>
    </dgm:pt>
    <dgm:pt modelId="{7D85B3A3-B290-4DD6-B92F-0AF5E54F80B1}" type="sibTrans" cxnId="{A92A5250-E18A-49AF-826B-17ADE93D5CDB}">
      <dgm:prSet/>
      <dgm:spPr/>
      <dgm:t>
        <a:bodyPr/>
        <a:lstStyle/>
        <a:p>
          <a:endParaRPr lang="en-US"/>
        </a:p>
      </dgm:t>
    </dgm:pt>
    <dgm:pt modelId="{ACAB5C24-3225-41AD-9091-144CD0AE3572}">
      <dgm:prSet/>
      <dgm:spPr/>
      <dgm:t>
        <a:bodyPr/>
        <a:lstStyle/>
        <a:p>
          <a:endParaRPr lang="it-IT" dirty="0"/>
        </a:p>
        <a:p>
          <a:r>
            <a:rPr lang="it-IT" dirty="0"/>
            <a:t>La crisi del ’29 invece fece contrarre la produzione e sostenere i prezzi. I prezzi infatti non erano più  regolati dal rapporto tra domanda e offerta ma erano  stabiliti dai grandi trust che decisero di ridurre la produzione per tutelare  i prezzi.</a:t>
          </a:r>
          <a:endParaRPr lang="en-US" dirty="0"/>
        </a:p>
      </dgm:t>
    </dgm:pt>
    <dgm:pt modelId="{0C87A7FA-C950-493E-ACED-DC84DC498E9E}" type="parTrans" cxnId="{1DB1C0F3-533B-406C-AB86-36AE1219A4B3}">
      <dgm:prSet/>
      <dgm:spPr/>
      <dgm:t>
        <a:bodyPr/>
        <a:lstStyle/>
        <a:p>
          <a:endParaRPr lang="en-US"/>
        </a:p>
      </dgm:t>
    </dgm:pt>
    <dgm:pt modelId="{EBA9BA45-D0BB-4F9B-8098-1C6D3CDA30C2}" type="sibTrans" cxnId="{1DB1C0F3-533B-406C-AB86-36AE1219A4B3}">
      <dgm:prSet/>
      <dgm:spPr/>
      <dgm:t>
        <a:bodyPr/>
        <a:lstStyle/>
        <a:p>
          <a:endParaRPr lang="en-US"/>
        </a:p>
      </dgm:t>
    </dgm:pt>
    <dgm:pt modelId="{8B002A04-A54D-4075-8E48-AA4A86406A5F}">
      <dgm:prSet/>
      <dgm:spPr/>
      <dgm:t>
        <a:bodyPr/>
        <a:lstStyle/>
        <a:p>
          <a:endParaRPr lang="it-IT" dirty="0"/>
        </a:p>
        <a:p>
          <a:r>
            <a:rPr lang="it-IT" dirty="0"/>
            <a:t>Ridurre la produzione si tradusse in un AUMENTO DELLA DISOCCUPAZIONE E IN UNA  CONSEGUENTE DIMINUZIONE DEI SALARI.</a:t>
          </a:r>
          <a:endParaRPr lang="en-US" dirty="0"/>
        </a:p>
      </dgm:t>
    </dgm:pt>
    <dgm:pt modelId="{B85B49A6-6960-4648-8174-E6A216ACCBA6}" type="parTrans" cxnId="{2E40E0F2-26FF-452F-9774-FAE23281345A}">
      <dgm:prSet/>
      <dgm:spPr/>
      <dgm:t>
        <a:bodyPr/>
        <a:lstStyle/>
        <a:p>
          <a:endParaRPr lang="en-US"/>
        </a:p>
      </dgm:t>
    </dgm:pt>
    <dgm:pt modelId="{DFE2CDAA-926A-4DB6-AB04-AD7A99F39E6C}" type="sibTrans" cxnId="{2E40E0F2-26FF-452F-9774-FAE23281345A}">
      <dgm:prSet/>
      <dgm:spPr/>
      <dgm:t>
        <a:bodyPr/>
        <a:lstStyle/>
        <a:p>
          <a:endParaRPr lang="en-US"/>
        </a:p>
      </dgm:t>
    </dgm:pt>
    <dgm:pt modelId="{4E3A6AEF-12ED-44CC-9F40-8618D07D97F8}">
      <dgm:prSet/>
      <dgm:spPr/>
      <dgm:t>
        <a:bodyPr/>
        <a:lstStyle/>
        <a:p>
          <a:endParaRPr lang="it-IT" dirty="0"/>
        </a:p>
        <a:p>
          <a:r>
            <a:rPr lang="it-IT" i="1" u="sng" dirty="0"/>
            <a:t>I costi della crisi ricaddero dunque sulla classe operaia</a:t>
          </a:r>
          <a:r>
            <a:rPr lang="it-IT" dirty="0"/>
            <a:t>, così come sulle piccole e medie imprese.</a:t>
          </a:r>
          <a:endParaRPr lang="en-US" dirty="0"/>
        </a:p>
      </dgm:t>
    </dgm:pt>
    <dgm:pt modelId="{573FCC4F-01D6-4B6A-8234-DBB1CA581E05}" type="parTrans" cxnId="{D694830D-6CE9-46CD-91C6-6B9EE572D738}">
      <dgm:prSet/>
      <dgm:spPr/>
      <dgm:t>
        <a:bodyPr/>
        <a:lstStyle/>
        <a:p>
          <a:endParaRPr lang="en-US"/>
        </a:p>
      </dgm:t>
    </dgm:pt>
    <dgm:pt modelId="{AA027D4E-8F13-4486-92D1-D4B92F25AE5C}" type="sibTrans" cxnId="{D694830D-6CE9-46CD-91C6-6B9EE572D738}">
      <dgm:prSet/>
      <dgm:spPr/>
      <dgm:t>
        <a:bodyPr/>
        <a:lstStyle/>
        <a:p>
          <a:endParaRPr lang="en-US"/>
        </a:p>
      </dgm:t>
    </dgm:pt>
    <dgm:pt modelId="{8CA3FD89-5886-47F3-A75A-7EA0F1D6447E}" type="pres">
      <dgm:prSet presAssocID="{84DFCAE2-1CC3-4448-833B-8B5733786961}" presName="vert0" presStyleCnt="0">
        <dgm:presLayoutVars>
          <dgm:dir/>
          <dgm:animOne val="branch"/>
          <dgm:animLvl val="lvl"/>
        </dgm:presLayoutVars>
      </dgm:prSet>
      <dgm:spPr/>
    </dgm:pt>
    <dgm:pt modelId="{4634D714-622F-483E-82D3-0992114055CB}" type="pres">
      <dgm:prSet presAssocID="{F52C7914-4B98-4B6C-9620-3FD835031C30}" presName="thickLine" presStyleLbl="alignNode1" presStyleIdx="0" presStyleCnt="4"/>
      <dgm:spPr/>
    </dgm:pt>
    <dgm:pt modelId="{75B0A792-CE0B-4409-BEF1-51F44F272931}" type="pres">
      <dgm:prSet presAssocID="{F52C7914-4B98-4B6C-9620-3FD835031C30}" presName="horz1" presStyleCnt="0"/>
      <dgm:spPr/>
    </dgm:pt>
    <dgm:pt modelId="{05293800-2EC8-4870-A8BF-C046016404D4}" type="pres">
      <dgm:prSet presAssocID="{F52C7914-4B98-4B6C-9620-3FD835031C30}" presName="tx1" presStyleLbl="revTx" presStyleIdx="0" presStyleCnt="4"/>
      <dgm:spPr/>
    </dgm:pt>
    <dgm:pt modelId="{5495EFB5-82E0-4A87-983C-6F9C47B8FE85}" type="pres">
      <dgm:prSet presAssocID="{F52C7914-4B98-4B6C-9620-3FD835031C30}" presName="vert1" presStyleCnt="0"/>
      <dgm:spPr/>
    </dgm:pt>
    <dgm:pt modelId="{0534A4B7-EBF3-4E54-A4ED-B127FD674066}" type="pres">
      <dgm:prSet presAssocID="{ACAB5C24-3225-41AD-9091-144CD0AE3572}" presName="thickLine" presStyleLbl="alignNode1" presStyleIdx="1" presStyleCnt="4"/>
      <dgm:spPr/>
    </dgm:pt>
    <dgm:pt modelId="{C82CEEB8-F6A8-4FCB-87E8-9B2D5FBCC953}" type="pres">
      <dgm:prSet presAssocID="{ACAB5C24-3225-41AD-9091-144CD0AE3572}" presName="horz1" presStyleCnt="0"/>
      <dgm:spPr/>
    </dgm:pt>
    <dgm:pt modelId="{48366342-7537-4465-ADFD-5F72D1FEC7AF}" type="pres">
      <dgm:prSet presAssocID="{ACAB5C24-3225-41AD-9091-144CD0AE3572}" presName="tx1" presStyleLbl="revTx" presStyleIdx="1" presStyleCnt="4"/>
      <dgm:spPr/>
    </dgm:pt>
    <dgm:pt modelId="{CE216670-A4BF-4596-B0CC-27794982ACF7}" type="pres">
      <dgm:prSet presAssocID="{ACAB5C24-3225-41AD-9091-144CD0AE3572}" presName="vert1" presStyleCnt="0"/>
      <dgm:spPr/>
    </dgm:pt>
    <dgm:pt modelId="{6D71934F-CDFA-47B6-96F8-22385FE794EE}" type="pres">
      <dgm:prSet presAssocID="{8B002A04-A54D-4075-8E48-AA4A86406A5F}" presName="thickLine" presStyleLbl="alignNode1" presStyleIdx="2" presStyleCnt="4"/>
      <dgm:spPr/>
    </dgm:pt>
    <dgm:pt modelId="{3BF35682-7788-4FF2-AF9C-A2F27DC67EC8}" type="pres">
      <dgm:prSet presAssocID="{8B002A04-A54D-4075-8E48-AA4A86406A5F}" presName="horz1" presStyleCnt="0"/>
      <dgm:spPr/>
    </dgm:pt>
    <dgm:pt modelId="{ABC1AEA6-814A-43D3-83DA-887E85A66FE7}" type="pres">
      <dgm:prSet presAssocID="{8B002A04-A54D-4075-8E48-AA4A86406A5F}" presName="tx1" presStyleLbl="revTx" presStyleIdx="2" presStyleCnt="4"/>
      <dgm:spPr/>
    </dgm:pt>
    <dgm:pt modelId="{72EC4565-43D1-486A-BF58-381ED00BF0D8}" type="pres">
      <dgm:prSet presAssocID="{8B002A04-A54D-4075-8E48-AA4A86406A5F}" presName="vert1" presStyleCnt="0"/>
      <dgm:spPr/>
    </dgm:pt>
    <dgm:pt modelId="{79DDE507-07A5-431D-8853-BABC9EDAB815}" type="pres">
      <dgm:prSet presAssocID="{4E3A6AEF-12ED-44CC-9F40-8618D07D97F8}" presName="thickLine" presStyleLbl="alignNode1" presStyleIdx="3" presStyleCnt="4"/>
      <dgm:spPr/>
    </dgm:pt>
    <dgm:pt modelId="{3E6CB30F-BB8A-4C04-9C47-2206CF75ABF2}" type="pres">
      <dgm:prSet presAssocID="{4E3A6AEF-12ED-44CC-9F40-8618D07D97F8}" presName="horz1" presStyleCnt="0"/>
      <dgm:spPr/>
    </dgm:pt>
    <dgm:pt modelId="{B1F123BC-02B4-43E5-9C0D-18B478AC13C7}" type="pres">
      <dgm:prSet presAssocID="{4E3A6AEF-12ED-44CC-9F40-8618D07D97F8}" presName="tx1" presStyleLbl="revTx" presStyleIdx="3" presStyleCnt="4"/>
      <dgm:spPr/>
    </dgm:pt>
    <dgm:pt modelId="{817A4809-4BE7-4AC0-9A11-E08066AFCD4D}" type="pres">
      <dgm:prSet presAssocID="{4E3A6AEF-12ED-44CC-9F40-8618D07D97F8}" presName="vert1" presStyleCnt="0"/>
      <dgm:spPr/>
    </dgm:pt>
  </dgm:ptLst>
  <dgm:cxnLst>
    <dgm:cxn modelId="{D694830D-6CE9-46CD-91C6-6B9EE572D738}" srcId="{84DFCAE2-1CC3-4448-833B-8B5733786961}" destId="{4E3A6AEF-12ED-44CC-9F40-8618D07D97F8}" srcOrd="3" destOrd="0" parTransId="{573FCC4F-01D6-4B6A-8234-DBB1CA581E05}" sibTransId="{AA027D4E-8F13-4486-92D1-D4B92F25AE5C}"/>
    <dgm:cxn modelId="{F5863534-E4CE-4EF7-A7D8-D3989B30EF72}" type="presOf" srcId="{4E3A6AEF-12ED-44CC-9F40-8618D07D97F8}" destId="{B1F123BC-02B4-43E5-9C0D-18B478AC13C7}" srcOrd="0" destOrd="0" presId="urn:microsoft.com/office/officeart/2008/layout/LinedList"/>
    <dgm:cxn modelId="{FD3E6E50-8D76-4A93-BAF8-7CC0A9786C41}" type="presOf" srcId="{ACAB5C24-3225-41AD-9091-144CD0AE3572}" destId="{48366342-7537-4465-ADFD-5F72D1FEC7AF}" srcOrd="0" destOrd="0" presId="urn:microsoft.com/office/officeart/2008/layout/LinedList"/>
    <dgm:cxn modelId="{A92A5250-E18A-49AF-826B-17ADE93D5CDB}" srcId="{84DFCAE2-1CC3-4448-833B-8B5733786961}" destId="{F52C7914-4B98-4B6C-9620-3FD835031C30}" srcOrd="0" destOrd="0" parTransId="{5AED3D73-E1B0-434F-B23D-1FF74BC25106}" sibTransId="{7D85B3A3-B290-4DD6-B92F-0AF5E54F80B1}"/>
    <dgm:cxn modelId="{F624A5BF-4218-4B54-A16D-4837B1557A8D}" type="presOf" srcId="{84DFCAE2-1CC3-4448-833B-8B5733786961}" destId="{8CA3FD89-5886-47F3-A75A-7EA0F1D6447E}" srcOrd="0" destOrd="0" presId="urn:microsoft.com/office/officeart/2008/layout/LinedList"/>
    <dgm:cxn modelId="{DE456DCA-926B-4C74-AC31-4F6FC422DCE7}" type="presOf" srcId="{8B002A04-A54D-4075-8E48-AA4A86406A5F}" destId="{ABC1AEA6-814A-43D3-83DA-887E85A66FE7}" srcOrd="0" destOrd="0" presId="urn:microsoft.com/office/officeart/2008/layout/LinedList"/>
    <dgm:cxn modelId="{7D09B1F2-0F93-46D9-999B-BB30847B3FF5}" type="presOf" srcId="{F52C7914-4B98-4B6C-9620-3FD835031C30}" destId="{05293800-2EC8-4870-A8BF-C046016404D4}" srcOrd="0" destOrd="0" presId="urn:microsoft.com/office/officeart/2008/layout/LinedList"/>
    <dgm:cxn modelId="{2E40E0F2-26FF-452F-9774-FAE23281345A}" srcId="{84DFCAE2-1CC3-4448-833B-8B5733786961}" destId="{8B002A04-A54D-4075-8E48-AA4A86406A5F}" srcOrd="2" destOrd="0" parTransId="{B85B49A6-6960-4648-8174-E6A216ACCBA6}" sibTransId="{DFE2CDAA-926A-4DB6-AB04-AD7A99F39E6C}"/>
    <dgm:cxn modelId="{1DB1C0F3-533B-406C-AB86-36AE1219A4B3}" srcId="{84DFCAE2-1CC3-4448-833B-8B5733786961}" destId="{ACAB5C24-3225-41AD-9091-144CD0AE3572}" srcOrd="1" destOrd="0" parTransId="{0C87A7FA-C950-493E-ACED-DC84DC498E9E}" sibTransId="{EBA9BA45-D0BB-4F9B-8098-1C6D3CDA30C2}"/>
    <dgm:cxn modelId="{5D0437D6-E821-4E04-BA32-2DC8E90D5BD5}" type="presParOf" srcId="{8CA3FD89-5886-47F3-A75A-7EA0F1D6447E}" destId="{4634D714-622F-483E-82D3-0992114055CB}" srcOrd="0" destOrd="0" presId="urn:microsoft.com/office/officeart/2008/layout/LinedList"/>
    <dgm:cxn modelId="{73F8AB81-5A4E-4A87-9295-E02335014751}" type="presParOf" srcId="{8CA3FD89-5886-47F3-A75A-7EA0F1D6447E}" destId="{75B0A792-CE0B-4409-BEF1-51F44F272931}" srcOrd="1" destOrd="0" presId="urn:microsoft.com/office/officeart/2008/layout/LinedList"/>
    <dgm:cxn modelId="{AFB8AC80-B2C4-4C99-A4CB-EE61950DCE7B}" type="presParOf" srcId="{75B0A792-CE0B-4409-BEF1-51F44F272931}" destId="{05293800-2EC8-4870-A8BF-C046016404D4}" srcOrd="0" destOrd="0" presId="urn:microsoft.com/office/officeart/2008/layout/LinedList"/>
    <dgm:cxn modelId="{14EED6C4-0F1C-4EB0-AD42-8DE95F9B8FE4}" type="presParOf" srcId="{75B0A792-CE0B-4409-BEF1-51F44F272931}" destId="{5495EFB5-82E0-4A87-983C-6F9C47B8FE85}" srcOrd="1" destOrd="0" presId="urn:microsoft.com/office/officeart/2008/layout/LinedList"/>
    <dgm:cxn modelId="{FF356188-042A-499C-9AA1-DB95B4256E00}" type="presParOf" srcId="{8CA3FD89-5886-47F3-A75A-7EA0F1D6447E}" destId="{0534A4B7-EBF3-4E54-A4ED-B127FD674066}" srcOrd="2" destOrd="0" presId="urn:microsoft.com/office/officeart/2008/layout/LinedList"/>
    <dgm:cxn modelId="{653B9309-7DA3-4BAE-82F8-8BD40EE6BC94}" type="presParOf" srcId="{8CA3FD89-5886-47F3-A75A-7EA0F1D6447E}" destId="{C82CEEB8-F6A8-4FCB-87E8-9B2D5FBCC953}" srcOrd="3" destOrd="0" presId="urn:microsoft.com/office/officeart/2008/layout/LinedList"/>
    <dgm:cxn modelId="{722B406E-D93F-4AD6-9BE0-902ABE19B022}" type="presParOf" srcId="{C82CEEB8-F6A8-4FCB-87E8-9B2D5FBCC953}" destId="{48366342-7537-4465-ADFD-5F72D1FEC7AF}" srcOrd="0" destOrd="0" presId="urn:microsoft.com/office/officeart/2008/layout/LinedList"/>
    <dgm:cxn modelId="{6BC81F3F-4EDC-4839-8C0D-99C9E036516D}" type="presParOf" srcId="{C82CEEB8-F6A8-4FCB-87E8-9B2D5FBCC953}" destId="{CE216670-A4BF-4596-B0CC-27794982ACF7}" srcOrd="1" destOrd="0" presId="urn:microsoft.com/office/officeart/2008/layout/LinedList"/>
    <dgm:cxn modelId="{057A3726-ACD3-40B9-BD39-AAA000E7C6B8}" type="presParOf" srcId="{8CA3FD89-5886-47F3-A75A-7EA0F1D6447E}" destId="{6D71934F-CDFA-47B6-96F8-22385FE794EE}" srcOrd="4" destOrd="0" presId="urn:microsoft.com/office/officeart/2008/layout/LinedList"/>
    <dgm:cxn modelId="{AA178EE3-1A30-4D89-87EA-3468B483E678}" type="presParOf" srcId="{8CA3FD89-5886-47F3-A75A-7EA0F1D6447E}" destId="{3BF35682-7788-4FF2-AF9C-A2F27DC67EC8}" srcOrd="5" destOrd="0" presId="urn:microsoft.com/office/officeart/2008/layout/LinedList"/>
    <dgm:cxn modelId="{5BE00F12-86EE-436E-ACB4-2A4ED9C69D12}" type="presParOf" srcId="{3BF35682-7788-4FF2-AF9C-A2F27DC67EC8}" destId="{ABC1AEA6-814A-43D3-83DA-887E85A66FE7}" srcOrd="0" destOrd="0" presId="urn:microsoft.com/office/officeart/2008/layout/LinedList"/>
    <dgm:cxn modelId="{E99C6B38-930C-41C4-BC48-CF285080C925}" type="presParOf" srcId="{3BF35682-7788-4FF2-AF9C-A2F27DC67EC8}" destId="{72EC4565-43D1-486A-BF58-381ED00BF0D8}" srcOrd="1" destOrd="0" presId="urn:microsoft.com/office/officeart/2008/layout/LinedList"/>
    <dgm:cxn modelId="{07BE79F8-3103-4B78-86B4-AE35AED30A49}" type="presParOf" srcId="{8CA3FD89-5886-47F3-A75A-7EA0F1D6447E}" destId="{79DDE507-07A5-431D-8853-BABC9EDAB815}" srcOrd="6" destOrd="0" presId="urn:microsoft.com/office/officeart/2008/layout/LinedList"/>
    <dgm:cxn modelId="{6978B992-69BA-4D76-8D63-3A5F72F25A14}" type="presParOf" srcId="{8CA3FD89-5886-47F3-A75A-7EA0F1D6447E}" destId="{3E6CB30F-BB8A-4C04-9C47-2206CF75ABF2}" srcOrd="7" destOrd="0" presId="urn:microsoft.com/office/officeart/2008/layout/LinedList"/>
    <dgm:cxn modelId="{8163C20C-399C-48CA-94E9-5D04A668C386}" type="presParOf" srcId="{3E6CB30F-BB8A-4C04-9C47-2206CF75ABF2}" destId="{B1F123BC-02B4-43E5-9C0D-18B478AC13C7}" srcOrd="0" destOrd="0" presId="urn:microsoft.com/office/officeart/2008/layout/LinedList"/>
    <dgm:cxn modelId="{3A0AB747-23F7-4EFE-BB54-01334B9AA594}" type="presParOf" srcId="{3E6CB30F-BB8A-4C04-9C47-2206CF75ABF2}" destId="{817A4809-4BE7-4AC0-9A11-E08066AFCD4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23D65-EDA6-4119-9888-B0ED12BCA850}">
      <dsp:nvSpPr>
        <dsp:cNvPr id="0" name=""/>
        <dsp:cNvSpPr/>
      </dsp:nvSpPr>
      <dsp:spPr>
        <a:xfrm>
          <a:off x="0" y="68576"/>
          <a:ext cx="6621056" cy="1883700"/>
        </a:xfrm>
        <a:prstGeom prst="roundRect">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dirty="0"/>
            <a:t>Gli anni venti furono un periodo di grande crescita economica trainato dagli Stati Uniti. Essi conobbero un periodo di grande potenziamento industriale (la produzione crebbe del 78%) e nel commercio internazionale .</a:t>
          </a:r>
          <a:endParaRPr lang="en-US" sz="2300" kern="1200" dirty="0"/>
        </a:p>
      </dsp:txBody>
      <dsp:txXfrm>
        <a:off x="91955" y="160531"/>
        <a:ext cx="6437146" cy="1699790"/>
      </dsp:txXfrm>
    </dsp:sp>
    <dsp:sp modelId="{609AD736-C778-4744-947F-416EB2144520}">
      <dsp:nvSpPr>
        <dsp:cNvPr id="0" name=""/>
        <dsp:cNvSpPr/>
      </dsp:nvSpPr>
      <dsp:spPr>
        <a:xfrm>
          <a:off x="0" y="2018516"/>
          <a:ext cx="6621056" cy="1883700"/>
        </a:xfrm>
        <a:prstGeom prst="roundRect">
          <a:avLst/>
        </a:prstGeom>
        <a:solidFill>
          <a:schemeClr val="accent1">
            <a:shade val="80000"/>
            <a:hueOff val="53695"/>
            <a:satOff val="3985"/>
            <a:lumOff val="90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dirty="0"/>
            <a:t>Questa dinamica era presente anche in Europa dove quasi tutti gli stati, ad eccezione della Germania, conobbero un  ciclo economico positivo.</a:t>
          </a:r>
          <a:endParaRPr lang="en-US" sz="2300" kern="1200" dirty="0"/>
        </a:p>
      </dsp:txBody>
      <dsp:txXfrm>
        <a:off x="91955" y="2110471"/>
        <a:ext cx="6437146" cy="1699790"/>
      </dsp:txXfrm>
    </dsp:sp>
    <dsp:sp modelId="{B131472C-E780-4F1E-9271-1BAE994EA1DF}">
      <dsp:nvSpPr>
        <dsp:cNvPr id="0" name=""/>
        <dsp:cNvSpPr/>
      </dsp:nvSpPr>
      <dsp:spPr>
        <a:xfrm>
          <a:off x="0" y="3968456"/>
          <a:ext cx="6621056" cy="1883700"/>
        </a:xfrm>
        <a:prstGeom prst="roundRect">
          <a:avLst/>
        </a:prstGeom>
        <a:solidFill>
          <a:schemeClr val="accent1">
            <a:shade val="80000"/>
            <a:hueOff val="107390"/>
            <a:satOff val="7970"/>
            <a:lumOff val="1811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dirty="0">
              <a:solidFill>
                <a:schemeClr val="bg1"/>
              </a:solidFill>
            </a:rPr>
            <a:t>Gli scambi commerciali  internazionali   crescevano anche a seguito delle politiche liberiste</a:t>
          </a:r>
          <a:endParaRPr lang="en-US" sz="2300" kern="1200" dirty="0">
            <a:solidFill>
              <a:schemeClr val="bg1"/>
            </a:solidFill>
          </a:endParaRPr>
        </a:p>
      </dsp:txBody>
      <dsp:txXfrm>
        <a:off x="91955" y="4060411"/>
        <a:ext cx="6437146" cy="16997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F6E57-F224-46D9-8C25-C51EB15E19E6}">
      <dsp:nvSpPr>
        <dsp:cNvPr id="0" name=""/>
        <dsp:cNvSpPr/>
      </dsp:nvSpPr>
      <dsp:spPr>
        <a:xfrm>
          <a:off x="285222" y="0"/>
          <a:ext cx="5319241" cy="5319241"/>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EB96A27-4099-4596-AC4E-EA95715B0F0A}">
      <dsp:nvSpPr>
        <dsp:cNvPr id="0" name=""/>
        <dsp:cNvSpPr/>
      </dsp:nvSpPr>
      <dsp:spPr>
        <a:xfrm>
          <a:off x="790550" y="505327"/>
          <a:ext cx="2074503" cy="2074503"/>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a:t>DIFESA DEI PROFITTI</a:t>
          </a:r>
          <a:endParaRPr lang="en-US" sz="1900" kern="1200"/>
        </a:p>
      </dsp:txBody>
      <dsp:txXfrm>
        <a:off x="891819" y="606596"/>
        <a:ext cx="1871965" cy="1871965"/>
      </dsp:txXfrm>
    </dsp:sp>
    <dsp:sp modelId="{AE72216B-FD24-40D1-AB25-1C2D79567495}">
      <dsp:nvSpPr>
        <dsp:cNvPr id="0" name=""/>
        <dsp:cNvSpPr/>
      </dsp:nvSpPr>
      <dsp:spPr>
        <a:xfrm>
          <a:off x="3024631" y="505327"/>
          <a:ext cx="2074503" cy="2074503"/>
        </a:xfrm>
        <a:prstGeom prst="roundRect">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4000"/>
                <a:satMod val="130000"/>
                <a:lumMod val="92000"/>
              </a:schemeClr>
            </a:gs>
            <a:gs pos="100000">
              <a:schemeClr val="accent3">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a:t>BLOCCO DEGLI INVESTIMENTI</a:t>
          </a:r>
          <a:endParaRPr lang="en-US" sz="1900" kern="1200"/>
        </a:p>
      </dsp:txBody>
      <dsp:txXfrm>
        <a:off x="3125900" y="606596"/>
        <a:ext cx="1871965" cy="1871965"/>
      </dsp:txXfrm>
    </dsp:sp>
    <dsp:sp modelId="{E6F4A5AC-A0AF-4E84-87B5-96C065D2F172}">
      <dsp:nvSpPr>
        <dsp:cNvPr id="0" name=""/>
        <dsp:cNvSpPr/>
      </dsp:nvSpPr>
      <dsp:spPr>
        <a:xfrm>
          <a:off x="790550" y="2739409"/>
          <a:ext cx="2074503" cy="2074503"/>
        </a:xfrm>
        <a:prstGeom prst="roundRect">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4000"/>
                <a:satMod val="130000"/>
                <a:lumMod val="92000"/>
              </a:schemeClr>
            </a:gs>
            <a:gs pos="100000">
              <a:schemeClr val="accent4">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a:t>RIDUZIONE DELLA PRODUZIONE</a:t>
          </a:r>
          <a:endParaRPr lang="en-US" sz="1900" kern="1200"/>
        </a:p>
      </dsp:txBody>
      <dsp:txXfrm>
        <a:off x="891819" y="2840678"/>
        <a:ext cx="1871965" cy="1871965"/>
      </dsp:txXfrm>
    </dsp:sp>
    <dsp:sp modelId="{B4B10466-EE1E-40E4-BA5D-B74F343B7E36}">
      <dsp:nvSpPr>
        <dsp:cNvPr id="0" name=""/>
        <dsp:cNvSpPr/>
      </dsp:nvSpPr>
      <dsp:spPr>
        <a:xfrm>
          <a:off x="3024631" y="2739409"/>
          <a:ext cx="2074503" cy="2074503"/>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4000"/>
                <a:satMod val="130000"/>
                <a:lumMod val="92000"/>
              </a:schemeClr>
            </a:gs>
            <a:gs pos="100000">
              <a:schemeClr val="accent5">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a:t>SOSTEGNO DEI PREZZI</a:t>
          </a:r>
          <a:endParaRPr lang="en-US" sz="1900" kern="1200"/>
        </a:p>
      </dsp:txBody>
      <dsp:txXfrm>
        <a:off x="3125900" y="2840678"/>
        <a:ext cx="1871965" cy="187196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36CE5-2A13-4E4B-AD2E-158478EBE0BE}">
      <dsp:nvSpPr>
        <dsp:cNvPr id="0" name=""/>
        <dsp:cNvSpPr/>
      </dsp:nvSpPr>
      <dsp:spPr>
        <a:xfrm>
          <a:off x="0" y="0"/>
          <a:ext cx="5770568" cy="1451504"/>
        </a:xfrm>
        <a:prstGeom prst="roundRect">
          <a:avLst>
            <a:gd name="adj" fmla="val 1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PROTEZIONISMO (rialzo delle tariffe doganali- Hoover 1930)</a:t>
          </a:r>
          <a:endParaRPr lang="en-US" sz="1800" kern="1200"/>
        </a:p>
      </dsp:txBody>
      <dsp:txXfrm>
        <a:off x="42513" y="42513"/>
        <a:ext cx="4081629" cy="1366478"/>
      </dsp:txXfrm>
    </dsp:sp>
    <dsp:sp modelId="{7442D9E2-03DD-4986-B8C2-BEA7DB52494A}">
      <dsp:nvSpPr>
        <dsp:cNvPr id="0" name=""/>
        <dsp:cNvSpPr/>
      </dsp:nvSpPr>
      <dsp:spPr>
        <a:xfrm>
          <a:off x="483285" y="1715414"/>
          <a:ext cx="5770568" cy="1451504"/>
        </a:xfrm>
        <a:prstGeom prst="roundRect">
          <a:avLst>
            <a:gd name="adj" fmla="val 10000"/>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4000"/>
                <a:satMod val="130000"/>
                <a:lumMod val="92000"/>
              </a:schemeClr>
            </a:gs>
            <a:gs pos="100000">
              <a:schemeClr val="accent3">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Adeguamento degli altri paesi</a:t>
          </a:r>
          <a:endParaRPr lang="en-US" sz="1800" kern="1200"/>
        </a:p>
      </dsp:txBody>
      <dsp:txXfrm>
        <a:off x="525798" y="1757927"/>
        <a:ext cx="4258779" cy="1366478"/>
      </dsp:txXfrm>
    </dsp:sp>
    <dsp:sp modelId="{B103EE48-93DF-4392-B00A-5530845D3EC9}">
      <dsp:nvSpPr>
        <dsp:cNvPr id="0" name=""/>
        <dsp:cNvSpPr/>
      </dsp:nvSpPr>
      <dsp:spPr>
        <a:xfrm>
          <a:off x="959356" y="3430828"/>
          <a:ext cx="5770568" cy="1451504"/>
        </a:xfrm>
        <a:prstGeom prst="roundRect">
          <a:avLst>
            <a:gd name="adj" fmla="val 10000"/>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4000"/>
                <a:satMod val="130000"/>
                <a:lumMod val="92000"/>
              </a:schemeClr>
            </a:gs>
            <a:gs pos="100000">
              <a:schemeClr val="accent4">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Riduzione dell’interscambio commerciale mondiale (riduzione del volume del commercio del 25%)</a:t>
          </a:r>
          <a:endParaRPr lang="en-US" sz="1800" kern="1200"/>
        </a:p>
      </dsp:txBody>
      <dsp:txXfrm>
        <a:off x="1001869" y="3473341"/>
        <a:ext cx="4265992" cy="1366478"/>
      </dsp:txXfrm>
    </dsp:sp>
    <dsp:sp modelId="{E1C5FFBE-07EB-46EA-B063-470E04698C65}">
      <dsp:nvSpPr>
        <dsp:cNvPr id="0" name=""/>
        <dsp:cNvSpPr/>
      </dsp:nvSpPr>
      <dsp:spPr>
        <a:xfrm>
          <a:off x="1442641" y="5146242"/>
          <a:ext cx="5770568" cy="1451504"/>
        </a:xfrm>
        <a:prstGeom prst="roundRect">
          <a:avLst>
            <a:gd name="adj" fmla="val 10000"/>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4000"/>
                <a:satMod val="130000"/>
                <a:lumMod val="92000"/>
              </a:schemeClr>
            </a:gs>
            <a:gs pos="100000">
              <a:schemeClr val="accent5">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I paesi più colpiti furono la Germania  (perché si reggeva sui prestiti americani) e la Gran Bretagna ( perché la sua economia era basata sul commercio internazionale)</a:t>
          </a:r>
          <a:endParaRPr lang="en-US" sz="1800" kern="1200"/>
        </a:p>
      </dsp:txBody>
      <dsp:txXfrm>
        <a:off x="1485154" y="5188755"/>
        <a:ext cx="4258779" cy="1366478"/>
      </dsp:txXfrm>
    </dsp:sp>
    <dsp:sp modelId="{8774A5D4-7822-4843-A8FA-2648E26B9605}">
      <dsp:nvSpPr>
        <dsp:cNvPr id="0" name=""/>
        <dsp:cNvSpPr/>
      </dsp:nvSpPr>
      <dsp:spPr>
        <a:xfrm>
          <a:off x="4827090" y="1111720"/>
          <a:ext cx="943477" cy="943477"/>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39372" y="1111720"/>
        <a:ext cx="518913" cy="709966"/>
      </dsp:txXfrm>
    </dsp:sp>
    <dsp:sp modelId="{48743BF1-EB37-488A-8EC8-3DD76C20A29D}">
      <dsp:nvSpPr>
        <dsp:cNvPr id="0" name=""/>
        <dsp:cNvSpPr/>
      </dsp:nvSpPr>
      <dsp:spPr>
        <a:xfrm>
          <a:off x="5310375" y="2827134"/>
          <a:ext cx="943477" cy="943477"/>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522657" y="2827134"/>
        <a:ext cx="518913" cy="709966"/>
      </dsp:txXfrm>
    </dsp:sp>
    <dsp:sp modelId="{87603FC9-6F32-48CF-B2D0-D69E4BB0B43D}">
      <dsp:nvSpPr>
        <dsp:cNvPr id="0" name=""/>
        <dsp:cNvSpPr/>
      </dsp:nvSpPr>
      <dsp:spPr>
        <a:xfrm>
          <a:off x="5786447" y="4542548"/>
          <a:ext cx="943477" cy="943477"/>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998729" y="4542548"/>
        <a:ext cx="518913" cy="70996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E941B-E300-4BB7-AE84-703372DCFD6E}">
      <dsp:nvSpPr>
        <dsp:cNvPr id="0" name=""/>
        <dsp:cNvSpPr/>
      </dsp:nvSpPr>
      <dsp:spPr>
        <a:xfrm>
          <a:off x="0" y="4924115"/>
          <a:ext cx="7287535" cy="1616204"/>
        </a:xfrm>
        <a:prstGeom prst="rect">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4000"/>
                <a:satMod val="130000"/>
                <a:lumMod val="92000"/>
              </a:schemeClr>
            </a:gs>
            <a:gs pos="100000">
              <a:schemeClr val="accent4">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it-IT" sz="2000" kern="1200"/>
            <a:t>Le altre nazioni europee risposero con la svalutazione delle proprie monete travolgendo gli equilibri delle transazioni internazionali.</a:t>
          </a:r>
          <a:endParaRPr lang="en-US" sz="2000" kern="1200"/>
        </a:p>
      </dsp:txBody>
      <dsp:txXfrm>
        <a:off x="0" y="4924115"/>
        <a:ext cx="7287535" cy="1616204"/>
      </dsp:txXfrm>
    </dsp:sp>
    <dsp:sp modelId="{6DF47607-CE2E-459A-BE13-7E0DB7B1227B}">
      <dsp:nvSpPr>
        <dsp:cNvPr id="0" name=""/>
        <dsp:cNvSpPr/>
      </dsp:nvSpPr>
      <dsp:spPr>
        <a:xfrm rot="10800000">
          <a:off x="0" y="2462635"/>
          <a:ext cx="7287535" cy="2485722"/>
        </a:xfrm>
        <a:prstGeom prst="upArrowCallout">
          <a:avLst/>
        </a:prstGeom>
        <a:gradFill rotWithShape="0">
          <a:gsLst>
            <a:gs pos="0">
              <a:schemeClr val="accent4">
                <a:hueOff val="-399773"/>
                <a:satOff val="10222"/>
                <a:lumOff val="-1079"/>
                <a:alphaOff val="0"/>
                <a:tint val="98000"/>
                <a:satMod val="110000"/>
                <a:lumMod val="104000"/>
              </a:schemeClr>
            </a:gs>
            <a:gs pos="69000">
              <a:schemeClr val="accent4">
                <a:hueOff val="-399773"/>
                <a:satOff val="10222"/>
                <a:lumOff val="-1079"/>
                <a:alphaOff val="0"/>
                <a:shade val="84000"/>
                <a:satMod val="130000"/>
                <a:lumMod val="92000"/>
              </a:schemeClr>
            </a:gs>
            <a:gs pos="100000">
              <a:schemeClr val="accent4">
                <a:hueOff val="-399773"/>
                <a:satOff val="10222"/>
                <a:lumOff val="-1079"/>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it-IT" sz="2000" kern="1200"/>
            <a:t>Fu la fine del  </a:t>
          </a:r>
          <a:r>
            <a:rPr lang="it-IT" sz="2000" i="1" u="sng" kern="1200"/>
            <a:t>Gold standard  exchange </a:t>
          </a:r>
          <a:r>
            <a:rPr lang="it-IT" sz="2000" kern="1200"/>
            <a:t>cioè la fissazione del  valore delle monete in base al rapporto con l’oro.</a:t>
          </a:r>
          <a:endParaRPr lang="en-US" sz="2000" kern="1200"/>
        </a:p>
      </dsp:txBody>
      <dsp:txXfrm rot="10800000">
        <a:off x="0" y="2462635"/>
        <a:ext cx="7287535" cy="1615148"/>
      </dsp:txXfrm>
    </dsp:sp>
    <dsp:sp modelId="{374B310E-1733-4730-B3D4-F8309B9EE8EC}">
      <dsp:nvSpPr>
        <dsp:cNvPr id="0" name=""/>
        <dsp:cNvSpPr/>
      </dsp:nvSpPr>
      <dsp:spPr>
        <a:xfrm rot="10800000">
          <a:off x="0" y="1156"/>
          <a:ext cx="7287535" cy="2485722"/>
        </a:xfrm>
        <a:prstGeom prst="upArrowCallout">
          <a:avLst/>
        </a:prstGeom>
        <a:gradFill rotWithShape="0">
          <a:gsLst>
            <a:gs pos="0">
              <a:schemeClr val="accent4">
                <a:hueOff val="-799546"/>
                <a:satOff val="20444"/>
                <a:lumOff val="-2157"/>
                <a:alphaOff val="0"/>
                <a:tint val="98000"/>
                <a:satMod val="110000"/>
                <a:lumMod val="104000"/>
              </a:schemeClr>
            </a:gs>
            <a:gs pos="69000">
              <a:schemeClr val="accent4">
                <a:hueOff val="-799546"/>
                <a:satOff val="20444"/>
                <a:lumOff val="-2157"/>
                <a:alphaOff val="0"/>
                <a:shade val="84000"/>
                <a:satMod val="130000"/>
                <a:lumMod val="92000"/>
              </a:schemeClr>
            </a:gs>
            <a:gs pos="100000">
              <a:schemeClr val="accent4">
                <a:hueOff val="-799546"/>
                <a:satOff val="20444"/>
                <a:lumOff val="-2157"/>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it-IT" sz="2000" kern="1200"/>
            <a:t>Il governo inglese nel 1931 decise di SVALUTARE LA STERLINA  E DI SGANCIARLA DALL’ORO. La sterlina rimaneva la moneta dei pagamenti internazionali, ma non si poteva più richiedere il rimborso in oro delle sterline possedute</a:t>
          </a:r>
          <a:endParaRPr lang="en-US" sz="2000" kern="1200"/>
        </a:p>
      </dsp:txBody>
      <dsp:txXfrm rot="10800000">
        <a:off x="0" y="1156"/>
        <a:ext cx="7287535" cy="161514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C7F0F-3F5C-4CDE-87D7-1C7F81832E7A}">
      <dsp:nvSpPr>
        <dsp:cNvPr id="0" name=""/>
        <dsp:cNvSpPr/>
      </dsp:nvSpPr>
      <dsp:spPr>
        <a:xfrm>
          <a:off x="0" y="146457"/>
          <a:ext cx="7227961" cy="148648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Si accentuarono i legami tra i grandi gruppi industriali e lo stato.</a:t>
          </a:r>
          <a:endParaRPr lang="en-US" sz="2200" kern="1200"/>
        </a:p>
      </dsp:txBody>
      <dsp:txXfrm>
        <a:off x="72564" y="219021"/>
        <a:ext cx="7082833" cy="1341357"/>
      </dsp:txXfrm>
    </dsp:sp>
    <dsp:sp modelId="{D9E6CDEC-B941-4FA4-B15D-CFCC91803FCF}">
      <dsp:nvSpPr>
        <dsp:cNvPr id="0" name=""/>
        <dsp:cNvSpPr/>
      </dsp:nvSpPr>
      <dsp:spPr>
        <a:xfrm>
          <a:off x="0" y="1696302"/>
          <a:ext cx="7227961" cy="1486485"/>
        </a:xfrm>
        <a:prstGeom prst="roundRect">
          <a:avLst/>
        </a:prstGeom>
        <a:solidFill>
          <a:schemeClr val="accent3">
            <a:hueOff val="-2935691"/>
            <a:satOff val="-1061"/>
            <a:lumOff val="4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Divenne fondamentale l’allargamento dei mercati e questo si intrecciò con le scelte in politica estera.</a:t>
          </a:r>
          <a:endParaRPr lang="en-US" sz="2200" kern="1200"/>
        </a:p>
      </dsp:txBody>
      <dsp:txXfrm>
        <a:off x="72564" y="1768866"/>
        <a:ext cx="7082833" cy="1341357"/>
      </dsp:txXfrm>
    </dsp:sp>
    <dsp:sp modelId="{D4AB0F33-3B64-4B98-93EA-70111346A2B0}">
      <dsp:nvSpPr>
        <dsp:cNvPr id="0" name=""/>
        <dsp:cNvSpPr/>
      </dsp:nvSpPr>
      <dsp:spPr>
        <a:xfrm>
          <a:off x="0" y="3246148"/>
          <a:ext cx="7227961" cy="1486485"/>
        </a:xfrm>
        <a:prstGeom prst="roundRect">
          <a:avLst/>
        </a:prstGeom>
        <a:solidFill>
          <a:schemeClr val="accent3">
            <a:hueOff val="-5871381"/>
            <a:satOff val="-2123"/>
            <a:lumOff val="91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Si ripresentò la  tendenza all’espansionismo militare: nell’Ottocento aveva prevalso la tendenza imperialista, ora non c’era più nulla da colonizzare. Restava perciò la possibilità di estendersi verso i paesi confinanti.</a:t>
          </a:r>
          <a:endParaRPr lang="en-US" sz="2200" kern="1200"/>
        </a:p>
      </dsp:txBody>
      <dsp:txXfrm>
        <a:off x="72564" y="3318712"/>
        <a:ext cx="7082833" cy="1341357"/>
      </dsp:txXfrm>
    </dsp:sp>
    <dsp:sp modelId="{65065874-EFFB-4C91-BA01-BF91600EACA2}">
      <dsp:nvSpPr>
        <dsp:cNvPr id="0" name=""/>
        <dsp:cNvSpPr/>
      </dsp:nvSpPr>
      <dsp:spPr>
        <a:xfrm>
          <a:off x="0" y="4795993"/>
          <a:ext cx="7227961" cy="1486485"/>
        </a:xfrm>
        <a:prstGeom prst="roundRect">
          <a:avLst/>
        </a:prstGeom>
        <a:solidFill>
          <a:schemeClr val="accent3">
            <a:hueOff val="-8807072"/>
            <a:satOff val="-3184"/>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E’ questa la via che verrà seguita dalla Germania nazista e dall’Italia fascista.</a:t>
          </a:r>
          <a:endParaRPr lang="en-US" sz="2200" kern="1200"/>
        </a:p>
      </dsp:txBody>
      <dsp:txXfrm>
        <a:off x="72564" y="4868557"/>
        <a:ext cx="7082833" cy="134135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A001E-7FA5-4E20-8289-FB3D61DCDB4D}">
      <dsp:nvSpPr>
        <dsp:cNvPr id="0" name=""/>
        <dsp:cNvSpPr/>
      </dsp:nvSpPr>
      <dsp:spPr>
        <a:xfrm>
          <a:off x="0" y="5"/>
          <a:ext cx="7958331" cy="1076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it-IT" sz="4600" b="0" i="0" kern="1200"/>
            <a:t>HERBERT  HOOVER</a:t>
          </a:r>
          <a:endParaRPr lang="it-IT" sz="4600" kern="1200"/>
        </a:p>
      </dsp:txBody>
      <dsp:txXfrm>
        <a:off x="52546" y="52551"/>
        <a:ext cx="7853239" cy="97130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8D49D-D287-4A7C-A14F-83B9DFF79602}">
      <dsp:nvSpPr>
        <dsp:cNvPr id="0" name=""/>
        <dsp:cNvSpPr/>
      </dsp:nvSpPr>
      <dsp:spPr>
        <a:xfrm>
          <a:off x="0" y="8941"/>
          <a:ext cx="5657548" cy="631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b="1" i="1" kern="1200" dirty="0"/>
            <a:t>IL NEW DEAL  </a:t>
          </a:r>
          <a:r>
            <a:rPr lang="it-IT" sz="2700" b="0" i="1" kern="1200" dirty="0"/>
            <a:t>(NUOVO CORSO)</a:t>
          </a:r>
          <a:endParaRPr lang="it-IT" sz="2700" kern="1200" dirty="0"/>
        </a:p>
      </dsp:txBody>
      <dsp:txXfrm>
        <a:off x="30842" y="39783"/>
        <a:ext cx="5595864" cy="570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5BEED-264C-473B-A63C-B38294F33012}">
      <dsp:nvSpPr>
        <dsp:cNvPr id="0" name=""/>
        <dsp:cNvSpPr/>
      </dsp:nvSpPr>
      <dsp:spPr>
        <a:xfrm>
          <a:off x="0" y="0"/>
          <a:ext cx="4482630" cy="0"/>
        </a:xfrm>
        <a:prstGeom prst="line">
          <a:avLst/>
        </a:prstGeom>
        <a:gradFill rotWithShape="0">
          <a:gsLst>
            <a:gs pos="0">
              <a:schemeClr val="accent1">
                <a:shade val="80000"/>
                <a:hueOff val="0"/>
                <a:satOff val="0"/>
                <a:lumOff val="0"/>
                <a:alphaOff val="0"/>
                <a:tint val="48000"/>
                <a:alpha val="88000"/>
                <a:satMod val="105000"/>
                <a:lumMod val="110000"/>
              </a:schemeClr>
            </a:gs>
            <a:gs pos="100000">
              <a:schemeClr val="accent1">
                <a:shade val="80000"/>
                <a:hueOff val="0"/>
                <a:satOff val="0"/>
                <a:lumOff val="0"/>
                <a:alphaOff val="0"/>
                <a:tint val="78000"/>
                <a:alpha val="92000"/>
                <a:satMod val="109000"/>
                <a:lumMod val="100000"/>
              </a:schemeClr>
            </a:gs>
          </a:gsLst>
          <a:lin ang="5400000" scaled="0"/>
        </a:gradFill>
        <a:ln w="9525" cap="flat" cmpd="sng" algn="ctr">
          <a:solidFill>
            <a:schemeClr val="accent1">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0655E315-F2FE-4940-A6C7-EC345D41C0C9}">
      <dsp:nvSpPr>
        <dsp:cNvPr id="0" name=""/>
        <dsp:cNvSpPr/>
      </dsp:nvSpPr>
      <dsp:spPr>
        <a:xfrm>
          <a:off x="0" y="0"/>
          <a:ext cx="4482630" cy="2636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Alla fine degli anni venti questo meccanismo positivo si inceppo’ ed esplose una crisi generale.</a:t>
          </a:r>
          <a:endParaRPr lang="en-US" sz="3300" kern="1200"/>
        </a:p>
      </dsp:txBody>
      <dsp:txXfrm>
        <a:off x="0" y="0"/>
        <a:ext cx="4482630" cy="2636842"/>
      </dsp:txXfrm>
    </dsp:sp>
    <dsp:sp modelId="{3FD517A7-CF9E-41C2-8136-11ADD0445A02}">
      <dsp:nvSpPr>
        <dsp:cNvPr id="0" name=""/>
        <dsp:cNvSpPr/>
      </dsp:nvSpPr>
      <dsp:spPr>
        <a:xfrm>
          <a:off x="0" y="2636842"/>
          <a:ext cx="4482630" cy="0"/>
        </a:xfrm>
        <a:prstGeom prst="line">
          <a:avLst/>
        </a:prstGeom>
        <a:gradFill rotWithShape="0">
          <a:gsLst>
            <a:gs pos="0">
              <a:schemeClr val="accent1">
                <a:shade val="80000"/>
                <a:hueOff val="107390"/>
                <a:satOff val="7970"/>
                <a:lumOff val="18119"/>
                <a:alphaOff val="0"/>
                <a:tint val="48000"/>
                <a:alpha val="88000"/>
                <a:satMod val="105000"/>
                <a:lumMod val="110000"/>
              </a:schemeClr>
            </a:gs>
            <a:gs pos="100000">
              <a:schemeClr val="accent1">
                <a:shade val="80000"/>
                <a:hueOff val="107390"/>
                <a:satOff val="7970"/>
                <a:lumOff val="18119"/>
                <a:alphaOff val="0"/>
                <a:tint val="78000"/>
                <a:alpha val="92000"/>
                <a:satMod val="109000"/>
                <a:lumMod val="100000"/>
              </a:schemeClr>
            </a:gs>
          </a:gsLst>
          <a:lin ang="5400000" scaled="0"/>
        </a:gradFill>
        <a:ln w="9525" cap="flat" cmpd="sng" algn="ctr">
          <a:solidFill>
            <a:schemeClr val="accent1">
              <a:shade val="80000"/>
              <a:hueOff val="107390"/>
              <a:satOff val="7970"/>
              <a:lumOff val="18119"/>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79DC86B2-ED7D-4252-BA55-DEAD2C398F8D}">
      <dsp:nvSpPr>
        <dsp:cNvPr id="0" name=""/>
        <dsp:cNvSpPr/>
      </dsp:nvSpPr>
      <dsp:spPr>
        <a:xfrm>
          <a:off x="0" y="2636842"/>
          <a:ext cx="4482630" cy="2636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Questa crisi si rivelò  diversa da  ogni altro fenomeno di recessione verificatosi sino a quel momento</a:t>
          </a:r>
          <a:endParaRPr lang="en-US" sz="3300" kern="1200"/>
        </a:p>
      </dsp:txBody>
      <dsp:txXfrm>
        <a:off x="0" y="2636842"/>
        <a:ext cx="4482630" cy="26368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DF9E1-F999-48B4-A562-58122C1B3E61}">
      <dsp:nvSpPr>
        <dsp:cNvPr id="0" name=""/>
        <dsp:cNvSpPr/>
      </dsp:nvSpPr>
      <dsp:spPr>
        <a:xfrm>
          <a:off x="0" y="4835599"/>
          <a:ext cx="6587620" cy="1587151"/>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it-IT" sz="2300" kern="1200" dirty="0"/>
            <a:t>Il Pil del 1938 (1600 dollari per abitante), non tornò ai livelli del 1929 (1750  dollari per abitante)</a:t>
          </a:r>
          <a:endParaRPr lang="en-US" sz="2300" kern="1200" dirty="0"/>
        </a:p>
      </dsp:txBody>
      <dsp:txXfrm>
        <a:off x="0" y="4835599"/>
        <a:ext cx="6587620" cy="1587151"/>
      </dsp:txXfrm>
    </dsp:sp>
    <dsp:sp modelId="{F59DD4F0-AE4E-47EE-B096-E51D98ABCC26}">
      <dsp:nvSpPr>
        <dsp:cNvPr id="0" name=""/>
        <dsp:cNvSpPr/>
      </dsp:nvSpPr>
      <dsp:spPr>
        <a:xfrm rot="10800000">
          <a:off x="0" y="2418367"/>
          <a:ext cx="6587620" cy="2441039"/>
        </a:xfrm>
        <a:prstGeom prst="upArrowCallou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it-IT" sz="2300" kern="1200" dirty="0"/>
            <a:t>Al termine di questa fase il quadro della produzione migliorò leggermente, ma non quello della disoccupazione che si mantenne alta  per tutti gli anni trenta.</a:t>
          </a:r>
          <a:endParaRPr lang="en-US" sz="2300" kern="1200" dirty="0"/>
        </a:p>
      </dsp:txBody>
      <dsp:txXfrm rot="10800000">
        <a:off x="0" y="2418367"/>
        <a:ext cx="6587620" cy="1586114"/>
      </dsp:txXfrm>
    </dsp:sp>
    <dsp:sp modelId="{53E31635-C013-4329-ADBE-91AAFC95C581}">
      <dsp:nvSpPr>
        <dsp:cNvPr id="0" name=""/>
        <dsp:cNvSpPr/>
      </dsp:nvSpPr>
      <dsp:spPr>
        <a:xfrm rot="10800000">
          <a:off x="0" y="1135"/>
          <a:ext cx="6587620" cy="2441039"/>
        </a:xfrm>
        <a:prstGeom prst="upArrowCallou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it-IT" sz="2300" kern="1200"/>
            <a:t>Tra il 1929 ed il 1933 tutti gli indicatori economici precipitarono (produzione, prezzi, occupazione)</a:t>
          </a:r>
          <a:endParaRPr lang="en-US" sz="2300" kern="1200"/>
        </a:p>
      </dsp:txBody>
      <dsp:txXfrm rot="10800000">
        <a:off x="0" y="1135"/>
        <a:ext cx="6587620" cy="15861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A42FB-8E15-454F-A183-9551C03BDC0C}">
      <dsp:nvSpPr>
        <dsp:cNvPr id="0" name=""/>
        <dsp:cNvSpPr/>
      </dsp:nvSpPr>
      <dsp:spPr>
        <a:xfrm>
          <a:off x="0" y="0"/>
          <a:ext cx="5699642" cy="1064300"/>
        </a:xfrm>
        <a:prstGeom prst="roundRect">
          <a:avLst>
            <a:gd name="adj" fmla="val 1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La borsa di Wall Street era da alcuni anni sede di giganteschi movimenti speculativi che si svolgevano senza freni né controlli.</a:t>
          </a:r>
          <a:endParaRPr lang="en-US" sz="1800" kern="1200"/>
        </a:p>
      </dsp:txBody>
      <dsp:txXfrm>
        <a:off x="31172" y="31172"/>
        <a:ext cx="4426656" cy="1001956"/>
      </dsp:txXfrm>
    </dsp:sp>
    <dsp:sp modelId="{309D2936-66DF-4813-A5D7-862C56C67715}">
      <dsp:nvSpPr>
        <dsp:cNvPr id="0" name=""/>
        <dsp:cNvSpPr/>
      </dsp:nvSpPr>
      <dsp:spPr>
        <a:xfrm>
          <a:off x="425622" y="1212120"/>
          <a:ext cx="5699642" cy="1064300"/>
        </a:xfrm>
        <a:prstGeom prst="roundRect">
          <a:avLst>
            <a:gd name="adj" fmla="val 10000"/>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4000"/>
                <a:satMod val="130000"/>
                <a:lumMod val="92000"/>
              </a:schemeClr>
            </a:gs>
            <a:gs pos="100000">
              <a:schemeClr val="accent3">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Si era inoltre diffusa la prassi  di acquistare azioni a credito sempre meno legata alla produzione ed allo scambio di beni reali</a:t>
          </a:r>
          <a:endParaRPr lang="en-US" sz="1800" kern="1200"/>
        </a:p>
      </dsp:txBody>
      <dsp:txXfrm>
        <a:off x="456794" y="1243292"/>
        <a:ext cx="4519880" cy="1001956"/>
      </dsp:txXfrm>
    </dsp:sp>
    <dsp:sp modelId="{7E993D48-D52E-43E7-9042-0EB37D18E5EC}">
      <dsp:nvSpPr>
        <dsp:cNvPr id="0" name=""/>
        <dsp:cNvSpPr/>
      </dsp:nvSpPr>
      <dsp:spPr>
        <a:xfrm>
          <a:off x="851245" y="2424240"/>
          <a:ext cx="5699642" cy="1064300"/>
        </a:xfrm>
        <a:prstGeom prst="roundRect">
          <a:avLst>
            <a:gd name="adj" fmla="val 10000"/>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4000"/>
                <a:satMod val="130000"/>
                <a:lumMod val="92000"/>
              </a:schemeClr>
            </a:gs>
            <a:gs pos="100000">
              <a:schemeClr val="accent4">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dirty="0"/>
            <a:t>Già dal mese di marzo si erano verificate vendite di azioni a pressi ribassati ma non erano state prese misure adeguate.</a:t>
          </a:r>
          <a:endParaRPr lang="en-US" sz="1800" kern="1200" dirty="0"/>
        </a:p>
      </dsp:txBody>
      <dsp:txXfrm>
        <a:off x="882417" y="2455412"/>
        <a:ext cx="4519880" cy="1001956"/>
      </dsp:txXfrm>
    </dsp:sp>
    <dsp:sp modelId="{D0F9FEE8-C279-422A-9579-3BE9FD29550F}">
      <dsp:nvSpPr>
        <dsp:cNvPr id="0" name=""/>
        <dsp:cNvSpPr/>
      </dsp:nvSpPr>
      <dsp:spPr>
        <a:xfrm>
          <a:off x="1276867" y="3636360"/>
          <a:ext cx="5699642" cy="1064300"/>
        </a:xfrm>
        <a:prstGeom prst="roundRect">
          <a:avLst>
            <a:gd name="adj" fmla="val 10000"/>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4000"/>
                <a:satMod val="130000"/>
                <a:lumMod val="92000"/>
              </a:schemeClr>
            </a:gs>
            <a:gs pos="100000">
              <a:schemeClr val="accent5">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Il 22 ottobre l’indice di borsa cominciò a scendere  in modo significativo.</a:t>
          </a:r>
          <a:endParaRPr lang="en-US" sz="1800" kern="1200"/>
        </a:p>
      </dsp:txBody>
      <dsp:txXfrm>
        <a:off x="1308039" y="3667532"/>
        <a:ext cx="4519880" cy="1001956"/>
      </dsp:txXfrm>
    </dsp:sp>
    <dsp:sp modelId="{66DC4E41-3C5C-4F0B-8255-9DC9C74B8E0F}">
      <dsp:nvSpPr>
        <dsp:cNvPr id="0" name=""/>
        <dsp:cNvSpPr/>
      </dsp:nvSpPr>
      <dsp:spPr>
        <a:xfrm>
          <a:off x="1702490" y="4848481"/>
          <a:ext cx="5699642" cy="1064300"/>
        </a:xfrm>
        <a:prstGeom prst="roundRect">
          <a:avLst>
            <a:gd name="adj" fmla="val 10000"/>
          </a:avLst>
        </a:prstGeom>
        <a:gradFill rotWithShape="0">
          <a:gsLst>
            <a:gs pos="0">
              <a:schemeClr val="accent6">
                <a:hueOff val="0"/>
                <a:satOff val="0"/>
                <a:lumOff val="0"/>
                <a:alphaOff val="0"/>
                <a:tint val="98000"/>
                <a:satMod val="110000"/>
                <a:lumMod val="104000"/>
              </a:schemeClr>
            </a:gs>
            <a:gs pos="69000">
              <a:schemeClr val="accent6">
                <a:hueOff val="0"/>
                <a:satOff val="0"/>
                <a:lumOff val="0"/>
                <a:alphaOff val="0"/>
                <a:shade val="84000"/>
                <a:satMod val="130000"/>
                <a:lumMod val="92000"/>
              </a:schemeClr>
            </a:gs>
            <a:gs pos="100000">
              <a:schemeClr val="accent6">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dirty="0"/>
            <a:t>INFINE…</a:t>
          </a:r>
          <a:endParaRPr lang="en-US" sz="1800" kern="1200" dirty="0"/>
        </a:p>
      </dsp:txBody>
      <dsp:txXfrm>
        <a:off x="1733662" y="4879653"/>
        <a:ext cx="4519880" cy="1001956"/>
      </dsp:txXfrm>
    </dsp:sp>
    <dsp:sp modelId="{E639B8A5-D1FB-4D5F-A475-510FE1753ADC}">
      <dsp:nvSpPr>
        <dsp:cNvPr id="0" name=""/>
        <dsp:cNvSpPr/>
      </dsp:nvSpPr>
      <dsp:spPr>
        <a:xfrm>
          <a:off x="5007846" y="777530"/>
          <a:ext cx="691795" cy="691795"/>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5163500" y="777530"/>
        <a:ext cx="380487" cy="520576"/>
      </dsp:txXfrm>
    </dsp:sp>
    <dsp:sp modelId="{C7D25EBC-3D2C-47F8-ABBE-B8141EDAE9F2}">
      <dsp:nvSpPr>
        <dsp:cNvPr id="0" name=""/>
        <dsp:cNvSpPr/>
      </dsp:nvSpPr>
      <dsp:spPr>
        <a:xfrm>
          <a:off x="5433469" y="1989651"/>
          <a:ext cx="691795" cy="691795"/>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5589123" y="1989651"/>
        <a:ext cx="380487" cy="520576"/>
      </dsp:txXfrm>
    </dsp:sp>
    <dsp:sp modelId="{3AC8A0A4-3C85-4567-A379-9BF26022BB2F}">
      <dsp:nvSpPr>
        <dsp:cNvPr id="0" name=""/>
        <dsp:cNvSpPr/>
      </dsp:nvSpPr>
      <dsp:spPr>
        <a:xfrm>
          <a:off x="5859092" y="3184033"/>
          <a:ext cx="691795" cy="691795"/>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6014746" y="3184033"/>
        <a:ext cx="380487" cy="520576"/>
      </dsp:txXfrm>
    </dsp:sp>
    <dsp:sp modelId="{4064AC6B-0A09-4142-8E2E-381B4F97C94B}">
      <dsp:nvSpPr>
        <dsp:cNvPr id="0" name=""/>
        <dsp:cNvSpPr/>
      </dsp:nvSpPr>
      <dsp:spPr>
        <a:xfrm>
          <a:off x="6284714" y="4407978"/>
          <a:ext cx="691795" cy="691795"/>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6440368" y="4407978"/>
        <a:ext cx="380487" cy="5205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FB585-1F21-4F79-9DA1-B04ABB48E84E}">
      <dsp:nvSpPr>
        <dsp:cNvPr id="0" name=""/>
        <dsp:cNvSpPr/>
      </dsp:nvSpPr>
      <dsp:spPr>
        <a:xfrm>
          <a:off x="0" y="0"/>
          <a:ext cx="6433733" cy="1970883"/>
        </a:xfrm>
        <a:prstGeom prst="roundRect">
          <a:avLst>
            <a:gd name="adj" fmla="val 10000"/>
          </a:avLst>
        </a:prstGeom>
        <a:gradFill rotWithShape="0">
          <a:gsLst>
            <a:gs pos="0">
              <a:schemeClr val="lt1">
                <a:hueOff val="0"/>
                <a:satOff val="0"/>
                <a:lumOff val="0"/>
                <a:alphaOff val="0"/>
                <a:tint val="98000"/>
                <a:satMod val="110000"/>
                <a:lumMod val="104000"/>
              </a:schemeClr>
            </a:gs>
            <a:gs pos="69000">
              <a:schemeClr val="lt1">
                <a:hueOff val="0"/>
                <a:satOff val="0"/>
                <a:lumOff val="0"/>
                <a:alphaOff val="0"/>
                <a:shade val="84000"/>
                <a:satMod val="130000"/>
                <a:lumMod val="92000"/>
              </a:schemeClr>
            </a:gs>
            <a:gs pos="100000">
              <a:schemeClr val="lt1">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dirty="0"/>
            <a:t>SOVRAPPRODUZIONE: IL CICLO ESPANSIVO ERA  NATO SOPRATTUTTO A CAUSA DELL’ENORME MOLE DI  INVESTIMENTI FATTA DAI GRANDI OLIGOPOLI (soprattutto indebitandosi con le banche)</a:t>
          </a:r>
          <a:endParaRPr lang="en-US" sz="1800" kern="1200" dirty="0"/>
        </a:p>
      </dsp:txBody>
      <dsp:txXfrm>
        <a:off x="57725" y="57725"/>
        <a:ext cx="4306996" cy="1855433"/>
      </dsp:txXfrm>
    </dsp:sp>
    <dsp:sp modelId="{0F392D09-BAD2-40DB-9933-08A74AFC6FFF}">
      <dsp:nvSpPr>
        <dsp:cNvPr id="0" name=""/>
        <dsp:cNvSpPr/>
      </dsp:nvSpPr>
      <dsp:spPr>
        <a:xfrm>
          <a:off x="567682" y="2299364"/>
          <a:ext cx="6433733" cy="1970883"/>
        </a:xfrm>
        <a:prstGeom prst="roundRect">
          <a:avLst>
            <a:gd name="adj" fmla="val 10000"/>
          </a:avLst>
        </a:prstGeom>
        <a:gradFill rotWithShape="0">
          <a:gsLst>
            <a:gs pos="0">
              <a:schemeClr val="lt1">
                <a:hueOff val="0"/>
                <a:satOff val="0"/>
                <a:lumOff val="0"/>
                <a:alphaOff val="0"/>
                <a:tint val="98000"/>
                <a:satMod val="110000"/>
                <a:lumMod val="104000"/>
              </a:schemeClr>
            </a:gs>
            <a:gs pos="69000">
              <a:schemeClr val="lt1">
                <a:hueOff val="0"/>
                <a:satOff val="0"/>
                <a:lumOff val="0"/>
                <a:alphaOff val="0"/>
                <a:shade val="84000"/>
                <a:satMod val="130000"/>
                <a:lumMod val="92000"/>
              </a:schemeClr>
            </a:gs>
            <a:gs pos="100000">
              <a:schemeClr val="lt1">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dirty="0"/>
            <a:t>LA RIORGANIZZAZIONE TECNOLOGICA E LA DIFFUSIONE DI TAYLORISMO E FORDISMO CHE PORTARONO AD AUMENTO DELLA PRODUTTIVITA’, RIDUZIONE DEI PREZZI ED AUMENTO DEI CONSUMI.</a:t>
          </a:r>
          <a:endParaRPr lang="en-US" sz="1800" kern="1200" dirty="0"/>
        </a:p>
      </dsp:txBody>
      <dsp:txXfrm>
        <a:off x="625407" y="2357089"/>
        <a:ext cx="4469526" cy="1855433"/>
      </dsp:txXfrm>
    </dsp:sp>
    <dsp:sp modelId="{F3A23CBF-484A-4988-A673-929B3105D6C8}">
      <dsp:nvSpPr>
        <dsp:cNvPr id="0" name=""/>
        <dsp:cNvSpPr/>
      </dsp:nvSpPr>
      <dsp:spPr>
        <a:xfrm>
          <a:off x="1135364" y="4598729"/>
          <a:ext cx="6433733" cy="1970883"/>
        </a:xfrm>
        <a:prstGeom prst="roundRect">
          <a:avLst>
            <a:gd name="adj" fmla="val 10000"/>
          </a:avLst>
        </a:prstGeom>
        <a:gradFill rotWithShape="0">
          <a:gsLst>
            <a:gs pos="0">
              <a:schemeClr val="lt1">
                <a:hueOff val="0"/>
                <a:satOff val="0"/>
                <a:lumOff val="0"/>
                <a:alphaOff val="0"/>
                <a:tint val="98000"/>
                <a:satMod val="110000"/>
                <a:lumMod val="104000"/>
              </a:schemeClr>
            </a:gs>
            <a:gs pos="69000">
              <a:schemeClr val="lt1">
                <a:hueOff val="0"/>
                <a:satOff val="0"/>
                <a:lumOff val="0"/>
                <a:alphaOff val="0"/>
                <a:shade val="84000"/>
                <a:satMod val="130000"/>
                <a:lumMod val="92000"/>
              </a:schemeClr>
            </a:gs>
            <a:gs pos="100000">
              <a:schemeClr val="lt1">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u="sng" kern="1200" dirty="0"/>
            <a:t>UNA VOLTA  ESAURITA LA DOMANDA LA PRODUZIONE SI DIROTTO’ VERSO L’ESPORTAZIONE IN EUROPA</a:t>
          </a:r>
          <a:endParaRPr lang="en-US" sz="2400" u="sng" kern="1200" dirty="0"/>
        </a:p>
      </dsp:txBody>
      <dsp:txXfrm>
        <a:off x="1193089" y="4656454"/>
        <a:ext cx="4469526" cy="1855433"/>
      </dsp:txXfrm>
    </dsp:sp>
    <dsp:sp modelId="{E0E87AFD-B773-40BC-97FC-8092D5484356}">
      <dsp:nvSpPr>
        <dsp:cNvPr id="0" name=""/>
        <dsp:cNvSpPr/>
      </dsp:nvSpPr>
      <dsp:spPr>
        <a:xfrm>
          <a:off x="5152658" y="1494586"/>
          <a:ext cx="1281074" cy="1281074"/>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accent3">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440900" y="1494586"/>
        <a:ext cx="704590" cy="964008"/>
      </dsp:txXfrm>
    </dsp:sp>
    <dsp:sp modelId="{FE23D0E2-4F7B-4CDC-AEA4-20F772408038}">
      <dsp:nvSpPr>
        <dsp:cNvPr id="0" name=""/>
        <dsp:cNvSpPr/>
      </dsp:nvSpPr>
      <dsp:spPr>
        <a:xfrm>
          <a:off x="5720341" y="3780812"/>
          <a:ext cx="1281074" cy="1281074"/>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accent3">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08583" y="3780812"/>
        <a:ext cx="704590" cy="9640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44060-5F0B-4115-8023-B64B92AEBD94}">
      <dsp:nvSpPr>
        <dsp:cNvPr id="0" name=""/>
        <dsp:cNvSpPr/>
      </dsp:nvSpPr>
      <dsp:spPr>
        <a:xfrm>
          <a:off x="1469" y="777992"/>
          <a:ext cx="3133516" cy="188011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kern="1200" dirty="0"/>
            <a:t>SUBITO DOPO LA GUERRA  LA DOMANDA INTERNA DEL MERCATO AMERICANO ERA CRESCIUTA MOLTISSIMO E QUESTO AVEVA ALIMENTATO LA CRESCITA PRODUTTIVA.</a:t>
          </a:r>
          <a:endParaRPr lang="en-US" sz="1400" kern="1200" dirty="0"/>
        </a:p>
      </dsp:txBody>
      <dsp:txXfrm>
        <a:off x="56536" y="833059"/>
        <a:ext cx="3023382" cy="1769976"/>
      </dsp:txXfrm>
    </dsp:sp>
    <dsp:sp modelId="{933381A0-FDC9-4BDA-B52C-E65DEF4CD65D}">
      <dsp:nvSpPr>
        <dsp:cNvPr id="0" name=""/>
        <dsp:cNvSpPr/>
      </dsp:nvSpPr>
      <dsp:spPr>
        <a:xfrm>
          <a:off x="3410735" y="1329491"/>
          <a:ext cx="664305" cy="7771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410735" y="1484913"/>
        <a:ext cx="465014" cy="466268"/>
      </dsp:txXfrm>
    </dsp:sp>
    <dsp:sp modelId="{2D0C0E0C-47A2-4B17-B8FE-874C0C6777CC}">
      <dsp:nvSpPr>
        <dsp:cNvPr id="0" name=""/>
        <dsp:cNvSpPr/>
      </dsp:nvSpPr>
      <dsp:spPr>
        <a:xfrm>
          <a:off x="4388392" y="777992"/>
          <a:ext cx="3133516" cy="1880110"/>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kern="1200"/>
            <a:t>LE RAGIONI DI QUESTO AUMENTO ERANO STATE DETERMINATE DALL’AUMENTO DEI SALARI CHE LE AZIENDE AVEVANO SOSTENUTO PER CREARE MAGGIORI DISPONIBILITA’  NEI COMPRATORI.</a:t>
          </a:r>
          <a:endParaRPr lang="en-US" sz="1400" kern="1200"/>
        </a:p>
      </dsp:txBody>
      <dsp:txXfrm>
        <a:off x="4443459" y="833059"/>
        <a:ext cx="3023382" cy="1769976"/>
      </dsp:txXfrm>
    </dsp:sp>
    <dsp:sp modelId="{03BDDDCD-A29C-41E0-903E-C170C7946BAF}">
      <dsp:nvSpPr>
        <dsp:cNvPr id="0" name=""/>
        <dsp:cNvSpPr/>
      </dsp:nvSpPr>
      <dsp:spPr>
        <a:xfrm rot="5400000">
          <a:off x="5622998" y="2877448"/>
          <a:ext cx="664305" cy="77711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5722017" y="2933852"/>
        <a:ext cx="466268" cy="465014"/>
      </dsp:txXfrm>
    </dsp:sp>
    <dsp:sp modelId="{A8363AA5-26F2-4D85-B5BD-A6F28828BC35}">
      <dsp:nvSpPr>
        <dsp:cNvPr id="0" name=""/>
        <dsp:cNvSpPr/>
      </dsp:nvSpPr>
      <dsp:spPr>
        <a:xfrm>
          <a:off x="4388392" y="3911509"/>
          <a:ext cx="3133516" cy="1880110"/>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kern="1200"/>
            <a:t>INOLTRE LA BANCHE AVEVANO FAVORITO LA CONCESSIONE DI CREDITI CHE AVEVANO CONTRIBUITO AD AUMENTARE LA DOMANDA DA PARTE DEI COMPRATORI GENERANDO PERO’ UN’ECONOMIA  CHE VIAGGIAVA AL DI SOPRA DELLE SUE REALI POSSIBILITA’.</a:t>
          </a:r>
          <a:endParaRPr lang="en-US" sz="1400" kern="1200"/>
        </a:p>
      </dsp:txBody>
      <dsp:txXfrm>
        <a:off x="4443459" y="3966576"/>
        <a:ext cx="3023382" cy="1769976"/>
      </dsp:txXfrm>
    </dsp:sp>
    <dsp:sp modelId="{52B5977D-67E8-4408-8A6D-8F68B519F988}">
      <dsp:nvSpPr>
        <dsp:cNvPr id="0" name=""/>
        <dsp:cNvSpPr/>
      </dsp:nvSpPr>
      <dsp:spPr>
        <a:xfrm rot="10800000">
          <a:off x="3448337" y="4463008"/>
          <a:ext cx="664305" cy="77711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647628" y="4618430"/>
        <a:ext cx="465014" cy="466268"/>
      </dsp:txXfrm>
    </dsp:sp>
    <dsp:sp modelId="{9438EF05-B3B3-4D4D-97F7-8F7DCCCA57F6}">
      <dsp:nvSpPr>
        <dsp:cNvPr id="0" name=""/>
        <dsp:cNvSpPr/>
      </dsp:nvSpPr>
      <dsp:spPr>
        <a:xfrm>
          <a:off x="1469" y="3911509"/>
          <a:ext cx="3133516" cy="1880110"/>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kern="1200"/>
            <a:t>SI ERA DUNQUE CREATO UN SISTEMA DI MERCATO DOPATO.</a:t>
          </a:r>
          <a:endParaRPr lang="en-US" sz="1400" kern="1200"/>
        </a:p>
      </dsp:txBody>
      <dsp:txXfrm>
        <a:off x="56536" y="3966576"/>
        <a:ext cx="3023382" cy="17699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2F20C-332E-444E-B089-4F323EAFB62C}">
      <dsp:nvSpPr>
        <dsp:cNvPr id="0" name=""/>
        <dsp:cNvSpPr/>
      </dsp:nvSpPr>
      <dsp:spPr>
        <a:xfrm>
          <a:off x="994643" y="438473"/>
          <a:ext cx="5388045" cy="5388045"/>
        </a:xfrm>
        <a:prstGeom prst="circularArrow">
          <a:avLst>
            <a:gd name="adj1" fmla="val 4668"/>
            <a:gd name="adj2" fmla="val 272909"/>
            <a:gd name="adj3" fmla="val 12922065"/>
            <a:gd name="adj4" fmla="val 17969308"/>
            <a:gd name="adj5" fmla="val 4847"/>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448BDD-220C-42C9-AF0D-0EACA637B9A8}">
      <dsp:nvSpPr>
        <dsp:cNvPr id="0" name=""/>
        <dsp:cNvSpPr/>
      </dsp:nvSpPr>
      <dsp:spPr>
        <a:xfrm>
          <a:off x="1936189" y="561824"/>
          <a:ext cx="3504953" cy="1752476"/>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a:t>IL CROLLO DEL ’29 PROVOCO’ LA CHIUSURA DEI CREDITI da parte delle banche</a:t>
          </a:r>
          <a:endParaRPr lang="en-US" sz="1900" kern="1200"/>
        </a:p>
      </dsp:txBody>
      <dsp:txXfrm>
        <a:off x="2021738" y="647373"/>
        <a:ext cx="3333855" cy="1581378"/>
      </dsp:txXfrm>
    </dsp:sp>
    <dsp:sp modelId="{2BB3C3A4-E87C-41E0-8266-CC1A39CC8137}">
      <dsp:nvSpPr>
        <dsp:cNvPr id="0" name=""/>
        <dsp:cNvSpPr/>
      </dsp:nvSpPr>
      <dsp:spPr>
        <a:xfrm>
          <a:off x="3870856" y="2496490"/>
          <a:ext cx="3504953" cy="1752476"/>
        </a:xfrm>
        <a:prstGeom prst="roundRect">
          <a:avLst/>
        </a:prstGeom>
        <a:solidFill>
          <a:schemeClr val="accent3">
            <a:hueOff val="-2935691"/>
            <a:satOff val="-1061"/>
            <a:lumOff val="4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a:t>QUESTO DETERMINO’ IL FALLIMENTO DI SOCIETA’ ED IMPRESE non più in grado di restituire alle banche i prestiti avuti</a:t>
          </a:r>
          <a:endParaRPr lang="en-US" sz="1900" kern="1200"/>
        </a:p>
      </dsp:txBody>
      <dsp:txXfrm>
        <a:off x="3956405" y="2582039"/>
        <a:ext cx="3333855" cy="1581378"/>
      </dsp:txXfrm>
    </dsp:sp>
    <dsp:sp modelId="{B204EFE3-A76E-46C6-A30C-5F4FF08BDCEB}">
      <dsp:nvSpPr>
        <dsp:cNvPr id="0" name=""/>
        <dsp:cNvSpPr/>
      </dsp:nvSpPr>
      <dsp:spPr>
        <a:xfrm>
          <a:off x="1936189" y="4431156"/>
          <a:ext cx="3504953" cy="1752476"/>
        </a:xfrm>
        <a:prstGeom prst="roundRect">
          <a:avLst/>
        </a:prstGeom>
        <a:solidFill>
          <a:schemeClr val="accent3">
            <a:hueOff val="-5871381"/>
            <a:satOff val="-2123"/>
            <a:lumOff val="91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a:t>I DIPENDENTI RIMASERO DISOCCUPATI ed anch’essi incapaci di rientrare dei loro debiti. Molti rimasero senza casa.</a:t>
          </a:r>
          <a:endParaRPr lang="en-US" sz="1900" kern="1200"/>
        </a:p>
      </dsp:txBody>
      <dsp:txXfrm>
        <a:off x="2021738" y="4516705"/>
        <a:ext cx="3333855" cy="1581378"/>
      </dsp:txXfrm>
    </dsp:sp>
    <dsp:sp modelId="{122C986E-1487-4446-B0D3-75AAE9E48243}">
      <dsp:nvSpPr>
        <dsp:cNvPr id="0" name=""/>
        <dsp:cNvSpPr/>
      </dsp:nvSpPr>
      <dsp:spPr>
        <a:xfrm>
          <a:off x="1523" y="2496490"/>
          <a:ext cx="3504953" cy="1752476"/>
        </a:xfrm>
        <a:prstGeom prst="roundRect">
          <a:avLst/>
        </a:prstGeom>
        <a:solidFill>
          <a:schemeClr val="accent3">
            <a:hueOff val="-8807072"/>
            <a:satOff val="-3184"/>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a:t>IL MERCATO SI RESTRINSE ULTERIORMENTE alimentando il circolo vizioso  fra caduta dell’occupazione e caduta della produzione</a:t>
          </a:r>
          <a:endParaRPr lang="en-US" sz="1900" kern="1200"/>
        </a:p>
      </dsp:txBody>
      <dsp:txXfrm>
        <a:off x="87072" y="2582039"/>
        <a:ext cx="3333855" cy="15813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7A08A-5A9E-4A0F-83B6-67FF7F94026E}">
      <dsp:nvSpPr>
        <dsp:cNvPr id="0" name=""/>
        <dsp:cNvSpPr/>
      </dsp:nvSpPr>
      <dsp:spPr>
        <a:xfrm>
          <a:off x="1442" y="662142"/>
          <a:ext cx="3076105" cy="184566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Le nazioni industrializzate legate all’economia americana furono trascinate nella crisi.</a:t>
          </a:r>
          <a:endParaRPr lang="en-US" sz="2200" kern="1200"/>
        </a:p>
      </dsp:txBody>
      <dsp:txXfrm>
        <a:off x="55500" y="716200"/>
        <a:ext cx="2967989" cy="1737547"/>
      </dsp:txXfrm>
    </dsp:sp>
    <dsp:sp modelId="{8DD900FE-6D6A-451B-A549-A374A8DEC0BC}">
      <dsp:nvSpPr>
        <dsp:cNvPr id="0" name=""/>
        <dsp:cNvSpPr/>
      </dsp:nvSpPr>
      <dsp:spPr>
        <a:xfrm>
          <a:off x="3348245" y="1203537"/>
          <a:ext cx="652134" cy="7628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348245" y="1356112"/>
        <a:ext cx="456494" cy="457724"/>
      </dsp:txXfrm>
    </dsp:sp>
    <dsp:sp modelId="{955ADEA9-D6A3-4332-B5D1-E91E4357397F}">
      <dsp:nvSpPr>
        <dsp:cNvPr id="0" name=""/>
        <dsp:cNvSpPr/>
      </dsp:nvSpPr>
      <dsp:spPr>
        <a:xfrm>
          <a:off x="4307990" y="662142"/>
          <a:ext cx="3076105" cy="184566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Inoltre anche l’Europa aveva manifestato la stessa tendenza alla sovrapproduzione.</a:t>
          </a:r>
          <a:endParaRPr lang="en-US" sz="2200" kern="1200"/>
        </a:p>
      </dsp:txBody>
      <dsp:txXfrm>
        <a:off x="4362048" y="716200"/>
        <a:ext cx="2967989" cy="1737547"/>
      </dsp:txXfrm>
    </dsp:sp>
    <dsp:sp modelId="{F2E04E33-695C-4CC0-85D2-199C5491F18A}">
      <dsp:nvSpPr>
        <dsp:cNvPr id="0" name=""/>
        <dsp:cNvSpPr/>
      </dsp:nvSpPr>
      <dsp:spPr>
        <a:xfrm rot="5400000">
          <a:off x="5519976" y="2723133"/>
          <a:ext cx="652134" cy="76287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5617181" y="2778503"/>
        <a:ext cx="457724" cy="456494"/>
      </dsp:txXfrm>
    </dsp:sp>
    <dsp:sp modelId="{757CD029-2EB2-42C9-9046-E92DA291EC59}">
      <dsp:nvSpPr>
        <dsp:cNvPr id="0" name=""/>
        <dsp:cNvSpPr/>
      </dsp:nvSpPr>
      <dsp:spPr>
        <a:xfrm>
          <a:off x="4307990" y="3738248"/>
          <a:ext cx="3076105" cy="1845663"/>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Il crollo degli investimenti e dei prestiti americani in Europa investì dunque un sistema già minato</a:t>
          </a:r>
          <a:endParaRPr lang="en-US" sz="2200" kern="1200"/>
        </a:p>
      </dsp:txBody>
      <dsp:txXfrm>
        <a:off x="4362048" y="3792306"/>
        <a:ext cx="2967989" cy="173754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4D714-622F-483E-82D3-0992114055CB}">
      <dsp:nvSpPr>
        <dsp:cNvPr id="0" name=""/>
        <dsp:cNvSpPr/>
      </dsp:nvSpPr>
      <dsp:spPr>
        <a:xfrm>
          <a:off x="0" y="0"/>
          <a:ext cx="6643198"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5293800-2EC8-4870-A8BF-C046016404D4}">
      <dsp:nvSpPr>
        <dsp:cNvPr id="0" name=""/>
        <dsp:cNvSpPr/>
      </dsp:nvSpPr>
      <dsp:spPr>
        <a:xfrm>
          <a:off x="0" y="0"/>
          <a:ext cx="6643198" cy="163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it-IT" sz="1800" kern="1200" dirty="0"/>
        </a:p>
        <a:p>
          <a:pPr marL="0" lvl="0" indent="0" algn="l" defTabSz="800100">
            <a:lnSpc>
              <a:spcPct val="90000"/>
            </a:lnSpc>
            <a:spcBef>
              <a:spcPct val="0"/>
            </a:spcBef>
            <a:spcAft>
              <a:spcPct val="35000"/>
            </a:spcAft>
            <a:buNone/>
          </a:pPr>
          <a:r>
            <a:rPr lang="it-IT" sz="1800" kern="1200" dirty="0"/>
            <a:t>Anche quella del 1873-96 era stata una crisi di sovrapproduzione. In quel caso l’eccesso di capacità produttiva aveva fatto crollare PREZZI E PROFITTI.</a:t>
          </a:r>
          <a:endParaRPr lang="en-US" sz="1800" kern="1200" dirty="0"/>
        </a:p>
      </dsp:txBody>
      <dsp:txXfrm>
        <a:off x="0" y="0"/>
        <a:ext cx="6643198" cy="1631852"/>
      </dsp:txXfrm>
    </dsp:sp>
    <dsp:sp modelId="{0534A4B7-EBF3-4E54-A4ED-B127FD674066}">
      <dsp:nvSpPr>
        <dsp:cNvPr id="0" name=""/>
        <dsp:cNvSpPr/>
      </dsp:nvSpPr>
      <dsp:spPr>
        <a:xfrm>
          <a:off x="0" y="1631852"/>
          <a:ext cx="6643198"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8366342-7537-4465-ADFD-5F72D1FEC7AF}">
      <dsp:nvSpPr>
        <dsp:cNvPr id="0" name=""/>
        <dsp:cNvSpPr/>
      </dsp:nvSpPr>
      <dsp:spPr>
        <a:xfrm>
          <a:off x="0" y="1631852"/>
          <a:ext cx="6643198" cy="163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it-IT" sz="1800" kern="1200" dirty="0"/>
        </a:p>
        <a:p>
          <a:pPr marL="0" lvl="0" indent="0" algn="l" defTabSz="800100">
            <a:lnSpc>
              <a:spcPct val="90000"/>
            </a:lnSpc>
            <a:spcBef>
              <a:spcPct val="0"/>
            </a:spcBef>
            <a:spcAft>
              <a:spcPct val="35000"/>
            </a:spcAft>
            <a:buNone/>
          </a:pPr>
          <a:r>
            <a:rPr lang="it-IT" sz="1800" kern="1200" dirty="0"/>
            <a:t>La crisi del ’29 invece fece contrarre la produzione e sostenere i prezzi. I prezzi infatti non erano più  regolati dal rapporto tra domanda e offerta ma erano  stabiliti dai grandi trust che decisero di ridurre la produzione per tutelare  i prezzi.</a:t>
          </a:r>
          <a:endParaRPr lang="en-US" sz="1800" kern="1200" dirty="0"/>
        </a:p>
      </dsp:txBody>
      <dsp:txXfrm>
        <a:off x="0" y="1631852"/>
        <a:ext cx="6643198" cy="1631852"/>
      </dsp:txXfrm>
    </dsp:sp>
    <dsp:sp modelId="{6D71934F-CDFA-47B6-96F8-22385FE794EE}">
      <dsp:nvSpPr>
        <dsp:cNvPr id="0" name=""/>
        <dsp:cNvSpPr/>
      </dsp:nvSpPr>
      <dsp:spPr>
        <a:xfrm>
          <a:off x="0" y="3263704"/>
          <a:ext cx="6643198"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BC1AEA6-814A-43D3-83DA-887E85A66FE7}">
      <dsp:nvSpPr>
        <dsp:cNvPr id="0" name=""/>
        <dsp:cNvSpPr/>
      </dsp:nvSpPr>
      <dsp:spPr>
        <a:xfrm>
          <a:off x="0" y="3263704"/>
          <a:ext cx="6643198" cy="163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it-IT" sz="1800" kern="1200" dirty="0"/>
        </a:p>
        <a:p>
          <a:pPr marL="0" lvl="0" indent="0" algn="l" defTabSz="800100">
            <a:lnSpc>
              <a:spcPct val="90000"/>
            </a:lnSpc>
            <a:spcBef>
              <a:spcPct val="0"/>
            </a:spcBef>
            <a:spcAft>
              <a:spcPct val="35000"/>
            </a:spcAft>
            <a:buNone/>
          </a:pPr>
          <a:r>
            <a:rPr lang="it-IT" sz="1800" kern="1200" dirty="0"/>
            <a:t>Ridurre la produzione si tradusse in un AUMENTO DELLA DISOCCUPAZIONE E IN UNA  CONSEGUENTE DIMINUZIONE DEI SALARI.</a:t>
          </a:r>
          <a:endParaRPr lang="en-US" sz="1800" kern="1200" dirty="0"/>
        </a:p>
      </dsp:txBody>
      <dsp:txXfrm>
        <a:off x="0" y="3263704"/>
        <a:ext cx="6643198" cy="1631852"/>
      </dsp:txXfrm>
    </dsp:sp>
    <dsp:sp modelId="{79DDE507-07A5-431D-8853-BABC9EDAB815}">
      <dsp:nvSpPr>
        <dsp:cNvPr id="0" name=""/>
        <dsp:cNvSpPr/>
      </dsp:nvSpPr>
      <dsp:spPr>
        <a:xfrm>
          <a:off x="0" y="4895556"/>
          <a:ext cx="6643198"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1F123BC-02B4-43E5-9C0D-18B478AC13C7}">
      <dsp:nvSpPr>
        <dsp:cNvPr id="0" name=""/>
        <dsp:cNvSpPr/>
      </dsp:nvSpPr>
      <dsp:spPr>
        <a:xfrm>
          <a:off x="0" y="4895556"/>
          <a:ext cx="6643198" cy="163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it-IT" sz="1800" kern="1200" dirty="0"/>
        </a:p>
        <a:p>
          <a:pPr marL="0" lvl="0" indent="0" algn="l" defTabSz="800100">
            <a:lnSpc>
              <a:spcPct val="90000"/>
            </a:lnSpc>
            <a:spcBef>
              <a:spcPct val="0"/>
            </a:spcBef>
            <a:spcAft>
              <a:spcPct val="35000"/>
            </a:spcAft>
            <a:buNone/>
          </a:pPr>
          <a:r>
            <a:rPr lang="it-IT" sz="1800" i="1" u="sng" kern="1200" dirty="0"/>
            <a:t>I costi della crisi ricaddero dunque sulla classe operaia</a:t>
          </a:r>
          <a:r>
            <a:rPr lang="it-IT" sz="1800" kern="1200" dirty="0"/>
            <a:t>, così come sulle piccole e medie imprese.</a:t>
          </a:r>
          <a:endParaRPr lang="en-US" sz="1800" kern="1200" dirty="0"/>
        </a:p>
      </dsp:txBody>
      <dsp:txXfrm>
        <a:off x="0" y="4895556"/>
        <a:ext cx="6643198" cy="16318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E5059C3-6A89-4494-99FF-5A4D6FFD50EB}" type="datetimeFigureOut">
              <a:rPr lang="en-US" dirty="0"/>
              <a:t>4/25/2021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2609285" y="2851331"/>
            <a:ext cx="3893623" cy="307143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666635" y="2851331"/>
            <a:ext cx="3899798" cy="307143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4/25/2021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4/25/2021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4/25/2021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37D525BB-DA17-4BA0-B3C8-3AC3ABC827E6}" type="datetimeFigureOut">
              <a:rPr lang="en-US" dirty="0"/>
              <a:t>4/25/2021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16C4C9A-3960-41CF-A4E9-2A8FB932454B}" type="datetimeFigureOut">
              <a:rPr lang="en-US" dirty="0"/>
              <a:t>4/25/2021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4/25/2021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3.png"/><Relationship Id="rId7" Type="http://schemas.openxmlformats.org/officeDocument/2006/relationships/diagramColors" Target="../diagrams/colors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3.png"/><Relationship Id="rId7" Type="http://schemas.openxmlformats.org/officeDocument/2006/relationships/diagramColors" Target="../diagrams/colors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3.png"/><Relationship Id="rId7" Type="http://schemas.openxmlformats.org/officeDocument/2006/relationships/diagramColors" Target="../diagrams/colors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F3CF990-ACB8-443A-BB74-D36EC8A00B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00B98862-BEE1-44FB-A335-A1B9106B445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35" name="Freeform: Shape 34">
            <a:extLst>
              <a:ext uri="{FF2B5EF4-FFF2-40B4-BE49-F238E27FC236}">
                <a16:creationId xmlns:a16="http://schemas.microsoft.com/office/drawing/2014/main" id="{65F94F98-3A57-49AA-838E-91AAF600B6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36">
            <a:extLst>
              <a:ext uri="{FF2B5EF4-FFF2-40B4-BE49-F238E27FC236}">
                <a16:creationId xmlns:a16="http://schemas.microsoft.com/office/drawing/2014/main" id="{7185CF21-0594-48C0-9F3E-254D6BCE9D9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9" name="Freeform: Shape 38">
            <a:extLst>
              <a:ext uri="{FF2B5EF4-FFF2-40B4-BE49-F238E27FC236}">
                <a16:creationId xmlns:a16="http://schemas.microsoft.com/office/drawing/2014/main" id="{FBD68200-BC03-4015-860B-CD5C30CD76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A0B5529D-5CAA-4BF2-B5C9-34705E7661F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Oval 42">
            <a:extLst>
              <a:ext uri="{FF2B5EF4-FFF2-40B4-BE49-F238E27FC236}">
                <a16:creationId xmlns:a16="http://schemas.microsoft.com/office/drawing/2014/main" id="{332A6F87-AC28-4AA8-B8A6-AEBC67BD0D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DDE3E81-C598-468D-940F-3472D7410E48}"/>
              </a:ext>
            </a:extLst>
          </p:cNvPr>
          <p:cNvSpPr>
            <a:spLocks noGrp="1"/>
          </p:cNvSpPr>
          <p:nvPr>
            <p:ph type="ctrTitle"/>
          </p:nvPr>
        </p:nvSpPr>
        <p:spPr>
          <a:xfrm>
            <a:off x="2193167" y="2590984"/>
            <a:ext cx="7369642" cy="3608480"/>
          </a:xfrm>
        </p:spPr>
        <p:txBody>
          <a:bodyPr>
            <a:normAutofit/>
          </a:bodyPr>
          <a:lstStyle/>
          <a:p>
            <a:pPr algn="l"/>
            <a:r>
              <a:rPr lang="it-IT" sz="8000" dirty="0"/>
              <a:t>La crisi del  ‘29</a:t>
            </a:r>
          </a:p>
        </p:txBody>
      </p:sp>
      <p:sp>
        <p:nvSpPr>
          <p:cNvPr id="3" name="Sottotitolo 2">
            <a:extLst>
              <a:ext uri="{FF2B5EF4-FFF2-40B4-BE49-F238E27FC236}">
                <a16:creationId xmlns:a16="http://schemas.microsoft.com/office/drawing/2014/main" id="{D5145F6D-9C4F-42A8-A82C-B0F63B6722BE}"/>
              </a:ext>
            </a:extLst>
          </p:cNvPr>
          <p:cNvSpPr>
            <a:spLocks noGrp="1"/>
          </p:cNvSpPr>
          <p:nvPr>
            <p:ph type="subTitle" idx="1"/>
          </p:nvPr>
        </p:nvSpPr>
        <p:spPr>
          <a:xfrm>
            <a:off x="2193168" y="1079212"/>
            <a:ext cx="6437630" cy="1335503"/>
          </a:xfrm>
        </p:spPr>
        <p:txBody>
          <a:bodyPr>
            <a:normAutofit/>
          </a:bodyPr>
          <a:lstStyle/>
          <a:p>
            <a:pPr algn="l"/>
            <a:r>
              <a:rPr lang="it-IT" sz="2800" dirty="0"/>
              <a:t>Gli anni trenta: l’epoca del disordine mondiale</a:t>
            </a:r>
          </a:p>
        </p:txBody>
      </p:sp>
    </p:spTree>
    <p:extLst>
      <p:ext uri="{BB962C8B-B14F-4D97-AF65-F5344CB8AC3E}">
        <p14:creationId xmlns:p14="http://schemas.microsoft.com/office/powerpoint/2010/main" val="1396071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 name="Immagine 1" descr="Immagine che contiene testo&#10;&#10;Descrizione generata con affidabilità molto elevata">
            <a:extLst>
              <a:ext uri="{FF2B5EF4-FFF2-40B4-BE49-F238E27FC236}">
                <a16:creationId xmlns:a16="http://schemas.microsoft.com/office/drawing/2014/main" id="{6491A833-4FC7-4F1C-AA73-69F4E9B7F206}"/>
              </a:ext>
            </a:extLst>
          </p:cNvPr>
          <p:cNvPicPr>
            <a:picLocks noChangeAspect="1"/>
          </p:cNvPicPr>
          <p:nvPr/>
        </p:nvPicPr>
        <p:blipFill rotWithShape="1">
          <a:blip r:embed="rId3"/>
          <a:srcRect/>
          <a:stretch/>
        </p:blipFill>
        <p:spPr>
          <a:xfrm>
            <a:off x="20" y="10"/>
            <a:ext cx="12191980" cy="6857990"/>
          </a:xfrm>
          <a:prstGeom prst="rect">
            <a:avLst/>
          </a:prstGeom>
        </p:spPr>
      </p:pic>
      <p:pic>
        <p:nvPicPr>
          <p:cNvPr id="7" name="Picture 6">
            <a:extLst>
              <a:ext uri="{FF2B5EF4-FFF2-40B4-BE49-F238E27FC236}">
                <a16:creationId xmlns:a16="http://schemas.microsoft.com/office/drawing/2014/main" id="{EBC13146-63E0-4D14-B79C-7E994508741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8">
            <a:extLst>
              <a:ext uri="{FF2B5EF4-FFF2-40B4-BE49-F238E27FC236}">
                <a16:creationId xmlns:a16="http://schemas.microsoft.com/office/drawing/2014/main" id="{41A68530-F475-4B42-A8ED-EEC89EC091A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Tree>
    <p:extLst>
      <p:ext uri="{BB962C8B-B14F-4D97-AF65-F5344CB8AC3E}">
        <p14:creationId xmlns:p14="http://schemas.microsoft.com/office/powerpoint/2010/main" val="347644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B9AB61C7-0FE7-4250-8068-C6F2557973C2}"/>
              </a:ext>
            </a:extLst>
          </p:cNvPr>
          <p:cNvSpPr/>
          <p:nvPr/>
        </p:nvSpPr>
        <p:spPr>
          <a:xfrm>
            <a:off x="1603513" y="1351722"/>
            <a:ext cx="8627165" cy="4293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b="1" dirty="0"/>
              <a:t>13 MILIONI DI AZIONI VENNERO VENDUTE AL RIBASSO</a:t>
            </a:r>
          </a:p>
          <a:p>
            <a:pPr algn="ctr"/>
            <a:r>
              <a:rPr lang="it-IT" sz="2800" b="1" dirty="0"/>
              <a:t>LA BORSA CROLLO’</a:t>
            </a:r>
          </a:p>
          <a:p>
            <a:pPr algn="ctr"/>
            <a:endParaRPr lang="it-IT" sz="2800" b="1" dirty="0"/>
          </a:p>
          <a:p>
            <a:pPr algn="ctr"/>
            <a:r>
              <a:rPr lang="it-IT" sz="2800" b="1" dirty="0"/>
              <a:t>La crisi travolse speculatori, mediatori di borsa, banche</a:t>
            </a:r>
          </a:p>
          <a:p>
            <a:pPr algn="ctr"/>
            <a:r>
              <a:rPr lang="it-IT" sz="2800" b="1" dirty="0"/>
              <a:t>E RISPARMIATORI</a:t>
            </a:r>
          </a:p>
        </p:txBody>
      </p:sp>
    </p:spTree>
    <p:extLst>
      <p:ext uri="{BB962C8B-B14F-4D97-AF65-F5344CB8AC3E}">
        <p14:creationId xmlns:p14="http://schemas.microsoft.com/office/powerpoint/2010/main" val="1385747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44F05EBA-0E12-4281-88F2-BB40BDA11D6C}"/>
              </a:ext>
            </a:extLst>
          </p:cNvPr>
          <p:cNvPicPr>
            <a:picLocks noChangeAspect="1"/>
          </p:cNvPicPr>
          <p:nvPr/>
        </p:nvPicPr>
        <p:blipFill rotWithShape="1">
          <a:blip r:embed="rId3"/>
          <a:srcRect/>
          <a:stretch/>
        </p:blipFill>
        <p:spPr>
          <a:xfrm>
            <a:off x="20" y="132531"/>
            <a:ext cx="12191980" cy="6857990"/>
          </a:xfrm>
          <a:prstGeom prst="rect">
            <a:avLst/>
          </a:prstGeom>
        </p:spPr>
      </p:pic>
      <p:pic>
        <p:nvPicPr>
          <p:cNvPr id="11" name="Picture 6">
            <a:extLst>
              <a:ext uri="{FF2B5EF4-FFF2-40B4-BE49-F238E27FC236}">
                <a16:creationId xmlns:a16="http://schemas.microsoft.com/office/drawing/2014/main" id="{EBC13146-63E0-4D14-B79C-7E994508741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8">
            <a:extLst>
              <a:ext uri="{FF2B5EF4-FFF2-40B4-BE49-F238E27FC236}">
                <a16:creationId xmlns:a16="http://schemas.microsoft.com/office/drawing/2014/main" id="{41A68530-F475-4B42-A8ED-EEC89EC091A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Tree>
    <p:extLst>
      <p:ext uri="{BB962C8B-B14F-4D97-AF65-F5344CB8AC3E}">
        <p14:creationId xmlns:p14="http://schemas.microsoft.com/office/powerpoint/2010/main" val="1635602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e 1">
            <a:extLst>
              <a:ext uri="{FF2B5EF4-FFF2-40B4-BE49-F238E27FC236}">
                <a16:creationId xmlns:a16="http://schemas.microsoft.com/office/drawing/2014/main" id="{4889785D-F4B3-4C68-8C15-BAC88863D12C}"/>
              </a:ext>
            </a:extLst>
          </p:cNvPr>
          <p:cNvSpPr/>
          <p:nvPr/>
        </p:nvSpPr>
        <p:spPr>
          <a:xfrm>
            <a:off x="2252871" y="1020417"/>
            <a:ext cx="7964556" cy="4797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000" b="1" dirty="0"/>
              <a:t>CAUSE STRUTTURALI</a:t>
            </a:r>
          </a:p>
        </p:txBody>
      </p:sp>
    </p:spTree>
    <p:extLst>
      <p:ext uri="{BB962C8B-B14F-4D97-AF65-F5344CB8AC3E}">
        <p14:creationId xmlns:p14="http://schemas.microsoft.com/office/powerpoint/2010/main" val="1715895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B5E326A3-EB92-4BDA-9F77-45197E0CBE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B4E7D395-0531-4A17-A276-FDA3EB7792E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1" name="Rectangle 60">
            <a:extLst>
              <a:ext uri="{FF2B5EF4-FFF2-40B4-BE49-F238E27FC236}">
                <a16:creationId xmlns:a16="http://schemas.microsoft.com/office/drawing/2014/main" id="{CAC996C7-7B84-4645-9AA1-6EA85EAB47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2">
            <a:extLst>
              <a:ext uri="{FF2B5EF4-FFF2-40B4-BE49-F238E27FC236}">
                <a16:creationId xmlns:a16="http://schemas.microsoft.com/office/drawing/2014/main" id="{32DC315B-5680-47D9-B827-34D012FB14B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TextBox 64">
            <a:extLst>
              <a:ext uri="{FF2B5EF4-FFF2-40B4-BE49-F238E27FC236}">
                <a16:creationId xmlns:a16="http://schemas.microsoft.com/office/drawing/2014/main" id="{A531BC3A-9EC6-4369-9402-4F1EF6BFB18F}"/>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325" y="897534"/>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olo 1">
            <a:extLst>
              <a:ext uri="{FF2B5EF4-FFF2-40B4-BE49-F238E27FC236}">
                <a16:creationId xmlns:a16="http://schemas.microsoft.com/office/drawing/2014/main" id="{F1232BE9-E35C-430C-B9C8-2F42D0AAFCA2}"/>
              </a:ext>
            </a:extLst>
          </p:cNvPr>
          <p:cNvSpPr>
            <a:spLocks noGrp="1"/>
          </p:cNvSpPr>
          <p:nvPr>
            <p:ph type="title"/>
          </p:nvPr>
        </p:nvSpPr>
        <p:spPr>
          <a:xfrm>
            <a:off x="1337191" y="1064365"/>
            <a:ext cx="2856582" cy="3313671"/>
          </a:xfrm>
        </p:spPr>
        <p:txBody>
          <a:bodyPr>
            <a:normAutofit/>
          </a:bodyPr>
          <a:lstStyle/>
          <a:p>
            <a:pPr algn="l"/>
            <a:r>
              <a:rPr lang="it-IT" sz="2900">
                <a:solidFill>
                  <a:schemeClr val="bg1"/>
                </a:solidFill>
              </a:rPr>
              <a:t>CAUSE STRUTTURALI</a:t>
            </a:r>
          </a:p>
        </p:txBody>
      </p:sp>
      <p:graphicFrame>
        <p:nvGraphicFramePr>
          <p:cNvPr id="26" name="Segnaposto contenuto 2">
            <a:extLst>
              <a:ext uri="{FF2B5EF4-FFF2-40B4-BE49-F238E27FC236}">
                <a16:creationId xmlns:a16="http://schemas.microsoft.com/office/drawing/2014/main" id="{21B4F3DB-1AE5-4B57-9A1B-C31ABC9BB087}"/>
              </a:ext>
            </a:extLst>
          </p:cNvPr>
          <p:cNvGraphicFramePr>
            <a:graphicFrameLocks noGrp="1"/>
          </p:cNvGraphicFramePr>
          <p:nvPr>
            <p:ph idx="1"/>
            <p:extLst>
              <p:ext uri="{D42A27DB-BD31-4B8C-83A1-F6EECF244321}">
                <p14:modId xmlns:p14="http://schemas.microsoft.com/office/powerpoint/2010/main" val="2301609391"/>
              </p:ext>
            </p:extLst>
          </p:nvPr>
        </p:nvGraphicFramePr>
        <p:xfrm>
          <a:off x="4620769" y="168812"/>
          <a:ext cx="7569098" cy="6569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080257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F3CF990-ACB8-443A-BB74-D36EC8A00B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601900C-265D-4146-A578-477541E3DF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00B98862-BEE1-44FB-A335-A1B9106B445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7" name="Freeform: Shape 26">
            <a:extLst>
              <a:ext uri="{FF2B5EF4-FFF2-40B4-BE49-F238E27FC236}">
                <a16:creationId xmlns:a16="http://schemas.microsoft.com/office/drawing/2014/main" id="{65F94F98-3A57-49AA-838E-91AAF600B6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a:extLst>
              <a:ext uri="{FF2B5EF4-FFF2-40B4-BE49-F238E27FC236}">
                <a16:creationId xmlns:a16="http://schemas.microsoft.com/office/drawing/2014/main" id="{7185CF21-0594-48C0-9F3E-254D6BCE9D9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1" name="Rectangle 30">
            <a:extLst>
              <a:ext uri="{FF2B5EF4-FFF2-40B4-BE49-F238E27FC236}">
                <a16:creationId xmlns:a16="http://schemas.microsoft.com/office/drawing/2014/main" id="{41F8C064-2DC5-4758-B49C-76BFF64052A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BD68200-BC03-4015-860B-CD5C30CD76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A0B5529D-5CAA-4BF2-B5C9-34705E7661F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Oval 36">
            <a:extLst>
              <a:ext uri="{FF2B5EF4-FFF2-40B4-BE49-F238E27FC236}">
                <a16:creationId xmlns:a16="http://schemas.microsoft.com/office/drawing/2014/main" id="{332A6F87-AC28-4AA8-B8A6-AEBC67BD0D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7513775-D61B-4F50-850E-D37AE57856F8}"/>
              </a:ext>
            </a:extLst>
          </p:cNvPr>
          <p:cNvSpPr>
            <a:spLocks noGrp="1"/>
          </p:cNvSpPr>
          <p:nvPr>
            <p:ph type="title"/>
          </p:nvPr>
        </p:nvSpPr>
        <p:spPr>
          <a:xfrm>
            <a:off x="2188901" y="808056"/>
            <a:ext cx="8381238" cy="1077229"/>
          </a:xfrm>
        </p:spPr>
        <p:txBody>
          <a:bodyPr>
            <a:normAutofit/>
          </a:bodyPr>
          <a:lstStyle/>
          <a:p>
            <a:pPr algn="l"/>
            <a:r>
              <a:rPr lang="it-IT" sz="4800"/>
              <a:t>L’EUROPA</a:t>
            </a:r>
          </a:p>
        </p:txBody>
      </p:sp>
      <p:sp>
        <p:nvSpPr>
          <p:cNvPr id="3" name="Segnaposto contenuto 2">
            <a:extLst>
              <a:ext uri="{FF2B5EF4-FFF2-40B4-BE49-F238E27FC236}">
                <a16:creationId xmlns:a16="http://schemas.microsoft.com/office/drawing/2014/main" id="{0F85A635-BAAA-43DC-A9F9-2A7CE155D084}"/>
              </a:ext>
            </a:extLst>
          </p:cNvPr>
          <p:cNvSpPr>
            <a:spLocks noGrp="1"/>
          </p:cNvSpPr>
          <p:nvPr>
            <p:ph idx="1"/>
          </p:nvPr>
        </p:nvSpPr>
        <p:spPr>
          <a:xfrm>
            <a:off x="2256639" y="2052116"/>
            <a:ext cx="6572814" cy="3997828"/>
          </a:xfrm>
        </p:spPr>
        <p:txBody>
          <a:bodyPr anchor="t">
            <a:noAutofit/>
          </a:bodyPr>
          <a:lstStyle/>
          <a:p>
            <a:r>
              <a:rPr lang="it-IT" sz="2800" dirty="0"/>
              <a:t>TUTTAVIA A PARTIRE DAL 1925-26 ANCHE LA SITUAZIONE EUROPEA ERA CAMBIATA  E L’EUROPA  AVEVA SVILUPPATO CAPACITA’ CONCORRENZIALI AL MERCATO STATUNITENSE QUINDI  NON ERA PIU’ DISPONIBILE AD ASSORBIRE LE ECCEDENZE AMERICANE</a:t>
            </a:r>
          </a:p>
        </p:txBody>
      </p:sp>
    </p:spTree>
    <p:extLst>
      <p:ext uri="{BB962C8B-B14F-4D97-AF65-F5344CB8AC3E}">
        <p14:creationId xmlns:p14="http://schemas.microsoft.com/office/powerpoint/2010/main" val="3131984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2DC315B-5680-47D9-B827-34D012FB14B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TextBox 17">
            <a:extLst>
              <a:ext uri="{FF2B5EF4-FFF2-40B4-BE49-F238E27FC236}">
                <a16:creationId xmlns:a16="http://schemas.microsoft.com/office/drawing/2014/main" id="{A531BC3A-9EC6-4369-9402-4F1EF6BFB18F}"/>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325" y="897534"/>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olo 1">
            <a:extLst>
              <a:ext uri="{FF2B5EF4-FFF2-40B4-BE49-F238E27FC236}">
                <a16:creationId xmlns:a16="http://schemas.microsoft.com/office/drawing/2014/main" id="{6E42EBD4-61D6-4305-8E33-93A7174F172C}"/>
              </a:ext>
            </a:extLst>
          </p:cNvPr>
          <p:cNvSpPr>
            <a:spLocks noGrp="1"/>
          </p:cNvSpPr>
          <p:nvPr>
            <p:ph type="title"/>
          </p:nvPr>
        </p:nvSpPr>
        <p:spPr>
          <a:xfrm>
            <a:off x="1337191" y="1064365"/>
            <a:ext cx="2856582" cy="3313671"/>
          </a:xfrm>
        </p:spPr>
        <p:txBody>
          <a:bodyPr>
            <a:normAutofit/>
          </a:bodyPr>
          <a:lstStyle/>
          <a:p>
            <a:pPr algn="l"/>
            <a:r>
              <a:rPr lang="it-IT">
                <a:solidFill>
                  <a:schemeClr val="bg1"/>
                </a:solidFill>
              </a:rPr>
              <a:t>IL COLLASSO DEL MODELLO AMERICANO</a:t>
            </a:r>
          </a:p>
        </p:txBody>
      </p:sp>
      <p:graphicFrame>
        <p:nvGraphicFramePr>
          <p:cNvPr id="5" name="Segnaposto contenuto 2">
            <a:extLst>
              <a:ext uri="{FF2B5EF4-FFF2-40B4-BE49-F238E27FC236}">
                <a16:creationId xmlns:a16="http://schemas.microsoft.com/office/drawing/2014/main" id="{3AEFA8D6-E87B-4022-AFD5-46A6DA6035E0}"/>
              </a:ext>
            </a:extLst>
          </p:cNvPr>
          <p:cNvGraphicFramePr>
            <a:graphicFrameLocks noGrp="1"/>
          </p:cNvGraphicFramePr>
          <p:nvPr>
            <p:ph idx="1"/>
            <p:extLst>
              <p:ext uri="{D42A27DB-BD31-4B8C-83A1-F6EECF244321}">
                <p14:modId xmlns:p14="http://schemas.microsoft.com/office/powerpoint/2010/main" val="3646279302"/>
              </p:ext>
            </p:extLst>
          </p:nvPr>
        </p:nvGraphicFramePr>
        <p:xfrm>
          <a:off x="4666487" y="182880"/>
          <a:ext cx="7523379" cy="6569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17319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2DC315B-5680-47D9-B827-34D012FB14B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TextBox 17">
            <a:extLst>
              <a:ext uri="{FF2B5EF4-FFF2-40B4-BE49-F238E27FC236}">
                <a16:creationId xmlns:a16="http://schemas.microsoft.com/office/drawing/2014/main" id="{A531BC3A-9EC6-4369-9402-4F1EF6BFB18F}"/>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325" y="897534"/>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olo 1">
            <a:extLst>
              <a:ext uri="{FF2B5EF4-FFF2-40B4-BE49-F238E27FC236}">
                <a16:creationId xmlns:a16="http://schemas.microsoft.com/office/drawing/2014/main" id="{B1D1CF0F-DA3C-4D49-8882-7192377CEA4E}"/>
              </a:ext>
            </a:extLst>
          </p:cNvPr>
          <p:cNvSpPr>
            <a:spLocks noGrp="1"/>
          </p:cNvSpPr>
          <p:nvPr>
            <p:ph type="title"/>
          </p:nvPr>
        </p:nvSpPr>
        <p:spPr>
          <a:xfrm>
            <a:off x="1337191" y="1064365"/>
            <a:ext cx="2856582" cy="3313671"/>
          </a:xfrm>
        </p:spPr>
        <p:txBody>
          <a:bodyPr>
            <a:normAutofit/>
          </a:bodyPr>
          <a:lstStyle/>
          <a:p>
            <a:pPr algn="l"/>
            <a:r>
              <a:rPr lang="it-IT">
                <a:solidFill>
                  <a:schemeClr val="bg1"/>
                </a:solidFill>
              </a:rPr>
              <a:t>LA SPIRALE RECESSIVA</a:t>
            </a:r>
          </a:p>
        </p:txBody>
      </p:sp>
      <p:graphicFrame>
        <p:nvGraphicFramePr>
          <p:cNvPr id="5" name="Segnaposto contenuto 2">
            <a:extLst>
              <a:ext uri="{FF2B5EF4-FFF2-40B4-BE49-F238E27FC236}">
                <a16:creationId xmlns:a16="http://schemas.microsoft.com/office/drawing/2014/main" id="{BCF78239-6A67-439C-848A-B2CE571C26DD}"/>
              </a:ext>
            </a:extLst>
          </p:cNvPr>
          <p:cNvGraphicFramePr>
            <a:graphicFrameLocks noGrp="1"/>
          </p:cNvGraphicFramePr>
          <p:nvPr>
            <p:ph idx="1"/>
            <p:extLst>
              <p:ext uri="{D42A27DB-BD31-4B8C-83A1-F6EECF244321}">
                <p14:modId xmlns:p14="http://schemas.microsoft.com/office/powerpoint/2010/main" val="2502381366"/>
              </p:ext>
            </p:extLst>
          </p:nvPr>
        </p:nvGraphicFramePr>
        <p:xfrm>
          <a:off x="4814667" y="112542"/>
          <a:ext cx="7377333" cy="6745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485422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6FA072-D541-4EE8-9DC6-513AAB2B95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BD4AA0B-889E-42F1-8C61-06B59098806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TextBox 13">
            <a:extLst>
              <a:ext uri="{FF2B5EF4-FFF2-40B4-BE49-F238E27FC236}">
                <a16:creationId xmlns:a16="http://schemas.microsoft.com/office/drawing/2014/main" id="{6693B69C-0B05-4F8C-82F9-4EE65BBB10CD}"/>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168" y="265775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16" name="Rectangle 15">
            <a:extLst>
              <a:ext uri="{FF2B5EF4-FFF2-40B4-BE49-F238E27FC236}">
                <a16:creationId xmlns:a16="http://schemas.microsoft.com/office/drawing/2014/main" id="{27A27B9E-2573-4972-8BC6-6FC372B9F64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684A4E-2FEB-456B-BFC9-4FEA3CCD56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361F6EB-7F2D-4069-BB2F-CB9CE2F24063}"/>
              </a:ext>
            </a:extLst>
          </p:cNvPr>
          <p:cNvSpPr>
            <a:spLocks noGrp="1"/>
          </p:cNvSpPr>
          <p:nvPr>
            <p:ph type="title"/>
          </p:nvPr>
        </p:nvSpPr>
        <p:spPr>
          <a:xfrm>
            <a:off x="1051120" y="3914797"/>
            <a:ext cx="2632940" cy="1770045"/>
          </a:xfrm>
        </p:spPr>
        <p:txBody>
          <a:bodyPr>
            <a:normAutofit/>
          </a:bodyPr>
          <a:lstStyle/>
          <a:p>
            <a:pPr algn="l"/>
            <a:r>
              <a:rPr lang="it-IT" dirty="0"/>
              <a:t>La diffusione della crisi</a:t>
            </a:r>
          </a:p>
        </p:txBody>
      </p:sp>
      <p:graphicFrame>
        <p:nvGraphicFramePr>
          <p:cNvPr id="5" name="Segnaposto contenuto 2">
            <a:extLst>
              <a:ext uri="{FF2B5EF4-FFF2-40B4-BE49-F238E27FC236}">
                <a16:creationId xmlns:a16="http://schemas.microsoft.com/office/drawing/2014/main" id="{000A92BA-1C6C-41AB-A151-DF7E74B11EC4}"/>
              </a:ext>
            </a:extLst>
          </p:cNvPr>
          <p:cNvGraphicFramePr>
            <a:graphicFrameLocks noGrp="1"/>
          </p:cNvGraphicFramePr>
          <p:nvPr>
            <p:ph idx="1"/>
            <p:extLst>
              <p:ext uri="{D42A27DB-BD31-4B8C-83A1-F6EECF244321}">
                <p14:modId xmlns:p14="http://schemas.microsoft.com/office/powerpoint/2010/main" val="2812834248"/>
              </p:ext>
            </p:extLst>
          </p:nvPr>
        </p:nvGraphicFramePr>
        <p:xfrm>
          <a:off x="4600135" y="379827"/>
          <a:ext cx="7385539" cy="62460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86958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36FA072-D541-4EE8-9DC6-513AAB2B95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2BD4AA0B-889E-42F1-8C61-06B59098806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TextBox 34">
            <a:extLst>
              <a:ext uri="{FF2B5EF4-FFF2-40B4-BE49-F238E27FC236}">
                <a16:creationId xmlns:a16="http://schemas.microsoft.com/office/drawing/2014/main" id="{6693B69C-0B05-4F8C-82F9-4EE65BBB10CD}"/>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168" y="265775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37" name="Rectangle 36">
            <a:extLst>
              <a:ext uri="{FF2B5EF4-FFF2-40B4-BE49-F238E27FC236}">
                <a16:creationId xmlns:a16="http://schemas.microsoft.com/office/drawing/2014/main" id="{27A27B9E-2573-4972-8BC6-6FC372B9F64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2684A4E-2FEB-456B-BFC9-4FEA3CCD56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6358703-AD51-4040-8272-0F60069FE683}"/>
              </a:ext>
            </a:extLst>
          </p:cNvPr>
          <p:cNvSpPr>
            <a:spLocks noGrp="1"/>
          </p:cNvSpPr>
          <p:nvPr>
            <p:ph type="title"/>
          </p:nvPr>
        </p:nvSpPr>
        <p:spPr>
          <a:xfrm>
            <a:off x="1305169" y="3079841"/>
            <a:ext cx="3473753" cy="1770045"/>
          </a:xfrm>
        </p:spPr>
        <p:txBody>
          <a:bodyPr>
            <a:normAutofit/>
          </a:bodyPr>
          <a:lstStyle/>
          <a:p>
            <a:pPr algn="l"/>
            <a:r>
              <a:rPr lang="it-IT" dirty="0"/>
              <a:t>Differenze rispetto alla crisi del 1873/96</a:t>
            </a:r>
          </a:p>
        </p:txBody>
      </p:sp>
      <p:graphicFrame>
        <p:nvGraphicFramePr>
          <p:cNvPr id="26" name="Segnaposto contenuto 2">
            <a:extLst>
              <a:ext uri="{FF2B5EF4-FFF2-40B4-BE49-F238E27FC236}">
                <a16:creationId xmlns:a16="http://schemas.microsoft.com/office/drawing/2014/main" id="{11DE9080-265F-40B5-B39D-B12153093889}"/>
              </a:ext>
            </a:extLst>
          </p:cNvPr>
          <p:cNvGraphicFramePr>
            <a:graphicFrameLocks noGrp="1"/>
          </p:cNvGraphicFramePr>
          <p:nvPr>
            <p:ph idx="1"/>
            <p:extLst>
              <p:ext uri="{D42A27DB-BD31-4B8C-83A1-F6EECF244321}">
                <p14:modId xmlns:p14="http://schemas.microsoft.com/office/powerpoint/2010/main" val="3957628226"/>
              </p:ext>
            </p:extLst>
          </p:nvPr>
        </p:nvGraphicFramePr>
        <p:xfrm>
          <a:off x="5282689" y="140677"/>
          <a:ext cx="6643198" cy="652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858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2F5D6A83-3E2A-4C30-AD49-C41BB7FC6450}"/>
              </a:ext>
            </a:extLst>
          </p:cNvPr>
          <p:cNvSpPr/>
          <p:nvPr/>
        </p:nvSpPr>
        <p:spPr>
          <a:xfrm>
            <a:off x="1457739" y="2014330"/>
            <a:ext cx="5234609" cy="3034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600" dirty="0"/>
              <a:t>La grande depressione</a:t>
            </a:r>
          </a:p>
        </p:txBody>
      </p:sp>
    </p:spTree>
    <p:extLst>
      <p:ext uri="{BB962C8B-B14F-4D97-AF65-F5344CB8AC3E}">
        <p14:creationId xmlns:p14="http://schemas.microsoft.com/office/powerpoint/2010/main" val="3094604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2DC315B-5680-47D9-B827-34D012FB14B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TextBox 17">
            <a:extLst>
              <a:ext uri="{FF2B5EF4-FFF2-40B4-BE49-F238E27FC236}">
                <a16:creationId xmlns:a16="http://schemas.microsoft.com/office/drawing/2014/main" id="{A531BC3A-9EC6-4369-9402-4F1EF6BFB18F}"/>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325" y="897534"/>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olo 1">
            <a:extLst>
              <a:ext uri="{FF2B5EF4-FFF2-40B4-BE49-F238E27FC236}">
                <a16:creationId xmlns:a16="http://schemas.microsoft.com/office/drawing/2014/main" id="{16CF7E5E-E1BA-4FCE-A2B0-1AEEE4C631F3}"/>
              </a:ext>
            </a:extLst>
          </p:cNvPr>
          <p:cNvSpPr>
            <a:spLocks noGrp="1"/>
          </p:cNvSpPr>
          <p:nvPr>
            <p:ph type="title"/>
          </p:nvPr>
        </p:nvSpPr>
        <p:spPr>
          <a:xfrm>
            <a:off x="1337191" y="1064365"/>
            <a:ext cx="2856582" cy="3313671"/>
          </a:xfrm>
        </p:spPr>
        <p:txBody>
          <a:bodyPr>
            <a:normAutofit/>
          </a:bodyPr>
          <a:lstStyle/>
          <a:p>
            <a:pPr algn="l"/>
            <a:r>
              <a:rPr lang="it-IT">
                <a:solidFill>
                  <a:schemeClr val="bg1"/>
                </a:solidFill>
              </a:rPr>
              <a:t>REAZIONE DELLE IMPRESE ALLA CRISI</a:t>
            </a:r>
          </a:p>
        </p:txBody>
      </p:sp>
      <p:graphicFrame>
        <p:nvGraphicFramePr>
          <p:cNvPr id="5" name="Segnaposto contenuto 2">
            <a:extLst>
              <a:ext uri="{FF2B5EF4-FFF2-40B4-BE49-F238E27FC236}">
                <a16:creationId xmlns:a16="http://schemas.microsoft.com/office/drawing/2014/main" id="{8715CDE7-5B7B-4538-897A-CE75AB5C9E69}"/>
              </a:ext>
            </a:extLst>
          </p:cNvPr>
          <p:cNvGraphicFramePr>
            <a:graphicFrameLocks noGrp="1"/>
          </p:cNvGraphicFramePr>
          <p:nvPr>
            <p:ph idx="1"/>
            <p:extLst>
              <p:ext uri="{D42A27DB-BD31-4B8C-83A1-F6EECF244321}">
                <p14:modId xmlns:p14="http://schemas.microsoft.com/office/powerpoint/2010/main" val="4265861021"/>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398321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370405EE-2822-4C88-96D9-1CE80BD3A632}"/>
              </a:ext>
            </a:extLst>
          </p:cNvPr>
          <p:cNvSpPr/>
          <p:nvPr/>
        </p:nvSpPr>
        <p:spPr>
          <a:xfrm>
            <a:off x="0" y="-79653"/>
            <a:ext cx="12192000" cy="6740307"/>
          </a:xfrm>
          <a:prstGeom prst="rect">
            <a:avLst/>
          </a:prstGeom>
        </p:spPr>
        <p:txBody>
          <a:bodyPr wrap="square">
            <a:spAutoFit/>
          </a:bodyPr>
          <a:lstStyle/>
          <a:p>
            <a:pPr algn="just">
              <a:spcAft>
                <a:spcPts val="0"/>
              </a:spcAft>
            </a:pPr>
            <a:r>
              <a:rPr lang="it-IT" sz="2400" b="1" kern="50" dirty="0">
                <a:latin typeface="Times New Roman" panose="02020603050405020304" pitchFamily="18" charset="0"/>
                <a:ea typeface="Lucida Sans Unicode" panose="020B0602030504020204" pitchFamily="34" charset="0"/>
                <a:cs typeface="Tahoma" panose="020B0604030504040204" pitchFamily="34" charset="0"/>
              </a:rPr>
              <a:t>J. M. Keynes, </a:t>
            </a:r>
            <a:r>
              <a:rPr lang="it-IT" sz="2400" b="1" i="1" kern="50" dirty="0">
                <a:latin typeface="Times New Roman" panose="02020603050405020304" pitchFamily="18" charset="0"/>
                <a:ea typeface="Lucida Sans Unicode" panose="020B0602030504020204" pitchFamily="34" charset="0"/>
                <a:cs typeface="Tahoma" panose="020B0604030504040204" pitchFamily="34" charset="0"/>
              </a:rPr>
              <a:t>La fine del </a:t>
            </a:r>
            <a:r>
              <a:rPr lang="it-IT" sz="2400" b="1" i="1" kern="50" dirty="0" err="1">
                <a:latin typeface="Times New Roman" panose="02020603050405020304" pitchFamily="18" charset="0"/>
                <a:ea typeface="Lucida Sans Unicode" panose="020B0602030504020204" pitchFamily="34" charset="0"/>
                <a:cs typeface="Tahoma" panose="020B0604030504040204" pitchFamily="34" charset="0"/>
              </a:rPr>
              <a:t>laissez</a:t>
            </a:r>
            <a:r>
              <a:rPr lang="it-IT" sz="2400" b="1" i="1" kern="50" dirty="0">
                <a:latin typeface="Times New Roman" panose="02020603050405020304" pitchFamily="18" charset="0"/>
                <a:ea typeface="Lucida Sans Unicode" panose="020B0602030504020204" pitchFamily="34" charset="0"/>
                <a:cs typeface="Tahoma" panose="020B0604030504040204" pitchFamily="34" charset="0"/>
              </a:rPr>
              <a:t> </a:t>
            </a:r>
            <a:r>
              <a:rPr lang="it-IT" sz="2400" b="1" i="1" kern="50" dirty="0" err="1">
                <a:latin typeface="Times New Roman" panose="02020603050405020304" pitchFamily="18" charset="0"/>
                <a:ea typeface="Lucida Sans Unicode" panose="020B0602030504020204" pitchFamily="34" charset="0"/>
                <a:cs typeface="Tahoma" panose="020B0604030504040204" pitchFamily="34" charset="0"/>
              </a:rPr>
              <a:t>faire</a:t>
            </a:r>
            <a:r>
              <a:rPr lang="it-IT" sz="2400" b="1" kern="50" dirty="0">
                <a:latin typeface="Times New Roman" panose="02020603050405020304" pitchFamily="18" charset="0"/>
                <a:ea typeface="Lucida Sans Unicode" panose="020B0602030504020204" pitchFamily="34" charset="0"/>
                <a:cs typeface="Tahoma" panose="020B0604030504040204" pitchFamily="34" charset="0"/>
              </a:rPr>
              <a:t>, 1926</a:t>
            </a:r>
          </a:p>
          <a:p>
            <a:pPr algn="just">
              <a:spcAft>
                <a:spcPts val="0"/>
              </a:spcAft>
            </a:pPr>
            <a:endParaRPr lang="it-IT" sz="2400" kern="50" dirty="0">
              <a:latin typeface="Times New Roman" panose="02020603050405020304" pitchFamily="18" charset="0"/>
              <a:ea typeface="Lucida Sans Unicode" panose="020B0602030504020204" pitchFamily="34" charset="0"/>
              <a:cs typeface="Tahoma" panose="020B0604030504040204" pitchFamily="34" charset="0"/>
            </a:endParaRPr>
          </a:p>
          <a:p>
            <a:pPr algn="just">
              <a:spcAft>
                <a:spcPts val="0"/>
              </a:spcAft>
            </a:pPr>
            <a:r>
              <a:rPr lang="it-IT" sz="2400" kern="50" dirty="0">
                <a:latin typeface="Times New Roman" panose="02020603050405020304" pitchFamily="18" charset="0"/>
                <a:ea typeface="Lucida Sans Unicode" panose="020B0602030504020204" pitchFamily="34" charset="0"/>
                <a:cs typeface="Tahoma" panose="020B0604030504040204" pitchFamily="34" charset="0"/>
              </a:rPr>
              <a:t>Gli economisti, come altri scienziati, hanno scelto l'ipotesi dalla quale partono e che essi offrono ai novizi perché è la più semplice e non perché sia la più vicina ai fatti (…). Essi hanno cominciato col presupporre uno stato di cose in cui la distribuzione ideale delle risorse produttive può essere ottenuta mercé individui agenti indipendentemente secondo un metodo sperimentale, in guisa tale che quelli che si muovono nella direzione giusta distruggono per mezzo della concorrenza quelli  che si muovono nella direzione sbagliata. È un metodo che porta in alto i cercatori di guadagno cui arride il successo, grazie a una spietata lotta per la sopravvivenza, che sceglie il più efficiente per mezzo del fallimento del meno efficiente. Esso non guarda al costo della lotta, ma solo ai vantaggi del risultato finale, i quali si suppongono essere permanenti. Se lo scopo della vita è cogliere le foglie dagli alberi fino alla massima altezza possibile, il modo migliore di raggiungere questo scopo è di lasciare che le giraffe dal collo più lungo facciano morir di fame quelle dal collo più corto. (...)</a:t>
            </a:r>
          </a:p>
          <a:p>
            <a:pPr algn="just">
              <a:spcAft>
                <a:spcPts val="0"/>
              </a:spcAft>
            </a:pPr>
            <a:r>
              <a:rPr lang="it-IT" sz="2400" kern="50" dirty="0">
                <a:latin typeface="Times New Roman" panose="02020603050405020304" pitchFamily="18" charset="0"/>
                <a:ea typeface="Lucida Sans Unicode" panose="020B0602030504020204" pitchFamily="34" charset="0"/>
                <a:cs typeface="Tahoma" panose="020B0604030504040204" pitchFamily="34" charset="0"/>
              </a:rPr>
              <a:t>Se abbiamo a cuore il benessere delle giraffe, non dobbiamo trascurare le sofferenze di quelle dal collo più corto, che sono affamate, né le dolci foglie che cadono a terra e che vengono calpestate nella lotta, né la supernutrizione delle giraffe dal collo lungo, né il cattivo aspetto di ansietà e di voracità che copre i miti visi del gregge.</a:t>
            </a:r>
            <a:endParaRPr lang="it-IT" sz="2400" kern="50" dirty="0">
              <a:effectLst/>
              <a:latin typeface="Times New Roman" panose="02020603050405020304" pitchFamily="18" charset="0"/>
              <a:ea typeface="Lucida Sans Unicode" panose="020B0602030504020204" pitchFamily="34" charset="0"/>
              <a:cs typeface="Tahoma" panose="020B0604030504040204" pitchFamily="34" charset="0"/>
            </a:endParaRPr>
          </a:p>
        </p:txBody>
      </p:sp>
    </p:spTree>
    <p:extLst>
      <p:ext uri="{BB962C8B-B14F-4D97-AF65-F5344CB8AC3E}">
        <p14:creationId xmlns:p14="http://schemas.microsoft.com/office/powerpoint/2010/main" val="2886785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2DC315B-5680-47D9-B827-34D012FB14B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TextBox 17">
            <a:extLst>
              <a:ext uri="{FF2B5EF4-FFF2-40B4-BE49-F238E27FC236}">
                <a16:creationId xmlns:a16="http://schemas.microsoft.com/office/drawing/2014/main" id="{A531BC3A-9EC6-4369-9402-4F1EF6BFB18F}"/>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325" y="897534"/>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olo 1">
            <a:extLst>
              <a:ext uri="{FF2B5EF4-FFF2-40B4-BE49-F238E27FC236}">
                <a16:creationId xmlns:a16="http://schemas.microsoft.com/office/drawing/2014/main" id="{FBB814C7-F860-4ED7-A773-8E0A09298A4B}"/>
              </a:ext>
            </a:extLst>
          </p:cNvPr>
          <p:cNvSpPr>
            <a:spLocks noGrp="1"/>
          </p:cNvSpPr>
          <p:nvPr>
            <p:ph type="title"/>
          </p:nvPr>
        </p:nvSpPr>
        <p:spPr>
          <a:xfrm>
            <a:off x="1337191" y="1064365"/>
            <a:ext cx="2856582" cy="3313671"/>
          </a:xfrm>
        </p:spPr>
        <p:txBody>
          <a:bodyPr>
            <a:normAutofit/>
          </a:bodyPr>
          <a:lstStyle/>
          <a:p>
            <a:pPr algn="l"/>
            <a:r>
              <a:rPr lang="it-IT" sz="2100" dirty="0">
                <a:solidFill>
                  <a:schemeClr val="bg1"/>
                </a:solidFill>
              </a:rPr>
              <a:t>REAZIONE PROTEZIONISTICA  DEI GOVERNI ALLA CRISI</a:t>
            </a:r>
          </a:p>
        </p:txBody>
      </p:sp>
      <p:graphicFrame>
        <p:nvGraphicFramePr>
          <p:cNvPr id="5" name="Segnaposto contenuto 2">
            <a:extLst>
              <a:ext uri="{FF2B5EF4-FFF2-40B4-BE49-F238E27FC236}">
                <a16:creationId xmlns:a16="http://schemas.microsoft.com/office/drawing/2014/main" id="{36EBC6AC-5CD9-41A9-BB58-E8CAF5B214E7}"/>
              </a:ext>
            </a:extLst>
          </p:cNvPr>
          <p:cNvGraphicFramePr>
            <a:graphicFrameLocks noGrp="1"/>
          </p:cNvGraphicFramePr>
          <p:nvPr>
            <p:ph idx="1"/>
            <p:extLst>
              <p:ext uri="{D42A27DB-BD31-4B8C-83A1-F6EECF244321}">
                <p14:modId xmlns:p14="http://schemas.microsoft.com/office/powerpoint/2010/main" val="747090636"/>
              </p:ext>
            </p:extLst>
          </p:nvPr>
        </p:nvGraphicFramePr>
        <p:xfrm>
          <a:off x="4797083" y="140677"/>
          <a:ext cx="7213210" cy="6597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243837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2DC315B-5680-47D9-B827-34D012FB14B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TextBox 17">
            <a:extLst>
              <a:ext uri="{FF2B5EF4-FFF2-40B4-BE49-F238E27FC236}">
                <a16:creationId xmlns:a16="http://schemas.microsoft.com/office/drawing/2014/main" id="{A531BC3A-9EC6-4369-9402-4F1EF6BFB18F}"/>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325" y="897534"/>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olo 1">
            <a:extLst>
              <a:ext uri="{FF2B5EF4-FFF2-40B4-BE49-F238E27FC236}">
                <a16:creationId xmlns:a16="http://schemas.microsoft.com/office/drawing/2014/main" id="{EDC3380B-188E-4AE7-A5AB-D03817A59A8A}"/>
              </a:ext>
            </a:extLst>
          </p:cNvPr>
          <p:cNvSpPr>
            <a:spLocks noGrp="1"/>
          </p:cNvSpPr>
          <p:nvPr>
            <p:ph type="title"/>
          </p:nvPr>
        </p:nvSpPr>
        <p:spPr>
          <a:xfrm>
            <a:off x="1337191" y="1064365"/>
            <a:ext cx="2856582" cy="3313671"/>
          </a:xfrm>
        </p:spPr>
        <p:txBody>
          <a:bodyPr>
            <a:normAutofit/>
          </a:bodyPr>
          <a:lstStyle/>
          <a:p>
            <a:pPr algn="l"/>
            <a:r>
              <a:rPr lang="it-IT">
                <a:solidFill>
                  <a:schemeClr val="bg1"/>
                </a:solidFill>
              </a:rPr>
              <a:t>Le conseguenze monetarie della crisi</a:t>
            </a:r>
          </a:p>
        </p:txBody>
      </p:sp>
      <p:graphicFrame>
        <p:nvGraphicFramePr>
          <p:cNvPr id="5" name="Segnaposto contenuto 2">
            <a:extLst>
              <a:ext uri="{FF2B5EF4-FFF2-40B4-BE49-F238E27FC236}">
                <a16:creationId xmlns:a16="http://schemas.microsoft.com/office/drawing/2014/main" id="{C2285225-E16D-4FF0-96CE-C4B9D9739EEE}"/>
              </a:ext>
            </a:extLst>
          </p:cNvPr>
          <p:cNvGraphicFramePr>
            <a:graphicFrameLocks noGrp="1"/>
          </p:cNvGraphicFramePr>
          <p:nvPr>
            <p:ph idx="1"/>
            <p:extLst>
              <p:ext uri="{D42A27DB-BD31-4B8C-83A1-F6EECF244321}">
                <p14:modId xmlns:p14="http://schemas.microsoft.com/office/powerpoint/2010/main" val="170353973"/>
              </p:ext>
            </p:extLst>
          </p:nvPr>
        </p:nvGraphicFramePr>
        <p:xfrm>
          <a:off x="4712207" y="126610"/>
          <a:ext cx="7287535" cy="6541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107807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6FA072-D541-4EE8-9DC6-513AAB2B95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BD4AA0B-889E-42F1-8C61-06B59098806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TextBox 13">
            <a:extLst>
              <a:ext uri="{FF2B5EF4-FFF2-40B4-BE49-F238E27FC236}">
                <a16:creationId xmlns:a16="http://schemas.microsoft.com/office/drawing/2014/main" id="{6693B69C-0B05-4F8C-82F9-4EE65BBB10CD}"/>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168" y="265775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16" name="Rectangle 15">
            <a:extLst>
              <a:ext uri="{FF2B5EF4-FFF2-40B4-BE49-F238E27FC236}">
                <a16:creationId xmlns:a16="http://schemas.microsoft.com/office/drawing/2014/main" id="{27A27B9E-2573-4972-8BC6-6FC372B9F64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684A4E-2FEB-456B-BFC9-4FEA3CCD56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2A47E16-8A8B-4632-A536-102E4622915A}"/>
              </a:ext>
            </a:extLst>
          </p:cNvPr>
          <p:cNvSpPr>
            <a:spLocks noGrp="1"/>
          </p:cNvSpPr>
          <p:nvPr>
            <p:ph type="title"/>
          </p:nvPr>
        </p:nvSpPr>
        <p:spPr>
          <a:xfrm>
            <a:off x="1260296" y="3172497"/>
            <a:ext cx="3156959" cy="1770045"/>
          </a:xfrm>
        </p:spPr>
        <p:txBody>
          <a:bodyPr>
            <a:normAutofit/>
          </a:bodyPr>
          <a:lstStyle/>
          <a:p>
            <a:pPr algn="l"/>
            <a:r>
              <a:rPr lang="it-IT" sz="2900" dirty="0"/>
              <a:t>LE CONSEGUENZE  POLITICHE DELLA CRISI</a:t>
            </a:r>
          </a:p>
        </p:txBody>
      </p:sp>
      <p:graphicFrame>
        <p:nvGraphicFramePr>
          <p:cNvPr id="7" name="Segnaposto contenuto 2">
            <a:extLst>
              <a:ext uri="{FF2B5EF4-FFF2-40B4-BE49-F238E27FC236}">
                <a16:creationId xmlns:a16="http://schemas.microsoft.com/office/drawing/2014/main" id="{A86287F2-4D3B-4B28-AAB0-F9D65C184C66}"/>
              </a:ext>
            </a:extLst>
          </p:cNvPr>
          <p:cNvGraphicFramePr>
            <a:graphicFrameLocks noGrp="1"/>
          </p:cNvGraphicFramePr>
          <p:nvPr>
            <p:ph idx="1"/>
            <p:extLst>
              <p:ext uri="{D42A27DB-BD31-4B8C-83A1-F6EECF244321}">
                <p14:modId xmlns:p14="http://schemas.microsoft.com/office/powerpoint/2010/main" val="2034704212"/>
              </p:ext>
            </p:extLst>
          </p:nvPr>
        </p:nvGraphicFramePr>
        <p:xfrm>
          <a:off x="4669789" y="211015"/>
          <a:ext cx="7227961" cy="64289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4325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48CE36A-E367-45E2-83E4-D648BC7937BF}"/>
              </a:ext>
            </a:extLst>
          </p:cNvPr>
          <p:cNvSpPr/>
          <p:nvPr/>
        </p:nvSpPr>
        <p:spPr>
          <a:xfrm>
            <a:off x="1696277" y="1152939"/>
            <a:ext cx="8136835"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000" b="1" dirty="0"/>
              <a:t>IL </a:t>
            </a:r>
            <a:r>
              <a:rPr lang="it-IT" sz="4000" b="1" i="1" dirty="0"/>
              <a:t>NEW DEAL </a:t>
            </a:r>
            <a:r>
              <a:rPr lang="it-IT" sz="4000" b="1" dirty="0"/>
              <a:t>E LA RIPRESA AMERICANA</a:t>
            </a:r>
          </a:p>
        </p:txBody>
      </p:sp>
    </p:spTree>
    <p:extLst>
      <p:ext uri="{BB962C8B-B14F-4D97-AF65-F5344CB8AC3E}">
        <p14:creationId xmlns:p14="http://schemas.microsoft.com/office/powerpoint/2010/main" val="3473291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E7C72A-D2B6-43DA-A962-326E372D011B}"/>
              </a:ext>
            </a:extLst>
          </p:cNvPr>
          <p:cNvSpPr>
            <a:spLocks noGrp="1"/>
          </p:cNvSpPr>
          <p:nvPr>
            <p:ph type="title"/>
          </p:nvPr>
        </p:nvSpPr>
        <p:spPr/>
        <p:txBody>
          <a:bodyPr/>
          <a:lstStyle/>
          <a:p>
            <a:r>
              <a:rPr lang="it-IT" dirty="0"/>
              <a:t>Le elezioni presidenziali del 1932</a:t>
            </a:r>
          </a:p>
        </p:txBody>
      </p:sp>
      <p:sp>
        <p:nvSpPr>
          <p:cNvPr id="3" name="Segnaposto contenuto 2">
            <a:extLst>
              <a:ext uri="{FF2B5EF4-FFF2-40B4-BE49-F238E27FC236}">
                <a16:creationId xmlns:a16="http://schemas.microsoft.com/office/drawing/2014/main" id="{7FEAE3FC-E68F-42CE-8077-270C3AF71008}"/>
              </a:ext>
            </a:extLst>
          </p:cNvPr>
          <p:cNvSpPr>
            <a:spLocks noGrp="1"/>
          </p:cNvSpPr>
          <p:nvPr>
            <p:ph idx="1"/>
          </p:nvPr>
        </p:nvSpPr>
        <p:spPr/>
        <p:txBody>
          <a:bodyPr/>
          <a:lstStyle/>
          <a:p>
            <a:r>
              <a:rPr lang="it-IT" dirty="0"/>
              <a:t>LE ELZIONI SI SVOLSERO NELL’ANNO PIU’ CUPO DELLA GRANDE DEPRESSIONE.</a:t>
            </a:r>
          </a:p>
          <a:p>
            <a:r>
              <a:rPr lang="it-IT" dirty="0"/>
              <a:t>VENNERO CANDIDATI IL PRESIDENTE  USCENTE, IL REPUBBLICANO HOOVER, ED IL DEMOCRATICO  FRANKLIN DELANO ROOSEVELT.</a:t>
            </a:r>
          </a:p>
        </p:txBody>
      </p:sp>
      <p:pic>
        <p:nvPicPr>
          <p:cNvPr id="4" name="Immagine 3">
            <a:extLst>
              <a:ext uri="{FF2B5EF4-FFF2-40B4-BE49-F238E27FC236}">
                <a16:creationId xmlns:a16="http://schemas.microsoft.com/office/drawing/2014/main" id="{D69056AA-7337-438E-A258-47B2D1D84717}"/>
              </a:ext>
            </a:extLst>
          </p:cNvPr>
          <p:cNvPicPr>
            <a:picLocks noChangeAspect="1"/>
          </p:cNvPicPr>
          <p:nvPr/>
        </p:nvPicPr>
        <p:blipFill>
          <a:blip r:embed="rId2"/>
          <a:stretch>
            <a:fillRect/>
          </a:stretch>
        </p:blipFill>
        <p:spPr>
          <a:xfrm>
            <a:off x="1014496" y="386565"/>
            <a:ext cx="1847850" cy="2466975"/>
          </a:xfrm>
          <a:prstGeom prst="rect">
            <a:avLst/>
          </a:prstGeom>
        </p:spPr>
      </p:pic>
      <p:pic>
        <p:nvPicPr>
          <p:cNvPr id="5" name="Immagine 4">
            <a:extLst>
              <a:ext uri="{FF2B5EF4-FFF2-40B4-BE49-F238E27FC236}">
                <a16:creationId xmlns:a16="http://schemas.microsoft.com/office/drawing/2014/main" id="{37098319-219F-4CDF-AC92-963CE6E167F4}"/>
              </a:ext>
            </a:extLst>
          </p:cNvPr>
          <p:cNvPicPr>
            <a:picLocks noChangeAspect="1"/>
          </p:cNvPicPr>
          <p:nvPr/>
        </p:nvPicPr>
        <p:blipFill>
          <a:blip r:embed="rId3"/>
          <a:stretch>
            <a:fillRect/>
          </a:stretch>
        </p:blipFill>
        <p:spPr>
          <a:xfrm>
            <a:off x="1081171" y="3654964"/>
            <a:ext cx="1781175" cy="2571750"/>
          </a:xfrm>
          <a:prstGeom prst="rect">
            <a:avLst/>
          </a:prstGeom>
        </p:spPr>
      </p:pic>
    </p:spTree>
    <p:extLst>
      <p:ext uri="{BB962C8B-B14F-4D97-AF65-F5344CB8AC3E}">
        <p14:creationId xmlns:p14="http://schemas.microsoft.com/office/powerpoint/2010/main" val="3572301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271398FB-553D-49EF-AA0B-937482D8AA56}"/>
              </a:ext>
            </a:extLst>
          </p:cNvPr>
          <p:cNvGraphicFramePr/>
          <p:nvPr>
            <p:extLst>
              <p:ext uri="{D42A27DB-BD31-4B8C-83A1-F6EECF244321}">
                <p14:modId xmlns:p14="http://schemas.microsoft.com/office/powerpoint/2010/main" val="4028060119"/>
              </p:ext>
            </p:extLst>
          </p:nvPr>
        </p:nvGraphicFramePr>
        <p:xfrm>
          <a:off x="2611808" y="808056"/>
          <a:ext cx="7958331" cy="1077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5D2BA90A-05CC-4E7C-AD61-2DBC43F6E669}"/>
              </a:ext>
            </a:extLst>
          </p:cNvPr>
          <p:cNvSpPr>
            <a:spLocks noGrp="1"/>
          </p:cNvSpPr>
          <p:nvPr>
            <p:ph idx="1"/>
          </p:nvPr>
        </p:nvSpPr>
        <p:spPr>
          <a:xfrm>
            <a:off x="1033670" y="2052116"/>
            <a:ext cx="9536469" cy="3997828"/>
          </a:xfrm>
        </p:spPr>
        <p:txBody>
          <a:bodyPr/>
          <a:lstStyle/>
          <a:p>
            <a:r>
              <a:rPr lang="it-IT" dirty="0"/>
              <a:t>Aveva la responsabilità di non aver saputo affrontare la crisi.</a:t>
            </a:r>
          </a:p>
          <a:p>
            <a:r>
              <a:rPr lang="it-IT" dirty="0"/>
              <a:t>Il suo governo si era limitato ad aumentare le tariffe doganali e a mettere in atto le abituali  politiche monetarie deflazionistiche nella convinzione che bastasse tenere bassi i prezzi per rilanciare i consumi. Il primo provvedimento  destò la reazione degli altri paesi industrializzati che eressero a loro volta barriere doganali sempre più elevate, il secondo depresse ulteriormente  la produzione e l’occupazione</a:t>
            </a:r>
          </a:p>
        </p:txBody>
      </p:sp>
    </p:spTree>
    <p:extLst>
      <p:ext uri="{BB962C8B-B14F-4D97-AF65-F5344CB8AC3E}">
        <p14:creationId xmlns:p14="http://schemas.microsoft.com/office/powerpoint/2010/main" val="893575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6058B5-916C-4B7F-9470-D96ECD3EDD71}"/>
              </a:ext>
            </a:extLst>
          </p:cNvPr>
          <p:cNvSpPr>
            <a:spLocks noGrp="1"/>
          </p:cNvSpPr>
          <p:nvPr>
            <p:ph type="title"/>
          </p:nvPr>
        </p:nvSpPr>
        <p:spPr>
          <a:xfrm>
            <a:off x="2611808" y="808056"/>
            <a:ext cx="8414001" cy="1077229"/>
          </a:xfrm>
        </p:spPr>
        <p:txBody>
          <a:bodyPr/>
          <a:lstStyle/>
          <a:p>
            <a:pPr algn="l"/>
            <a:r>
              <a:rPr lang="it-IT" dirty="0"/>
              <a:t>1932: Franklin Delano Roosevelt  (1882/1945)</a:t>
            </a:r>
          </a:p>
        </p:txBody>
      </p:sp>
      <p:sp>
        <p:nvSpPr>
          <p:cNvPr id="3" name="Segnaposto contenuto 2">
            <a:extLst>
              <a:ext uri="{FF2B5EF4-FFF2-40B4-BE49-F238E27FC236}">
                <a16:creationId xmlns:a16="http://schemas.microsoft.com/office/drawing/2014/main" id="{74E9C94A-3705-45F0-BE68-9AD3F26E385A}"/>
              </a:ext>
            </a:extLst>
          </p:cNvPr>
          <p:cNvSpPr>
            <a:spLocks noGrp="1"/>
          </p:cNvSpPr>
          <p:nvPr>
            <p:ph idx="1"/>
          </p:nvPr>
        </p:nvSpPr>
        <p:spPr/>
        <p:txBody>
          <a:bodyPr/>
          <a:lstStyle/>
          <a:p>
            <a:r>
              <a:rPr lang="it-IT" dirty="0"/>
              <a:t>Programma di risanamento dell’economia.</a:t>
            </a:r>
          </a:p>
          <a:p>
            <a:r>
              <a:rPr lang="it-IT" dirty="0"/>
              <a:t>Superò la paura delle capacità produttive  che aveva aumentato la spirale recessiva e puntò a rilanciare l’economia.</a:t>
            </a:r>
          </a:p>
          <a:p>
            <a:r>
              <a:rPr lang="it-IT" dirty="0"/>
              <a:t>Tale rilancio  non venne perseguito sostenendo i prezzi ma rilanciando la domanda, ossia migliorando i redditi degli americani e riducendo dunque la disoccupazione.</a:t>
            </a:r>
          </a:p>
          <a:p>
            <a:r>
              <a:rPr lang="it-IT" dirty="0"/>
              <a:t>Il secondo  obiettivo consisteva nel mettere sotto controllo il sistema bancario e le grandi corporations per impedire il ripetersi di speculazioni borsistiche.</a:t>
            </a:r>
          </a:p>
        </p:txBody>
      </p:sp>
    </p:spTree>
    <p:extLst>
      <p:ext uri="{BB962C8B-B14F-4D97-AF65-F5344CB8AC3E}">
        <p14:creationId xmlns:p14="http://schemas.microsoft.com/office/powerpoint/2010/main" val="1715230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a 4">
            <a:extLst>
              <a:ext uri="{FF2B5EF4-FFF2-40B4-BE49-F238E27FC236}">
                <a16:creationId xmlns:a16="http://schemas.microsoft.com/office/drawing/2014/main" id="{7CFAE448-2C25-4E25-B1A2-06D0FC63F886}"/>
              </a:ext>
            </a:extLst>
          </p:cNvPr>
          <p:cNvGraphicFramePr/>
          <p:nvPr>
            <p:extLst>
              <p:ext uri="{D42A27DB-BD31-4B8C-83A1-F6EECF244321}">
                <p14:modId xmlns:p14="http://schemas.microsoft.com/office/powerpoint/2010/main" val="3254499487"/>
              </p:ext>
            </p:extLst>
          </p:nvPr>
        </p:nvGraphicFramePr>
        <p:xfrm>
          <a:off x="2903357" y="808056"/>
          <a:ext cx="5657548" cy="649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3287C35F-EF13-4A10-A1F7-512DD59186A9}"/>
              </a:ext>
            </a:extLst>
          </p:cNvPr>
          <p:cNvSpPr>
            <a:spLocks noGrp="1"/>
          </p:cNvSpPr>
          <p:nvPr>
            <p:ph idx="1"/>
          </p:nvPr>
        </p:nvSpPr>
        <p:spPr>
          <a:xfrm>
            <a:off x="940904" y="1457739"/>
            <a:ext cx="9925879" cy="5049078"/>
          </a:xfrm>
        </p:spPr>
        <p:txBody>
          <a:bodyPr/>
          <a:lstStyle/>
          <a:p>
            <a:r>
              <a:rPr lang="it-IT" sz="1800" dirty="0"/>
              <a:t>INDICA  LA POLITICA DI RIFORME ROOSEVELTIANA, MA  ANCHE UN NUOVO PERIODO DELLA STORIA AMERICANA</a:t>
            </a:r>
          </a:p>
          <a:p>
            <a:r>
              <a:rPr lang="it-IT" sz="1800" dirty="0"/>
              <a:t>IL CAMBIAMENTO PIU’ SIGNIFICATIVO FU L’INTERVENTO DELLO STATO NELL’ECONOMIA DI UN PAESE CHE AVEVA SEMPRE AVUTO TRA I SUOI PRINCIPI COSTITUTIVI IL LIBERO MERCATO E L’AUTONOMIA NELLA SFERA ECONOMICA  DAL POTERE POLITICO.</a:t>
            </a:r>
          </a:p>
          <a:p>
            <a:r>
              <a:rPr lang="it-IT" sz="1800" dirty="0"/>
              <a:t>LO STATO SI POSE AL CENTRO DEL SISTEMA ECONOMICO AFFIANCANDO LA GRANDI AZIENDE E I TRUST E FACENDOSI PROMOTORE  DI UN GIGANTESCO PROCESSO DI RIDISTRIBUZIONE DEL REDDITO IN FAVORE DEI CETI MENO ABBIENTI</a:t>
            </a:r>
          </a:p>
          <a:p>
            <a:r>
              <a:rPr lang="it-IT" sz="1800" dirty="0"/>
              <a:t>LO STATO INTERVENNE LADDOVE IL MERCATO AVEVA FALLITO SENZA TUTTAVIA  RICORRERE A RICETTE DI TIPO SOCIALISTA.</a:t>
            </a:r>
          </a:p>
          <a:p>
            <a:endParaRPr lang="it-IT" dirty="0"/>
          </a:p>
        </p:txBody>
      </p:sp>
    </p:spTree>
    <p:extLst>
      <p:ext uri="{BB962C8B-B14F-4D97-AF65-F5344CB8AC3E}">
        <p14:creationId xmlns:p14="http://schemas.microsoft.com/office/powerpoint/2010/main" val="163236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6FA072-D541-4EE8-9DC6-513AAB2B95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BD4AA0B-889E-42F1-8C61-06B59098806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TextBox 13">
            <a:extLst>
              <a:ext uri="{FF2B5EF4-FFF2-40B4-BE49-F238E27FC236}">
                <a16:creationId xmlns:a16="http://schemas.microsoft.com/office/drawing/2014/main" id="{6693B69C-0B05-4F8C-82F9-4EE65BBB10CD}"/>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168" y="265775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16" name="Rectangle 15">
            <a:extLst>
              <a:ext uri="{FF2B5EF4-FFF2-40B4-BE49-F238E27FC236}">
                <a16:creationId xmlns:a16="http://schemas.microsoft.com/office/drawing/2014/main" id="{27A27B9E-2573-4972-8BC6-6FC372B9F64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684A4E-2FEB-456B-BFC9-4FEA3CCD56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4FFCF21-DD94-4AEB-9966-1AA5E28566AF}"/>
              </a:ext>
            </a:extLst>
          </p:cNvPr>
          <p:cNvSpPr>
            <a:spLocks noGrp="1"/>
          </p:cNvSpPr>
          <p:nvPr>
            <p:ph type="title"/>
          </p:nvPr>
        </p:nvSpPr>
        <p:spPr>
          <a:xfrm>
            <a:off x="1244497" y="3027087"/>
            <a:ext cx="3473753" cy="1770045"/>
          </a:xfrm>
        </p:spPr>
        <p:txBody>
          <a:bodyPr>
            <a:normAutofit/>
          </a:bodyPr>
          <a:lstStyle/>
          <a:p>
            <a:pPr algn="l"/>
            <a:r>
              <a:rPr lang="it-IT" dirty="0"/>
              <a:t>Il ciclo positivo degli anni venti</a:t>
            </a:r>
          </a:p>
        </p:txBody>
      </p:sp>
      <p:graphicFrame>
        <p:nvGraphicFramePr>
          <p:cNvPr id="5" name="Segnaposto contenuto 2">
            <a:extLst>
              <a:ext uri="{FF2B5EF4-FFF2-40B4-BE49-F238E27FC236}">
                <a16:creationId xmlns:a16="http://schemas.microsoft.com/office/drawing/2014/main" id="{ACDA6E6E-6E37-4A76-8F8F-B38FD123CEE9}"/>
              </a:ext>
            </a:extLst>
          </p:cNvPr>
          <p:cNvGraphicFramePr>
            <a:graphicFrameLocks noGrp="1"/>
          </p:cNvGraphicFramePr>
          <p:nvPr>
            <p:ph idx="1"/>
            <p:extLst>
              <p:ext uri="{D42A27DB-BD31-4B8C-83A1-F6EECF244321}">
                <p14:modId xmlns:p14="http://schemas.microsoft.com/office/powerpoint/2010/main" val="326589615"/>
              </p:ext>
            </p:extLst>
          </p:nvPr>
        </p:nvGraphicFramePr>
        <p:xfrm>
          <a:off x="4954986" y="357809"/>
          <a:ext cx="6621056" cy="59207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89893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5F49E7AD-6B1B-4221-8B64-765FD48EC9D9}"/>
              </a:ext>
            </a:extLst>
          </p:cNvPr>
          <p:cNvSpPr/>
          <p:nvPr/>
        </p:nvSpPr>
        <p:spPr>
          <a:xfrm>
            <a:off x="1470991" y="0"/>
            <a:ext cx="9250017" cy="450166"/>
          </a:xfrm>
          <a:prstGeom prst="round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b="1" i="1" dirty="0">
                <a:solidFill>
                  <a:schemeClr val="accent1">
                    <a:lumMod val="60000"/>
                    <a:lumOff val="40000"/>
                  </a:schemeClr>
                </a:solidFill>
              </a:rPr>
              <a:t>NEW DEAL</a:t>
            </a:r>
          </a:p>
        </p:txBody>
      </p:sp>
      <p:sp>
        <p:nvSpPr>
          <p:cNvPr id="3" name="Rettangolo con angoli arrotondati 2">
            <a:extLst>
              <a:ext uri="{FF2B5EF4-FFF2-40B4-BE49-F238E27FC236}">
                <a16:creationId xmlns:a16="http://schemas.microsoft.com/office/drawing/2014/main" id="{001E91E8-B3E7-4A23-B01F-C0CA2B1E136F}"/>
              </a:ext>
            </a:extLst>
          </p:cNvPr>
          <p:cNvSpPr/>
          <p:nvPr/>
        </p:nvSpPr>
        <p:spPr>
          <a:xfrm>
            <a:off x="405618" y="450167"/>
            <a:ext cx="11380762" cy="6407834"/>
          </a:xfrm>
          <a:prstGeom prst="roundRect">
            <a:avLst/>
          </a:prstGeom>
          <a:solidFill>
            <a:schemeClr val="accent1">
              <a:lumMod val="40000"/>
              <a:lumOff val="6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it-IT" sz="2400" b="1" dirty="0">
                <a:solidFill>
                  <a:schemeClr val="accent1">
                    <a:lumMod val="75000"/>
                  </a:schemeClr>
                </a:solidFill>
              </a:rPr>
              <a:t>Brain trust (trust di cervelli)</a:t>
            </a:r>
          </a:p>
          <a:p>
            <a:pPr marL="457200" indent="-457200">
              <a:buFont typeface="Arial" panose="020B0604020202020204" pitchFamily="34" charset="0"/>
              <a:buChar char="•"/>
            </a:pPr>
            <a:r>
              <a:rPr lang="it-IT" sz="2400" b="1" dirty="0">
                <a:solidFill>
                  <a:schemeClr val="accent1">
                    <a:lumMod val="75000"/>
                  </a:schemeClr>
                </a:solidFill>
              </a:rPr>
              <a:t>Regolamentazione dell’attività delle banche da parte della Federal Reserve Bank</a:t>
            </a:r>
          </a:p>
          <a:p>
            <a:pPr marL="457200" indent="-457200">
              <a:buFont typeface="Arial" panose="020B0604020202020204" pitchFamily="34" charset="0"/>
              <a:buChar char="•"/>
            </a:pPr>
            <a:r>
              <a:rPr lang="it-IT" sz="2400" b="1" dirty="0">
                <a:solidFill>
                  <a:schemeClr val="accent1">
                    <a:lumMod val="75000"/>
                  </a:schemeClr>
                </a:solidFill>
              </a:rPr>
              <a:t>Rinuncia al pareggio in bilancio</a:t>
            </a:r>
          </a:p>
          <a:p>
            <a:pPr marL="457200" indent="-457200">
              <a:buFont typeface="Arial" panose="020B0604020202020204" pitchFamily="34" charset="0"/>
              <a:buChar char="•"/>
            </a:pPr>
            <a:r>
              <a:rPr lang="it-IT" sz="2400" b="1" dirty="0">
                <a:solidFill>
                  <a:schemeClr val="accent1">
                    <a:lumMod val="75000"/>
                  </a:schemeClr>
                </a:solidFill>
              </a:rPr>
              <a:t>Piano di lavori pubblici</a:t>
            </a:r>
          </a:p>
          <a:p>
            <a:pPr marL="457200" indent="-457200">
              <a:buFont typeface="Arial" panose="020B0604020202020204" pitchFamily="34" charset="0"/>
              <a:buChar char="•"/>
            </a:pPr>
            <a:r>
              <a:rPr lang="it-IT" sz="2400" b="1" dirty="0">
                <a:solidFill>
                  <a:schemeClr val="accent1">
                    <a:lumMod val="75000"/>
                  </a:schemeClr>
                </a:solidFill>
              </a:rPr>
              <a:t>Abbandono del </a:t>
            </a:r>
            <a:r>
              <a:rPr lang="it-IT" sz="2400" b="1" dirty="0" err="1">
                <a:solidFill>
                  <a:schemeClr val="accent1">
                    <a:lumMod val="75000"/>
                  </a:schemeClr>
                </a:solidFill>
              </a:rPr>
              <a:t>gold</a:t>
            </a:r>
            <a:r>
              <a:rPr lang="it-IT" sz="2400" b="1" dirty="0">
                <a:solidFill>
                  <a:schemeClr val="accent1">
                    <a:lumMod val="75000"/>
                  </a:schemeClr>
                </a:solidFill>
              </a:rPr>
              <a:t> standard</a:t>
            </a:r>
          </a:p>
          <a:p>
            <a:pPr marL="457200" indent="-457200">
              <a:buFont typeface="Arial" panose="020B0604020202020204" pitchFamily="34" charset="0"/>
              <a:buChar char="•"/>
            </a:pPr>
            <a:r>
              <a:rPr lang="it-IT" sz="2400" b="1" dirty="0">
                <a:solidFill>
                  <a:schemeClr val="accent1">
                    <a:lumMod val="75000"/>
                  </a:schemeClr>
                </a:solidFill>
              </a:rPr>
              <a:t>Work Progress Administration (nuovi cantieri)</a:t>
            </a:r>
          </a:p>
          <a:p>
            <a:pPr marL="457200" indent="-457200">
              <a:buFont typeface="Arial" panose="020B0604020202020204" pitchFamily="34" charset="0"/>
              <a:buChar char="•"/>
            </a:pPr>
            <a:r>
              <a:rPr lang="it-IT" sz="2400" b="1" dirty="0">
                <a:solidFill>
                  <a:schemeClr val="accent1">
                    <a:lumMod val="75000"/>
                  </a:schemeClr>
                </a:solidFill>
              </a:rPr>
              <a:t>Tennessee Valley Authority (energia a basso costo per l’agricoltura)</a:t>
            </a:r>
          </a:p>
          <a:p>
            <a:pPr marL="457200" indent="-457200">
              <a:buFont typeface="Arial" panose="020B0604020202020204" pitchFamily="34" charset="0"/>
              <a:buChar char="•"/>
            </a:pPr>
            <a:r>
              <a:rPr lang="it-IT" sz="2400" b="1" dirty="0">
                <a:solidFill>
                  <a:schemeClr val="accent1">
                    <a:lumMod val="75000"/>
                  </a:schemeClr>
                </a:solidFill>
              </a:rPr>
              <a:t>Social Security Act (norme di assistenza ai lavoratori)</a:t>
            </a:r>
          </a:p>
          <a:p>
            <a:pPr marL="457200" indent="-457200">
              <a:buFont typeface="Arial" panose="020B0604020202020204" pitchFamily="34" charset="0"/>
              <a:buChar char="•"/>
            </a:pPr>
            <a:r>
              <a:rPr lang="it-IT" sz="2400" b="1" dirty="0">
                <a:solidFill>
                  <a:schemeClr val="accent1">
                    <a:lumMod val="75000"/>
                  </a:schemeClr>
                </a:solidFill>
              </a:rPr>
              <a:t>Wagner act (diritto di associazione sindacale)</a:t>
            </a:r>
          </a:p>
          <a:p>
            <a:pPr marL="457200" indent="-457200">
              <a:buFont typeface="Arial" panose="020B0604020202020204" pitchFamily="34" charset="0"/>
              <a:buChar char="•"/>
            </a:pPr>
            <a:r>
              <a:rPr lang="it-IT" sz="2400" b="1" dirty="0">
                <a:solidFill>
                  <a:schemeClr val="accent1">
                    <a:lumMod val="75000"/>
                  </a:schemeClr>
                </a:solidFill>
              </a:rPr>
              <a:t>Tassazione dei grandi capitali</a:t>
            </a:r>
          </a:p>
          <a:p>
            <a:pPr marL="457200" indent="-457200">
              <a:buFont typeface="Arial" panose="020B0604020202020204" pitchFamily="34" charset="0"/>
              <a:buChar char="•"/>
            </a:pPr>
            <a:r>
              <a:rPr lang="it-IT" sz="2400" b="1" dirty="0">
                <a:solidFill>
                  <a:schemeClr val="accent1">
                    <a:lumMod val="75000"/>
                  </a:schemeClr>
                </a:solidFill>
              </a:rPr>
              <a:t>Sussidi di disoccupazione</a:t>
            </a:r>
          </a:p>
          <a:p>
            <a:pPr marL="457200" indent="-457200">
              <a:buFont typeface="Arial" panose="020B0604020202020204" pitchFamily="34" charset="0"/>
              <a:buChar char="•"/>
            </a:pPr>
            <a:r>
              <a:rPr lang="it-IT" sz="2400" b="1" dirty="0">
                <a:solidFill>
                  <a:schemeClr val="accent1">
                    <a:lumMod val="75000"/>
                  </a:schemeClr>
                </a:solidFill>
              </a:rPr>
              <a:t>Contrattazione collettiva</a:t>
            </a:r>
          </a:p>
          <a:p>
            <a:pPr marL="457200" indent="-457200">
              <a:buFont typeface="Arial" panose="020B0604020202020204" pitchFamily="34" charset="0"/>
              <a:buChar char="•"/>
            </a:pPr>
            <a:r>
              <a:rPr lang="it-IT" sz="2400" b="1" dirty="0">
                <a:solidFill>
                  <a:schemeClr val="accent1">
                    <a:lumMod val="75000"/>
                  </a:schemeClr>
                </a:solidFill>
              </a:rPr>
              <a:t>Minimi salariali</a:t>
            </a:r>
          </a:p>
          <a:p>
            <a:pPr marL="457200" indent="-457200">
              <a:buFont typeface="Arial" panose="020B0604020202020204" pitchFamily="34" charset="0"/>
              <a:buChar char="•"/>
            </a:pPr>
            <a:r>
              <a:rPr lang="it-IT" sz="2400" b="1" dirty="0">
                <a:solidFill>
                  <a:schemeClr val="accent1">
                    <a:lumMod val="75000"/>
                  </a:schemeClr>
                </a:solidFill>
              </a:rPr>
              <a:t>Riduzione del lavoro settimanale da 48 a 40 ore</a:t>
            </a:r>
          </a:p>
        </p:txBody>
      </p:sp>
    </p:spTree>
    <p:extLst>
      <p:ext uri="{BB962C8B-B14F-4D97-AF65-F5344CB8AC3E}">
        <p14:creationId xmlns:p14="http://schemas.microsoft.com/office/powerpoint/2010/main" val="2896588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2ABCA4CA-DCF7-4C1D-A5F7-E4D599BD136C}"/>
              </a:ext>
            </a:extLst>
          </p:cNvPr>
          <p:cNvSpPr/>
          <p:nvPr/>
        </p:nvSpPr>
        <p:spPr>
          <a:xfrm>
            <a:off x="1470991" y="126787"/>
            <a:ext cx="9250017" cy="3179121"/>
          </a:xfrm>
          <a:prstGeom prst="roundRect">
            <a:avLst/>
          </a:prstGeom>
          <a:solidFill>
            <a:schemeClr val="bg1"/>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b="1" dirty="0">
                <a:solidFill>
                  <a:schemeClr val="accent1">
                    <a:lumMod val="60000"/>
                    <a:lumOff val="40000"/>
                  </a:schemeClr>
                </a:solidFill>
              </a:rPr>
              <a:t>Teorie keynesiane</a:t>
            </a:r>
          </a:p>
          <a:p>
            <a:pPr algn="ctr"/>
            <a:r>
              <a:rPr lang="it-IT" sz="2800" b="1" dirty="0">
                <a:solidFill>
                  <a:schemeClr val="accent1">
                    <a:lumMod val="60000"/>
                    <a:lumOff val="40000"/>
                  </a:schemeClr>
                </a:solidFill>
              </a:rPr>
              <a:t>(Keynes sostenne  apertamente Roosevelt)</a:t>
            </a:r>
          </a:p>
          <a:p>
            <a:pPr algn="ctr"/>
            <a:endParaRPr lang="it-IT" sz="2800" b="1" dirty="0">
              <a:solidFill>
                <a:schemeClr val="accent1">
                  <a:lumMod val="60000"/>
                  <a:lumOff val="40000"/>
                </a:schemeClr>
              </a:solidFill>
            </a:endParaRPr>
          </a:p>
          <a:p>
            <a:pPr algn="ctr"/>
            <a:r>
              <a:rPr lang="it-IT" sz="2800" b="1" dirty="0">
                <a:solidFill>
                  <a:schemeClr val="accent1">
                    <a:lumMod val="60000"/>
                    <a:lumOff val="40000"/>
                  </a:schemeClr>
                </a:solidFill>
              </a:rPr>
              <a:t>1936 </a:t>
            </a:r>
          </a:p>
          <a:p>
            <a:pPr algn="ctr"/>
            <a:endParaRPr lang="it-IT" sz="2800" b="1" dirty="0">
              <a:solidFill>
                <a:schemeClr val="accent1">
                  <a:lumMod val="60000"/>
                  <a:lumOff val="40000"/>
                </a:schemeClr>
              </a:solidFill>
            </a:endParaRPr>
          </a:p>
          <a:p>
            <a:pPr algn="ctr"/>
            <a:r>
              <a:rPr lang="it-IT" sz="2800" b="1" i="1" dirty="0">
                <a:solidFill>
                  <a:schemeClr val="accent1">
                    <a:lumMod val="60000"/>
                    <a:lumOff val="40000"/>
                  </a:schemeClr>
                </a:solidFill>
              </a:rPr>
              <a:t>Teoria generale dell’occupazione, dell’interesse e della moneta</a:t>
            </a:r>
          </a:p>
        </p:txBody>
      </p:sp>
      <p:sp>
        <p:nvSpPr>
          <p:cNvPr id="3" name="Rettangolo con angoli arrotondati 2">
            <a:extLst>
              <a:ext uri="{FF2B5EF4-FFF2-40B4-BE49-F238E27FC236}">
                <a16:creationId xmlns:a16="http://schemas.microsoft.com/office/drawing/2014/main" id="{A9129449-AE0A-4EF9-A8FB-6F7D7566A8EB}"/>
              </a:ext>
            </a:extLst>
          </p:cNvPr>
          <p:cNvSpPr/>
          <p:nvPr/>
        </p:nvSpPr>
        <p:spPr>
          <a:xfrm>
            <a:off x="1470991" y="3552092"/>
            <a:ext cx="9250017" cy="3179121"/>
          </a:xfrm>
          <a:prstGeom prst="roundRect">
            <a:avLst/>
          </a:prstGeom>
          <a:solidFill>
            <a:schemeClr val="bg1"/>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it-IT" sz="3200" b="1" dirty="0">
                <a:solidFill>
                  <a:schemeClr val="accent1">
                    <a:lumMod val="60000"/>
                    <a:lumOff val="40000"/>
                  </a:schemeClr>
                </a:solidFill>
              </a:rPr>
              <a:t>Crisi come prodotto del capitalismo</a:t>
            </a:r>
          </a:p>
          <a:p>
            <a:pPr marL="457200" indent="-457200">
              <a:buFont typeface="Arial" panose="020B0604020202020204" pitchFamily="34" charset="0"/>
              <a:buChar char="•"/>
            </a:pPr>
            <a:r>
              <a:rPr lang="it-IT" sz="3200" b="1" dirty="0">
                <a:solidFill>
                  <a:schemeClr val="accent1">
                    <a:lumMod val="60000"/>
                    <a:lumOff val="40000"/>
                  </a:schemeClr>
                </a:solidFill>
              </a:rPr>
              <a:t>Fine del liberismo</a:t>
            </a:r>
          </a:p>
          <a:p>
            <a:pPr marL="457200" indent="-457200">
              <a:buFont typeface="Arial" panose="020B0604020202020204" pitchFamily="34" charset="0"/>
              <a:buChar char="•"/>
            </a:pPr>
            <a:r>
              <a:rPr lang="it-IT" sz="3200" b="1" dirty="0">
                <a:solidFill>
                  <a:schemeClr val="accent1">
                    <a:lumMod val="60000"/>
                    <a:lumOff val="40000"/>
                  </a:schemeClr>
                </a:solidFill>
              </a:rPr>
              <a:t>Liberismo corretto con principi della sinistra moderata</a:t>
            </a:r>
          </a:p>
          <a:p>
            <a:pPr marL="457200" indent="-457200">
              <a:buFont typeface="Arial" panose="020B0604020202020204" pitchFamily="34" charset="0"/>
              <a:buChar char="•"/>
            </a:pPr>
            <a:r>
              <a:rPr lang="it-IT" sz="3200" b="1" dirty="0">
                <a:solidFill>
                  <a:schemeClr val="accent1">
                    <a:lumMod val="60000"/>
                    <a:lumOff val="40000"/>
                  </a:schemeClr>
                </a:solidFill>
              </a:rPr>
              <a:t>Intervento dello Stato in economia</a:t>
            </a:r>
          </a:p>
        </p:txBody>
      </p:sp>
    </p:spTree>
    <p:extLst>
      <p:ext uri="{BB962C8B-B14F-4D97-AF65-F5344CB8AC3E}">
        <p14:creationId xmlns:p14="http://schemas.microsoft.com/office/powerpoint/2010/main" val="4096794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CD5C945D-C36A-446A-8BB2-D2A3ABB82EF7}"/>
              </a:ext>
            </a:extLst>
          </p:cNvPr>
          <p:cNvSpPr/>
          <p:nvPr/>
        </p:nvSpPr>
        <p:spPr>
          <a:xfrm>
            <a:off x="1470991" y="2655277"/>
            <a:ext cx="9250017" cy="1547446"/>
          </a:xfrm>
          <a:prstGeom prst="roundRect">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b="1" dirty="0">
                <a:solidFill>
                  <a:schemeClr val="bg2"/>
                </a:solidFill>
              </a:rPr>
              <a:t>1936 </a:t>
            </a:r>
          </a:p>
          <a:p>
            <a:pPr algn="ctr"/>
            <a:r>
              <a:rPr lang="it-IT" sz="3200" b="1" dirty="0">
                <a:solidFill>
                  <a:schemeClr val="bg2"/>
                </a:solidFill>
              </a:rPr>
              <a:t>Roosevelt rieletto a grande maggioranza</a:t>
            </a:r>
          </a:p>
        </p:txBody>
      </p:sp>
    </p:spTree>
    <p:extLst>
      <p:ext uri="{BB962C8B-B14F-4D97-AF65-F5344CB8AC3E}">
        <p14:creationId xmlns:p14="http://schemas.microsoft.com/office/powerpoint/2010/main" val="103545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F81CA43D-9985-4E00-9469-38187BF45171}"/>
              </a:ext>
            </a:extLst>
          </p:cNvPr>
          <p:cNvSpPr/>
          <p:nvPr/>
        </p:nvSpPr>
        <p:spPr>
          <a:xfrm>
            <a:off x="0" y="58847"/>
            <a:ext cx="12192000" cy="6832640"/>
          </a:xfrm>
          <a:prstGeom prst="rect">
            <a:avLst/>
          </a:prstGeom>
        </p:spPr>
        <p:txBody>
          <a:bodyPr wrap="square">
            <a:spAutoFit/>
          </a:bodyPr>
          <a:lstStyle/>
          <a:p>
            <a:pPr>
              <a:spcAft>
                <a:spcPts val="0"/>
              </a:spcAft>
            </a:pPr>
            <a:r>
              <a:rPr lang="it-IT" sz="2400" b="1" kern="50" dirty="0">
                <a:latin typeface="Times New Roman" panose="02020603050405020304" pitchFamily="18" charset="0"/>
                <a:ea typeface="Lucida Sans Unicode" panose="020B0602030504020204" pitchFamily="34" charset="0"/>
                <a:cs typeface="Tahoma" panose="020B0604030504040204" pitchFamily="34" charset="0"/>
              </a:rPr>
              <a:t>H. C. Hoover, in R. </a:t>
            </a:r>
            <a:r>
              <a:rPr lang="it-IT" sz="2400" b="1" kern="50" dirty="0" err="1">
                <a:latin typeface="Times New Roman" panose="02020603050405020304" pitchFamily="18" charset="0"/>
                <a:ea typeface="Lucida Sans Unicode" panose="020B0602030504020204" pitchFamily="34" charset="0"/>
                <a:cs typeface="Tahoma" panose="020B0604030504040204" pitchFamily="34" charset="0"/>
              </a:rPr>
              <a:t>Hofstadter</a:t>
            </a:r>
            <a:r>
              <a:rPr lang="it-IT" sz="2400" b="1" kern="50" dirty="0">
                <a:latin typeface="Times New Roman" panose="02020603050405020304" pitchFamily="18" charset="0"/>
                <a:ea typeface="Lucida Sans Unicode" panose="020B0602030504020204" pitchFamily="34" charset="0"/>
                <a:cs typeface="Tahoma" panose="020B0604030504040204" pitchFamily="34" charset="0"/>
              </a:rPr>
              <a:t>, </a:t>
            </a:r>
            <a:r>
              <a:rPr lang="it-IT" sz="2400" b="1" i="1" kern="50" dirty="0">
                <a:latin typeface="Times New Roman" panose="02020603050405020304" pitchFamily="18" charset="0"/>
                <a:ea typeface="Lucida Sans Unicode" panose="020B0602030504020204" pitchFamily="34" charset="0"/>
                <a:cs typeface="Tahoma" panose="020B0604030504040204" pitchFamily="34" charset="0"/>
              </a:rPr>
              <a:t>Le grandi controversie della storia americana</a:t>
            </a:r>
          </a:p>
          <a:p>
            <a:pPr>
              <a:spcAft>
                <a:spcPts val="0"/>
              </a:spcAft>
            </a:pPr>
            <a:r>
              <a:rPr lang="it-IT" sz="2400" b="1" kern="50" dirty="0">
                <a:latin typeface="Times New Roman" panose="02020603050405020304" pitchFamily="18" charset="0"/>
                <a:ea typeface="Lucida Sans Unicode" panose="020B0602030504020204" pitchFamily="34" charset="0"/>
                <a:cs typeface="Tahoma" panose="020B0604030504040204" pitchFamily="34" charset="0"/>
              </a:rPr>
              <a:t>Discorso del 1928</a:t>
            </a:r>
          </a:p>
          <a:p>
            <a:pPr algn="just">
              <a:spcAft>
                <a:spcPts val="0"/>
              </a:spcAft>
            </a:pPr>
            <a:r>
              <a:rPr lang="it-IT" sz="2600" kern="50" dirty="0">
                <a:latin typeface="Times New Roman" panose="02020603050405020304" pitchFamily="18" charset="0"/>
                <a:ea typeface="Lucida Sans Unicode" panose="020B0602030504020204" pitchFamily="34" charset="0"/>
                <a:cs typeface="Tahoma" panose="020B0604030504040204" pitchFamily="34" charset="0"/>
              </a:rPr>
              <a:t>Quando la guerra finì, il più vitale di tutti i problemi, sia nel nostro paese che in tutto il mondo, consistette nel decidere se i Governi dovessero continuare coi sistemi del tempo di guerra, a gestire cioè i molti strumenti di produzione e distribuzione. Ci trovavamo di fronte alla scelta in tempo di pace tra il sistema americani dell'individualismo assoluto e una filosofia europea fondata su dottrine diametralmente opposte: le dottrine del paternalismo e del socialismo di Stato. L'accettazione di queste idee avrebbe significato la distruzione dell'autogoverno attraverso l'accentramento del governo. Avrebbe significato il sabotaggio dell'iniziativa individuale e dello spirito di intrapresa, grazie al quale la nostra gente ha raggiunto altezze senza precedenti.</a:t>
            </a:r>
          </a:p>
          <a:p>
            <a:pPr algn="just">
              <a:spcAft>
                <a:spcPts val="0"/>
              </a:spcAft>
            </a:pPr>
            <a:r>
              <a:rPr lang="it-IT" sz="2600" kern="50" dirty="0">
                <a:latin typeface="Times New Roman" panose="02020603050405020304" pitchFamily="18" charset="0"/>
                <a:ea typeface="Lucida Sans Unicode" panose="020B0602030504020204" pitchFamily="34" charset="0"/>
                <a:cs typeface="Tahoma" panose="020B0604030504040204" pitchFamily="34" charset="0"/>
              </a:rPr>
              <a:t>Fin dall'inizio il Partito repubblicano si allontanò risolutamente da queste idee e da queste pratiche del tempo di guerra (…). Quando il Partito repubblicano conquistò il potere, tornò risolutamente alla concezione fondamentale dello Stato e dei diritti e responsabilità dell'individuo. In tal modo restaurò la fiducia e la speranza nel popolo americano, liberò e stimolò lo spirito di iniziativa, riportò il Governo alla sua posizione di arbitro anziché di giocatore nella partita economica. </a:t>
            </a:r>
            <a:endParaRPr lang="it-IT" sz="2600" kern="50" dirty="0">
              <a:effectLst/>
              <a:latin typeface="Times New Roman" panose="02020603050405020304" pitchFamily="18" charset="0"/>
              <a:ea typeface="Lucida Sans Unicode" panose="020B0602030504020204" pitchFamily="34" charset="0"/>
              <a:cs typeface="Tahoma" panose="020B0604030504040204" pitchFamily="34" charset="0"/>
            </a:endParaRPr>
          </a:p>
        </p:txBody>
      </p:sp>
    </p:spTree>
    <p:extLst>
      <p:ext uri="{BB962C8B-B14F-4D97-AF65-F5344CB8AC3E}">
        <p14:creationId xmlns:p14="http://schemas.microsoft.com/office/powerpoint/2010/main" val="416305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67A7A6-BAF2-4381-9705-C31A83A5A26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84EA61F-AAFE-4370-A43B-DE1487C1097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5DD3F6F6-DFAB-456E-80D6-AA3F841AD4C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430B1E48-1E93-4EE2-AFFB-8E528FDA1F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3A1387C-A161-4A3C-91B0-AADC43458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9CFEE1-AF86-42B8-9EC4-EDB6FC4AFC2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7DE7A-1CA1-47F3-9C60-E504EFD97FA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C166C2F-3029-483F-9C10-36ACFFE4459F}"/>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168" y="2572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olo 1">
            <a:extLst>
              <a:ext uri="{FF2B5EF4-FFF2-40B4-BE49-F238E27FC236}">
                <a16:creationId xmlns:a16="http://schemas.microsoft.com/office/drawing/2014/main" id="{FFC4E08E-A316-45A4-B94B-DA349A0A373A}"/>
              </a:ext>
            </a:extLst>
          </p:cNvPr>
          <p:cNvSpPr>
            <a:spLocks noGrp="1"/>
          </p:cNvSpPr>
          <p:nvPr>
            <p:ph type="title"/>
          </p:nvPr>
        </p:nvSpPr>
        <p:spPr>
          <a:xfrm>
            <a:off x="1808936" y="2725740"/>
            <a:ext cx="3473753" cy="1564580"/>
          </a:xfrm>
        </p:spPr>
        <p:txBody>
          <a:bodyPr>
            <a:normAutofit/>
          </a:bodyPr>
          <a:lstStyle/>
          <a:p>
            <a:pPr algn="l"/>
            <a:r>
              <a:rPr lang="it-IT" dirty="0"/>
              <a:t>La crisi generale</a:t>
            </a:r>
            <a:endParaRPr lang="it-IT"/>
          </a:p>
        </p:txBody>
      </p:sp>
      <p:graphicFrame>
        <p:nvGraphicFramePr>
          <p:cNvPr id="5" name="Segnaposto contenuto 2">
            <a:extLst>
              <a:ext uri="{FF2B5EF4-FFF2-40B4-BE49-F238E27FC236}">
                <a16:creationId xmlns:a16="http://schemas.microsoft.com/office/drawing/2014/main" id="{E60CF583-8C64-492A-B383-10539F6EA523}"/>
              </a:ext>
            </a:extLst>
          </p:cNvPr>
          <p:cNvGraphicFramePr>
            <a:graphicFrameLocks noGrp="1"/>
          </p:cNvGraphicFramePr>
          <p:nvPr>
            <p:ph idx="1"/>
            <p:extLst>
              <p:ext uri="{D42A27DB-BD31-4B8C-83A1-F6EECF244321}">
                <p14:modId xmlns:p14="http://schemas.microsoft.com/office/powerpoint/2010/main" val="573524635"/>
              </p:ext>
            </p:extLst>
          </p:nvPr>
        </p:nvGraphicFramePr>
        <p:xfrm>
          <a:off x="6088388" y="787576"/>
          <a:ext cx="4482630" cy="52736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2278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67A7A6-BAF2-4381-9705-C31A83A5A26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84EA61F-AAFE-4370-A43B-DE1487C1097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5DD3F6F6-DFAB-456E-80D6-AA3F841AD4C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430B1E48-1E93-4EE2-AFFB-8E528FDA1F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3A1387C-A161-4A3C-91B0-AADC43458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9CFEE1-AF86-42B8-9EC4-EDB6FC4AFC2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7DE7A-1CA1-47F3-9C60-E504EFD97FA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C166C2F-3029-483F-9C10-36ACFFE4459F}"/>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168" y="2572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olo 1">
            <a:extLst>
              <a:ext uri="{FF2B5EF4-FFF2-40B4-BE49-F238E27FC236}">
                <a16:creationId xmlns:a16="http://schemas.microsoft.com/office/drawing/2014/main" id="{DF60DB49-D053-4B34-8917-A4061CA3AAD7}"/>
              </a:ext>
            </a:extLst>
          </p:cNvPr>
          <p:cNvSpPr>
            <a:spLocks noGrp="1"/>
          </p:cNvSpPr>
          <p:nvPr>
            <p:ph type="title"/>
          </p:nvPr>
        </p:nvSpPr>
        <p:spPr>
          <a:xfrm>
            <a:off x="1025609" y="3134154"/>
            <a:ext cx="2259202" cy="1564580"/>
          </a:xfrm>
        </p:spPr>
        <p:txBody>
          <a:bodyPr>
            <a:normAutofit/>
          </a:bodyPr>
          <a:lstStyle/>
          <a:p>
            <a:pPr algn="l"/>
            <a:r>
              <a:rPr lang="it-IT" dirty="0"/>
              <a:t>…e i suoi</a:t>
            </a:r>
            <a:br>
              <a:rPr lang="it-IT" dirty="0"/>
            </a:br>
            <a:r>
              <a:rPr lang="it-IT" dirty="0"/>
              <a:t> risultati</a:t>
            </a:r>
          </a:p>
        </p:txBody>
      </p:sp>
      <p:graphicFrame>
        <p:nvGraphicFramePr>
          <p:cNvPr id="5" name="Segnaposto contenuto 2">
            <a:extLst>
              <a:ext uri="{FF2B5EF4-FFF2-40B4-BE49-F238E27FC236}">
                <a16:creationId xmlns:a16="http://schemas.microsoft.com/office/drawing/2014/main" id="{F97B824A-500A-43B8-8838-5000B5D7A06A}"/>
              </a:ext>
            </a:extLst>
          </p:cNvPr>
          <p:cNvGraphicFramePr>
            <a:graphicFrameLocks noGrp="1"/>
          </p:cNvGraphicFramePr>
          <p:nvPr>
            <p:ph idx="1"/>
            <p:extLst>
              <p:ext uri="{D42A27DB-BD31-4B8C-83A1-F6EECF244321}">
                <p14:modId xmlns:p14="http://schemas.microsoft.com/office/powerpoint/2010/main" val="2499296567"/>
              </p:ext>
            </p:extLst>
          </p:nvPr>
        </p:nvGraphicFramePr>
        <p:xfrm>
          <a:off x="4642338" y="314539"/>
          <a:ext cx="6587620" cy="64238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5968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3BD0B575-C2FD-44A0-A72F-422A0D4E48BE}"/>
              </a:ext>
            </a:extLst>
          </p:cNvPr>
          <p:cNvSpPr/>
          <p:nvPr/>
        </p:nvSpPr>
        <p:spPr>
          <a:xfrm>
            <a:off x="1113183" y="1987826"/>
            <a:ext cx="9515060" cy="30082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 CRISI VERRA’ DEFINITIVAMENTE SUPERATA SOLO CON LO SCOPPIO DEL SECONDO CONFLITTO MONDIALE  ED IL </a:t>
            </a:r>
          </a:p>
          <a:p>
            <a:pPr algn="ctr"/>
            <a:r>
              <a:rPr lang="it-IT" sz="2400" dirty="0"/>
              <a:t>PASSAGGIO AD UNA ECONOMIA DI GUERRA</a:t>
            </a:r>
          </a:p>
        </p:txBody>
      </p:sp>
    </p:spTree>
    <p:extLst>
      <p:ext uri="{BB962C8B-B14F-4D97-AF65-F5344CB8AC3E}">
        <p14:creationId xmlns:p14="http://schemas.microsoft.com/office/powerpoint/2010/main" val="437413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e 1">
            <a:extLst>
              <a:ext uri="{FF2B5EF4-FFF2-40B4-BE49-F238E27FC236}">
                <a16:creationId xmlns:a16="http://schemas.microsoft.com/office/drawing/2014/main" id="{50ECF7F1-77C7-4243-BFCD-3874859D3775}"/>
              </a:ext>
            </a:extLst>
          </p:cNvPr>
          <p:cNvSpPr/>
          <p:nvPr/>
        </p:nvSpPr>
        <p:spPr>
          <a:xfrm>
            <a:off x="2160103" y="1630017"/>
            <a:ext cx="7845287" cy="4187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000" b="1" dirty="0"/>
              <a:t>CAUSE  CONGIUNTURALI</a:t>
            </a:r>
          </a:p>
        </p:txBody>
      </p:sp>
    </p:spTree>
    <p:extLst>
      <p:ext uri="{BB962C8B-B14F-4D97-AF65-F5344CB8AC3E}">
        <p14:creationId xmlns:p14="http://schemas.microsoft.com/office/powerpoint/2010/main" val="89489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6FA072-D541-4EE8-9DC6-513AAB2B95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BD4AA0B-889E-42F1-8C61-06B59098806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TextBox 13">
            <a:extLst>
              <a:ext uri="{FF2B5EF4-FFF2-40B4-BE49-F238E27FC236}">
                <a16:creationId xmlns:a16="http://schemas.microsoft.com/office/drawing/2014/main" id="{6693B69C-0B05-4F8C-82F9-4EE65BBB10CD}"/>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168" y="265775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16" name="Rectangle 15">
            <a:extLst>
              <a:ext uri="{FF2B5EF4-FFF2-40B4-BE49-F238E27FC236}">
                <a16:creationId xmlns:a16="http://schemas.microsoft.com/office/drawing/2014/main" id="{27A27B9E-2573-4972-8BC6-6FC372B9F64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684A4E-2FEB-456B-BFC9-4FEA3CCD56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B5B13FC-2501-43D4-986A-F76DF2B8C664}"/>
              </a:ext>
            </a:extLst>
          </p:cNvPr>
          <p:cNvSpPr>
            <a:spLocks noGrp="1"/>
          </p:cNvSpPr>
          <p:nvPr>
            <p:ph type="title"/>
          </p:nvPr>
        </p:nvSpPr>
        <p:spPr>
          <a:xfrm>
            <a:off x="1232162" y="2945891"/>
            <a:ext cx="2717346" cy="1770045"/>
          </a:xfrm>
        </p:spPr>
        <p:txBody>
          <a:bodyPr>
            <a:normAutofit/>
          </a:bodyPr>
          <a:lstStyle/>
          <a:p>
            <a:pPr algn="l"/>
            <a:r>
              <a:rPr lang="it-IT" dirty="0"/>
              <a:t>Speculazioni  di   borsa</a:t>
            </a:r>
          </a:p>
        </p:txBody>
      </p:sp>
      <p:graphicFrame>
        <p:nvGraphicFramePr>
          <p:cNvPr id="5" name="Segnaposto contenuto 2">
            <a:extLst>
              <a:ext uri="{FF2B5EF4-FFF2-40B4-BE49-F238E27FC236}">
                <a16:creationId xmlns:a16="http://schemas.microsoft.com/office/drawing/2014/main" id="{CF4B5CD2-0D37-4113-9A6E-BB1F2FB40958}"/>
              </a:ext>
            </a:extLst>
          </p:cNvPr>
          <p:cNvGraphicFramePr>
            <a:graphicFrameLocks noGrp="1"/>
          </p:cNvGraphicFramePr>
          <p:nvPr>
            <p:ph idx="1"/>
            <p:extLst>
              <p:ext uri="{D42A27DB-BD31-4B8C-83A1-F6EECF244321}">
                <p14:modId xmlns:p14="http://schemas.microsoft.com/office/powerpoint/2010/main" val="3936064620"/>
              </p:ext>
            </p:extLst>
          </p:nvPr>
        </p:nvGraphicFramePr>
        <p:xfrm>
          <a:off x="4173909" y="365761"/>
          <a:ext cx="7402133" cy="59127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61108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FFA2159C630384E9012BEDE17323839" ma:contentTypeVersion="2" ma:contentTypeDescription="Creare un nuovo documento." ma:contentTypeScope="" ma:versionID="8841c1e08d56748135020cd80e47356e">
  <xsd:schema xmlns:xsd="http://www.w3.org/2001/XMLSchema" xmlns:xs="http://www.w3.org/2001/XMLSchema" xmlns:p="http://schemas.microsoft.com/office/2006/metadata/properties" xmlns:ns2="e6fd4e55-f316-459d-8995-127a39b1b18e" targetNamespace="http://schemas.microsoft.com/office/2006/metadata/properties" ma:root="true" ma:fieldsID="7aedacc828867cb6bfe07a6def63ca83" ns2:_="">
    <xsd:import namespace="e6fd4e55-f316-459d-8995-127a39b1b1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d4e55-f316-459d-8995-127a39b1b1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048786-C0F6-4294-A865-035BA78B058B}"/>
</file>

<file path=customXml/itemProps2.xml><?xml version="1.0" encoding="utf-8"?>
<ds:datastoreItem xmlns:ds="http://schemas.openxmlformats.org/officeDocument/2006/customXml" ds:itemID="{7CEC67CA-BBB7-4284-854B-7EAAFB828593}"/>
</file>

<file path=customXml/itemProps3.xml><?xml version="1.0" encoding="utf-8"?>
<ds:datastoreItem xmlns:ds="http://schemas.openxmlformats.org/officeDocument/2006/customXml" ds:itemID="{7E789B43-C5EB-4247-A963-4788DAD7F6EF}"/>
</file>

<file path=docProps/app.xml><?xml version="1.0" encoding="utf-8"?>
<Properties xmlns="http://schemas.openxmlformats.org/officeDocument/2006/extended-properties" xmlns:vt="http://schemas.openxmlformats.org/officeDocument/2006/docPropsVTypes">
  <Template>Madison</Template>
  <TotalTime>349</TotalTime>
  <Words>1935</Words>
  <Application>Microsoft Office PowerPoint</Application>
  <PresentationFormat>Widescreen</PresentationFormat>
  <Paragraphs>142</Paragraphs>
  <Slides>32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32</vt:i4>
      </vt:variant>
    </vt:vector>
  </HeadingPairs>
  <TitlesOfParts>
    <vt:vector size="38" baseType="lpstr">
      <vt:lpstr>Arial</vt:lpstr>
      <vt:lpstr>MS Shell Dlg 2</vt:lpstr>
      <vt:lpstr>Times New Roman</vt:lpstr>
      <vt:lpstr>Wingdings</vt:lpstr>
      <vt:lpstr>Wingdings 3</vt:lpstr>
      <vt:lpstr>Madison</vt:lpstr>
      <vt:lpstr>La crisi del  ‘29</vt:lpstr>
      <vt:lpstr>Presentazione standard di PowerPoint</vt:lpstr>
      <vt:lpstr>Il ciclo positivo degli anni venti</vt:lpstr>
      <vt:lpstr>Presentazione standard di PowerPoint</vt:lpstr>
      <vt:lpstr>La crisi generale</vt:lpstr>
      <vt:lpstr>…e i suoi  risultati</vt:lpstr>
      <vt:lpstr>Presentazione standard di PowerPoint</vt:lpstr>
      <vt:lpstr>Presentazione standard di PowerPoint</vt:lpstr>
      <vt:lpstr>Speculazioni  di   borsa</vt:lpstr>
      <vt:lpstr>Presentazione standard di PowerPoint</vt:lpstr>
      <vt:lpstr>Presentazione standard di PowerPoint</vt:lpstr>
      <vt:lpstr>Presentazione standard di PowerPoint</vt:lpstr>
      <vt:lpstr>Presentazione standard di PowerPoint</vt:lpstr>
      <vt:lpstr>CAUSE STRUTTURALI</vt:lpstr>
      <vt:lpstr>L’EUROPA</vt:lpstr>
      <vt:lpstr>IL COLLASSO DEL MODELLO AMERICANO</vt:lpstr>
      <vt:lpstr>LA SPIRALE RECESSIVA</vt:lpstr>
      <vt:lpstr>La diffusione della crisi</vt:lpstr>
      <vt:lpstr>Differenze rispetto alla crisi del 1873/96</vt:lpstr>
      <vt:lpstr>REAZIONE DELLE IMPRESE ALLA CRISI</vt:lpstr>
      <vt:lpstr>Presentazione standard di PowerPoint</vt:lpstr>
      <vt:lpstr>REAZIONE PROTEZIONISTICA  DEI GOVERNI ALLA CRISI</vt:lpstr>
      <vt:lpstr>Le conseguenze monetarie della crisi</vt:lpstr>
      <vt:lpstr>LE CONSEGUENZE  POLITICHE DELLA CRISI</vt:lpstr>
      <vt:lpstr>Presentazione standard di PowerPoint</vt:lpstr>
      <vt:lpstr>Le elezioni presidenziali del 1932</vt:lpstr>
      <vt:lpstr>Presentazione standard di PowerPoint</vt:lpstr>
      <vt:lpstr>1932: Franklin Delano Roosevelt  (1882/1945)</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crisi del  ‘29</dc:title>
  <dc:creator>Marinella Pirastru</dc:creator>
  <cp:lastModifiedBy>Marinella Pirastru</cp:lastModifiedBy>
  <cp:revision>60</cp:revision>
  <dcterms:created xsi:type="dcterms:W3CDTF">2018-04-09T11:43:02Z</dcterms:created>
  <dcterms:modified xsi:type="dcterms:W3CDTF">2021-04-25T09:25:47Z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0x0101007FFA2159C630384E9012BEDE17323839</vt:lpwstr>
  </property>
</Properties>
</file>