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74" r:id="rId7"/>
    <p:sldId id="262" r:id="rId8"/>
    <p:sldId id="263" r:id="rId9"/>
    <p:sldId id="264" r:id="rId10"/>
    <p:sldId id="265" r:id="rId11"/>
    <p:sldId id="266" r:id="rId12"/>
    <p:sldId id="267" r:id="rId13"/>
    <p:sldId id="268" r:id="rId14"/>
    <p:sldId id="269" r:id="rId15"/>
    <p:sldId id="271" r:id="rId16"/>
    <p:sldId id="272"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B5FEFFC-8F83-49D2-B42B-D0FE8D5292AB}" type="datetimeFigureOut">
              <a:rPr lang="it-IT" smtClean="0"/>
              <a:t>14/05/2021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77623-B2D0-49E5-85BC-5188A70BBCB5}" type="slidenum">
              <a:rPr lang="it-IT" smtClean="0"/>
              <a:t>‹N›</a:t>
            </a:fld>
            <a:endParaRPr lang="it-IT"/>
          </a:p>
        </p:txBody>
      </p:sp>
    </p:spTree>
    <p:extLst>
      <p:ext uri="{BB962C8B-B14F-4D97-AF65-F5344CB8AC3E}">
        <p14:creationId xmlns:p14="http://schemas.microsoft.com/office/powerpoint/2010/main" val="166184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B5FEFFC-8F83-49D2-B42B-D0FE8D5292AB}" type="datetimeFigureOut">
              <a:rPr lang="it-IT" smtClean="0"/>
              <a:t>14/05/2021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FC77623-B2D0-49E5-85BC-5188A70BBCB5}" type="slidenum">
              <a:rPr lang="it-IT" smtClean="0"/>
              <a:t>‹N›</a:t>
            </a:fld>
            <a:endParaRPr lang="it-IT"/>
          </a:p>
        </p:txBody>
      </p:sp>
    </p:spTree>
    <p:extLst>
      <p:ext uri="{BB962C8B-B14F-4D97-AF65-F5344CB8AC3E}">
        <p14:creationId xmlns:p14="http://schemas.microsoft.com/office/powerpoint/2010/main" val="136454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B5FEFFC-8F83-49D2-B42B-D0FE8D5292AB}" type="datetimeFigureOut">
              <a:rPr lang="it-IT" smtClean="0"/>
              <a:t>14/05/2021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77623-B2D0-49E5-85BC-5188A70BBCB5}" type="slidenum">
              <a:rPr lang="it-IT" smtClean="0"/>
              <a:t>‹N›</a:t>
            </a:fld>
            <a:endParaRPr lang="it-IT"/>
          </a:p>
        </p:txBody>
      </p:sp>
    </p:spTree>
    <p:extLst>
      <p:ext uri="{BB962C8B-B14F-4D97-AF65-F5344CB8AC3E}">
        <p14:creationId xmlns:p14="http://schemas.microsoft.com/office/powerpoint/2010/main" val="3905203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Fare clic per modificare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B5FEFFC-8F83-49D2-B42B-D0FE8D5292AB}" type="datetimeFigureOut">
              <a:rPr lang="it-IT" smtClean="0"/>
              <a:t>14/05/2021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77623-B2D0-49E5-85BC-5188A70BBCB5}" type="slidenum">
              <a:rPr lang="it-IT" smtClean="0"/>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46501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B5FEFFC-8F83-49D2-B42B-D0FE8D5292AB}" type="datetimeFigureOut">
              <a:rPr lang="it-IT" smtClean="0"/>
              <a:t>14/05/2021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77623-B2D0-49E5-85BC-5188A70BBCB5}" type="slidenum">
              <a:rPr lang="it-IT" smtClean="0"/>
              <a:t>‹N›</a:t>
            </a:fld>
            <a:endParaRPr lang="it-IT"/>
          </a:p>
        </p:txBody>
      </p:sp>
    </p:spTree>
    <p:extLst>
      <p:ext uri="{BB962C8B-B14F-4D97-AF65-F5344CB8AC3E}">
        <p14:creationId xmlns:p14="http://schemas.microsoft.com/office/powerpoint/2010/main" val="1045253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5FEFFC-8F83-49D2-B42B-D0FE8D5292AB}" type="datetimeFigureOut">
              <a:rPr lang="it-IT" smtClean="0"/>
              <a:t>14/05/2021</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77623-B2D0-49E5-85BC-5188A70BBCB5}" type="slidenum">
              <a:rPr lang="it-IT" smtClean="0"/>
              <a:t>‹N›</a:t>
            </a:fld>
            <a:endParaRPr lang="it-IT"/>
          </a:p>
        </p:txBody>
      </p:sp>
    </p:spTree>
    <p:extLst>
      <p:ext uri="{BB962C8B-B14F-4D97-AF65-F5344CB8AC3E}">
        <p14:creationId xmlns:p14="http://schemas.microsoft.com/office/powerpoint/2010/main" val="375457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5FEFFC-8F83-49D2-B42B-D0FE8D5292AB}" type="datetimeFigureOut">
              <a:rPr lang="it-IT" smtClean="0"/>
              <a:t>14/05/2021</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77623-B2D0-49E5-85BC-5188A70BBCB5}" type="slidenum">
              <a:rPr lang="it-IT" smtClean="0"/>
              <a:t>‹N›</a:t>
            </a:fld>
            <a:endParaRPr lang="it-IT"/>
          </a:p>
        </p:txBody>
      </p:sp>
    </p:spTree>
    <p:extLst>
      <p:ext uri="{BB962C8B-B14F-4D97-AF65-F5344CB8AC3E}">
        <p14:creationId xmlns:p14="http://schemas.microsoft.com/office/powerpoint/2010/main" val="410621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B5FEFFC-8F83-49D2-B42B-D0FE8D5292AB}" type="datetimeFigureOut">
              <a:rPr lang="it-IT" smtClean="0"/>
              <a:t>14/05/2021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77623-B2D0-49E5-85BC-5188A70BBCB5}" type="slidenum">
              <a:rPr lang="it-IT" smtClean="0"/>
              <a:t>‹N›</a:t>
            </a:fld>
            <a:endParaRPr lang="it-IT"/>
          </a:p>
        </p:txBody>
      </p:sp>
    </p:spTree>
    <p:extLst>
      <p:ext uri="{BB962C8B-B14F-4D97-AF65-F5344CB8AC3E}">
        <p14:creationId xmlns:p14="http://schemas.microsoft.com/office/powerpoint/2010/main" val="1745341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B5FEFFC-8F83-49D2-B42B-D0FE8D5292AB}" type="datetimeFigureOut">
              <a:rPr lang="it-IT" smtClean="0"/>
              <a:t>14/05/2021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77623-B2D0-49E5-85BC-5188A70BBCB5}" type="slidenum">
              <a:rPr lang="it-IT" smtClean="0"/>
              <a:t>‹N›</a:t>
            </a:fld>
            <a:endParaRPr lang="it-IT"/>
          </a:p>
        </p:txBody>
      </p:sp>
    </p:spTree>
    <p:extLst>
      <p:ext uri="{BB962C8B-B14F-4D97-AF65-F5344CB8AC3E}">
        <p14:creationId xmlns:p14="http://schemas.microsoft.com/office/powerpoint/2010/main" val="1625744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4B5FEFFC-8F83-49D2-B42B-D0FE8D5292AB}" type="datetimeFigureOut">
              <a:rPr lang="it-IT" smtClean="0"/>
              <a:t>14/05/2021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77623-B2D0-49E5-85BC-5188A70BBCB5}" type="slidenum">
              <a:rPr lang="it-IT" smtClean="0"/>
              <a:t>‹N›</a:t>
            </a:fld>
            <a:endParaRPr lang="it-IT"/>
          </a:p>
        </p:txBody>
      </p:sp>
    </p:spTree>
    <p:extLst>
      <p:ext uri="{BB962C8B-B14F-4D97-AF65-F5344CB8AC3E}">
        <p14:creationId xmlns:p14="http://schemas.microsoft.com/office/powerpoint/2010/main" val="3873505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B5FEFFC-8F83-49D2-B42B-D0FE8D5292AB}" type="datetimeFigureOut">
              <a:rPr lang="it-IT" smtClean="0"/>
              <a:t>14/05/2021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FC77623-B2D0-49E5-85BC-5188A70BBCB5}" type="slidenum">
              <a:rPr lang="it-IT" smtClean="0"/>
              <a:t>‹N›</a:t>
            </a:fld>
            <a:endParaRPr lang="it-IT"/>
          </a:p>
        </p:txBody>
      </p:sp>
    </p:spTree>
    <p:extLst>
      <p:ext uri="{BB962C8B-B14F-4D97-AF65-F5344CB8AC3E}">
        <p14:creationId xmlns:p14="http://schemas.microsoft.com/office/powerpoint/2010/main" val="137793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B5FEFFC-8F83-49D2-B42B-D0FE8D5292AB}" type="datetimeFigureOut">
              <a:rPr lang="it-IT" smtClean="0"/>
              <a:t>14/05/2021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FC77623-B2D0-49E5-85BC-5188A70BBCB5}" type="slidenum">
              <a:rPr lang="it-IT" smtClean="0"/>
              <a:t>‹N›</a:t>
            </a:fld>
            <a:endParaRPr lang="it-IT"/>
          </a:p>
        </p:txBody>
      </p:sp>
    </p:spTree>
    <p:extLst>
      <p:ext uri="{BB962C8B-B14F-4D97-AF65-F5344CB8AC3E}">
        <p14:creationId xmlns:p14="http://schemas.microsoft.com/office/powerpoint/2010/main" val="333030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B5FEFFC-8F83-49D2-B42B-D0FE8D5292AB}" type="datetimeFigureOut">
              <a:rPr lang="it-IT" smtClean="0"/>
              <a:t>14/05/2021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FC77623-B2D0-49E5-85BC-5188A70BBCB5}" type="slidenum">
              <a:rPr lang="it-IT" smtClean="0"/>
              <a:t>‹N›</a:t>
            </a:fld>
            <a:endParaRPr lang="it-IT"/>
          </a:p>
        </p:txBody>
      </p:sp>
    </p:spTree>
    <p:extLst>
      <p:ext uri="{BB962C8B-B14F-4D97-AF65-F5344CB8AC3E}">
        <p14:creationId xmlns:p14="http://schemas.microsoft.com/office/powerpoint/2010/main" val="255012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4B5FEFFC-8F83-49D2-B42B-D0FE8D5292AB}" type="datetimeFigureOut">
              <a:rPr lang="it-IT" smtClean="0"/>
              <a:t>14/05/2021</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9FC77623-B2D0-49E5-85BC-5188A70BBCB5}" type="slidenum">
              <a:rPr lang="it-IT" smtClean="0"/>
              <a:t>‹N›</a:t>
            </a:fld>
            <a:endParaRPr lang="it-IT"/>
          </a:p>
        </p:txBody>
      </p:sp>
    </p:spTree>
    <p:extLst>
      <p:ext uri="{BB962C8B-B14F-4D97-AF65-F5344CB8AC3E}">
        <p14:creationId xmlns:p14="http://schemas.microsoft.com/office/powerpoint/2010/main" val="6039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B5FEFFC-8F83-49D2-B42B-D0FE8D5292AB}" type="datetimeFigureOut">
              <a:rPr lang="it-IT" smtClean="0"/>
              <a:t>14/05/2021</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9FC77623-B2D0-49E5-85BC-5188A70BBCB5}" type="slidenum">
              <a:rPr lang="it-IT" smtClean="0"/>
              <a:t>‹N›</a:t>
            </a:fld>
            <a:endParaRPr lang="it-IT"/>
          </a:p>
        </p:txBody>
      </p:sp>
    </p:spTree>
    <p:extLst>
      <p:ext uri="{BB962C8B-B14F-4D97-AF65-F5344CB8AC3E}">
        <p14:creationId xmlns:p14="http://schemas.microsoft.com/office/powerpoint/2010/main" val="960786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Date Placeholder 4"/>
          <p:cNvSpPr>
            <a:spLocks noGrp="1"/>
          </p:cNvSpPr>
          <p:nvPr>
            <p:ph type="dt" sz="half" idx="10"/>
          </p:nvPr>
        </p:nvSpPr>
        <p:spPr/>
        <p:txBody>
          <a:bodyPr/>
          <a:lstStyle/>
          <a:p>
            <a:fld id="{4B5FEFFC-8F83-49D2-B42B-D0FE8D5292AB}" type="datetimeFigureOut">
              <a:rPr lang="it-IT" smtClean="0"/>
              <a:t>14/05/2021</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9FC77623-B2D0-49E5-85BC-5188A70BBCB5}" type="slidenum">
              <a:rPr lang="it-IT" smtClean="0"/>
              <a:t>‹N›</a:t>
            </a:fld>
            <a:endParaRPr lang="it-IT"/>
          </a:p>
        </p:txBody>
      </p:sp>
    </p:spTree>
    <p:extLst>
      <p:ext uri="{BB962C8B-B14F-4D97-AF65-F5344CB8AC3E}">
        <p14:creationId xmlns:p14="http://schemas.microsoft.com/office/powerpoint/2010/main" val="286111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B5FEFFC-8F83-49D2-B42B-D0FE8D5292AB}" type="datetimeFigureOut">
              <a:rPr lang="it-IT" smtClean="0"/>
              <a:t>14/05/2021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FC77623-B2D0-49E5-85BC-5188A70BBCB5}" type="slidenum">
              <a:rPr lang="it-IT" smtClean="0"/>
              <a:t>‹N›</a:t>
            </a:fld>
            <a:endParaRPr lang="it-IT"/>
          </a:p>
        </p:txBody>
      </p:sp>
    </p:spTree>
    <p:extLst>
      <p:ext uri="{BB962C8B-B14F-4D97-AF65-F5344CB8AC3E}">
        <p14:creationId xmlns:p14="http://schemas.microsoft.com/office/powerpoint/2010/main" val="282393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B5FEFFC-8F83-49D2-B42B-D0FE8D5292AB}" type="datetimeFigureOut">
              <a:rPr lang="it-IT" smtClean="0"/>
              <a:t>14/05/2021</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FC77623-B2D0-49E5-85BC-5188A70BBCB5}" type="slidenum">
              <a:rPr lang="it-IT" smtClean="0"/>
              <a:t>‹N›</a:t>
            </a:fld>
            <a:endParaRPr lang="it-IT"/>
          </a:p>
        </p:txBody>
      </p:sp>
    </p:spTree>
    <p:extLst>
      <p:ext uri="{BB962C8B-B14F-4D97-AF65-F5344CB8AC3E}">
        <p14:creationId xmlns:p14="http://schemas.microsoft.com/office/powerpoint/2010/main" val="14657399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48716B-E358-4128-9A9D-63458DE81A85}"/>
              </a:ext>
            </a:extLst>
          </p:cNvPr>
          <p:cNvSpPr>
            <a:spLocks noGrp="1"/>
          </p:cNvSpPr>
          <p:nvPr>
            <p:ph type="ctrTitle"/>
          </p:nvPr>
        </p:nvSpPr>
        <p:spPr/>
        <p:txBody>
          <a:bodyPr/>
          <a:lstStyle/>
          <a:p>
            <a:r>
              <a:rPr lang="it-IT" dirty="0"/>
              <a:t>LA REPUBBLICA DI WEIMAR</a:t>
            </a:r>
          </a:p>
        </p:txBody>
      </p:sp>
      <p:sp>
        <p:nvSpPr>
          <p:cNvPr id="3" name="Sottotitolo 2">
            <a:extLst>
              <a:ext uri="{FF2B5EF4-FFF2-40B4-BE49-F238E27FC236}">
                <a16:creationId xmlns:a16="http://schemas.microsoft.com/office/drawing/2014/main" id="{D955ADE4-B3AC-46D3-8AF3-9EAC052B486A}"/>
              </a:ext>
            </a:extLst>
          </p:cNvPr>
          <p:cNvSpPr>
            <a:spLocks noGrp="1"/>
          </p:cNvSpPr>
          <p:nvPr>
            <p:ph type="subTitle" idx="1"/>
          </p:nvPr>
        </p:nvSpPr>
        <p:spPr/>
        <p:txBody>
          <a:bodyPr/>
          <a:lstStyle/>
          <a:p>
            <a:r>
              <a:rPr lang="it-IT" dirty="0"/>
              <a:t>1919/1933</a:t>
            </a:r>
          </a:p>
        </p:txBody>
      </p:sp>
    </p:spTree>
    <p:extLst>
      <p:ext uri="{BB962C8B-B14F-4D97-AF65-F5344CB8AC3E}">
        <p14:creationId xmlns:p14="http://schemas.microsoft.com/office/powerpoint/2010/main" val="2946770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FC69A53C-9FEF-4B69-A8F6-B7084B2BA7C9}"/>
              </a:ext>
            </a:extLst>
          </p:cNvPr>
          <p:cNvSpPr txBox="1"/>
          <p:nvPr/>
        </p:nvSpPr>
        <p:spPr>
          <a:xfrm>
            <a:off x="569843" y="2133026"/>
            <a:ext cx="10561983" cy="2677656"/>
          </a:xfrm>
          <a:prstGeom prst="rect">
            <a:avLst/>
          </a:prstGeom>
          <a:noFill/>
        </p:spPr>
        <p:txBody>
          <a:bodyPr wrap="square">
            <a:spAutoFit/>
          </a:bodyPr>
          <a:lstStyle/>
          <a:p>
            <a:pPr algn="just"/>
            <a:r>
              <a:rPr lang="it-IT" sz="2400" b="1" dirty="0"/>
              <a:t>Nel gennaio 1923, l’inevitabile morosità nel pagamento dei debiti portò Francia e Belgio all’occupazione della zona della Ruhr. In questo caso, il governo tedesco incoraggiò la resistenza passiva degli operai, che in moltissime circostanze si rifiutarono di entrare in fabbrica. Il tutto mentre il valore del marco scendeva ai minimi storici, sino ad una situazione drammatica: un chilo di pane giunse a costare 400 miliardi. </a:t>
            </a:r>
          </a:p>
        </p:txBody>
      </p:sp>
    </p:spTree>
    <p:extLst>
      <p:ext uri="{BB962C8B-B14F-4D97-AF65-F5344CB8AC3E}">
        <p14:creationId xmlns:p14="http://schemas.microsoft.com/office/powerpoint/2010/main" val="325064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483B48D6-962C-4C81-B4E8-EB56606EE88F}"/>
              </a:ext>
            </a:extLst>
          </p:cNvPr>
          <p:cNvSpPr txBox="1"/>
          <p:nvPr/>
        </p:nvSpPr>
        <p:spPr>
          <a:xfrm>
            <a:off x="2001078" y="1342576"/>
            <a:ext cx="6096000" cy="3046988"/>
          </a:xfrm>
          <a:prstGeom prst="rect">
            <a:avLst/>
          </a:prstGeom>
          <a:noFill/>
        </p:spPr>
        <p:txBody>
          <a:bodyPr wrap="square">
            <a:spAutoFit/>
          </a:bodyPr>
          <a:lstStyle/>
          <a:p>
            <a:pPr algn="just"/>
            <a:r>
              <a:rPr lang="it-IT" sz="2400" b="1" dirty="0"/>
              <a:t>Si generò presto un circolo vizioso: lo Stato stampava carta moneta con valore nominale sempre più elevato mentre chiunque ricevesse denaro tendeva a liberarsene il prima possibile ed in cambio di qualsiasi cosa. Il processo non fece che aumentare l’inflazione</a:t>
            </a:r>
          </a:p>
        </p:txBody>
      </p:sp>
    </p:spTree>
    <p:extLst>
      <p:ext uri="{BB962C8B-B14F-4D97-AF65-F5344CB8AC3E}">
        <p14:creationId xmlns:p14="http://schemas.microsoft.com/office/powerpoint/2010/main" val="2889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5DBD4F5D-D653-42DD-8762-E4D5A1B031D9}"/>
              </a:ext>
            </a:extLst>
          </p:cNvPr>
          <p:cNvSpPr txBox="1"/>
          <p:nvPr/>
        </p:nvSpPr>
        <p:spPr>
          <a:xfrm>
            <a:off x="728870" y="659441"/>
            <a:ext cx="6096000" cy="5078313"/>
          </a:xfrm>
          <a:prstGeom prst="rect">
            <a:avLst/>
          </a:prstGeom>
          <a:noFill/>
        </p:spPr>
        <p:txBody>
          <a:bodyPr wrap="square">
            <a:spAutoFit/>
          </a:bodyPr>
          <a:lstStyle/>
          <a:p>
            <a:pPr algn="just"/>
            <a:r>
              <a:rPr lang="it-IT" b="1" dirty="0"/>
              <a:t>Proprio nel momento più aspro della crisi, la classe dirigente tedesca ebbe la forza di reagire. Nell’agosto 1923, si formò un governo di coalizione che comprendeva tutti gli elementi costituzionali che facevano capo a Gustav </a:t>
            </a:r>
            <a:r>
              <a:rPr lang="it-IT" b="1" dirty="0" err="1"/>
              <a:t>Stresemann</a:t>
            </a:r>
            <a:endParaRPr lang="it-IT" b="1" dirty="0"/>
          </a:p>
          <a:p>
            <a:pPr algn="just"/>
            <a:endParaRPr lang="it-IT" b="1" dirty="0"/>
          </a:p>
          <a:p>
            <a:pPr algn="just"/>
            <a:endParaRPr lang="it-IT" b="1" dirty="0"/>
          </a:p>
          <a:p>
            <a:pPr algn="just"/>
            <a:endParaRPr lang="it-IT" b="1" dirty="0"/>
          </a:p>
          <a:p>
            <a:pPr algn="just"/>
            <a:r>
              <a:rPr lang="it-IT" b="1" dirty="0"/>
              <a:t>Una vera stabilizzazione si ottenne solo grazie ad un piano elaborato dal finanziere statunitense Charles G. </a:t>
            </a:r>
            <a:r>
              <a:rPr lang="it-IT" b="1" dirty="0" err="1"/>
              <a:t>Dawes</a:t>
            </a:r>
            <a:r>
              <a:rPr lang="it-IT" b="1" dirty="0"/>
              <a:t>. Il piano si basava sull’assunto che qualsiasi pagamento sarebbe dipeso dal ristabilimento della produttività tedesca. La finanza statunitense doveva farsi carico di sovvenzioni allo Stato tedesco con prestiti a lunga scadenza. Effettivamente, </a:t>
            </a:r>
            <a:r>
              <a:rPr lang="it-IT" b="1" u="sng" dirty="0"/>
              <a:t>la riprese economica avvenne e nei successivi anni seguì una sostanziale stabilizzazione politica</a:t>
            </a:r>
          </a:p>
        </p:txBody>
      </p:sp>
      <p:sp>
        <p:nvSpPr>
          <p:cNvPr id="4" name="Rettangolo 3">
            <a:extLst>
              <a:ext uri="{FF2B5EF4-FFF2-40B4-BE49-F238E27FC236}">
                <a16:creationId xmlns:a16="http://schemas.microsoft.com/office/drawing/2014/main" id="{D7C6467E-C202-4D17-ACCD-1816E327FEBB}"/>
              </a:ext>
            </a:extLst>
          </p:cNvPr>
          <p:cNvSpPr/>
          <p:nvPr/>
        </p:nvSpPr>
        <p:spPr>
          <a:xfrm>
            <a:off x="7792278" y="980660"/>
            <a:ext cx="2968487" cy="4929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a:t>Stresemann</a:t>
            </a:r>
            <a:r>
              <a:rPr lang="it-IT" b="1" dirty="0"/>
              <a:t> </a:t>
            </a:r>
          </a:p>
          <a:p>
            <a:pPr algn="ctr"/>
            <a:r>
              <a:rPr lang="it-IT" b="1" dirty="0"/>
              <a:t>mantenne il ruolo di ministro degli esteri fino al 1929, </a:t>
            </a:r>
          </a:p>
          <a:p>
            <a:pPr algn="ctr"/>
            <a:r>
              <a:rPr lang="it-IT" b="1" dirty="0"/>
              <a:t>all’interno di un alternanza tra governi di centro –destra e socialdemocratici,</a:t>
            </a:r>
          </a:p>
          <a:p>
            <a:pPr algn="ctr"/>
            <a:r>
              <a:rPr lang="it-IT" b="1" dirty="0"/>
              <a:t>cercando di mantenere rapporti di collaborazione con le potenze vincitrici.</a:t>
            </a:r>
          </a:p>
        </p:txBody>
      </p:sp>
    </p:spTree>
    <p:extLst>
      <p:ext uri="{BB962C8B-B14F-4D97-AF65-F5344CB8AC3E}">
        <p14:creationId xmlns:p14="http://schemas.microsoft.com/office/powerpoint/2010/main" val="3327496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8C44A21A-AA02-48FC-9371-60A79ABBC67D}"/>
              </a:ext>
            </a:extLst>
          </p:cNvPr>
          <p:cNvSpPr/>
          <p:nvPr/>
        </p:nvSpPr>
        <p:spPr>
          <a:xfrm>
            <a:off x="1030514" y="725714"/>
            <a:ext cx="8940800" cy="4122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b="1" dirty="0"/>
              <a:t>La situazione interna rimase tuttavia sempre piuttosto precaria </a:t>
            </a:r>
          </a:p>
          <a:p>
            <a:pPr algn="ctr"/>
            <a:r>
              <a:rPr lang="it-IT" sz="2400" b="1" dirty="0"/>
              <a:t>mentre nel paese cresceva il nazionalsocialismo.</a:t>
            </a:r>
          </a:p>
          <a:p>
            <a:pPr algn="ctr"/>
            <a:endParaRPr lang="it-IT" sz="2400" b="1" dirty="0"/>
          </a:p>
          <a:p>
            <a:pPr algn="ctr"/>
            <a:r>
              <a:rPr lang="it-IT" sz="2400" b="1" dirty="0"/>
              <a:t>Sarebbero passati pochi anni prima di assistere alla non imprevedibile vittoria elettorale del nazismo favorita della crisi determinata del crollo borsistico dell’ottobre del 1929.</a:t>
            </a:r>
          </a:p>
        </p:txBody>
      </p:sp>
    </p:spTree>
    <p:extLst>
      <p:ext uri="{BB962C8B-B14F-4D97-AF65-F5344CB8AC3E}">
        <p14:creationId xmlns:p14="http://schemas.microsoft.com/office/powerpoint/2010/main" val="2700457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8764EA-ED5B-4A5C-81C3-FE88D12A00C0}"/>
              </a:ext>
            </a:extLst>
          </p:cNvPr>
          <p:cNvSpPr>
            <a:spLocks noGrp="1"/>
          </p:cNvSpPr>
          <p:nvPr>
            <p:ph type="title"/>
          </p:nvPr>
        </p:nvSpPr>
        <p:spPr/>
        <p:txBody>
          <a:bodyPr/>
          <a:lstStyle/>
          <a:p>
            <a:r>
              <a:rPr lang="it-IT" sz="3600" dirty="0"/>
              <a:t>CULTURA NELLA REPUBBLICA DI WEIMAR</a:t>
            </a:r>
          </a:p>
        </p:txBody>
      </p:sp>
      <p:sp>
        <p:nvSpPr>
          <p:cNvPr id="3" name="Segnaposto contenuto 2">
            <a:extLst>
              <a:ext uri="{FF2B5EF4-FFF2-40B4-BE49-F238E27FC236}">
                <a16:creationId xmlns:a16="http://schemas.microsoft.com/office/drawing/2014/main" id="{1CE831F0-970D-4FDA-813B-CB927B0D53AC}"/>
              </a:ext>
            </a:extLst>
          </p:cNvPr>
          <p:cNvSpPr>
            <a:spLocks noGrp="1"/>
          </p:cNvSpPr>
          <p:nvPr>
            <p:ph idx="1"/>
          </p:nvPr>
        </p:nvSpPr>
        <p:spPr/>
        <p:txBody>
          <a:bodyPr>
            <a:normAutofit/>
          </a:bodyPr>
          <a:lstStyle/>
          <a:p>
            <a:pPr algn="just"/>
            <a:r>
              <a:rPr lang="it-IT" sz="2400" b="1" dirty="0"/>
              <a:t>Negli anni venti del Novecento Berlino, grazie anche al nuovo clima di libertà politica, era il motore di una rivoluzione culturale. I 14 anni della Repubblica di Weimar furono infatti caratterizzati da una notevole produzione intellettuale: gli artisti tedeschi diedero importanti contributi nei campi della letteratura, dell'arte, dell'architettura, della musica, della drammaturgia e nel nuovo mezzo che in quegli anni si stava affermando, il cinema.</a:t>
            </a:r>
          </a:p>
        </p:txBody>
      </p:sp>
    </p:spTree>
    <p:extLst>
      <p:ext uri="{BB962C8B-B14F-4D97-AF65-F5344CB8AC3E}">
        <p14:creationId xmlns:p14="http://schemas.microsoft.com/office/powerpoint/2010/main" val="2847100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A5D9B-24F2-42EF-8826-C32F2D338E5F}"/>
              </a:ext>
            </a:extLst>
          </p:cNvPr>
          <p:cNvSpPr>
            <a:spLocks noGrp="1"/>
          </p:cNvSpPr>
          <p:nvPr>
            <p:ph type="title"/>
          </p:nvPr>
        </p:nvSpPr>
        <p:spPr/>
        <p:txBody>
          <a:bodyPr/>
          <a:lstStyle/>
          <a:p>
            <a:r>
              <a:rPr lang="it-IT" b="1" dirty="0"/>
              <a:t>LA FILOSOFIA</a:t>
            </a:r>
          </a:p>
        </p:txBody>
      </p:sp>
      <p:sp>
        <p:nvSpPr>
          <p:cNvPr id="3" name="Segnaposto contenuto 2">
            <a:extLst>
              <a:ext uri="{FF2B5EF4-FFF2-40B4-BE49-F238E27FC236}">
                <a16:creationId xmlns:a16="http://schemas.microsoft.com/office/drawing/2014/main" id="{95359003-4A38-4A45-8271-743612D7BB80}"/>
              </a:ext>
            </a:extLst>
          </p:cNvPr>
          <p:cNvSpPr>
            <a:spLocks noGrp="1"/>
          </p:cNvSpPr>
          <p:nvPr>
            <p:ph idx="1"/>
          </p:nvPr>
        </p:nvSpPr>
        <p:spPr/>
        <p:txBody>
          <a:bodyPr/>
          <a:lstStyle/>
          <a:p>
            <a:r>
              <a:rPr lang="it-IT" sz="2400" b="1" dirty="0"/>
              <a:t>In quel periodo la Germania diventò anche un centro di elaborazioni filosofiche. Nelle sue università medievali le più avanzate teorie sociologiche e della filosofia politica (in particolare il marxismo) si incontrarono con la psicoanalisi freudiana, sviluppando teorie molto influenti nel campo della teoria critica, in particolare all'Istituto di Ricerche Sociali della Scuola di Francoforte.</a:t>
            </a:r>
            <a:endParaRPr lang="it-IT" dirty="0"/>
          </a:p>
        </p:txBody>
      </p:sp>
    </p:spTree>
    <p:extLst>
      <p:ext uri="{BB962C8B-B14F-4D97-AF65-F5344CB8AC3E}">
        <p14:creationId xmlns:p14="http://schemas.microsoft.com/office/powerpoint/2010/main" val="3254231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C0E8DA-29C1-4C9B-B280-C6950D61B9D7}"/>
              </a:ext>
            </a:extLst>
          </p:cNvPr>
          <p:cNvSpPr>
            <a:spLocks noGrp="1"/>
          </p:cNvSpPr>
          <p:nvPr>
            <p:ph type="title"/>
          </p:nvPr>
        </p:nvSpPr>
        <p:spPr/>
        <p:txBody>
          <a:bodyPr/>
          <a:lstStyle/>
          <a:p>
            <a:r>
              <a:rPr lang="it-IT" b="1" dirty="0"/>
              <a:t>La Scuola di Francoforte </a:t>
            </a:r>
          </a:p>
        </p:txBody>
      </p:sp>
      <p:sp>
        <p:nvSpPr>
          <p:cNvPr id="3" name="Segnaposto contenuto 2">
            <a:extLst>
              <a:ext uri="{FF2B5EF4-FFF2-40B4-BE49-F238E27FC236}">
                <a16:creationId xmlns:a16="http://schemas.microsoft.com/office/drawing/2014/main" id="{CD716A03-4E9B-435B-8134-07A4D4253ED9}"/>
              </a:ext>
            </a:extLst>
          </p:cNvPr>
          <p:cNvSpPr>
            <a:spLocks noGrp="1"/>
          </p:cNvSpPr>
          <p:nvPr>
            <p:ph idx="1"/>
          </p:nvPr>
        </p:nvSpPr>
        <p:spPr>
          <a:xfrm>
            <a:off x="1103312" y="2052918"/>
            <a:ext cx="10479088" cy="4195481"/>
          </a:xfrm>
        </p:spPr>
        <p:txBody>
          <a:bodyPr>
            <a:normAutofit/>
          </a:bodyPr>
          <a:lstStyle/>
          <a:p>
            <a:pPr algn="just"/>
            <a:r>
              <a:rPr lang="it-IT" b="1" dirty="0"/>
              <a:t>La Scuola di Francoforte è una scuola sociologico-filosofica di orientamento neo-marxista. Il nucleo originario di tale scuola, formato per lo più da filosofi e sociologi tedeschi di origine ebraica, emerse nel 1923 nell'ambiente del neonato "Istituto per la Ricerca Sociale" dell'Università Johann Wolfgang Goethe di Francoforte sul Meno, in Germania, sotto la guida dello storico marxista Carl </a:t>
            </a:r>
            <a:r>
              <a:rPr lang="it-IT" b="1" dirty="0" err="1"/>
              <a:t>Grünberg</a:t>
            </a:r>
            <a:r>
              <a:rPr lang="it-IT" b="1" dirty="0"/>
              <a:t>. </a:t>
            </a:r>
          </a:p>
          <a:p>
            <a:pPr algn="just"/>
            <a:r>
              <a:rPr lang="it-IT" b="1" dirty="0"/>
              <a:t>Il nucleo successivamente si ampliò per numero di studiosi ed ambiti di ricerca. Il primo periodo di attività della scuola si inquadra nel primo dopoguerra, tra gli anni venti e gli anni trenta; all'avvento del nazismo il gruppo lasciò la Germania e si trasferì dapprima a Ginevra, poi a Parigi e infine a New York, dove continuò la sua attività. Dopo la seconda guerra mondiale alcuni esponenti (tra cui Adorno, Horkheimer e Pollock) tornarono in Germania per fondare un nuovo Istituto per la ricerca sociale.</a:t>
            </a:r>
          </a:p>
        </p:txBody>
      </p:sp>
    </p:spTree>
    <p:extLst>
      <p:ext uri="{BB962C8B-B14F-4D97-AF65-F5344CB8AC3E}">
        <p14:creationId xmlns:p14="http://schemas.microsoft.com/office/powerpoint/2010/main" val="1986059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A2627-B557-4B16-B632-4A14170F93E0}"/>
              </a:ext>
            </a:extLst>
          </p:cNvPr>
          <p:cNvSpPr>
            <a:spLocks noGrp="1"/>
          </p:cNvSpPr>
          <p:nvPr>
            <p:ph type="title"/>
          </p:nvPr>
        </p:nvSpPr>
        <p:spPr>
          <a:xfrm>
            <a:off x="646111" y="452718"/>
            <a:ext cx="9404723" cy="882596"/>
          </a:xfrm>
        </p:spPr>
        <p:txBody>
          <a:bodyPr/>
          <a:lstStyle/>
          <a:p>
            <a:pPr algn="ctr"/>
            <a:r>
              <a:rPr lang="it-IT" b="1" dirty="0"/>
              <a:t>ARTE:  IL  BAUHAUS</a:t>
            </a:r>
          </a:p>
        </p:txBody>
      </p:sp>
      <p:sp>
        <p:nvSpPr>
          <p:cNvPr id="4" name="CasellaDiTesto 3">
            <a:extLst>
              <a:ext uri="{FF2B5EF4-FFF2-40B4-BE49-F238E27FC236}">
                <a16:creationId xmlns:a16="http://schemas.microsoft.com/office/drawing/2014/main" id="{8E25A2B6-084D-491D-9487-F3F5912EEF49}"/>
              </a:ext>
            </a:extLst>
          </p:cNvPr>
          <p:cNvSpPr txBox="1"/>
          <p:nvPr/>
        </p:nvSpPr>
        <p:spPr>
          <a:xfrm>
            <a:off x="544511" y="1997677"/>
            <a:ext cx="10899778" cy="3693319"/>
          </a:xfrm>
          <a:prstGeom prst="rect">
            <a:avLst/>
          </a:prstGeom>
          <a:noFill/>
        </p:spPr>
        <p:txBody>
          <a:bodyPr wrap="square">
            <a:spAutoFit/>
          </a:bodyPr>
          <a:lstStyle/>
          <a:p>
            <a:r>
              <a:rPr lang="it-IT" dirty="0"/>
              <a:t>Il Bauhaus  è stata una scuola di arte e design che operò in Germania dal 1919 al 1933, nel contesto storico-culturale della Repubblica di Weimar. Ebbe sede a Weimar dal 1919 al 1925, a Dessau dal 1925 al 1932, e a Berlino dal 1932 al 1933 quando chiuse perché invisa al nazismo. Ideato da Walter Gropius, il termine Bauhaus richiamava la parola medievale </a:t>
            </a:r>
            <a:r>
              <a:rPr lang="it-IT" dirty="0" err="1"/>
              <a:t>Bauhütte</a:t>
            </a:r>
            <a:r>
              <a:rPr lang="it-IT" dirty="0"/>
              <a:t>, che in italiano significa: capannone, indicante la loggia dei muratori.</a:t>
            </a:r>
          </a:p>
          <a:p>
            <a:endParaRPr lang="it-IT" dirty="0"/>
          </a:p>
          <a:p>
            <a:r>
              <a:rPr lang="it-IT" dirty="0"/>
              <a:t>Erede delle avanguardie anteguerra, non fu solo una scuola, ma rappresentò anche il punto di riferimento fondamentale per tutti i movimenti d'innovazione nel campo del design e dell'architettura legati al razionalismo e al funzionalismo, facenti parte del cosiddetto Movimento Moderno. I suoi insegnanti, appartenenti a diverse nazionalità, furono figure di primo piano della cultura europea e l'esperienza didattica della scuola influirà profondamente sull'insegnamento artistico e tecnico fino ad oggi. Il Bauhaus è stato un momento cruciale nel dibattito novecentesco del rapporto tra tecnologia e cultura. </a:t>
            </a:r>
          </a:p>
        </p:txBody>
      </p:sp>
    </p:spTree>
    <p:extLst>
      <p:ext uri="{BB962C8B-B14F-4D97-AF65-F5344CB8AC3E}">
        <p14:creationId xmlns:p14="http://schemas.microsoft.com/office/powerpoint/2010/main" val="3501388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94562649-7EBD-4800-911B-A5847EF251D3}"/>
              </a:ext>
            </a:extLst>
          </p:cNvPr>
          <p:cNvSpPr txBox="1"/>
          <p:nvPr/>
        </p:nvSpPr>
        <p:spPr>
          <a:xfrm>
            <a:off x="3048000" y="1626683"/>
            <a:ext cx="6096000" cy="3046988"/>
          </a:xfrm>
          <a:prstGeom prst="rect">
            <a:avLst/>
          </a:prstGeom>
          <a:noFill/>
        </p:spPr>
        <p:txBody>
          <a:bodyPr wrap="square">
            <a:spAutoFit/>
          </a:bodyPr>
          <a:lstStyle/>
          <a:p>
            <a:r>
              <a:rPr lang="it-IT" sz="2400" b="0" i="0" dirty="0">
                <a:effectLst/>
                <a:latin typeface="Raleway"/>
              </a:rPr>
              <a:t>La </a:t>
            </a:r>
            <a:r>
              <a:rPr lang="it-IT" sz="2400" b="1" i="0" dirty="0">
                <a:effectLst/>
                <a:latin typeface="Raleway"/>
              </a:rPr>
              <a:t>Repubblica di Weimar </a:t>
            </a:r>
            <a:r>
              <a:rPr lang="it-IT" sz="2400" b="0" i="0" dirty="0">
                <a:effectLst/>
                <a:latin typeface="Raleway"/>
              </a:rPr>
              <a:t>è il regime politico instaurato in Germania nel 1919 dopo la fine della Prima Guerra Mondiale: prende il nome dalla città di Weimar in cui, dopo la sconfitta dello stato tedesco durante il primo confitto mondiale, si tenne un’assemblea nazionale per creare una nuova Costituzione.</a:t>
            </a:r>
            <a:endParaRPr lang="it-IT" sz="2400" dirty="0"/>
          </a:p>
        </p:txBody>
      </p:sp>
    </p:spTree>
    <p:extLst>
      <p:ext uri="{BB962C8B-B14F-4D97-AF65-F5344CB8AC3E}">
        <p14:creationId xmlns:p14="http://schemas.microsoft.com/office/powerpoint/2010/main" val="2900988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84DDA696-EA0E-47CF-957C-C2F35152AEA2}"/>
              </a:ext>
            </a:extLst>
          </p:cNvPr>
          <p:cNvSpPr txBox="1"/>
          <p:nvPr/>
        </p:nvSpPr>
        <p:spPr>
          <a:xfrm>
            <a:off x="1351722" y="1717527"/>
            <a:ext cx="9607826" cy="3416320"/>
          </a:xfrm>
          <a:prstGeom prst="rect">
            <a:avLst/>
          </a:prstGeom>
          <a:noFill/>
        </p:spPr>
        <p:txBody>
          <a:bodyPr wrap="square">
            <a:spAutoFit/>
          </a:bodyPr>
          <a:lstStyle/>
          <a:p>
            <a:r>
              <a:rPr lang="it-IT" sz="2400" b="1" dirty="0"/>
              <a:t>Essa rappresentò un modello di democrazia avanzata ed aperta nello scenario europeo degli anni Venti, anche se la sua genesi fu molto travagliata. A tal proposito, la più evidente difficoltà era la totale frammentazione della partitica tedesca, che privava l’arco parlamentare di una reale forza egemone in grado di guidare il Paese nella fase di transizione. Nonostante i limiti evidenti, l’unica forza politica che potesse tentare la via del governo – numeri alla mano – era la socialdemocrazia, che aveva solide basi elettorali tra le masse operaie. </a:t>
            </a:r>
          </a:p>
        </p:txBody>
      </p:sp>
    </p:spTree>
    <p:extLst>
      <p:ext uri="{BB962C8B-B14F-4D97-AF65-F5344CB8AC3E}">
        <p14:creationId xmlns:p14="http://schemas.microsoft.com/office/powerpoint/2010/main" val="1730048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114EBF79-208B-4F6A-AF6B-5C11A99BA5CB}"/>
              </a:ext>
            </a:extLst>
          </p:cNvPr>
          <p:cNvSpPr txBox="1"/>
          <p:nvPr/>
        </p:nvSpPr>
        <p:spPr>
          <a:xfrm>
            <a:off x="2039815" y="1827985"/>
            <a:ext cx="8173330" cy="3416320"/>
          </a:xfrm>
          <a:prstGeom prst="rect">
            <a:avLst/>
          </a:prstGeom>
          <a:noFill/>
        </p:spPr>
        <p:txBody>
          <a:bodyPr wrap="square">
            <a:spAutoFit/>
          </a:bodyPr>
          <a:lstStyle/>
          <a:p>
            <a:pPr algn="just"/>
            <a:r>
              <a:rPr lang="it-IT" sz="2400" b="1" i="0" dirty="0">
                <a:effectLst/>
                <a:latin typeface="Raleway"/>
              </a:rPr>
              <a:t>La </a:t>
            </a:r>
            <a:r>
              <a:rPr lang="it-IT" sz="2400" b="1" i="1" dirty="0" err="1">
                <a:effectLst/>
                <a:latin typeface="Raleway"/>
              </a:rPr>
              <a:t>Weimarer</a:t>
            </a:r>
            <a:r>
              <a:rPr lang="it-IT" sz="2400" b="1" i="1" dirty="0">
                <a:effectLst/>
                <a:latin typeface="Raleway"/>
              </a:rPr>
              <a:t> </a:t>
            </a:r>
            <a:r>
              <a:rPr lang="it-IT" sz="2400" b="1" i="1" dirty="0" err="1">
                <a:effectLst/>
                <a:latin typeface="Raleway"/>
              </a:rPr>
              <a:t>Republik</a:t>
            </a:r>
            <a:r>
              <a:rPr lang="it-IT" sz="2400" b="1" i="1" dirty="0">
                <a:effectLst/>
                <a:latin typeface="Raleway"/>
              </a:rPr>
              <a:t> </a:t>
            </a:r>
            <a:r>
              <a:rPr lang="it-IT" sz="2400" b="1" i="0" dirty="0">
                <a:effectLst/>
                <a:latin typeface="Raleway"/>
              </a:rPr>
              <a:t>fu il primo tentativo di instaurare un regime democratico in Germania: nonostante le grandi tensioni interne, la Repubblica può essere considerata come uno dei primi modelli democratici d’ispirazione europea; la Costituzione infatti prevedeva il suffragio universale sia maschile che femminile, l’elezione diretta </a:t>
            </a:r>
            <a:r>
              <a:rPr lang="it-IT" sz="2400" b="1" i="0">
                <a:effectLst/>
                <a:latin typeface="Raleway"/>
              </a:rPr>
              <a:t>del Presidente, </a:t>
            </a:r>
            <a:r>
              <a:rPr lang="it-IT" sz="2400" b="1" i="0" dirty="0">
                <a:effectLst/>
                <a:latin typeface="Raleway"/>
              </a:rPr>
              <a:t>in un sistema semipresidenziale, e ribadiva la responsabilità del governo di fronte al Parlamento.</a:t>
            </a:r>
            <a:endParaRPr lang="it-IT" sz="2400" b="1" dirty="0"/>
          </a:p>
        </p:txBody>
      </p:sp>
    </p:spTree>
    <p:extLst>
      <p:ext uri="{BB962C8B-B14F-4D97-AF65-F5344CB8AC3E}">
        <p14:creationId xmlns:p14="http://schemas.microsoft.com/office/powerpoint/2010/main" val="76769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D7339633-4294-4BB1-8253-8AF0432E7B6E}"/>
              </a:ext>
            </a:extLst>
          </p:cNvPr>
          <p:cNvSpPr txBox="1"/>
          <p:nvPr/>
        </p:nvSpPr>
        <p:spPr>
          <a:xfrm>
            <a:off x="1326644" y="780549"/>
            <a:ext cx="10002130" cy="5940088"/>
          </a:xfrm>
          <a:prstGeom prst="rect">
            <a:avLst/>
          </a:prstGeom>
          <a:noFill/>
        </p:spPr>
        <p:txBody>
          <a:bodyPr wrap="square">
            <a:spAutoFit/>
          </a:bodyPr>
          <a:lstStyle/>
          <a:p>
            <a:pPr algn="ctr"/>
            <a:r>
              <a:rPr lang="it-IT" sz="2800" b="1" u="sng" dirty="0"/>
              <a:t>GLI  INIZI</a:t>
            </a:r>
          </a:p>
          <a:p>
            <a:endParaRPr lang="it-IT" dirty="0"/>
          </a:p>
          <a:p>
            <a:r>
              <a:rPr lang="it-IT" sz="2000" b="1" dirty="0"/>
              <a:t>In Germania dopo la fine della guerra, il 9 novembre 1918  era stata proclamata la Repubblica con un governo provvisorio (che si scioglierà il 27 dicembre).  La notte stessa il Kaiser Guglielmo II era fuggito in Olanda.</a:t>
            </a:r>
          </a:p>
          <a:p>
            <a:r>
              <a:rPr lang="it-IT" sz="2000" b="1" dirty="0"/>
              <a:t> </a:t>
            </a:r>
          </a:p>
          <a:p>
            <a:r>
              <a:rPr lang="it-IT" sz="2000" b="1" dirty="0"/>
              <a:t>Nel frattempo in tutto il paese si erano costituiti dei consigli di operai e soldati (soviet), sul modello sovietico, e gli scioperi si erano susseguiti. La Socialdemocrazia da una parte sosteneva alcune delle richieste dei rivoluzionari, dall'altra parte ne era anche piuttosto spaventata. </a:t>
            </a:r>
          </a:p>
          <a:p>
            <a:endParaRPr lang="it-IT" sz="2000" b="1" dirty="0"/>
          </a:p>
          <a:p>
            <a:r>
              <a:rPr lang="it-IT" sz="2000" b="1" dirty="0"/>
              <a:t>Per la media e l'alta borghesia e per le forze militariste e monarchiche la rivoluzione era  un vero e proprio choc. Era nata così una strana alleanza tra la socialdemocrazia e le forze militariste della destra più estrema. Nessuna delle due forze aveva da sola la forza di placare l'ondata rivoluzionaria, ma insieme riuscirono a riprendere il controllo del paese.</a:t>
            </a:r>
          </a:p>
          <a:p>
            <a:endParaRPr lang="it-IT" dirty="0"/>
          </a:p>
          <a:p>
            <a:endParaRPr lang="it-IT" dirty="0"/>
          </a:p>
          <a:p>
            <a:endParaRPr lang="it-IT" dirty="0"/>
          </a:p>
        </p:txBody>
      </p:sp>
    </p:spTree>
    <p:extLst>
      <p:ext uri="{BB962C8B-B14F-4D97-AF65-F5344CB8AC3E}">
        <p14:creationId xmlns:p14="http://schemas.microsoft.com/office/powerpoint/2010/main" val="2209767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CEAE54-8D68-4DDF-93F7-EEF6D8AD2E38}"/>
              </a:ext>
            </a:extLst>
          </p:cNvPr>
          <p:cNvSpPr>
            <a:spLocks noGrp="1"/>
          </p:cNvSpPr>
          <p:nvPr>
            <p:ph type="title"/>
          </p:nvPr>
        </p:nvSpPr>
        <p:spPr/>
        <p:txBody>
          <a:bodyPr/>
          <a:lstStyle/>
          <a:p>
            <a:r>
              <a:rPr lang="it-IT" dirty="0"/>
              <a:t>La lega di </a:t>
            </a:r>
            <a:r>
              <a:rPr lang="it-IT"/>
              <a:t>SPARTACO e la </a:t>
            </a:r>
            <a:r>
              <a:rPr lang="it-IT" dirty="0"/>
              <a:t>rivolta </a:t>
            </a:r>
          </a:p>
        </p:txBody>
      </p:sp>
      <p:sp>
        <p:nvSpPr>
          <p:cNvPr id="3" name="Segnaposto contenuto 2">
            <a:extLst>
              <a:ext uri="{FF2B5EF4-FFF2-40B4-BE49-F238E27FC236}">
                <a16:creationId xmlns:a16="http://schemas.microsoft.com/office/drawing/2014/main" id="{205A5017-382F-45C1-9584-0FEE04A5DCFC}"/>
              </a:ext>
            </a:extLst>
          </p:cNvPr>
          <p:cNvSpPr>
            <a:spLocks noGrp="1"/>
          </p:cNvSpPr>
          <p:nvPr>
            <p:ph idx="1"/>
          </p:nvPr>
        </p:nvSpPr>
        <p:spPr/>
        <p:txBody>
          <a:bodyPr>
            <a:normAutofit lnSpcReduction="10000"/>
          </a:bodyPr>
          <a:lstStyle/>
          <a:p>
            <a:r>
              <a:rPr lang="it-IT" dirty="0"/>
              <a:t>Fu un gruppo della sinistra radicale tedesca nato nel 1916 e confluito nel 1919 nel Partito Comunista di Germania.</a:t>
            </a:r>
          </a:p>
          <a:p>
            <a:r>
              <a:rPr lang="it-IT" dirty="0"/>
              <a:t>Spartaco venne assunto come simbolo in quanto capo di una rivolta anti-schiavista nell’antica Roma.</a:t>
            </a:r>
          </a:p>
          <a:p>
            <a:r>
              <a:rPr lang="it-IT" dirty="0"/>
              <a:t>Il suo obiettivo era quello di dare vita ad una rivoluzione simile a quella attuata dai bolscevichi in Russia.</a:t>
            </a:r>
          </a:p>
          <a:p>
            <a:r>
              <a:rPr lang="it-IT" dirty="0"/>
              <a:t>I promotori furono Karl Liebknecht, Rosa Luxemburg.</a:t>
            </a:r>
          </a:p>
          <a:p>
            <a:r>
              <a:rPr lang="it-IT" dirty="0"/>
              <a:t>La rivolta venne attuata  tra il 4 ed il 19 gennaio 1919 contro il neonato governo della Repubblica di Weimar.</a:t>
            </a:r>
          </a:p>
          <a:p>
            <a:r>
              <a:rPr lang="it-IT" dirty="0"/>
              <a:t>Fu un evento che spaventò molto le classi medio-alte tedesche e favorì la coesione tra i partiti di governo che riuscirono a sedare l’evento.</a:t>
            </a:r>
          </a:p>
        </p:txBody>
      </p:sp>
    </p:spTree>
    <p:extLst>
      <p:ext uri="{BB962C8B-B14F-4D97-AF65-F5344CB8AC3E}">
        <p14:creationId xmlns:p14="http://schemas.microsoft.com/office/powerpoint/2010/main" val="216206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0B9EA6EC-5914-4A26-90D1-23281108A13E}"/>
              </a:ext>
            </a:extLst>
          </p:cNvPr>
          <p:cNvSpPr txBox="1"/>
          <p:nvPr/>
        </p:nvSpPr>
        <p:spPr>
          <a:xfrm>
            <a:off x="1895061" y="2410025"/>
            <a:ext cx="8587409" cy="2308324"/>
          </a:xfrm>
          <a:prstGeom prst="rect">
            <a:avLst/>
          </a:prstGeom>
          <a:noFill/>
        </p:spPr>
        <p:txBody>
          <a:bodyPr wrap="square">
            <a:spAutoFit/>
          </a:bodyPr>
          <a:lstStyle/>
          <a:p>
            <a:r>
              <a:rPr lang="it-IT" sz="2400" b="1" dirty="0"/>
              <a:t>Nessuna delle forze elettorali in campo aveva però la forza di contrastare un malessere generalizzato, che albergava soprattutto nella media e piccole borghesia, e che identificava nella Repubblica, sostanzialmente, </a:t>
            </a:r>
            <a:r>
              <a:rPr lang="it-IT" sz="2400" b="1" u="sng" dirty="0"/>
              <a:t>l’istituzione sconfitta</a:t>
            </a:r>
            <a:r>
              <a:rPr lang="it-IT" sz="2400" b="1" dirty="0"/>
              <a:t>, figlia dell’umiliazione di Versailles e del conseguente dramma delle riparazioni.</a:t>
            </a:r>
          </a:p>
        </p:txBody>
      </p:sp>
    </p:spTree>
    <p:extLst>
      <p:ext uri="{BB962C8B-B14F-4D97-AF65-F5344CB8AC3E}">
        <p14:creationId xmlns:p14="http://schemas.microsoft.com/office/powerpoint/2010/main" val="347749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69A80658-D116-4921-8436-602D53A0EA5E}"/>
              </a:ext>
            </a:extLst>
          </p:cNvPr>
          <p:cNvSpPr txBox="1"/>
          <p:nvPr/>
        </p:nvSpPr>
        <p:spPr>
          <a:xfrm>
            <a:off x="2173357" y="1443841"/>
            <a:ext cx="7659756" cy="4093428"/>
          </a:xfrm>
          <a:prstGeom prst="rect">
            <a:avLst/>
          </a:prstGeom>
          <a:noFill/>
        </p:spPr>
        <p:txBody>
          <a:bodyPr wrap="square">
            <a:spAutoFit/>
          </a:bodyPr>
          <a:lstStyle/>
          <a:p>
            <a:pPr algn="just"/>
            <a:r>
              <a:rPr lang="it-IT" sz="2000" b="1" dirty="0"/>
              <a:t>Il punto massimo del malcontento fu toccato nella primavera del 1921, quando la commissione interalleata stabilì l’ammontare della cifra delle riparazioni: 132 miliardi di marchi-oro. Era una cifra mostruosa che, con una previsione molto più che ottimistica, doveva essere pagata in 42 rate annuali. </a:t>
            </a:r>
          </a:p>
          <a:p>
            <a:pPr algn="just"/>
            <a:endParaRPr lang="it-IT" sz="2000" b="1" dirty="0"/>
          </a:p>
          <a:p>
            <a:pPr algn="just"/>
            <a:endParaRPr lang="it-IT" sz="2000" b="1" dirty="0"/>
          </a:p>
          <a:p>
            <a:pPr algn="just"/>
            <a:r>
              <a:rPr lang="it-IT" sz="2000" b="1" dirty="0"/>
              <a:t>L’annuncio della cifra provocò proteste, inserite in un quadro di costante e tangibile conflittualità sociale. Fu l’estrema destra a cavalcare il malcontento e, tra queste forze partitiche e non, si mise allora in luce il piccolo Partito nazionalsocialista guidato da Adolf Hitler.</a:t>
            </a:r>
          </a:p>
        </p:txBody>
      </p:sp>
    </p:spTree>
    <p:extLst>
      <p:ext uri="{BB962C8B-B14F-4D97-AF65-F5344CB8AC3E}">
        <p14:creationId xmlns:p14="http://schemas.microsoft.com/office/powerpoint/2010/main" val="4179274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328BA4A9-8B71-4D4B-988C-4DCD5525440A}"/>
              </a:ext>
            </a:extLst>
          </p:cNvPr>
          <p:cNvSpPr txBox="1"/>
          <p:nvPr/>
        </p:nvSpPr>
        <p:spPr>
          <a:xfrm>
            <a:off x="1490869" y="1476394"/>
            <a:ext cx="9210261" cy="3539430"/>
          </a:xfrm>
          <a:prstGeom prst="rect">
            <a:avLst/>
          </a:prstGeom>
          <a:noFill/>
        </p:spPr>
        <p:txBody>
          <a:bodyPr wrap="square">
            <a:spAutoFit/>
          </a:bodyPr>
          <a:lstStyle/>
          <a:p>
            <a:pPr algn="just"/>
            <a:r>
              <a:rPr lang="it-IT" sz="2800" b="1" dirty="0"/>
              <a:t>Tra ’21 e ’23, i diversi governi tedeschi si impegnarono a pagare le prime rate della sanzioni, ma per evitare un crollo definitivo del consenso, scelsero di non aumentare le tasse o tagliare nei settori pubblici. Sostanzialmente, furono quindi costretti a stampare carta-moneta per pagare, ciò comportò la prevedibile conseguenza di un </a:t>
            </a:r>
            <a:r>
              <a:rPr lang="it-IT" sz="2800" b="1" u="sng" dirty="0"/>
              <a:t>processo inflazionistico senza precedenti. </a:t>
            </a:r>
          </a:p>
        </p:txBody>
      </p:sp>
    </p:spTree>
    <p:extLst>
      <p:ext uri="{BB962C8B-B14F-4D97-AF65-F5344CB8AC3E}">
        <p14:creationId xmlns:p14="http://schemas.microsoft.com/office/powerpoint/2010/main" val="3496779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FFA2159C630384E9012BEDE17323839" ma:contentTypeVersion="2" ma:contentTypeDescription="Creare un nuovo documento." ma:contentTypeScope="" ma:versionID="8841c1e08d56748135020cd80e47356e">
  <xsd:schema xmlns:xsd="http://www.w3.org/2001/XMLSchema" xmlns:xs="http://www.w3.org/2001/XMLSchema" xmlns:p="http://schemas.microsoft.com/office/2006/metadata/properties" xmlns:ns2="e6fd4e55-f316-459d-8995-127a39b1b18e" targetNamespace="http://schemas.microsoft.com/office/2006/metadata/properties" ma:root="true" ma:fieldsID="7aedacc828867cb6bfe07a6def63ca83" ns2:_="">
    <xsd:import namespace="e6fd4e55-f316-459d-8995-127a39b1b18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d4e55-f316-459d-8995-127a39b1b1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98CD88-D2A3-47E2-B004-4620CF5F2BD1}"/>
</file>

<file path=customXml/itemProps2.xml><?xml version="1.0" encoding="utf-8"?>
<ds:datastoreItem xmlns:ds="http://schemas.openxmlformats.org/officeDocument/2006/customXml" ds:itemID="{EDF030E1-7D95-4454-8701-994A7A0E0121}"/>
</file>

<file path=customXml/itemProps3.xml><?xml version="1.0" encoding="utf-8"?>
<ds:datastoreItem xmlns:ds="http://schemas.openxmlformats.org/officeDocument/2006/customXml" ds:itemID="{CCE01CF3-99A0-46A1-AC8A-EEEF867A9EFA}"/>
</file>

<file path=docProps/app.xml><?xml version="1.0" encoding="utf-8"?>
<Properties xmlns="http://schemas.openxmlformats.org/officeDocument/2006/extended-properties" xmlns:vt="http://schemas.openxmlformats.org/officeDocument/2006/docPropsVTypes">
  <Template>Ion</Template>
  <TotalTime>130</TotalTime>
  <Words>1487</Words>
  <Application>Microsoft Office PowerPoint</Application>
  <PresentationFormat>Widescreen</PresentationFormat>
  <Paragraphs>52</Paragraphs>
  <Slides>17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17</vt:i4>
      </vt:variant>
    </vt:vector>
  </HeadingPairs>
  <TitlesOfParts>
    <vt:vector size="22" baseType="lpstr">
      <vt:lpstr>Arial</vt:lpstr>
      <vt:lpstr>Century Gothic</vt:lpstr>
      <vt:lpstr>Raleway</vt:lpstr>
      <vt:lpstr>Wingdings 3</vt:lpstr>
      <vt:lpstr>Ione</vt:lpstr>
      <vt:lpstr>LA REPUBBLICA DI WEIMAR</vt:lpstr>
      <vt:lpstr>Presentazione standard di PowerPoint</vt:lpstr>
      <vt:lpstr>Presentazione standard di PowerPoint</vt:lpstr>
      <vt:lpstr>Presentazione standard di PowerPoint</vt:lpstr>
      <vt:lpstr>Presentazione standard di PowerPoint</vt:lpstr>
      <vt:lpstr>La lega di SPARTACO e la rivolta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CULTURA NELLA REPUBBLICA DI WEIMAR</vt:lpstr>
      <vt:lpstr>LA FILOSOFIA</vt:lpstr>
      <vt:lpstr>La Scuola di Francoforte </vt:lpstr>
      <vt:lpstr>ARTE:  IL  BAUHAUS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REPUBBLICA DI WEIMAR</dc:title>
  <dc:creator>Marinella Pirastru</dc:creator>
  <cp:lastModifiedBy>Marinella Pirastru</cp:lastModifiedBy>
  <cp:revision>12</cp:revision>
  <dcterms:created xsi:type="dcterms:W3CDTF">2021-05-12T10:34:57Z</dcterms:created>
  <dcterms:modified xsi:type="dcterms:W3CDTF">2021-05-14T10:21:03Z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0x0101007FFA2159C630384E9012BEDE17323839</vt:lpwstr>
  </property>
</Properties>
</file>