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/Y9c2UKkj6oCV4XOVvWJcy0LY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panoramica con didascalia">
  <p:cSld name="Immagine panoramica con didascali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0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sottotitolo">
  <p:cSld name="Titolo e sottotitol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1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 con didascalia">
  <p:cSld name="Citazione con didascalia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2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35" name="Google Shape;135;p32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it-IT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32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it-IT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a nome">
  <p:cSld name="Scheda nom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3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">
  <p:cSld name="3 colonn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4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34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34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34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34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34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immagine">
  <p:cSld name="3 colonne immag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5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35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35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35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35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35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35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7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3" name="Google Shape;3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9" name="Google Shape;3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0" name="Google Shape;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9" name="Google Shape;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0" name="Google Shape;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0" name="Google Shape;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1" name="Google Shape;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6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3" name="Google Shape;7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4" name="Google Shape;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9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20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it-IT"/>
              <a:t>L’emergere dell’Europa liberale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it-IT"/>
              <a:t>Le rivoluzioni degli anni trenta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magine che contiene edificio&#10;&#10;Descrizione generata con affidabilità molto elevata" id="381" name="Google Shape;381;p1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0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3" name="Google Shape;3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0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GERMANIA</a:t>
            </a:r>
            <a:endParaRPr/>
          </a:p>
        </p:txBody>
      </p:sp>
      <p:grpSp>
        <p:nvGrpSpPr>
          <p:cNvPr id="386" name="Google Shape;386;p10"/>
          <p:cNvGrpSpPr/>
          <p:nvPr/>
        </p:nvGrpSpPr>
        <p:grpSpPr>
          <a:xfrm>
            <a:off x="5284788" y="657315"/>
            <a:ext cx="6261100" cy="5543369"/>
            <a:chOff x="0" y="17552"/>
            <a:chExt cx="6261100" cy="5543369"/>
          </a:xfrm>
        </p:grpSpPr>
        <p:sp>
          <p:nvSpPr>
            <p:cNvPr id="387" name="Google Shape;387;p10"/>
            <p:cNvSpPr/>
            <p:nvPr/>
          </p:nvSpPr>
          <p:spPr>
            <a:xfrm>
              <a:off x="0" y="17552"/>
              <a:ext cx="6261100" cy="273136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670E9"/>
                </a:gs>
                <a:gs pos="50000">
                  <a:srgbClr val="FA50EC"/>
                </a:gs>
                <a:gs pos="100000">
                  <a:srgbClr val="E53ED7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 txBox="1"/>
            <p:nvPr/>
          </p:nvSpPr>
          <p:spPr>
            <a:xfrm>
              <a:off x="133334" y="150886"/>
              <a:ext cx="5994432" cy="2464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it-IT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ANCHE IN GERMANIA NEL 1830-31 VI FURONO AGITAZIONI VOLTE AD OTTENERE UN SISTEMA COSTITUZIONALE.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0" y="2829557"/>
              <a:ext cx="6261100" cy="273136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670E9"/>
                </a:gs>
                <a:gs pos="50000">
                  <a:srgbClr val="FA50EC"/>
                </a:gs>
                <a:gs pos="100000">
                  <a:srgbClr val="E53ED7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 txBox="1"/>
            <p:nvPr/>
          </p:nvSpPr>
          <p:spPr>
            <a:xfrm>
              <a:off x="133334" y="2962891"/>
              <a:ext cx="5994432" cy="2464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it-IT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DIETA DELLA CONFEDERAZIONE  TEDESCA REAGI’ PERO’ CON ENERGIA E VI FURONO ARRESTI, RESTRIZIONI ALLA LIBERTA’ DI STAMPA E RISULTATI GENERALMENTE POCO DURATURI.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6" name="Google Shape;396;p1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1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1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1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L’ITALIA centrale</a:t>
            </a:r>
            <a:br>
              <a:rPr lang="it-IT" sz="4400"/>
            </a:br>
            <a:endParaRPr sz="4400"/>
          </a:p>
        </p:txBody>
      </p:sp>
      <p:grpSp>
        <p:nvGrpSpPr>
          <p:cNvPr id="401" name="Google Shape;401;p11"/>
          <p:cNvGrpSpPr/>
          <p:nvPr/>
        </p:nvGrpSpPr>
        <p:grpSpPr>
          <a:xfrm>
            <a:off x="5487784" y="640854"/>
            <a:ext cx="5855107" cy="5576291"/>
            <a:chOff x="202996" y="1091"/>
            <a:chExt cx="5855107" cy="5576291"/>
          </a:xfrm>
        </p:grpSpPr>
        <p:sp>
          <p:nvSpPr>
            <p:cNvPr id="402" name="Google Shape;402;p11"/>
            <p:cNvSpPr/>
            <p:nvPr/>
          </p:nvSpPr>
          <p:spPr>
            <a:xfrm>
              <a:off x="202996" y="1091"/>
              <a:ext cx="2788146" cy="1672887"/>
            </a:xfrm>
            <a:prstGeom prst="rect">
              <a:avLst/>
            </a:prstGeom>
            <a:gradFill>
              <a:gsLst>
                <a:gs pos="0">
                  <a:srgbClr val="FCE1DD"/>
                </a:gs>
                <a:gs pos="100000">
                  <a:srgbClr val="F7B0A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 txBox="1"/>
            <p:nvPr/>
          </p:nvSpPr>
          <p:spPr>
            <a:xfrm>
              <a:off x="202996" y="1091"/>
              <a:ext cx="2788146" cy="167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Nell’Italia centrale il ricco imprenditore  modenese Ciro Menotti  si mise alla testa di un tentativo rivoluzionario.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3269957" y="1091"/>
              <a:ext cx="2788146" cy="1672887"/>
            </a:xfrm>
            <a:prstGeom prst="rect">
              <a:avLst/>
            </a:prstGeom>
            <a:gradFill>
              <a:gsLst>
                <a:gs pos="0">
                  <a:srgbClr val="FCE1DD"/>
                </a:gs>
                <a:gs pos="100000">
                  <a:srgbClr val="F7B0A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 txBox="1"/>
            <p:nvPr/>
          </p:nvSpPr>
          <p:spPr>
            <a:xfrm>
              <a:off x="3269957" y="1091"/>
              <a:ext cx="2788146" cy="167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 cospiratori contavano sull’appoggio del  duca di Modena Francesco IV d’Asburgo -Este, che si dimostrava interessato ad ingrandimenti territoriali.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02996" y="1952793"/>
              <a:ext cx="2788146" cy="1672887"/>
            </a:xfrm>
            <a:prstGeom prst="rect">
              <a:avLst/>
            </a:prstGeom>
            <a:gradFill>
              <a:gsLst>
                <a:gs pos="0">
                  <a:srgbClr val="FCE1DD"/>
                </a:gs>
                <a:gs pos="100000">
                  <a:srgbClr val="F7B0A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 txBox="1"/>
            <p:nvPr/>
          </p:nvSpPr>
          <p:spPr>
            <a:xfrm>
              <a:off x="202996" y="1952793"/>
              <a:ext cx="2788146" cy="167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Tuttavia poco prima dello scoppio della rivolta egli negò il suo appoggio e fece arrestare Menotti.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3269957" y="1952793"/>
              <a:ext cx="2788146" cy="1672887"/>
            </a:xfrm>
            <a:prstGeom prst="rect">
              <a:avLst/>
            </a:prstGeom>
            <a:gradFill>
              <a:gsLst>
                <a:gs pos="0">
                  <a:srgbClr val="FCE1DD"/>
                </a:gs>
                <a:gs pos="100000">
                  <a:srgbClr val="F7B0A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 txBox="1"/>
            <p:nvPr/>
          </p:nvSpPr>
          <p:spPr>
            <a:xfrm>
              <a:off x="3269957" y="1952793"/>
              <a:ext cx="2788146" cy="167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rivolta scoppiò ugualmente e dilagò anche in altre città come Parma e Bologna.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1736476" y="3904495"/>
              <a:ext cx="2788146" cy="1672887"/>
            </a:xfrm>
            <a:prstGeom prst="rect">
              <a:avLst/>
            </a:prstGeom>
            <a:gradFill>
              <a:gsLst>
                <a:gs pos="0">
                  <a:srgbClr val="FCE1DD"/>
                </a:gs>
                <a:gs pos="100000">
                  <a:srgbClr val="F7B0A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 txBox="1"/>
            <p:nvPr/>
          </p:nvSpPr>
          <p:spPr>
            <a:xfrm>
              <a:off x="1736476" y="3904495"/>
              <a:ext cx="2788146" cy="167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scarsa unione d’intenti del fronte rivoluzionario rese quasi superfluo l’intervento dell’Austria e l’insurrezione fallì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magine che contiene edificio&#10;&#10;Descrizione generata con affidabilità molto elevata" id="417" name="Google Shape;417;p1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2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9" name="Google Shape;4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2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LA FRATTURA DL FRONTE REAZIONARIO</a:t>
            </a:r>
            <a:endParaRPr/>
          </a:p>
        </p:txBody>
      </p:sp>
      <p:grpSp>
        <p:nvGrpSpPr>
          <p:cNvPr id="422" name="Google Shape;422;p12"/>
          <p:cNvGrpSpPr/>
          <p:nvPr/>
        </p:nvGrpSpPr>
        <p:grpSpPr>
          <a:xfrm>
            <a:off x="5284788" y="664200"/>
            <a:ext cx="6261100" cy="5529600"/>
            <a:chOff x="0" y="24437"/>
            <a:chExt cx="6261100" cy="5529600"/>
          </a:xfrm>
        </p:grpSpPr>
        <p:sp>
          <p:nvSpPr>
            <p:cNvPr id="423" name="Google Shape;423;p12"/>
            <p:cNvSpPr/>
            <p:nvPr/>
          </p:nvSpPr>
          <p:spPr>
            <a:xfrm>
              <a:off x="0" y="24437"/>
              <a:ext cx="6261100" cy="1347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65796" y="90233"/>
              <a:ext cx="6129508" cy="121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 RISULTATI DELLE INSURREZIONE DEGLI ANNI TRENTA, ANCHE SE CON ESITI NON SEMPRE POSITIVI PER IL FRONTE RIVOLUZIONARIO, AVEVANO COMUNQUE DIMOSTRATO CHE NON ERA PIU’ POSSIBILE UN SEMPLICE RITORNO AL PASSATO E CHE IL FRONTE REAZIONARIO COSTITUITOSI A VIENNA SI ERA ORMAI DISGREGATO.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0" y="1418357"/>
              <a:ext cx="6261100" cy="1347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 txBox="1"/>
            <p:nvPr/>
          </p:nvSpPr>
          <p:spPr>
            <a:xfrm>
              <a:off x="65796" y="1484153"/>
              <a:ext cx="6129508" cy="121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 ERANO INFATTI DELINEATI DUE BLOCCHI: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0" y="2812277"/>
              <a:ext cx="6261100" cy="1347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 txBox="1"/>
            <p:nvPr/>
          </p:nvSpPr>
          <p:spPr>
            <a:xfrm>
              <a:off x="65796" y="2878073"/>
              <a:ext cx="6129508" cy="121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 UN LATO GLI STATI LIBERALI, FRANCIA E GRAN BRETAGNA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0" y="4206197"/>
              <a:ext cx="6261100" cy="13478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 txBox="1"/>
            <p:nvPr/>
          </p:nvSpPr>
          <p:spPr>
            <a:xfrm>
              <a:off x="65796" y="4271993"/>
              <a:ext cx="6129508" cy="1216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DALL’ALTRO QUELLI ASSOLUTISTI, AUSTRIA, RUSSIA E PRUSSIA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/>
          <p:nvPr/>
        </p:nvSpPr>
        <p:spPr>
          <a:xfrm>
            <a:off x="1828800" y="1219199"/>
            <a:ext cx="8852452" cy="46515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B141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 PROGRAMMI POLITICI DEL RISORGIMENTO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4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1" name="Google Shape;441;p1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4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3" name="Google Shape;4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4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GIUSEPPE MAZZINI (1805-1872)</a:t>
            </a:r>
            <a:endParaRPr/>
          </a:p>
        </p:txBody>
      </p:sp>
      <p:grpSp>
        <p:nvGrpSpPr>
          <p:cNvPr id="446" name="Google Shape;446;p14"/>
          <p:cNvGrpSpPr/>
          <p:nvPr/>
        </p:nvGrpSpPr>
        <p:grpSpPr>
          <a:xfrm>
            <a:off x="4639056" y="217714"/>
            <a:ext cx="7552943" cy="6502398"/>
            <a:chOff x="0" y="0"/>
            <a:chExt cx="7552943" cy="6502398"/>
          </a:xfrm>
        </p:grpSpPr>
        <p:sp>
          <p:nvSpPr>
            <p:cNvPr id="447" name="Google Shape;447;p14"/>
            <p:cNvSpPr/>
            <p:nvPr/>
          </p:nvSpPr>
          <p:spPr>
            <a:xfrm>
              <a:off x="0" y="0"/>
              <a:ext cx="6420002" cy="19507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CCBBE"/>
                </a:gs>
                <a:gs pos="50000">
                  <a:srgbClr val="4FC9BB"/>
                </a:gs>
                <a:gs pos="100000">
                  <a:srgbClr val="3FB7A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 txBox="1"/>
            <p:nvPr/>
          </p:nvSpPr>
          <p:spPr>
            <a:xfrm>
              <a:off x="57135" y="57135"/>
              <a:ext cx="4315022" cy="1836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/>
                <a:buNone/>
              </a:pPr>
              <a:r>
                <a:rPr b="0" i="0" lang="it-IT" sz="2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Dopo avere sperimentato un periodo di adesione alla CARBONERIA   vene scoperto ed incarcerato dal 1830.</a:t>
              </a:r>
              <a:endParaRPr b="0" i="0" sz="2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66470" y="2275839"/>
              <a:ext cx="6420002" cy="19507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CCBBE"/>
                </a:gs>
                <a:gs pos="50000">
                  <a:srgbClr val="4FC9BB"/>
                </a:gs>
                <a:gs pos="100000">
                  <a:srgbClr val="3FB7A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 txBox="1"/>
            <p:nvPr/>
          </p:nvSpPr>
          <p:spPr>
            <a:xfrm>
              <a:off x="623605" y="2332974"/>
              <a:ext cx="4471293" cy="1836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/>
                <a:buNone/>
              </a:pPr>
              <a:r>
                <a:rPr b="0" i="0" lang="it-IT" sz="2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Dopo il rilascio nel 1831 si stabilì a Marsiglia.</a:t>
              </a:r>
              <a:endParaRPr b="0" i="0" sz="2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1132941" y="4551679"/>
              <a:ext cx="6420002" cy="195071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CCBBE"/>
                </a:gs>
                <a:gs pos="50000">
                  <a:srgbClr val="4FC9BB"/>
                </a:gs>
                <a:gs pos="100000">
                  <a:srgbClr val="3FB7A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 txBox="1"/>
            <p:nvPr/>
          </p:nvSpPr>
          <p:spPr>
            <a:xfrm>
              <a:off x="1190076" y="4608814"/>
              <a:ext cx="4471293" cy="1836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/>
                <a:buNone/>
              </a:pPr>
              <a:r>
                <a:rPr b="0" i="0" lang="it-IT" sz="23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Qui riuscì a riunire numerosi esuli intorno ad un nuovo programma politico che ruotava attorno ad una nuova associazione: LA GIOVINE ITALIA.</a:t>
              </a:r>
              <a:endParaRPr b="0" i="0" sz="2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152034" y="1479295"/>
              <a:ext cx="1267967" cy="126796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9E5">
                <a:alpha val="89803"/>
              </a:srgbClr>
            </a:solidFill>
            <a:ln cap="flat" cmpd="sng" w="9525">
              <a:solidFill>
                <a:srgbClr val="CFE9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 txBox="1"/>
            <p:nvPr/>
          </p:nvSpPr>
          <p:spPr>
            <a:xfrm>
              <a:off x="5437327" y="1479295"/>
              <a:ext cx="697381" cy="95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5718505" y="3742130"/>
              <a:ext cx="1267967" cy="126796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9E5">
                <a:alpha val="89803"/>
              </a:srgbClr>
            </a:solidFill>
            <a:ln cap="flat" cmpd="sng" w="9525">
              <a:solidFill>
                <a:srgbClr val="CFE9E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 txBox="1"/>
            <p:nvPr/>
          </p:nvSpPr>
          <p:spPr>
            <a:xfrm>
              <a:off x="6003798" y="3742130"/>
              <a:ext cx="697381" cy="95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it-IT"/>
              <a:t>IL PROGRAMMA POLITICO DI MAZZINI</a:t>
            </a:r>
            <a:endParaRPr/>
          </a:p>
        </p:txBody>
      </p:sp>
      <p:grpSp>
        <p:nvGrpSpPr>
          <p:cNvPr id="462" name="Google Shape;462;p15"/>
          <p:cNvGrpSpPr/>
          <p:nvPr/>
        </p:nvGrpSpPr>
        <p:grpSpPr>
          <a:xfrm>
            <a:off x="203392" y="2729108"/>
            <a:ext cx="11785214" cy="2771383"/>
            <a:chOff x="192" y="1205108"/>
            <a:chExt cx="11785214" cy="2771383"/>
          </a:xfrm>
        </p:grpSpPr>
        <p:sp>
          <p:nvSpPr>
            <p:cNvPr id="463" name="Google Shape;463;p15"/>
            <p:cNvSpPr/>
            <p:nvPr/>
          </p:nvSpPr>
          <p:spPr>
            <a:xfrm>
              <a:off x="192" y="1205108"/>
              <a:ext cx="2343596" cy="1488183"/>
            </a:xfrm>
            <a:prstGeom prst="roundRect">
              <a:avLst>
                <a:gd fmla="val 10000" name="adj"/>
              </a:avLst>
            </a:prstGeom>
            <a:solidFill>
              <a:srgbClr val="F359E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60592" y="1452487"/>
              <a:ext cx="2343596" cy="148818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359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 txBox="1"/>
            <p:nvPr/>
          </p:nvSpPr>
          <p:spPr>
            <a:xfrm>
              <a:off x="304179" y="1496074"/>
              <a:ext cx="2256422" cy="1401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rebuchet MS"/>
                <a:buNone/>
              </a:pPr>
              <a:r>
                <a:rPr b="0" i="0" lang="it-IT" sz="13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Era rivolto ai giovani in particolare, ma si proponeva di coinvolgere tutto il POPOLO, inteso  come unità di ceti  sociali accomunati da un medesimo programma.</a:t>
              </a:r>
              <a:endParaRPr b="0" i="0" sz="1300" u="none" cap="none" strike="noStrike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864587" y="1205108"/>
              <a:ext cx="2343596" cy="1488183"/>
            </a:xfrm>
            <a:prstGeom prst="roundRect">
              <a:avLst>
                <a:gd fmla="val 10000" name="adj"/>
              </a:avLst>
            </a:prstGeom>
            <a:solidFill>
              <a:srgbClr val="F359E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3124987" y="1452487"/>
              <a:ext cx="2343596" cy="148818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359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 txBox="1"/>
            <p:nvPr/>
          </p:nvSpPr>
          <p:spPr>
            <a:xfrm>
              <a:off x="3168574" y="1496074"/>
              <a:ext cx="2256422" cy="1401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Egli escludeva infatti ogni idea di conflitto fra le classi sociali.</a:t>
              </a:r>
              <a:endParaRPr b="0" i="0" sz="1800" u="none" cap="none" strike="noStrike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5728983" y="1205108"/>
              <a:ext cx="2931628" cy="2524004"/>
            </a:xfrm>
            <a:prstGeom prst="roundRect">
              <a:avLst>
                <a:gd fmla="val 10000" name="adj"/>
              </a:avLst>
            </a:prstGeom>
            <a:solidFill>
              <a:srgbClr val="F359E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5989383" y="1452487"/>
              <a:ext cx="2931628" cy="252400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359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 txBox="1"/>
            <p:nvPr/>
          </p:nvSpPr>
          <p:spPr>
            <a:xfrm>
              <a:off x="6063309" y="1526413"/>
              <a:ext cx="2783776" cy="2376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I suoi obiettivi erano: L’INDIPENDENZA DAL DOMINIO AUSTRIACO, L’UNITA’ NAZIONALE, LA REPUBBLICA.</a:t>
              </a:r>
              <a:endParaRPr b="0" i="0" sz="2000" u="none" cap="none" strike="noStrike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9181410" y="1205108"/>
              <a:ext cx="2343596" cy="1488183"/>
            </a:xfrm>
            <a:prstGeom prst="roundRect">
              <a:avLst>
                <a:gd fmla="val 10000" name="adj"/>
              </a:avLst>
            </a:prstGeom>
            <a:solidFill>
              <a:srgbClr val="F359E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9441810" y="1452487"/>
              <a:ext cx="2343596" cy="148818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359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 txBox="1"/>
            <p:nvPr/>
          </p:nvSpPr>
          <p:spPr>
            <a:xfrm>
              <a:off x="9485397" y="1496074"/>
              <a:ext cx="2256422" cy="1401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rebuchet MS"/>
                <a:buNone/>
              </a:pPr>
              <a:r>
                <a:rPr b="0" i="0" lang="it-IT" sz="13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Fino a quel momento l’insieme dei tre ideali era rimasto estraneo al progetto delle sette.</a:t>
              </a:r>
              <a:endParaRPr b="0" i="0" sz="1300" u="none" cap="none" strike="noStrike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0" name="Google Shape;480;p1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6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2" name="Google Shape;4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16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Gli adepti</a:t>
            </a:r>
            <a:endParaRPr/>
          </a:p>
        </p:txBody>
      </p:sp>
      <p:grpSp>
        <p:nvGrpSpPr>
          <p:cNvPr id="485" name="Google Shape;485;p16"/>
          <p:cNvGrpSpPr/>
          <p:nvPr/>
        </p:nvGrpSpPr>
        <p:grpSpPr>
          <a:xfrm>
            <a:off x="5284788" y="642486"/>
            <a:ext cx="6261100" cy="5573027"/>
            <a:chOff x="0" y="2723"/>
            <a:chExt cx="6261100" cy="5573027"/>
          </a:xfrm>
        </p:grpSpPr>
        <p:cxnSp>
          <p:nvCxnSpPr>
            <p:cNvPr id="486" name="Google Shape;486;p16"/>
            <p:cNvCxnSpPr/>
            <p:nvPr/>
          </p:nvCxnSpPr>
          <p:spPr>
            <a:xfrm>
              <a:off x="0" y="2723"/>
              <a:ext cx="6261100" cy="0"/>
            </a:xfrm>
            <a:prstGeom prst="straightConnector1">
              <a:avLst/>
            </a:prstGeom>
            <a:gradFill>
              <a:gsLst>
                <a:gs pos="0">
                  <a:srgbClr val="FE6B91"/>
                </a:gs>
                <a:gs pos="50000">
                  <a:srgbClr val="FE497F"/>
                </a:gs>
                <a:gs pos="100000">
                  <a:srgbClr val="EF366B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487" name="Google Shape;487;p16"/>
            <p:cNvSpPr/>
            <p:nvPr/>
          </p:nvSpPr>
          <p:spPr>
            <a:xfrm>
              <a:off x="0" y="2723"/>
              <a:ext cx="6261100" cy="18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 txBox="1"/>
            <p:nvPr/>
          </p:nvSpPr>
          <p:spPr>
            <a:xfrm>
              <a:off x="0" y="2723"/>
              <a:ext cx="6261100" cy="18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it-IT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Convinzione di Mazzini era che il suo programma dovesse essere diffuso con la massima ampiezza.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9" name="Google Shape;489;p16"/>
            <p:cNvCxnSpPr/>
            <p:nvPr/>
          </p:nvCxnSpPr>
          <p:spPr>
            <a:xfrm>
              <a:off x="0" y="1860399"/>
              <a:ext cx="6261100" cy="0"/>
            </a:xfrm>
            <a:prstGeom prst="straightConnector1">
              <a:avLst/>
            </a:prstGeom>
            <a:gradFill>
              <a:gsLst>
                <a:gs pos="0">
                  <a:srgbClr val="FE6B91"/>
                </a:gs>
                <a:gs pos="50000">
                  <a:srgbClr val="FE497F"/>
                </a:gs>
                <a:gs pos="100000">
                  <a:srgbClr val="EF366B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490" name="Google Shape;490;p16"/>
            <p:cNvSpPr/>
            <p:nvPr/>
          </p:nvSpPr>
          <p:spPr>
            <a:xfrm>
              <a:off x="0" y="1860399"/>
              <a:ext cx="6261100" cy="18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 txBox="1"/>
            <p:nvPr/>
          </p:nvSpPr>
          <p:spPr>
            <a:xfrm>
              <a:off x="0" y="1860399"/>
              <a:ext cx="6261100" cy="18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it-IT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 i suoi  sostenitori vi erano intellettuali e piccola borghesia.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2" name="Google Shape;492;p16"/>
            <p:cNvCxnSpPr/>
            <p:nvPr/>
          </p:nvCxnSpPr>
          <p:spPr>
            <a:xfrm>
              <a:off x="0" y="3718075"/>
              <a:ext cx="6261100" cy="0"/>
            </a:xfrm>
            <a:prstGeom prst="straightConnector1">
              <a:avLst/>
            </a:prstGeom>
            <a:gradFill>
              <a:gsLst>
                <a:gs pos="0">
                  <a:srgbClr val="FE6B91"/>
                </a:gs>
                <a:gs pos="50000">
                  <a:srgbClr val="FE497F"/>
                </a:gs>
                <a:gs pos="100000">
                  <a:srgbClr val="EF366B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</p:cxnSp>
        <p:sp>
          <p:nvSpPr>
            <p:cNvPr id="493" name="Google Shape;493;p16"/>
            <p:cNvSpPr/>
            <p:nvPr/>
          </p:nvSpPr>
          <p:spPr>
            <a:xfrm>
              <a:off x="0" y="3718075"/>
              <a:ext cx="6261100" cy="18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 txBox="1"/>
            <p:nvPr/>
          </p:nvSpPr>
          <p:spPr>
            <a:xfrm>
              <a:off x="0" y="3718075"/>
              <a:ext cx="6261100" cy="185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it-IT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Nonostante gli intenti il popolo contadino ed analfabeta rimase estraneo  in buona parte al progetto politico. Mancava infatti in Italia un proletariato moderno.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it-IT"/>
              <a:t>GLI INSUCCESSI</a:t>
            </a:r>
            <a:endParaRPr/>
          </a:p>
        </p:txBody>
      </p:sp>
      <p:grpSp>
        <p:nvGrpSpPr>
          <p:cNvPr id="500" name="Google Shape;500;p17"/>
          <p:cNvGrpSpPr/>
          <p:nvPr/>
        </p:nvGrpSpPr>
        <p:grpSpPr>
          <a:xfrm>
            <a:off x="681037" y="3008321"/>
            <a:ext cx="10830639" cy="2255819"/>
            <a:chOff x="0" y="671521"/>
            <a:chExt cx="10830639" cy="2255819"/>
          </a:xfrm>
        </p:grpSpPr>
        <p:sp>
          <p:nvSpPr>
            <p:cNvPr id="501" name="Google Shape;501;p17"/>
            <p:cNvSpPr/>
            <p:nvPr/>
          </p:nvSpPr>
          <p:spPr>
            <a:xfrm>
              <a:off x="0" y="671521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rgbClr val="F79D6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38457" y="993056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79D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 txBox="1"/>
            <p:nvPr/>
          </p:nvSpPr>
          <p:spPr>
            <a:xfrm>
              <a:off x="395110" y="1049709"/>
              <a:ext cx="2932811" cy="1820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La Giovine Italia riuscì a coinvolgere qualche migliaio di persone.</a:t>
              </a:r>
              <a:endParaRPr b="0" i="0" sz="1800" u="none" cap="none" strike="noStrike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723032" y="671521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rgbClr val="F79D6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061490" y="993056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79D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 txBox="1"/>
            <p:nvPr/>
          </p:nvSpPr>
          <p:spPr>
            <a:xfrm>
              <a:off x="4118143" y="1049709"/>
              <a:ext cx="2932811" cy="1820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Tuttavia la rete patriottica che si era infiltrata nell’esercito piemontese fu scoperta e nel 1833 Carlo Alberto fece cadere una brutale repressione (21 condanne a morte)</a:t>
              </a:r>
              <a:endParaRPr b="0" i="0" sz="1800" u="none" cap="none" strike="noStrike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7446065" y="671521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rgbClr val="F79D6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7784523" y="993056"/>
              <a:ext cx="3046117" cy="193428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79D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 txBox="1"/>
            <p:nvPr/>
          </p:nvSpPr>
          <p:spPr>
            <a:xfrm>
              <a:off x="7841176" y="1049709"/>
              <a:ext cx="2932811" cy="1820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latin typeface="Trebuchet MS"/>
                  <a:ea typeface="Trebuchet MS"/>
                  <a:cs typeface="Trebuchet MS"/>
                  <a:sym typeface="Trebuchet MS"/>
                </a:rPr>
                <a:t>Mazzini fu condannato a morte e si rifugiò a Ginevra dove organizzò un piano insurrezionale per coinvolgere la Savoia e Genova. Il piano non ebbe successo.</a:t>
              </a:r>
              <a:endParaRPr b="0" i="0" sz="1800" u="none" cap="none" strike="noStrike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5" name="Google Shape;515;p1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8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7" name="Google Shape;5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8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8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LA GIOVINE EUROPA</a:t>
            </a:r>
            <a:endParaRPr/>
          </a:p>
        </p:txBody>
      </p:sp>
      <p:grpSp>
        <p:nvGrpSpPr>
          <p:cNvPr id="520" name="Google Shape;520;p18"/>
          <p:cNvGrpSpPr/>
          <p:nvPr/>
        </p:nvGrpSpPr>
        <p:grpSpPr>
          <a:xfrm>
            <a:off x="5284788" y="644287"/>
            <a:ext cx="6261100" cy="5569425"/>
            <a:chOff x="0" y="4524"/>
            <a:chExt cx="6261100" cy="5569425"/>
          </a:xfrm>
        </p:grpSpPr>
        <p:sp>
          <p:nvSpPr>
            <p:cNvPr id="521" name="Google Shape;521;p18"/>
            <p:cNvSpPr/>
            <p:nvPr/>
          </p:nvSpPr>
          <p:spPr>
            <a:xfrm>
              <a:off x="0" y="4524"/>
              <a:ext cx="6261100" cy="13491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65860" y="70384"/>
              <a:ext cx="6129380" cy="1217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Nel suo soggiorno a Ginevra Mazzini fondò la Giovine Europa, estendendo il suo progetto ai patrioti tedeschi e polacchi esuli in Svizzera.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0" y="1411281"/>
              <a:ext cx="6261100" cy="13491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 txBox="1"/>
            <p:nvPr/>
          </p:nvSpPr>
          <p:spPr>
            <a:xfrm>
              <a:off x="65860" y="1477141"/>
              <a:ext cx="6129380" cy="1217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Egli si convinse che la sua missione andava assumendo un carattere etico e religioso e che dovesse andare avanti per lungo tempo.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0" y="2818037"/>
              <a:ext cx="6261100" cy="13491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 txBox="1"/>
            <p:nvPr/>
          </p:nvSpPr>
          <p:spPr>
            <a:xfrm>
              <a:off x="65860" y="2883897"/>
              <a:ext cx="6129380" cy="1217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Tuttavia dopo l’insuccesso dei moti del 33-34 egli fu colto da una profonda crisi e disperazione per avere sacrificato tante vite umane, la </a:t>
              </a:r>
              <a:r>
                <a:rPr b="0" i="1" lang="it-IT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tempesta del dubbio.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0" y="4224793"/>
              <a:ext cx="6261100" cy="134915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 txBox="1"/>
            <p:nvPr/>
          </p:nvSpPr>
          <p:spPr>
            <a:xfrm>
              <a:off x="65860" y="4290653"/>
              <a:ext cx="6129380" cy="12174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Nel 1837 fu espulso dalla Svizzera e si trasferì a Londra.</a:t>
              </a:r>
              <a:endPara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4" name="Google Shape;534;p1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9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6" name="Google Shape;5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9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9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I FRATELLI BANDIERA</a:t>
            </a:r>
            <a:endParaRPr/>
          </a:p>
        </p:txBody>
      </p:sp>
      <p:grpSp>
        <p:nvGrpSpPr>
          <p:cNvPr id="539" name="Google Shape;539;p19"/>
          <p:cNvGrpSpPr/>
          <p:nvPr/>
        </p:nvGrpSpPr>
        <p:grpSpPr>
          <a:xfrm>
            <a:off x="4644526" y="116114"/>
            <a:ext cx="7544296" cy="6741885"/>
            <a:chOff x="0" y="0"/>
            <a:chExt cx="7544296" cy="6741885"/>
          </a:xfrm>
        </p:grpSpPr>
        <p:sp>
          <p:nvSpPr>
            <p:cNvPr id="540" name="Google Shape;540;p19"/>
            <p:cNvSpPr/>
            <p:nvPr/>
          </p:nvSpPr>
          <p:spPr>
            <a:xfrm>
              <a:off x="0" y="0"/>
              <a:ext cx="6035437" cy="148321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ED9E1"/>
                </a:gs>
                <a:gs pos="100000">
                  <a:srgbClr val="FDA0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43442" y="43442"/>
              <a:ext cx="4309601" cy="1396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Il ricorso alle insurrezioni armate negli anni trenta ebbe l’effetto di irrigidire i  sovrani contro ogni idea di riforma.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05467" y="1752890"/>
              <a:ext cx="6035437" cy="148321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BDEFD"/>
                </a:gs>
                <a:gs pos="100000">
                  <a:srgbClr val="A1A9FB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 txBox="1"/>
            <p:nvPr/>
          </p:nvSpPr>
          <p:spPr>
            <a:xfrm>
              <a:off x="548909" y="1796332"/>
              <a:ext cx="4478996" cy="1396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Per questa ragione i  ceti economicamente più ricchi si orientarono verso posizioni più moderate di tipo liberal-democratico.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1003391" y="3505780"/>
              <a:ext cx="6035437" cy="148321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BFCDB"/>
                </a:gs>
                <a:gs pos="100000">
                  <a:srgbClr val="A3F9A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9"/>
            <p:cNvSpPr txBox="1"/>
            <p:nvPr/>
          </p:nvSpPr>
          <p:spPr>
            <a:xfrm>
              <a:off x="1046833" y="3549222"/>
              <a:ext cx="4486540" cy="1396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Un altro esempio di insurrezione fallita fu quello dei fratelli bandiera, ufficiali della marina asburgica,  che sbarcarono in Calabria cercando di provocare  una rivolta contadina.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1508859" y="5258671"/>
              <a:ext cx="6035437" cy="148321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CE0DC"/>
                </a:gs>
                <a:gs pos="100000">
                  <a:srgbClr val="F7AFA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 txBox="1"/>
            <p:nvPr/>
          </p:nvSpPr>
          <p:spPr>
            <a:xfrm>
              <a:off x="1552301" y="5302113"/>
              <a:ext cx="4478996" cy="1396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Vennero catturati e fucilati e contribuirono alla diffusione che in Italia non ci fossero ancora le condizioni per una rivoluzione nazionale.</a:t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071347" y="1136007"/>
              <a:ext cx="964089" cy="96408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ECFD8">
                <a:alpha val="89803"/>
              </a:srgbClr>
            </a:solidFill>
            <a:ln cap="flat" cmpd="sng" w="9525">
              <a:solidFill>
                <a:srgbClr val="FECFD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 txBox="1"/>
            <p:nvPr/>
          </p:nvSpPr>
          <p:spPr>
            <a:xfrm>
              <a:off x="5288267" y="1136007"/>
              <a:ext cx="530249" cy="725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576815" y="2888898"/>
              <a:ext cx="964089" cy="96408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0FCF9">
                <a:alpha val="89803"/>
              </a:srgbClr>
            </a:solidFill>
            <a:ln cap="flat" cmpd="sng" w="9525">
              <a:solidFill>
                <a:srgbClr val="D0FCF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 txBox="1"/>
            <p:nvPr/>
          </p:nvSpPr>
          <p:spPr>
            <a:xfrm>
              <a:off x="5793735" y="2888898"/>
              <a:ext cx="530249" cy="725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6074739" y="4641788"/>
              <a:ext cx="964089" cy="96408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BD5D1">
                <a:alpha val="89803"/>
              </a:srgbClr>
            </a:solidFill>
            <a:ln cap="flat" cmpd="sng" w="9525">
              <a:solidFill>
                <a:srgbClr val="FBD5D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6291659" y="4641788"/>
              <a:ext cx="530249" cy="725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LA RIVOLUZIONE DEL 1830 IN FRANCIA</a:t>
            </a:r>
            <a:endParaRPr/>
          </a:p>
        </p:txBody>
      </p:sp>
      <p:grpSp>
        <p:nvGrpSpPr>
          <p:cNvPr id="214" name="Google Shape;214;p2"/>
          <p:cNvGrpSpPr/>
          <p:nvPr/>
        </p:nvGrpSpPr>
        <p:grpSpPr>
          <a:xfrm>
            <a:off x="4964566" y="365926"/>
            <a:ext cx="7232905" cy="6203519"/>
            <a:chOff x="0" y="98640"/>
            <a:chExt cx="7232905" cy="6203519"/>
          </a:xfrm>
        </p:grpSpPr>
        <p:sp>
          <p:nvSpPr>
            <p:cNvPr id="215" name="Google Shape;215;p2"/>
            <p:cNvSpPr/>
            <p:nvPr/>
          </p:nvSpPr>
          <p:spPr>
            <a:xfrm>
              <a:off x="0" y="98640"/>
              <a:ext cx="7232905" cy="2021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3C3D0"/>
                </a:gs>
                <a:gs pos="100000">
                  <a:srgbClr val="B89C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 txBox="1"/>
            <p:nvPr/>
          </p:nvSpPr>
          <p:spPr>
            <a:xfrm>
              <a:off x="98694" y="197334"/>
              <a:ext cx="7035517" cy="1824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it-IT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Nel contesto economico e culturale francese la borghesia continuava ad occupare un ruolo di primo piano. Essa si legava inoltre alla generazione degli intellettuali liberali di cui condivideva molte posizioni.</a:t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0" y="2189520"/>
              <a:ext cx="7232905" cy="2021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3C3D0"/>
                </a:gs>
                <a:gs pos="100000">
                  <a:srgbClr val="B89C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 txBox="1"/>
            <p:nvPr/>
          </p:nvSpPr>
          <p:spPr>
            <a:xfrm>
              <a:off x="98694" y="2288214"/>
              <a:ext cx="7035517" cy="1824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it-IT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L’atteggiamento sempre più rigido e clericale del sovrano CARLO X appariva sempre più intollerabile.</a:t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0" y="4280400"/>
              <a:ext cx="7232905" cy="202175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3C3D0"/>
                </a:gs>
                <a:gs pos="100000">
                  <a:srgbClr val="B89CB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 txBox="1"/>
            <p:nvPr/>
          </p:nvSpPr>
          <p:spPr>
            <a:xfrm>
              <a:off x="98694" y="4379094"/>
              <a:ext cx="7035517" cy="1824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it-IT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seguito della rivendicazione della camera elettiva di poter negare la fiducia al governo, Carlo X emanò le 4 ordinanze.</a:t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Google Shape;2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LE QUATTRO ORDINANZE</a:t>
            </a:r>
            <a:endParaRPr/>
          </a:p>
        </p:txBody>
      </p:sp>
      <p:grpSp>
        <p:nvGrpSpPr>
          <p:cNvPr id="231" name="Google Shape;231;p3"/>
          <p:cNvGrpSpPr/>
          <p:nvPr/>
        </p:nvGrpSpPr>
        <p:grpSpPr>
          <a:xfrm>
            <a:off x="5284788" y="760950"/>
            <a:ext cx="6261100" cy="5336100"/>
            <a:chOff x="0" y="121187"/>
            <a:chExt cx="6261100" cy="5336100"/>
          </a:xfrm>
        </p:grpSpPr>
        <p:sp>
          <p:nvSpPr>
            <p:cNvPr id="232" name="Google Shape;232;p3"/>
            <p:cNvSpPr/>
            <p:nvPr/>
          </p:nvSpPr>
          <p:spPr>
            <a:xfrm>
              <a:off x="0" y="121187"/>
              <a:ext cx="6261100" cy="8365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 txBox="1"/>
            <p:nvPr/>
          </p:nvSpPr>
          <p:spPr>
            <a:xfrm>
              <a:off x="40837" y="162024"/>
              <a:ext cx="6179426" cy="754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it-IT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LE 4 ORDINANZE PREVEDEVANO: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1021097"/>
              <a:ext cx="6261100" cy="8365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 txBox="1"/>
            <p:nvPr/>
          </p:nvSpPr>
          <p:spPr>
            <a:xfrm>
              <a:off x="40837" y="1061934"/>
              <a:ext cx="6179426" cy="754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it-IT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LO SCIOGLIMENTO DELL DELLA CAMERA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1921007"/>
              <a:ext cx="6261100" cy="8365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 txBox="1"/>
            <p:nvPr/>
          </p:nvSpPr>
          <p:spPr>
            <a:xfrm>
              <a:off x="40837" y="1961844"/>
              <a:ext cx="6179426" cy="754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it-IT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L’INDIZIONE DI NUOVE ELEZIONI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0" y="2820917"/>
              <a:ext cx="6261100" cy="8365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 txBox="1"/>
            <p:nvPr/>
          </p:nvSpPr>
          <p:spPr>
            <a:xfrm>
              <a:off x="40837" y="2861754"/>
              <a:ext cx="6179426" cy="754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it-IT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UNA NUOVA LEGGE ELETTORALE PIU’ RESTRITTIVA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0" y="3720827"/>
              <a:ext cx="6261100" cy="8365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 txBox="1"/>
            <p:nvPr/>
          </p:nvSpPr>
          <p:spPr>
            <a:xfrm>
              <a:off x="40837" y="3761664"/>
              <a:ext cx="6179426" cy="754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it-IT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RESTRIZIONI DELLA LIBERTA’ DI STAMPA.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0" y="4620737"/>
              <a:ext cx="6261100" cy="8365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 txBox="1"/>
            <p:nvPr/>
          </p:nvSpPr>
          <p:spPr>
            <a:xfrm>
              <a:off x="40837" y="4661574"/>
              <a:ext cx="6179426" cy="754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1" i="0" lang="it-IT" sz="2200" u="sng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 TRATTAVA DI PROVVEDIMENTI ESTREMAMENTE REAZIONARI</a:t>
              </a:r>
              <a:r>
                <a:rPr b="0" i="0" lang="it-IT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" name="Google Shape;249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1" name="Google Shape;2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LA RIVOLTA</a:t>
            </a:r>
            <a:endParaRPr/>
          </a:p>
        </p:txBody>
      </p:sp>
      <p:grpSp>
        <p:nvGrpSpPr>
          <p:cNvPr id="254" name="Google Shape;254;p4"/>
          <p:cNvGrpSpPr/>
          <p:nvPr/>
        </p:nvGrpSpPr>
        <p:grpSpPr>
          <a:xfrm>
            <a:off x="5155424" y="127392"/>
            <a:ext cx="6522501" cy="6610248"/>
            <a:chOff x="510897" y="783"/>
            <a:chExt cx="6522501" cy="6610248"/>
          </a:xfrm>
        </p:grpSpPr>
        <p:sp>
          <p:nvSpPr>
            <p:cNvPr id="255" name="Google Shape;255;p4"/>
            <p:cNvSpPr/>
            <p:nvPr/>
          </p:nvSpPr>
          <p:spPr>
            <a:xfrm>
              <a:off x="3433986" y="832530"/>
              <a:ext cx="6421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5C5B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 txBox="1"/>
            <p:nvPr/>
          </p:nvSpPr>
          <p:spPr>
            <a:xfrm>
              <a:off x="3738230" y="874886"/>
              <a:ext cx="33636" cy="6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Trebuchet MS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10897" y="783"/>
              <a:ext cx="2924888" cy="1754933"/>
            </a:xfrm>
            <a:prstGeom prst="rect">
              <a:avLst/>
            </a:prstGeom>
            <a:gradFill>
              <a:gsLst>
                <a:gs pos="0">
                  <a:srgbClr val="CDE9E4"/>
                </a:gs>
                <a:gs pos="100000">
                  <a:srgbClr val="A1D8D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 txBox="1"/>
            <p:nvPr/>
          </p:nvSpPr>
          <p:spPr>
            <a:xfrm>
              <a:off x="510897" y="783"/>
              <a:ext cx="2924888" cy="1754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0425" lIns="143300" spcFirstLastPara="1" rIns="143300" wrap="square" tIns="150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IL POPOLO DI PARIGI, AFFIANCATO DALLA BORGHESIA, INSORSE.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73342" y="1753917"/>
              <a:ext cx="3597612" cy="64212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196"/>
                  </a:lnTo>
                  <a:lnTo>
                    <a:pt x="0" y="6319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55C5B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 txBox="1"/>
            <p:nvPr/>
          </p:nvSpPr>
          <p:spPr>
            <a:xfrm>
              <a:off x="3680649" y="2071615"/>
              <a:ext cx="182998" cy="6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Trebuchet MS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108510" y="783"/>
              <a:ext cx="2924888" cy="1754933"/>
            </a:xfrm>
            <a:prstGeom prst="rect">
              <a:avLst/>
            </a:prstGeom>
            <a:gradFill>
              <a:gsLst>
                <a:gs pos="0">
                  <a:srgbClr val="CDE9E4"/>
                </a:gs>
                <a:gs pos="100000">
                  <a:srgbClr val="A1D8D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 txBox="1"/>
            <p:nvPr/>
          </p:nvSpPr>
          <p:spPr>
            <a:xfrm>
              <a:off x="4108510" y="783"/>
              <a:ext cx="2924888" cy="1754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0425" lIns="143300" spcFirstLastPara="1" rIns="143300" wrap="square" tIns="150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DOPO TRE GIORNI DI COMBATTIMENTI SULLE BARRICATE  (DAL 27 AL 29 LUGLIO 1830) CARLO X RINUNCIO’ ALLA CORONA E LASCIO’ IL PAESE.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433986" y="3260188"/>
              <a:ext cx="64212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55C5B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 txBox="1"/>
            <p:nvPr/>
          </p:nvSpPr>
          <p:spPr>
            <a:xfrm>
              <a:off x="3738230" y="3302544"/>
              <a:ext cx="33636" cy="6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Trebuchet MS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10897" y="2428441"/>
              <a:ext cx="2924888" cy="1754933"/>
            </a:xfrm>
            <a:prstGeom prst="rect">
              <a:avLst/>
            </a:prstGeom>
            <a:gradFill>
              <a:gsLst>
                <a:gs pos="0">
                  <a:srgbClr val="CDE9E4"/>
                </a:gs>
                <a:gs pos="100000">
                  <a:srgbClr val="A1D8D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 txBox="1"/>
            <p:nvPr/>
          </p:nvSpPr>
          <p:spPr>
            <a:xfrm>
              <a:off x="510897" y="2428441"/>
              <a:ext cx="2924888" cy="1754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0425" lIns="143300" spcFirstLastPara="1" rIns="143300" wrap="square" tIns="150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 QUESTO PUNTO SI APRIRONO LE DIVERGENZE SUL FRONTE RIVOLUZIONARIO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973342" y="4181574"/>
              <a:ext cx="3597612" cy="64212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196"/>
                  </a:lnTo>
                  <a:lnTo>
                    <a:pt x="0" y="63196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55C5B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 txBox="1"/>
            <p:nvPr/>
          </p:nvSpPr>
          <p:spPr>
            <a:xfrm>
              <a:off x="3680649" y="4499273"/>
              <a:ext cx="182998" cy="6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Trebuchet MS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108510" y="2428441"/>
              <a:ext cx="2924888" cy="1754933"/>
            </a:xfrm>
            <a:prstGeom prst="rect">
              <a:avLst/>
            </a:prstGeom>
            <a:gradFill>
              <a:gsLst>
                <a:gs pos="0">
                  <a:srgbClr val="CDE9E4"/>
                </a:gs>
                <a:gs pos="100000">
                  <a:srgbClr val="A1D8D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 txBox="1"/>
            <p:nvPr/>
          </p:nvSpPr>
          <p:spPr>
            <a:xfrm>
              <a:off x="4108510" y="2428441"/>
              <a:ext cx="2924888" cy="1754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0425" lIns="143300" spcFirstLastPara="1" rIns="143300" wrap="square" tIns="150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IL POPOLO AVREBBE VOLUTO L’INSTAURAZIONE DI UNA REPUBBLICA DEMOCRATICA.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10897" y="4856098"/>
              <a:ext cx="2924888" cy="1754933"/>
            </a:xfrm>
            <a:prstGeom prst="rect">
              <a:avLst/>
            </a:prstGeom>
            <a:gradFill>
              <a:gsLst>
                <a:gs pos="0">
                  <a:srgbClr val="CDE9E4"/>
                </a:gs>
                <a:gs pos="100000">
                  <a:srgbClr val="A1D8D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 txBox="1"/>
            <p:nvPr/>
          </p:nvSpPr>
          <p:spPr>
            <a:xfrm>
              <a:off x="510897" y="4856098"/>
              <a:ext cx="2924888" cy="17549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0425" lIns="143300" spcFirstLastPara="1" rIns="143300" wrap="square" tIns="150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BORGHESIA SCELSE  INVECE DI CONTINUARE  A MANTENERE LA MONARCHIA  CON UN SOVRANO CHE MEGLIO RISPECCHIASSE I LORO INTERESSI.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p5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0" name="Google Shape;2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LUIGI FILIPPO D’ORLEANS</a:t>
            </a:r>
            <a:endParaRPr/>
          </a:p>
        </p:txBody>
      </p:sp>
      <p:grpSp>
        <p:nvGrpSpPr>
          <p:cNvPr id="283" name="Google Shape;283;p5"/>
          <p:cNvGrpSpPr/>
          <p:nvPr/>
        </p:nvGrpSpPr>
        <p:grpSpPr>
          <a:xfrm>
            <a:off x="5284788" y="639763"/>
            <a:ext cx="6261099" cy="5578474"/>
            <a:chOff x="0" y="0"/>
            <a:chExt cx="6261099" cy="5578474"/>
          </a:xfrm>
        </p:grpSpPr>
        <p:sp>
          <p:nvSpPr>
            <p:cNvPr id="284" name="Google Shape;284;p5"/>
            <p:cNvSpPr/>
            <p:nvPr/>
          </p:nvSpPr>
          <p:spPr>
            <a:xfrm>
              <a:off x="0" y="0"/>
              <a:ext cx="5321935" cy="16735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 txBox="1"/>
            <p:nvPr/>
          </p:nvSpPr>
          <p:spPr>
            <a:xfrm>
              <a:off x="49016" y="49016"/>
              <a:ext cx="3516052" cy="1575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ESPONENTE DI UN RAMO COLLATERALE DELLA DINASTIA BORBONICA, VENNE CANDIDATO DAL MARCHESE LA FAYETTE, SIMBOLO DELLA RIVOLUZIONE FRANCESE NELLA FASE COSTITUZIONALE.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69582" y="1952466"/>
              <a:ext cx="5321935" cy="16735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 txBox="1"/>
            <p:nvPr/>
          </p:nvSpPr>
          <p:spPr>
            <a:xfrm>
              <a:off x="518598" y="2001482"/>
              <a:ext cx="3666517" cy="1575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ERA INOLTRE FIGLIO DI FILIPPO EGALITE’, IL DUCE D’ORLEANS CHE AVEVA APPOGGIATO IL POPOLO DURANTE LA RIVOLUZIONE ED ERA STATO PER QUESTO GHIGLIOTTINATO.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9164" y="3904932"/>
              <a:ext cx="5321935" cy="16735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 txBox="1"/>
            <p:nvPr/>
          </p:nvSpPr>
          <p:spPr>
            <a:xfrm>
              <a:off x="988180" y="3953948"/>
              <a:ext cx="3666517" cy="1575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0" i="0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IL 31 LUGLIO 1830 EGLI VENNE ACCLAMATO </a:t>
              </a:r>
              <a:r>
                <a:rPr b="0" i="1" lang="it-IT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 DEI FRANCESI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234132" y="1269103"/>
              <a:ext cx="1087802" cy="1087802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6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 txBox="1"/>
            <p:nvPr/>
          </p:nvSpPr>
          <p:spPr>
            <a:xfrm>
              <a:off x="4478887" y="1269103"/>
              <a:ext cx="598292" cy="8185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703714" y="3210412"/>
              <a:ext cx="1087802" cy="1087802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6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 txBox="1"/>
            <p:nvPr/>
          </p:nvSpPr>
          <p:spPr>
            <a:xfrm>
              <a:off x="4948469" y="3210412"/>
              <a:ext cx="598292" cy="8185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9" name="Google Shape;299;p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Google Shape;3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6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</a:pPr>
            <a:r>
              <a:rPr lang="it-IT" sz="4100"/>
              <a:t>LA COSTITUZIONE ORLEANISTA</a:t>
            </a:r>
            <a:endParaRPr/>
          </a:p>
        </p:txBody>
      </p:sp>
      <p:grpSp>
        <p:nvGrpSpPr>
          <p:cNvPr id="304" name="Google Shape;304;p6"/>
          <p:cNvGrpSpPr/>
          <p:nvPr/>
        </p:nvGrpSpPr>
        <p:grpSpPr>
          <a:xfrm>
            <a:off x="5284788" y="659362"/>
            <a:ext cx="6261100" cy="5539276"/>
            <a:chOff x="0" y="19599"/>
            <a:chExt cx="6261100" cy="5539276"/>
          </a:xfrm>
        </p:grpSpPr>
        <p:sp>
          <p:nvSpPr>
            <p:cNvPr id="305" name="Google Shape;305;p6"/>
            <p:cNvSpPr/>
            <p:nvPr/>
          </p:nvSpPr>
          <p:spPr>
            <a:xfrm>
              <a:off x="0" y="19599"/>
              <a:ext cx="6261100" cy="1061775"/>
            </a:xfrm>
            <a:prstGeom prst="roundRect">
              <a:avLst>
                <a:gd fmla="val 16667" name="adj"/>
              </a:avLst>
            </a:prstGeom>
            <a:solidFill>
              <a:srgbClr val="55C5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 txBox="1"/>
            <p:nvPr/>
          </p:nvSpPr>
          <p:spPr>
            <a:xfrm>
              <a:off x="51832" y="71431"/>
              <a:ext cx="6157436" cy="958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LUIGI FILIPPO  ERA STATO CHIAMATO AL TRONO DOPO LA CACCIATA DI CARLO X.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0" y="1138974"/>
              <a:ext cx="6261100" cy="1061775"/>
            </a:xfrm>
            <a:prstGeom prst="roundRect">
              <a:avLst>
                <a:gd fmla="val 16667" name="adj"/>
              </a:avLst>
            </a:prstGeom>
            <a:solidFill>
              <a:srgbClr val="55C5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 txBox="1"/>
            <p:nvPr/>
          </p:nvSpPr>
          <p:spPr>
            <a:xfrm>
              <a:off x="51832" y="1190806"/>
              <a:ext cx="6157436" cy="958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CAMERA DEI DEPUTATI RIMASE IN CARICA.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0" y="2258349"/>
              <a:ext cx="6261100" cy="1061775"/>
            </a:xfrm>
            <a:prstGeom prst="roundRect">
              <a:avLst>
                <a:gd fmla="val 16667" name="adj"/>
              </a:avLst>
            </a:prstGeom>
            <a:solidFill>
              <a:srgbClr val="55C5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 txBox="1"/>
            <p:nvPr/>
          </p:nvSpPr>
          <p:spPr>
            <a:xfrm>
              <a:off x="51832" y="2310181"/>
              <a:ext cx="6157436" cy="958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 DECISE DI MANTENERE IN VIGORE LA CARTA DEL 1814. LUIGI FILIPPO PROPOSE ALCUNI EMENDAMENTI CHE VENNERO APPROVATI DALLA CAMERA.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0" y="3377725"/>
              <a:ext cx="6261100" cy="1061775"/>
            </a:xfrm>
            <a:prstGeom prst="roundRect">
              <a:avLst>
                <a:gd fmla="val 16667" name="adj"/>
              </a:avLst>
            </a:prstGeom>
            <a:solidFill>
              <a:srgbClr val="55C5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 txBox="1"/>
            <p:nvPr/>
          </p:nvSpPr>
          <p:spPr>
            <a:xfrm>
              <a:off x="51832" y="3429557"/>
              <a:ext cx="6157436" cy="958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COSTITUZIONE PROCLAMAVA IL PRINCIPIO DELLA SOVRANITA’ DELLA NAZIONE.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0" y="4497100"/>
              <a:ext cx="6261100" cy="1061775"/>
            </a:xfrm>
            <a:prstGeom prst="roundRect">
              <a:avLst>
                <a:gd fmla="val 16667" name="adj"/>
              </a:avLst>
            </a:prstGeom>
            <a:solidFill>
              <a:srgbClr val="55C5B7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 txBox="1"/>
            <p:nvPr/>
          </p:nvSpPr>
          <p:spPr>
            <a:xfrm>
              <a:off x="51832" y="4548932"/>
              <a:ext cx="6157436" cy="958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1" lang="it-IT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LIBERTA’ DI STAMPA VENNE  RIPRISTINATA ED IL CATTOLICESIMO DA RELIGIONE DI STATO DIVENNE RELIGIONE DELLA MAGGIORNAZA DEI FRANCESI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it-IT"/>
              <a:t>IL RE BORGHESE</a:t>
            </a:r>
            <a:endParaRPr/>
          </a:p>
        </p:txBody>
      </p:sp>
      <p:grpSp>
        <p:nvGrpSpPr>
          <p:cNvPr id="320" name="Google Shape;320;p7"/>
          <p:cNvGrpSpPr/>
          <p:nvPr/>
        </p:nvGrpSpPr>
        <p:grpSpPr>
          <a:xfrm>
            <a:off x="0" y="3123962"/>
            <a:ext cx="12059476" cy="2511763"/>
            <a:chOff x="0" y="1056622"/>
            <a:chExt cx="12059476" cy="2511763"/>
          </a:xfrm>
        </p:grpSpPr>
        <p:sp>
          <p:nvSpPr>
            <p:cNvPr id="321" name="Google Shape;321;p7"/>
            <p:cNvSpPr/>
            <p:nvPr/>
          </p:nvSpPr>
          <p:spPr>
            <a:xfrm>
              <a:off x="0" y="1056622"/>
              <a:ext cx="3391727" cy="215374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76858" y="1414638"/>
              <a:ext cx="3391727" cy="2153747"/>
            </a:xfrm>
            <a:prstGeom prst="roundRect">
              <a:avLst>
                <a:gd fmla="val 10000" name="adj"/>
              </a:avLst>
            </a:prstGeom>
            <a:solidFill>
              <a:srgbClr val="CACACA">
                <a:alpha val="89803"/>
              </a:srgbClr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 txBox="1"/>
            <p:nvPr/>
          </p:nvSpPr>
          <p:spPr>
            <a:xfrm>
              <a:off x="439939" y="1477719"/>
              <a:ext cx="3265565" cy="2027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COSI’ VENNE  CHIAMATO LUIGI FILIPPO, SIA PER GLI ATTEGGIAMENTI MOLTO VICINI A QUELLI DELL’ ALTA  BORGHESIA, SIA PER LE SCELTE POLITICHE.  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4145445" y="1056622"/>
              <a:ext cx="3391727" cy="215374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4522303" y="1414638"/>
              <a:ext cx="3391727" cy="2153747"/>
            </a:xfrm>
            <a:prstGeom prst="roundRect">
              <a:avLst>
                <a:gd fmla="val 10000" name="adj"/>
              </a:avLst>
            </a:prstGeom>
            <a:solidFill>
              <a:srgbClr val="CACACA">
                <a:alpha val="89803"/>
              </a:srgbClr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 txBox="1"/>
            <p:nvPr/>
          </p:nvSpPr>
          <p:spPr>
            <a:xfrm>
              <a:off x="4585384" y="1477719"/>
              <a:ext cx="3265565" cy="2027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BEN PRESTO INFATTI LE SUE SCELTE POLITICHE SI RIVELARONO VICINE ALLE ESIGENZE DEL MONDO FINANZIARIO E POCO CONSONE AD ASCOLATRE LE ESIGENZE DEL POPOLO.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290890" y="1056622"/>
              <a:ext cx="3391727" cy="215374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667749" y="1414638"/>
              <a:ext cx="3391727" cy="2153747"/>
            </a:xfrm>
            <a:prstGeom prst="roundRect">
              <a:avLst>
                <a:gd fmla="val 10000" name="adj"/>
              </a:avLst>
            </a:prstGeom>
            <a:solidFill>
              <a:srgbClr val="CACACA">
                <a:alpha val="89803"/>
              </a:srgbClr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8730830" y="1477719"/>
              <a:ext cx="3265565" cy="2027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b="0" i="0" lang="it-IT" sz="20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TRA IL 1831 ED IL 1834  ESPLOSERO NUMEROSE  RIVOLTE. </a:t>
              </a:r>
              <a:endPara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5" name="Google Shape;335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8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7" name="Google Shape;33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66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8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rebuchet MS"/>
              <a:buNone/>
            </a:pPr>
            <a:r>
              <a:rPr lang="it-IT" sz="3700"/>
              <a:t>L’INDIPENDENZA DEL BELGIO</a:t>
            </a:r>
            <a:endParaRPr/>
          </a:p>
        </p:txBody>
      </p:sp>
      <p:grpSp>
        <p:nvGrpSpPr>
          <p:cNvPr id="340" name="Google Shape;340;p8"/>
          <p:cNvGrpSpPr/>
          <p:nvPr/>
        </p:nvGrpSpPr>
        <p:grpSpPr>
          <a:xfrm>
            <a:off x="4644527" y="168813"/>
            <a:ext cx="7411484" cy="6513341"/>
            <a:chOff x="0" y="0"/>
            <a:chExt cx="7411484" cy="6513341"/>
          </a:xfrm>
        </p:grpSpPr>
        <p:sp>
          <p:nvSpPr>
            <p:cNvPr id="341" name="Google Shape;341;p8"/>
            <p:cNvSpPr/>
            <p:nvPr/>
          </p:nvSpPr>
          <p:spPr>
            <a:xfrm>
              <a:off x="0" y="0"/>
              <a:ext cx="6299762" cy="1954002"/>
            </a:xfrm>
            <a:prstGeom prst="roundRect">
              <a:avLst>
                <a:gd fmla="val 10000" name="adj"/>
              </a:avLst>
            </a:prstGeom>
            <a:solidFill>
              <a:srgbClr val="F359E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 txBox="1"/>
            <p:nvPr/>
          </p:nvSpPr>
          <p:spPr>
            <a:xfrm>
              <a:off x="57231" y="57231"/>
              <a:ext cx="4191240" cy="1839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rebuchet MS"/>
                <a:buNone/>
              </a:pPr>
              <a:r>
                <a:rPr b="0" i="0" lang="it-IT" sz="21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NELL’AGOSTO 1830,SULLA SCIA DEGLI EVENTI FRANCESI IL BELGIO PROCLAMO’ LA SUA INDIPENDENZA DAL REGNO DEI PAESI BASSI.</a:t>
              </a:r>
              <a:endPara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555861" y="2279669"/>
              <a:ext cx="6299762" cy="1954002"/>
            </a:xfrm>
            <a:prstGeom prst="roundRect">
              <a:avLst>
                <a:gd fmla="val 10000" name="adj"/>
              </a:avLst>
            </a:prstGeom>
            <a:solidFill>
              <a:srgbClr val="F359E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 txBox="1"/>
            <p:nvPr/>
          </p:nvSpPr>
          <p:spPr>
            <a:xfrm>
              <a:off x="613092" y="2336900"/>
              <a:ext cx="4359337" cy="1839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rebuchet MS"/>
                <a:buNone/>
              </a:pPr>
              <a:r>
                <a:rPr b="0" i="0" lang="it-IT" sz="21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NEL DICEMBRE DELLO STESSO ANNO L’INDIPENDENZA VENNE RICONOSCIUTA NELLA CONFERENZA DI LONDRA, ANCHE GRAZIE ALL’APPOGGIO DELLA FRANCIA</a:t>
              </a:r>
              <a:endPara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111722" y="4559339"/>
              <a:ext cx="6299762" cy="1954002"/>
            </a:xfrm>
            <a:prstGeom prst="roundRect">
              <a:avLst>
                <a:gd fmla="val 10000" name="adj"/>
              </a:avLst>
            </a:prstGeom>
            <a:solidFill>
              <a:srgbClr val="F359E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 txBox="1"/>
            <p:nvPr/>
          </p:nvSpPr>
          <p:spPr>
            <a:xfrm>
              <a:off x="1168953" y="4616570"/>
              <a:ext cx="4359337" cy="1839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rebuchet MS"/>
                <a:buNone/>
              </a:pPr>
              <a:r>
                <a:rPr b="0" i="0" lang="it-IT" sz="21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L’ANNO DOPO IL BELGIO DIVENNE UNA MONARCHIA COSTITUZIONALE RETTA DA UN RAMO CADETTO DELLA DINASTIA TEDESCA DI SASSONIA COBURGO</a:t>
              </a:r>
              <a:endParaRPr b="0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029660" y="1481785"/>
              <a:ext cx="1270101" cy="127010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0F5">
                <a:alpha val="89803"/>
              </a:srgbClr>
            </a:solidFill>
            <a:ln cap="flat" cmpd="sng" w="12700">
              <a:solidFill>
                <a:srgbClr val="FAD0F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 txBox="1"/>
            <p:nvPr/>
          </p:nvSpPr>
          <p:spPr>
            <a:xfrm>
              <a:off x="5315433" y="1481785"/>
              <a:ext cx="698555" cy="955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585521" y="3748428"/>
              <a:ext cx="1270101" cy="127010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0F5">
                <a:alpha val="89803"/>
              </a:srgbClr>
            </a:solidFill>
            <a:ln cap="flat" cmpd="sng" w="12700">
              <a:solidFill>
                <a:srgbClr val="FAD0F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 txBox="1"/>
            <p:nvPr/>
          </p:nvSpPr>
          <p:spPr>
            <a:xfrm>
              <a:off x="5871294" y="3748428"/>
              <a:ext cx="698555" cy="955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770AA"/>
              </a:gs>
              <a:gs pos="50000">
                <a:srgbClr val="B45AA9"/>
              </a:gs>
              <a:gs pos="100000">
                <a:srgbClr val="3C1A5E"/>
              </a:gs>
            </a:gsLst>
            <a:lin ang="25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6" name="Google Shape;356;p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9"/>
          <p:cNvSpPr/>
          <p:nvPr/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8" name="Google Shape;3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5006045"/>
            <a:ext cx="4965192" cy="1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9"/>
          <p:cNvSpPr/>
          <p:nvPr/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9"/>
          <p:cNvSpPr txBox="1"/>
          <p:nvPr>
            <p:ph type="title"/>
          </p:nvPr>
        </p:nvSpPr>
        <p:spPr>
          <a:xfrm>
            <a:off x="680321" y="2063262"/>
            <a:ext cx="3739279" cy="2661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it-IT" sz="4400"/>
              <a:t>POLONIA </a:t>
            </a: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4644527" y="168812"/>
            <a:ext cx="7369281" cy="6499273"/>
            <a:chOff x="0" y="0"/>
            <a:chExt cx="7369281" cy="6499273"/>
          </a:xfrm>
        </p:grpSpPr>
        <p:sp>
          <p:nvSpPr>
            <p:cNvPr id="362" name="Google Shape;362;p9"/>
            <p:cNvSpPr/>
            <p:nvPr/>
          </p:nvSpPr>
          <p:spPr>
            <a:xfrm>
              <a:off x="0" y="0"/>
              <a:ext cx="5895425" cy="14298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88B79"/>
                </a:gs>
                <a:gs pos="50000">
                  <a:srgbClr val="FC775C"/>
                </a:gs>
                <a:gs pos="100000">
                  <a:srgbClr val="E6624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 txBox="1"/>
            <p:nvPr/>
          </p:nvSpPr>
          <p:spPr>
            <a:xfrm>
              <a:off x="41879" y="41879"/>
              <a:ext cx="4231694" cy="134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NEL 1815 LA POLONIA ERA DIVENTATA UNA MONARCHIA EREDITARIA SOGGETTA ALLO ZAR RUSSO.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493741" y="1689811"/>
              <a:ext cx="5895425" cy="14298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88B79"/>
                </a:gs>
                <a:gs pos="50000">
                  <a:srgbClr val="FC775C"/>
                </a:gs>
                <a:gs pos="100000">
                  <a:srgbClr val="E6624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 txBox="1"/>
            <p:nvPr/>
          </p:nvSpPr>
          <p:spPr>
            <a:xfrm>
              <a:off x="535620" y="1731690"/>
              <a:ext cx="4388529" cy="134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NEL  novembre1830 LA SCUOLA DI FANTERIA DI VARSAVIA SI RIBELLO’ ALL’ORDINE DI PREPARARSI ALLA MOBILITAZIONE CONTRO IL BELGIO.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980114" y="3379622"/>
              <a:ext cx="5895425" cy="14298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88B79"/>
                </a:gs>
                <a:gs pos="50000">
                  <a:srgbClr val="FC775C"/>
                </a:gs>
                <a:gs pos="100000">
                  <a:srgbClr val="E6624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 txBox="1"/>
            <p:nvPr/>
          </p:nvSpPr>
          <p:spPr>
            <a:xfrm>
              <a:off x="1021993" y="3421501"/>
              <a:ext cx="4395898" cy="134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 PROTESTA SI ESTESE COINVOLGENDO LE SOCIETA’ SEGRETE E COSI’ GIUNSERO NEL GENNAIO 1831 A PROCLAMARE L’INDIPENDENZA.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473856" y="5069433"/>
              <a:ext cx="5895425" cy="14298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88B79"/>
                </a:gs>
                <a:gs pos="50000">
                  <a:srgbClr val="FC775C"/>
                </a:gs>
                <a:gs pos="100000">
                  <a:srgbClr val="E6624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 txBox="1"/>
            <p:nvPr/>
          </p:nvSpPr>
          <p:spPr>
            <a:xfrm>
              <a:off x="1515735" y="5111312"/>
              <a:ext cx="4388529" cy="1346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b="0" i="0" lang="it-IT" sz="1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 QUESTO CASO PEROO LUIGI FILIPPO NON INTERVENNE IN LORO DIFESA E LA RUSSIA RICONQUISTO’ IL PAESE PROCEDENDO AD UN BRUTALE PROCESSO DI RUSSIFICAZIONE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4966029" y="1095127"/>
              <a:ext cx="929396" cy="92939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BD6D2">
                <a:alpha val="89803"/>
              </a:srgbClr>
            </a:solidFill>
            <a:ln cap="flat" cmpd="sng" w="9525">
              <a:solidFill>
                <a:srgbClr val="FBD6D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 txBox="1"/>
            <p:nvPr/>
          </p:nvSpPr>
          <p:spPr>
            <a:xfrm>
              <a:off x="5175143" y="1095127"/>
              <a:ext cx="511168" cy="699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459771" y="2784938"/>
              <a:ext cx="929396" cy="92939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BD6D2">
                <a:alpha val="89803"/>
              </a:srgbClr>
            </a:solidFill>
            <a:ln cap="flat" cmpd="sng" w="9525">
              <a:solidFill>
                <a:srgbClr val="FBD6D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 txBox="1"/>
            <p:nvPr/>
          </p:nvSpPr>
          <p:spPr>
            <a:xfrm>
              <a:off x="5668885" y="2784938"/>
              <a:ext cx="511168" cy="699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5946143" y="4474750"/>
              <a:ext cx="929396" cy="92939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BD6D2">
                <a:alpha val="89803"/>
              </a:srgbClr>
            </a:solidFill>
            <a:ln cap="flat" cmpd="sng" w="9525">
              <a:solidFill>
                <a:srgbClr val="FBD6D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 txBox="1"/>
            <p:nvPr/>
          </p:nvSpPr>
          <p:spPr>
            <a:xfrm>
              <a:off x="6155257" y="4474750"/>
              <a:ext cx="511168" cy="699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Trebuchet MS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o">
  <a:themeElements>
    <a:clrScheme name="Berlin">
      <a:dk1>
        <a:srgbClr val="000000"/>
      </a:dk1>
      <a:lt1>
        <a:srgbClr val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2018-04-26T17:16:44Z</dcterms:created>
  <dc:creator>Marinella Pirastru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0x01010035ED774FB61ECD42AF14F7C8AC6E8BA8</vt:lpwstr>
  </property>
</Properties>
</file>