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5C29C4D-B0F3-4E46-83C6-D97AD5144C96}" type="datetimeFigureOut">
              <a:rPr lang="it-IT" smtClean="0"/>
              <a:t>21/04/2021</a:t>
            </a:fld>
            <a:endParaRPr lang="it-IT"/>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it-IT"/>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4CAD078-D5F0-4BA7-893B-886A429F1D38}" type="slidenum">
              <a:rPr lang="it-IT" smtClean="0"/>
              <a:t>‹N›</a:t>
            </a:fld>
            <a:endParaRPr lang="it-IT"/>
          </a:p>
        </p:txBody>
      </p:sp>
    </p:spTree>
    <p:extLst>
      <p:ext uri="{BB962C8B-B14F-4D97-AF65-F5344CB8AC3E}">
        <p14:creationId xmlns:p14="http://schemas.microsoft.com/office/powerpoint/2010/main" val="39540749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C29C4D-B0F3-4E46-83C6-D97AD5144C96}" type="datetimeFigureOut">
              <a:rPr lang="it-IT" smtClean="0"/>
              <a:t>21/04/2021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CAD078-D5F0-4BA7-893B-886A429F1D38}" type="slidenum">
              <a:rPr lang="it-IT" smtClean="0"/>
              <a:t>‹N›</a:t>
            </a:fld>
            <a:endParaRPr lang="it-IT"/>
          </a:p>
        </p:txBody>
      </p:sp>
    </p:spTree>
    <p:extLst>
      <p:ext uri="{BB962C8B-B14F-4D97-AF65-F5344CB8AC3E}">
        <p14:creationId xmlns:p14="http://schemas.microsoft.com/office/powerpoint/2010/main" val="263412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C29C4D-B0F3-4E46-83C6-D97AD5144C96}" type="datetimeFigureOut">
              <a:rPr lang="it-IT" smtClean="0"/>
              <a:t>21/04/2021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CAD078-D5F0-4BA7-893B-886A429F1D38}" type="slidenum">
              <a:rPr lang="it-IT" smtClean="0"/>
              <a:t>‹N›</a:t>
            </a:fld>
            <a:endParaRPr lang="it-IT"/>
          </a:p>
        </p:txBody>
      </p:sp>
    </p:spTree>
    <p:extLst>
      <p:ext uri="{BB962C8B-B14F-4D97-AF65-F5344CB8AC3E}">
        <p14:creationId xmlns:p14="http://schemas.microsoft.com/office/powerpoint/2010/main" val="132148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45C29C4D-B0F3-4E46-83C6-D97AD5144C96}" type="datetimeFigureOut">
              <a:rPr lang="it-IT" smtClean="0"/>
              <a:t>21/04/2021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4CAD078-D5F0-4BA7-893B-886A429F1D38}" type="slidenum">
              <a:rPr lang="it-IT" smtClean="0"/>
              <a:t>‹N›</a:t>
            </a:fld>
            <a:endParaRPr lang="it-IT"/>
          </a:p>
        </p:txBody>
      </p:sp>
    </p:spTree>
    <p:extLst>
      <p:ext uri="{BB962C8B-B14F-4D97-AF65-F5344CB8AC3E}">
        <p14:creationId xmlns:p14="http://schemas.microsoft.com/office/powerpoint/2010/main" val="407432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5C29C4D-B0F3-4E46-83C6-D97AD5144C96}" type="datetimeFigureOut">
              <a:rPr lang="it-IT" smtClean="0"/>
              <a:t>21/04/2021</a:t>
            </a:fld>
            <a:endParaRPr lang="it-IT"/>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it-IT"/>
          </a:p>
        </p:txBody>
      </p:sp>
      <p:sp>
        <p:nvSpPr>
          <p:cNvPr id="6" name="Slide Number Placeholder 5"/>
          <p:cNvSpPr>
            <a:spLocks noGrp="1"/>
          </p:cNvSpPr>
          <p:nvPr>
            <p:ph type="sldNum" sz="quarter" idx="12"/>
          </p:nvPr>
        </p:nvSpPr>
        <p:spPr>
          <a:xfrm>
            <a:off x="8604504" y="5211060"/>
            <a:ext cx="2112264" cy="228600"/>
          </a:xfrm>
        </p:spPr>
        <p:txBody>
          <a:bodyPr/>
          <a:lstStyle/>
          <a:p>
            <a:fld id="{A4CAD078-D5F0-4BA7-893B-886A429F1D38}" type="slidenum">
              <a:rPr lang="it-IT" smtClean="0"/>
              <a:t>‹N›</a:t>
            </a:fld>
            <a:endParaRPr lang="it-IT"/>
          </a:p>
        </p:txBody>
      </p:sp>
    </p:spTree>
    <p:extLst>
      <p:ext uri="{BB962C8B-B14F-4D97-AF65-F5344CB8AC3E}">
        <p14:creationId xmlns:p14="http://schemas.microsoft.com/office/powerpoint/2010/main" val="112213393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45C29C4D-B0F3-4E46-83C6-D97AD5144C96}" type="datetimeFigureOut">
              <a:rPr lang="it-IT" smtClean="0"/>
              <a:t>21/04/2021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4CAD078-D5F0-4BA7-893B-886A429F1D38}" type="slidenum">
              <a:rPr lang="it-IT" smtClean="0"/>
              <a:t>‹N›</a:t>
            </a:fld>
            <a:endParaRPr lang="it-IT"/>
          </a:p>
        </p:txBody>
      </p:sp>
    </p:spTree>
    <p:extLst>
      <p:ext uri="{BB962C8B-B14F-4D97-AF65-F5344CB8AC3E}">
        <p14:creationId xmlns:p14="http://schemas.microsoft.com/office/powerpoint/2010/main" val="399491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45C29C4D-B0F3-4E46-83C6-D97AD5144C96}" type="datetimeFigureOut">
              <a:rPr lang="it-IT" smtClean="0"/>
              <a:t>21/04/2021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4CAD078-D5F0-4BA7-893B-886A429F1D38}" type="slidenum">
              <a:rPr lang="it-IT" smtClean="0"/>
              <a:t>‹N›</a:t>
            </a:fld>
            <a:endParaRPr lang="it-IT"/>
          </a:p>
        </p:txBody>
      </p:sp>
    </p:spTree>
    <p:extLst>
      <p:ext uri="{BB962C8B-B14F-4D97-AF65-F5344CB8AC3E}">
        <p14:creationId xmlns:p14="http://schemas.microsoft.com/office/powerpoint/2010/main" val="1160148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C29C4D-B0F3-4E46-83C6-D97AD5144C96}" type="datetimeFigureOut">
              <a:rPr lang="it-IT" smtClean="0"/>
              <a:t>21/04/2021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4CAD078-D5F0-4BA7-893B-886A429F1D38}" type="slidenum">
              <a:rPr lang="it-IT" smtClean="0"/>
              <a:t>‹N›</a:t>
            </a:fld>
            <a:endParaRPr lang="it-IT"/>
          </a:p>
        </p:txBody>
      </p:sp>
    </p:spTree>
    <p:extLst>
      <p:ext uri="{BB962C8B-B14F-4D97-AF65-F5344CB8AC3E}">
        <p14:creationId xmlns:p14="http://schemas.microsoft.com/office/powerpoint/2010/main" val="24058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29C4D-B0F3-4E46-83C6-D97AD5144C96}" type="datetimeFigureOut">
              <a:rPr lang="it-IT" smtClean="0"/>
              <a:t>21/04/2021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4CAD078-D5F0-4BA7-893B-886A429F1D38}" type="slidenum">
              <a:rPr lang="it-IT" smtClean="0"/>
              <a:t>‹N›</a:t>
            </a:fld>
            <a:endParaRPr lang="it-IT"/>
          </a:p>
        </p:txBody>
      </p:sp>
    </p:spTree>
    <p:extLst>
      <p:ext uri="{BB962C8B-B14F-4D97-AF65-F5344CB8AC3E}">
        <p14:creationId xmlns:p14="http://schemas.microsoft.com/office/powerpoint/2010/main" val="209927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8" name="Date Placeholder 7"/>
          <p:cNvSpPr>
            <a:spLocks noGrp="1"/>
          </p:cNvSpPr>
          <p:nvPr>
            <p:ph type="dt" sz="half" idx="10"/>
          </p:nvPr>
        </p:nvSpPr>
        <p:spPr/>
        <p:txBody>
          <a:bodyPr/>
          <a:lstStyle/>
          <a:p>
            <a:fld id="{45C29C4D-B0F3-4E46-83C6-D97AD5144C96}" type="datetimeFigureOut">
              <a:rPr lang="it-IT" smtClean="0"/>
              <a:t>21/04/2021</a:t>
            </a:fld>
            <a:endParaRPr lang="it-IT"/>
          </a:p>
        </p:txBody>
      </p:sp>
      <p:sp>
        <p:nvSpPr>
          <p:cNvPr id="9" name="Footer Placeholder 8"/>
          <p:cNvSpPr>
            <a:spLocks noGrp="1"/>
          </p:cNvSpPr>
          <p:nvPr>
            <p:ph type="ftr" sz="quarter" idx="11"/>
          </p:nvPr>
        </p:nvSpPr>
        <p:spPr/>
        <p:txBody>
          <a:bodyPr/>
          <a:lstStyle>
            <a:lvl1pPr algn="r">
              <a:defRPr/>
            </a:lvl1pPr>
          </a:lstStyle>
          <a:p>
            <a:endParaRPr lang="it-IT"/>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4CAD078-D5F0-4BA7-893B-886A429F1D38}" type="slidenum">
              <a:rPr lang="it-IT" smtClean="0"/>
              <a:t>‹N›</a:t>
            </a:fld>
            <a:endParaRPr lang="it-IT"/>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480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5C29C4D-B0F3-4E46-83C6-D97AD5144C96}" type="datetimeFigureOut">
              <a:rPr lang="it-IT" smtClean="0"/>
              <a:t>21/04/2021</a:t>
            </a:fld>
            <a:endParaRPr lang="it-IT"/>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it-IT"/>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4CAD078-D5F0-4BA7-893B-886A429F1D38}" type="slidenum">
              <a:rPr lang="it-IT" smtClean="0"/>
              <a:t>‹N›</a:t>
            </a:fld>
            <a:endParaRPr lang="it-IT"/>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95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5C29C4D-B0F3-4E46-83C6-D97AD5144C96}" type="datetimeFigureOut">
              <a:rPr lang="it-IT" smtClean="0"/>
              <a:t>21/04/2021</a:t>
            </a:fld>
            <a:endParaRPr lang="it-IT"/>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it-IT"/>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4CAD078-D5F0-4BA7-893B-886A429F1D38}" type="slidenum">
              <a:rPr lang="it-IT" smtClean="0"/>
              <a:t>‹N›</a:t>
            </a:fld>
            <a:endParaRPr lang="it-IT"/>
          </a:p>
        </p:txBody>
      </p:sp>
    </p:spTree>
    <p:extLst>
      <p:ext uri="{BB962C8B-B14F-4D97-AF65-F5344CB8AC3E}">
        <p14:creationId xmlns:p14="http://schemas.microsoft.com/office/powerpoint/2010/main" val="6460546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Virginia </a:t>
            </a:r>
            <a:r>
              <a:rPr lang="it-IT" dirty="0" err="1" smtClean="0"/>
              <a:t>woolf</a:t>
            </a:r>
            <a:endParaRPr lang="it-IT" dirty="0"/>
          </a:p>
        </p:txBody>
      </p:sp>
      <p:sp>
        <p:nvSpPr>
          <p:cNvPr id="3" name="Sottotitolo 2"/>
          <p:cNvSpPr>
            <a:spLocks noGrp="1"/>
          </p:cNvSpPr>
          <p:nvPr>
            <p:ph type="subTitle" idx="1"/>
          </p:nvPr>
        </p:nvSpPr>
        <p:spPr/>
        <p:txBody>
          <a:bodyPr/>
          <a:lstStyle/>
          <a:p>
            <a:r>
              <a:rPr lang="it-IT" dirty="0" smtClean="0"/>
              <a:t>1882 - 1941</a:t>
            </a:r>
            <a:endParaRPr lang="it-IT" dirty="0"/>
          </a:p>
        </p:txBody>
      </p:sp>
    </p:spTree>
    <p:extLst>
      <p:ext uri="{BB962C8B-B14F-4D97-AF65-F5344CB8AC3E}">
        <p14:creationId xmlns:p14="http://schemas.microsoft.com/office/powerpoint/2010/main" val="3509542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TREATMENT OF TIME</a:t>
            </a:r>
            <a:endParaRPr lang="it-IT" dirty="0"/>
          </a:p>
        </p:txBody>
      </p:sp>
      <p:sp>
        <p:nvSpPr>
          <p:cNvPr id="3" name="Segnaposto contenuto 2"/>
          <p:cNvSpPr>
            <a:spLocks noGrp="1"/>
          </p:cNvSpPr>
          <p:nvPr>
            <p:ph idx="1"/>
          </p:nvPr>
        </p:nvSpPr>
        <p:spPr/>
        <p:txBody>
          <a:bodyPr>
            <a:normAutofit/>
          </a:bodyPr>
          <a:lstStyle/>
          <a:p>
            <a:r>
              <a:rPr lang="it-IT" dirty="0" smtClean="0"/>
              <a:t>TIME: </a:t>
            </a:r>
            <a:r>
              <a:rPr lang="it-IT" b="1" dirty="0" smtClean="0"/>
              <a:t>INTERIOR TIME VS CHRONOLOGICAL TIME</a:t>
            </a:r>
          </a:p>
          <a:p>
            <a:endParaRPr lang="it-IT" b="1" dirty="0" smtClean="0"/>
          </a:p>
          <a:p>
            <a:r>
              <a:rPr lang="en-US" dirty="0"/>
              <a:t>As Clarissa walks around London, her physical trajectory towards the flower shop is constantly interrupted by the interior tunnels that open up in her mind. She is thrown into the depths of the past and the uncertain terrain of the future. </a:t>
            </a:r>
            <a:r>
              <a:rPr lang="en-US" dirty="0"/>
              <a:t>T</a:t>
            </a:r>
            <a:r>
              <a:rPr lang="en-US" dirty="0" smtClean="0"/>
              <a:t>he </a:t>
            </a:r>
            <a:r>
              <a:rPr lang="en-US" dirty="0"/>
              <a:t>dilated quality of her interior time is interrupted by the chimes of Big Ben. </a:t>
            </a:r>
            <a:endParaRPr lang="en-US" dirty="0" smtClean="0"/>
          </a:p>
          <a:p>
            <a:endParaRPr lang="en-US" dirty="0" smtClean="0"/>
          </a:p>
          <a:p>
            <a:r>
              <a:rPr lang="en-US" dirty="0"/>
              <a:t>There is a continuous passage from outer to inner reality: as Clarissa walks through London, her physical impressions of the city are interwoven with her mental associations and </a:t>
            </a:r>
            <a:r>
              <a:rPr lang="en-US" dirty="0" smtClean="0"/>
              <a:t>reveries. </a:t>
            </a:r>
            <a:endParaRPr lang="it-IT" dirty="0"/>
          </a:p>
        </p:txBody>
      </p:sp>
    </p:spTree>
    <p:extLst>
      <p:ext uri="{BB962C8B-B14F-4D97-AF65-F5344CB8AC3E}">
        <p14:creationId xmlns:p14="http://schemas.microsoft.com/office/powerpoint/2010/main" val="425833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SEPTIMUS SMITH</a:t>
            </a:r>
            <a:endParaRPr lang="it-IT" dirty="0"/>
          </a:p>
        </p:txBody>
      </p:sp>
      <p:sp>
        <p:nvSpPr>
          <p:cNvPr id="3" name="Segnaposto contenuto 2"/>
          <p:cNvSpPr>
            <a:spLocks noGrp="1"/>
          </p:cNvSpPr>
          <p:nvPr>
            <p:ph idx="1"/>
          </p:nvPr>
        </p:nvSpPr>
        <p:spPr/>
        <p:txBody>
          <a:bodyPr>
            <a:normAutofit lnSpcReduction="10000"/>
          </a:bodyPr>
          <a:lstStyle/>
          <a:p>
            <a:r>
              <a:rPr lang="en-US" dirty="0"/>
              <a:t>Lines 39-70 convey the idea that </a:t>
            </a:r>
            <a:r>
              <a:rPr lang="en-US" dirty="0" err="1"/>
              <a:t>Septimus</a:t>
            </a:r>
            <a:r>
              <a:rPr lang="en-US" dirty="0"/>
              <a:t> is in the grip of a very serious mental illness:</a:t>
            </a:r>
            <a:endParaRPr lang="it-IT" dirty="0"/>
          </a:p>
          <a:p>
            <a:pPr lvl="0"/>
            <a:r>
              <a:rPr lang="en-US" b="1" dirty="0"/>
              <a:t>ALIENATION</a:t>
            </a:r>
            <a:r>
              <a:rPr lang="en-US" dirty="0"/>
              <a:t> (line 41) → ‘The world has raised its whip, where will it descend?’</a:t>
            </a:r>
            <a:endParaRPr lang="it-IT" dirty="0"/>
          </a:p>
          <a:p>
            <a:pPr lvl="0"/>
            <a:r>
              <a:rPr lang="en-US" b="1" dirty="0"/>
              <a:t>PANIC</a:t>
            </a:r>
            <a:r>
              <a:rPr lang="en-US" dirty="0"/>
              <a:t> (lines 48-51) → ‘</a:t>
            </a:r>
            <a:r>
              <a:rPr lang="en-US" dirty="0" err="1"/>
              <a:t>Septimus</a:t>
            </a:r>
            <a:r>
              <a:rPr lang="en-US" dirty="0"/>
              <a:t> thought, and this gradual drawing together of everything to one </a:t>
            </a:r>
            <a:r>
              <a:rPr lang="en-US" dirty="0" err="1"/>
              <a:t>centre</a:t>
            </a:r>
            <a:r>
              <a:rPr lang="en-US" dirty="0"/>
              <a:t> before his eyes, as if some horror had come almost to the surface and was about to burst into flames, terrified him. The world wavered and quivered and threatened to burst into flames.’</a:t>
            </a:r>
            <a:endParaRPr lang="it-IT" dirty="0"/>
          </a:p>
          <a:p>
            <a:pPr lvl="0"/>
            <a:r>
              <a:rPr lang="en-US" b="1" dirty="0"/>
              <a:t>FEELING OF GUILT </a:t>
            </a:r>
            <a:r>
              <a:rPr lang="en-US" dirty="0"/>
              <a:t>(lines 51-3) → ‘It is I who am blocking the way, he thought. Was he not being looked at and pointed at; was he not weighted there, rooted to the pavement, for a purpose? but for what purpose?’</a:t>
            </a:r>
            <a:endParaRPr lang="it-IT" dirty="0"/>
          </a:p>
          <a:p>
            <a:pPr lvl="0"/>
            <a:r>
              <a:rPr lang="en-US" b="1" dirty="0"/>
              <a:t>ANGER</a:t>
            </a:r>
            <a:r>
              <a:rPr lang="en-US" dirty="0"/>
              <a:t> (lines 61-2) → ‘But her husband, for they had been married four, five years now, jumped, started, and said, ‘All right!’ angrily, as if she had interrupted him.’</a:t>
            </a:r>
            <a:endParaRPr lang="it-IT" dirty="0"/>
          </a:p>
          <a:p>
            <a:pPr lvl="0"/>
            <a:r>
              <a:rPr lang="en-US" b="1" dirty="0"/>
              <a:t>MADNESS</a:t>
            </a:r>
            <a:r>
              <a:rPr lang="en-US" dirty="0"/>
              <a:t> (line 65) → ‘</a:t>
            </a:r>
            <a:r>
              <a:rPr lang="en-US" dirty="0" err="1"/>
              <a:t>Septimus</a:t>
            </a:r>
            <a:r>
              <a:rPr lang="en-US" dirty="0"/>
              <a:t> had said, ‘I will kill myself’; an awful thing to say.’</a:t>
            </a:r>
            <a:endParaRPr lang="it-IT" dirty="0"/>
          </a:p>
          <a:p>
            <a:endParaRPr lang="it-IT" dirty="0"/>
          </a:p>
        </p:txBody>
      </p:sp>
    </p:spTree>
    <p:extLst>
      <p:ext uri="{BB962C8B-B14F-4D97-AF65-F5344CB8AC3E}">
        <p14:creationId xmlns:p14="http://schemas.microsoft.com/office/powerpoint/2010/main" val="338624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NARRATIVE TECHNIQUE</a:t>
            </a:r>
            <a:endParaRPr lang="it-IT" dirty="0"/>
          </a:p>
        </p:txBody>
      </p:sp>
      <p:sp>
        <p:nvSpPr>
          <p:cNvPr id="3" name="Segnaposto contenuto 2"/>
          <p:cNvSpPr>
            <a:spLocks noGrp="1"/>
          </p:cNvSpPr>
          <p:nvPr>
            <p:ph idx="1"/>
          </p:nvPr>
        </p:nvSpPr>
        <p:spPr/>
        <p:txBody>
          <a:bodyPr>
            <a:normAutofit/>
          </a:bodyPr>
          <a:lstStyle/>
          <a:p>
            <a:r>
              <a:rPr lang="en-US" dirty="0"/>
              <a:t>The narrative is organized piece by piece through </a:t>
            </a:r>
            <a:r>
              <a:rPr lang="en-US" b="1" dirty="0"/>
              <a:t>association</a:t>
            </a:r>
            <a:r>
              <a:rPr lang="en-US" dirty="0" smtClean="0"/>
              <a:t>.</a:t>
            </a:r>
          </a:p>
          <a:p>
            <a:endParaRPr lang="it-IT" dirty="0"/>
          </a:p>
          <a:p>
            <a:r>
              <a:rPr lang="en-US" b="1" dirty="0"/>
              <a:t>The point of view changes constantly</a:t>
            </a:r>
            <a:r>
              <a:rPr lang="en-US" dirty="0"/>
              <a:t>, often shifting from one character’s </a:t>
            </a:r>
            <a:r>
              <a:rPr lang="en-US" b="1" dirty="0"/>
              <a:t>stream of consciousness </a:t>
            </a:r>
            <a:r>
              <a:rPr lang="en-US" dirty="0"/>
              <a:t>(subjective interior thoughts) to another’s within a single paragraph. </a:t>
            </a:r>
            <a:endParaRPr lang="en-US" dirty="0" smtClean="0"/>
          </a:p>
          <a:p>
            <a:endParaRPr lang="en-US" dirty="0" smtClean="0"/>
          </a:p>
          <a:p>
            <a:r>
              <a:rPr lang="en-US" dirty="0" smtClean="0"/>
              <a:t>The </a:t>
            </a:r>
            <a:r>
              <a:rPr lang="en-US" dirty="0"/>
              <a:t>omniscient narrator is a commenting voice who knows everything about the characters. This voice appears only occasionally among the subjective thoughts of the characters. </a:t>
            </a:r>
            <a:endParaRPr lang="it-IT" dirty="0"/>
          </a:p>
        </p:txBody>
      </p:sp>
    </p:spTree>
    <p:extLst>
      <p:ext uri="{BB962C8B-B14F-4D97-AF65-F5344CB8AC3E}">
        <p14:creationId xmlns:p14="http://schemas.microsoft.com/office/powerpoint/2010/main" val="185235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SYNTAX and PUNCTUATION</a:t>
            </a:r>
            <a:endParaRPr lang="it-IT" dirty="0"/>
          </a:p>
        </p:txBody>
      </p:sp>
      <p:sp>
        <p:nvSpPr>
          <p:cNvPr id="3" name="Segnaposto contenuto 2"/>
          <p:cNvSpPr>
            <a:spLocks noGrp="1"/>
          </p:cNvSpPr>
          <p:nvPr>
            <p:ph idx="1"/>
          </p:nvPr>
        </p:nvSpPr>
        <p:spPr/>
        <p:txBody>
          <a:bodyPr/>
          <a:lstStyle/>
          <a:p>
            <a:pPr lvl="0"/>
            <a:endParaRPr lang="en-US" dirty="0" smtClean="0"/>
          </a:p>
          <a:p>
            <a:pPr lvl="0"/>
            <a:r>
              <a:rPr lang="en-US" sz="2800" dirty="0" smtClean="0"/>
              <a:t>Dashes</a:t>
            </a:r>
            <a:endParaRPr lang="it-IT" sz="2800" dirty="0"/>
          </a:p>
          <a:p>
            <a:pPr lvl="0"/>
            <a:r>
              <a:rPr lang="en-US" sz="2800" dirty="0"/>
              <a:t>Semicolons</a:t>
            </a:r>
            <a:endParaRPr lang="it-IT" sz="2800" dirty="0"/>
          </a:p>
          <a:p>
            <a:pPr lvl="0"/>
            <a:r>
              <a:rPr lang="en-US" sz="2800" dirty="0"/>
              <a:t>Questions marks</a:t>
            </a:r>
            <a:endParaRPr lang="it-IT" sz="2800" dirty="0"/>
          </a:p>
          <a:p>
            <a:pPr lvl="0"/>
            <a:r>
              <a:rPr lang="en-US" sz="2800" dirty="0"/>
              <a:t>Exclamations</a:t>
            </a:r>
            <a:endParaRPr lang="it-IT" sz="2800" dirty="0"/>
          </a:p>
          <a:p>
            <a:pPr lvl="0"/>
            <a:r>
              <a:rPr lang="en-US" sz="2800" dirty="0"/>
              <a:t>Very short sentences</a:t>
            </a:r>
            <a:endParaRPr lang="it-IT" sz="2800" dirty="0"/>
          </a:p>
          <a:p>
            <a:endParaRPr lang="it-IT" dirty="0"/>
          </a:p>
        </p:txBody>
      </p:sp>
    </p:spTree>
    <p:extLst>
      <p:ext uri="{BB962C8B-B14F-4D97-AF65-F5344CB8AC3E}">
        <p14:creationId xmlns:p14="http://schemas.microsoft.com/office/powerpoint/2010/main" val="37344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Extract</a:t>
            </a:r>
            <a:r>
              <a:rPr lang="it-IT" dirty="0" smtClean="0"/>
              <a:t> p.271 - CLARISSA’S PARTY</a:t>
            </a:r>
            <a:endParaRPr lang="it-IT" dirty="0"/>
          </a:p>
        </p:txBody>
      </p:sp>
      <p:sp>
        <p:nvSpPr>
          <p:cNvPr id="3" name="Segnaposto contenuto 2"/>
          <p:cNvSpPr>
            <a:spLocks noGrp="1"/>
          </p:cNvSpPr>
          <p:nvPr>
            <p:ph idx="1"/>
          </p:nvPr>
        </p:nvSpPr>
        <p:spPr/>
        <p:txBody>
          <a:bodyPr>
            <a:normAutofit/>
          </a:bodyPr>
          <a:lstStyle/>
          <a:p>
            <a:r>
              <a:rPr lang="en-US" dirty="0" smtClean="0"/>
              <a:t>It </a:t>
            </a:r>
            <a:r>
              <a:rPr lang="en-US" dirty="0"/>
              <a:t>is evening: Clarissa’s guests have </a:t>
            </a:r>
            <a:r>
              <a:rPr lang="en-US" dirty="0" smtClean="0"/>
              <a:t>arrived and </a:t>
            </a:r>
            <a:r>
              <a:rPr lang="en-US" dirty="0"/>
              <a:t>the party has finally begun. But the festive atmosphere is disturbed by the news of </a:t>
            </a:r>
            <a:r>
              <a:rPr lang="en-US" dirty="0" err="1"/>
              <a:t>Septimus</a:t>
            </a:r>
            <a:r>
              <a:rPr lang="en-US" dirty="0"/>
              <a:t>’ suicide</a:t>
            </a:r>
            <a:r>
              <a:rPr lang="en-US" dirty="0" smtClean="0"/>
              <a:t>.</a:t>
            </a:r>
          </a:p>
          <a:p>
            <a:endParaRPr lang="it-IT" dirty="0"/>
          </a:p>
          <a:p>
            <a:r>
              <a:rPr lang="en-US" dirty="0"/>
              <a:t>At the beginning of the extract, Lady Bradshaw tells </a:t>
            </a:r>
            <a:r>
              <a:rPr lang="en-US" dirty="0" err="1"/>
              <a:t>Mrs</a:t>
            </a:r>
            <a:r>
              <a:rPr lang="en-US" dirty="0"/>
              <a:t> Dalloway that a young man </a:t>
            </a:r>
            <a:r>
              <a:rPr lang="en-US" dirty="0" smtClean="0"/>
              <a:t>has </a:t>
            </a:r>
            <a:r>
              <a:rPr lang="en-US" dirty="0"/>
              <a:t>killed </a:t>
            </a:r>
            <a:r>
              <a:rPr lang="en-US" dirty="0" smtClean="0"/>
              <a:t>himself by </a:t>
            </a:r>
            <a:r>
              <a:rPr lang="en-US" dirty="0"/>
              <a:t>throwing himself out of a window. His body was wounded by ‘the rusty spikes’ (line 5) and smashed onto the ground. </a:t>
            </a:r>
            <a:r>
              <a:rPr lang="en-US" dirty="0" smtClean="0">
                <a:latin typeface="Calibri" panose="020F0502020204030204" pitchFamily="34" charset="0"/>
                <a:cs typeface="Calibri" panose="020F0502020204030204" pitchFamily="34" charset="0"/>
              </a:rPr>
              <a:t>→ </a:t>
            </a:r>
            <a:r>
              <a:rPr lang="en-US" dirty="0" smtClean="0"/>
              <a:t>BRUTALITY OF THE ACT</a:t>
            </a:r>
          </a:p>
          <a:p>
            <a:endParaRPr lang="it-IT" dirty="0"/>
          </a:p>
          <a:p>
            <a:pPr lvl="0"/>
            <a:r>
              <a:rPr lang="en-US" dirty="0"/>
              <a:t>Line 5 ‘Up had flashed the ground’ → inversion</a:t>
            </a:r>
            <a:endParaRPr lang="it-IT" dirty="0"/>
          </a:p>
          <a:p>
            <a:pPr lvl="0"/>
            <a:r>
              <a:rPr lang="en-US" dirty="0"/>
              <a:t>Line 5 ‘blundering, bruising’ → alliteration</a:t>
            </a:r>
            <a:endParaRPr lang="it-IT" dirty="0"/>
          </a:p>
          <a:p>
            <a:pPr lvl="0"/>
            <a:r>
              <a:rPr lang="en-US" dirty="0"/>
              <a:t>Line 6 ‘a thud, thud, thud’ → onomatopoeia and repetition</a:t>
            </a:r>
            <a:endParaRPr lang="it-IT" dirty="0"/>
          </a:p>
          <a:p>
            <a:pPr lvl="0"/>
            <a:r>
              <a:rPr lang="en-US" dirty="0"/>
              <a:t>Line 6 ‘a suffocation of blackness’ → metaphor</a:t>
            </a:r>
            <a:endParaRPr lang="it-IT" dirty="0"/>
          </a:p>
          <a:p>
            <a:endParaRPr lang="it-IT" dirty="0"/>
          </a:p>
        </p:txBody>
      </p:sp>
    </p:spTree>
    <p:extLst>
      <p:ext uri="{BB962C8B-B14F-4D97-AF65-F5344CB8AC3E}">
        <p14:creationId xmlns:p14="http://schemas.microsoft.com/office/powerpoint/2010/main" val="3494542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CLARISSA’S REACTION</a:t>
            </a:r>
            <a:endParaRPr lang="it-IT" dirty="0"/>
          </a:p>
        </p:txBody>
      </p:sp>
      <p:sp>
        <p:nvSpPr>
          <p:cNvPr id="3" name="Segnaposto contenuto 2"/>
          <p:cNvSpPr>
            <a:spLocks noGrp="1"/>
          </p:cNvSpPr>
          <p:nvPr>
            <p:ph idx="1"/>
          </p:nvPr>
        </p:nvSpPr>
        <p:spPr/>
        <p:txBody>
          <a:bodyPr>
            <a:normAutofit/>
          </a:bodyPr>
          <a:lstStyle/>
          <a:p>
            <a:r>
              <a:rPr lang="en-US" dirty="0" err="1"/>
              <a:t>Mrs</a:t>
            </a:r>
            <a:r>
              <a:rPr lang="en-US" dirty="0"/>
              <a:t> Dalloway mentally comments on the event: she is worried about the fact that death is now present in the middle of her party which was supposed to be a happy moment.</a:t>
            </a:r>
            <a:endParaRPr lang="it-IT" dirty="0"/>
          </a:p>
          <a:p>
            <a:pPr lvl="0"/>
            <a:r>
              <a:rPr lang="en-US" dirty="0"/>
              <a:t>Then s</a:t>
            </a:r>
            <a:r>
              <a:rPr lang="en-US" dirty="0" smtClean="0"/>
              <a:t>he </a:t>
            </a:r>
            <a:r>
              <a:rPr lang="en-US" dirty="0"/>
              <a:t>identifies with the young man and wonders why he has killed himself.</a:t>
            </a:r>
            <a:endParaRPr lang="it-IT" dirty="0"/>
          </a:p>
          <a:p>
            <a:pPr lvl="0"/>
            <a:r>
              <a:rPr lang="en-US" dirty="0"/>
              <a:t>Later on, she looks out of the window and sees an old woman staring at her from the window in the opposite room; the old woman is alone and she is going to bed.</a:t>
            </a:r>
            <a:endParaRPr lang="it-IT" dirty="0"/>
          </a:p>
          <a:p>
            <a:pPr lvl="0"/>
            <a:r>
              <a:rPr lang="en-US" dirty="0"/>
              <a:t>Then Clarissa hears her guests ‘laughing and shouting’; the clock ‘striking the hour’ (lines 51-4). </a:t>
            </a:r>
            <a:r>
              <a:rPr lang="en-US" dirty="0" err="1"/>
              <a:t>Mrs</a:t>
            </a:r>
            <a:r>
              <a:rPr lang="en-US" dirty="0"/>
              <a:t> Dalloway is convinced that nevertheless the people at the party would go on living.</a:t>
            </a:r>
            <a:endParaRPr lang="it-IT" dirty="0"/>
          </a:p>
          <a:p>
            <a:pPr lvl="0"/>
            <a:r>
              <a:rPr lang="en-US" dirty="0"/>
              <a:t>Finally she resolves to come back to her </a:t>
            </a:r>
            <a:r>
              <a:rPr lang="en-US" dirty="0" smtClean="0"/>
              <a:t>guests</a:t>
            </a:r>
            <a:r>
              <a:rPr lang="en-US" dirty="0"/>
              <a:t>.</a:t>
            </a:r>
            <a:endParaRPr lang="it-IT" dirty="0"/>
          </a:p>
          <a:p>
            <a:endParaRPr lang="it-IT" dirty="0"/>
          </a:p>
        </p:txBody>
      </p:sp>
    </p:spTree>
    <p:extLst>
      <p:ext uri="{BB962C8B-B14F-4D97-AF65-F5344CB8AC3E}">
        <p14:creationId xmlns:p14="http://schemas.microsoft.com/office/powerpoint/2010/main" val="160563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CLARISSA’S MOMENT OF BEING</a:t>
            </a:r>
            <a:endParaRPr lang="it-IT" dirty="0"/>
          </a:p>
        </p:txBody>
      </p:sp>
      <p:sp>
        <p:nvSpPr>
          <p:cNvPr id="3" name="Segnaposto contenuto 2"/>
          <p:cNvSpPr>
            <a:spLocks noGrp="1"/>
          </p:cNvSpPr>
          <p:nvPr>
            <p:ph idx="1"/>
          </p:nvPr>
        </p:nvSpPr>
        <p:spPr/>
        <p:txBody>
          <a:bodyPr>
            <a:normAutofit/>
          </a:bodyPr>
          <a:lstStyle/>
          <a:p>
            <a:r>
              <a:rPr lang="en-US" dirty="0" smtClean="0"/>
              <a:t>Clarissa </a:t>
            </a:r>
            <a:r>
              <a:rPr lang="en-US" dirty="0"/>
              <a:t>experiences a moment of clarity, or ‘moment of being’, when she realizes that the social life she values so much is false and superficial. </a:t>
            </a:r>
            <a:endParaRPr lang="en-US" dirty="0" smtClean="0"/>
          </a:p>
          <a:p>
            <a:endParaRPr lang="en-US" dirty="0" smtClean="0"/>
          </a:p>
          <a:p>
            <a:r>
              <a:rPr lang="en-US" dirty="0" smtClean="0"/>
              <a:t>However</a:t>
            </a:r>
            <a:r>
              <a:rPr lang="en-US" dirty="0"/>
              <a:t>, she finally accepts herself and chooses to go on living. Unlike </a:t>
            </a:r>
            <a:r>
              <a:rPr lang="en-US" dirty="0" err="1"/>
              <a:t>Septimus</a:t>
            </a:r>
            <a:r>
              <a:rPr lang="en-US" dirty="0"/>
              <a:t>, who is not always able to distinguish btw his personal response and the nature of external reality, Clarissa never loses her awareness of the outside world as something external to herself. </a:t>
            </a:r>
            <a:endParaRPr lang="en-US" dirty="0" smtClean="0"/>
          </a:p>
          <a:p>
            <a:endParaRPr lang="en-US" dirty="0" smtClean="0"/>
          </a:p>
          <a:p>
            <a:r>
              <a:rPr lang="en-US" dirty="0" smtClean="0"/>
              <a:t>In </a:t>
            </a:r>
            <a:r>
              <a:rPr lang="en-US" dirty="0"/>
              <a:t>the end she recognizes her deceptions, accepts the idea of ageing and of death, and is prepared to go on.</a:t>
            </a:r>
            <a:endParaRPr lang="it-IT" dirty="0"/>
          </a:p>
          <a:p>
            <a:endParaRPr lang="it-IT" dirty="0"/>
          </a:p>
        </p:txBody>
      </p:sp>
    </p:spTree>
    <p:extLst>
      <p:ext uri="{BB962C8B-B14F-4D97-AF65-F5344CB8AC3E}">
        <p14:creationId xmlns:p14="http://schemas.microsoft.com/office/powerpoint/2010/main" val="241439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46760" y="612114"/>
            <a:ext cx="10835640" cy="1371600"/>
          </a:xfrm>
        </p:spPr>
        <p:txBody>
          <a:bodyPr>
            <a:normAutofit fontScale="90000"/>
          </a:bodyPr>
          <a:lstStyle/>
          <a:p>
            <a:r>
              <a:rPr lang="it-IT" dirty="0" smtClean="0"/>
              <a:t>OPPOSITIONS BTW CLARISSA &amp; SEPTIMUS</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607131295"/>
              </p:ext>
            </p:extLst>
          </p:nvPr>
        </p:nvGraphicFramePr>
        <p:xfrm>
          <a:off x="906780" y="2407285"/>
          <a:ext cx="10515600" cy="35356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it-IT" sz="2800" dirty="0" smtClean="0"/>
                        <a:t>CLARISSA</a:t>
                      </a:r>
                      <a:endParaRPr lang="it-IT" sz="2800" dirty="0"/>
                    </a:p>
                  </a:txBody>
                  <a:tcPr/>
                </a:tc>
                <a:tc>
                  <a:txBody>
                    <a:bodyPr/>
                    <a:lstStyle/>
                    <a:p>
                      <a:pPr algn="ctr"/>
                      <a:r>
                        <a:rPr lang="it-IT" sz="2800" dirty="0" smtClean="0"/>
                        <a:t>SEPTIMUS</a:t>
                      </a:r>
                      <a:endParaRPr lang="it-IT" sz="2800" dirty="0"/>
                    </a:p>
                  </a:txBody>
                  <a:tcPr/>
                </a:tc>
              </a:tr>
              <a:tr h="370840">
                <a:tc>
                  <a:txBody>
                    <a:bodyPr/>
                    <a:lstStyle/>
                    <a:p>
                      <a:pPr algn="ctr"/>
                      <a:r>
                        <a:rPr lang="en-US" sz="2800" kern="1200" dirty="0" smtClean="0">
                          <a:solidFill>
                            <a:schemeClr val="dk1"/>
                          </a:solidFill>
                          <a:effectLst/>
                          <a:latin typeface="+mn-lt"/>
                          <a:ea typeface="+mn-ea"/>
                          <a:cs typeface="+mn-cs"/>
                        </a:rPr>
                        <a:t>Tolerance of superficial and false life</a:t>
                      </a:r>
                      <a:endParaRPr lang="it-IT" sz="2800" dirty="0"/>
                    </a:p>
                  </a:txBody>
                  <a:tcPr/>
                </a:tc>
                <a:tc>
                  <a:txBody>
                    <a:bodyPr/>
                    <a:lstStyle/>
                    <a:p>
                      <a:pPr algn="ctr"/>
                      <a:r>
                        <a:rPr lang="en-US" sz="2800" kern="1200" dirty="0" smtClean="0">
                          <a:solidFill>
                            <a:schemeClr val="dk1"/>
                          </a:solidFill>
                          <a:effectLst/>
                          <a:latin typeface="+mn-lt"/>
                          <a:ea typeface="+mn-ea"/>
                          <a:cs typeface="+mn-cs"/>
                        </a:rPr>
                        <a:t>Inability to conform</a:t>
                      </a:r>
                      <a:endParaRPr lang="it-IT" sz="2800" dirty="0"/>
                    </a:p>
                  </a:txBody>
                  <a:tcPr/>
                </a:tc>
              </a:tr>
              <a:tr h="370840">
                <a:tc>
                  <a:txBody>
                    <a:bodyPr/>
                    <a:lstStyle/>
                    <a:p>
                      <a:pPr algn="ctr"/>
                      <a:r>
                        <a:rPr lang="it-IT" sz="2800" dirty="0" err="1" smtClean="0"/>
                        <a:t>Sanity</a:t>
                      </a:r>
                      <a:endParaRPr lang="it-IT" sz="2800" dirty="0"/>
                    </a:p>
                  </a:txBody>
                  <a:tcPr/>
                </a:tc>
                <a:tc>
                  <a:txBody>
                    <a:bodyPr/>
                    <a:lstStyle/>
                    <a:p>
                      <a:pPr algn="ctr"/>
                      <a:r>
                        <a:rPr lang="it-IT" sz="2800" dirty="0" smtClean="0"/>
                        <a:t>Madness</a:t>
                      </a:r>
                      <a:endParaRPr lang="it-IT" sz="2800" dirty="0"/>
                    </a:p>
                  </a:txBody>
                  <a:tcPr/>
                </a:tc>
              </a:tr>
              <a:tr h="370840">
                <a:tc>
                  <a:txBody>
                    <a:bodyPr/>
                    <a:lstStyle/>
                    <a:p>
                      <a:pPr algn="ctr"/>
                      <a:r>
                        <a:rPr lang="en-US" sz="2800" kern="1200" dirty="0" smtClean="0">
                          <a:solidFill>
                            <a:schemeClr val="dk1"/>
                          </a:solidFill>
                          <a:effectLst/>
                          <a:latin typeface="+mn-lt"/>
                          <a:ea typeface="+mn-ea"/>
                          <a:cs typeface="+mn-cs"/>
                        </a:rPr>
                        <a:t>Social success</a:t>
                      </a:r>
                      <a:endParaRPr lang="it-IT" sz="2800" dirty="0"/>
                    </a:p>
                  </a:txBody>
                  <a:tcPr/>
                </a:tc>
                <a:tc>
                  <a:txBody>
                    <a:bodyPr/>
                    <a:lstStyle/>
                    <a:p>
                      <a:pPr algn="ctr"/>
                      <a:r>
                        <a:rPr lang="en-US" sz="2800" kern="1200" dirty="0" smtClean="0">
                          <a:solidFill>
                            <a:schemeClr val="dk1"/>
                          </a:solidFill>
                          <a:effectLst/>
                          <a:latin typeface="+mn-lt"/>
                          <a:ea typeface="+mn-ea"/>
                          <a:cs typeface="+mn-cs"/>
                        </a:rPr>
                        <a:t>Alienation from society</a:t>
                      </a:r>
                      <a:endParaRPr lang="it-IT" sz="2800" dirty="0"/>
                    </a:p>
                  </a:txBody>
                  <a:tcPr/>
                </a:tc>
              </a:tr>
              <a:tr h="370840">
                <a:tc>
                  <a:txBody>
                    <a:bodyPr/>
                    <a:lstStyle/>
                    <a:p>
                      <a:pPr algn="ctr"/>
                      <a:r>
                        <a:rPr lang="en-US" sz="2800" kern="1200" dirty="0" smtClean="0">
                          <a:solidFill>
                            <a:schemeClr val="dk1"/>
                          </a:solidFill>
                          <a:effectLst/>
                          <a:latin typeface="+mn-lt"/>
                          <a:ea typeface="+mn-ea"/>
                          <a:cs typeface="+mn-cs"/>
                        </a:rPr>
                        <a:t>Final self-acceptance</a:t>
                      </a:r>
                      <a:endParaRPr lang="it-IT" sz="2800" dirty="0"/>
                    </a:p>
                  </a:txBody>
                  <a:tcPr/>
                </a:tc>
                <a:tc>
                  <a:txBody>
                    <a:bodyPr/>
                    <a:lstStyle/>
                    <a:p>
                      <a:pPr algn="ctr"/>
                      <a:r>
                        <a:rPr lang="en-US" sz="2800" kern="1200" dirty="0" smtClean="0">
                          <a:solidFill>
                            <a:schemeClr val="dk1"/>
                          </a:solidFill>
                          <a:effectLst/>
                          <a:latin typeface="+mn-lt"/>
                          <a:ea typeface="+mn-ea"/>
                          <a:cs typeface="+mn-cs"/>
                        </a:rPr>
                        <a:t>Rejection of existence</a:t>
                      </a:r>
                      <a:endParaRPr lang="it-IT" sz="2800" dirty="0"/>
                    </a:p>
                  </a:txBody>
                  <a:tcPr/>
                </a:tc>
              </a:tr>
              <a:tr h="370840">
                <a:tc>
                  <a:txBody>
                    <a:bodyPr/>
                    <a:lstStyle/>
                    <a:p>
                      <a:pPr algn="ctr"/>
                      <a:r>
                        <a:rPr lang="it-IT" sz="2800" dirty="0" smtClean="0"/>
                        <a:t>Life</a:t>
                      </a:r>
                      <a:endParaRPr lang="it-IT" sz="2800" dirty="0"/>
                    </a:p>
                  </a:txBody>
                  <a:tcPr/>
                </a:tc>
                <a:tc>
                  <a:txBody>
                    <a:bodyPr/>
                    <a:lstStyle/>
                    <a:p>
                      <a:pPr algn="ctr"/>
                      <a:r>
                        <a:rPr lang="it-IT" sz="2800" dirty="0" smtClean="0"/>
                        <a:t>Death </a:t>
                      </a:r>
                      <a:endParaRPr lang="it-IT" sz="2800" dirty="0"/>
                    </a:p>
                  </a:txBody>
                  <a:tcPr/>
                </a:tc>
              </a:tr>
            </a:tbl>
          </a:graphicData>
        </a:graphic>
      </p:graphicFrame>
    </p:spTree>
    <p:extLst>
      <p:ext uri="{BB962C8B-B14F-4D97-AF65-F5344CB8AC3E}">
        <p14:creationId xmlns:p14="http://schemas.microsoft.com/office/powerpoint/2010/main" val="167318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642594"/>
            <a:ext cx="10058400" cy="906806"/>
          </a:xfrm>
        </p:spPr>
        <p:txBody>
          <a:bodyPr/>
          <a:lstStyle/>
          <a:p>
            <a:r>
              <a:rPr lang="it-IT" dirty="0" smtClean="0"/>
              <a:t>BIOGRAPHY</a:t>
            </a:r>
            <a:endParaRPr lang="it-IT" dirty="0"/>
          </a:p>
        </p:txBody>
      </p:sp>
      <p:sp>
        <p:nvSpPr>
          <p:cNvPr id="3" name="Segnaposto contenuto 2"/>
          <p:cNvSpPr>
            <a:spLocks noGrp="1"/>
          </p:cNvSpPr>
          <p:nvPr>
            <p:ph idx="1"/>
          </p:nvPr>
        </p:nvSpPr>
        <p:spPr/>
        <p:txBody>
          <a:bodyPr>
            <a:normAutofit fontScale="92500" lnSpcReduction="10000"/>
          </a:bodyPr>
          <a:lstStyle/>
          <a:p>
            <a:pPr lvl="0"/>
            <a:r>
              <a:rPr lang="en-US" dirty="0"/>
              <a:t>She was born in London in 1882. She was educated at home and received a very good education. Her father was a philosopher and literary critic, so she had the opportunity to read a lot in his huge library. </a:t>
            </a:r>
            <a:endParaRPr lang="it-IT" dirty="0"/>
          </a:p>
          <a:p>
            <a:pPr lvl="0"/>
            <a:r>
              <a:rPr lang="en-US" dirty="0"/>
              <a:t>At the age of 13, she suffered a breakdown upon her mother’s death. From then on the cloud of mental instability shadowed her entire existence: she </a:t>
            </a:r>
            <a:r>
              <a:rPr lang="en-US" dirty="0" smtClean="0"/>
              <a:t>had hallucinations and she also suffered from severe </a:t>
            </a:r>
            <a:r>
              <a:rPr lang="en-US" dirty="0"/>
              <a:t>migraine attacks. </a:t>
            </a:r>
            <a:endParaRPr lang="en-US" dirty="0" smtClean="0"/>
          </a:p>
          <a:p>
            <a:pPr lvl="0"/>
            <a:r>
              <a:rPr lang="en-US" dirty="0" smtClean="0"/>
              <a:t>In </a:t>
            </a:r>
            <a:r>
              <a:rPr lang="en-US" dirty="0"/>
              <a:t>1904, after her father’s death, she moved to Bloomsbury in London </a:t>
            </a:r>
            <a:r>
              <a:rPr lang="en-US" dirty="0" smtClean="0"/>
              <a:t>where </a:t>
            </a:r>
            <a:r>
              <a:rPr lang="en-US" dirty="0"/>
              <a:t>she founded a circle of intellectuals which would become known as the Bloomsbury group. </a:t>
            </a:r>
            <a:br>
              <a:rPr lang="en-US" dirty="0"/>
            </a:br>
            <a:r>
              <a:rPr lang="en-US" dirty="0"/>
              <a:t>↘ The group included intellectuals that were strongly anti-Victorian and unconventional in their ideas and way of living. In 1912 she married one of its members, Leonard Woolf.</a:t>
            </a:r>
            <a:endParaRPr lang="it-IT" dirty="0"/>
          </a:p>
          <a:p>
            <a:pPr lvl="0"/>
            <a:r>
              <a:rPr lang="en-US" dirty="0"/>
              <a:t>In 1915 she published her first novel, </a:t>
            </a:r>
            <a:r>
              <a:rPr lang="en-US" i="1" dirty="0"/>
              <a:t>The Voyage Out</a:t>
            </a:r>
            <a:r>
              <a:rPr lang="en-US" dirty="0"/>
              <a:t>, and in a moment of mental anguish she attempted suicide.</a:t>
            </a:r>
            <a:endParaRPr lang="it-IT" dirty="0"/>
          </a:p>
          <a:p>
            <a:pPr lvl="0"/>
            <a:r>
              <a:rPr lang="en-US" dirty="0"/>
              <a:t>In 1917 she and her husband founded The Hogarth Press which was to publish most of Virginia Woolf’s books as well as many other innovative writers of the period. </a:t>
            </a:r>
            <a:endParaRPr lang="it-IT" dirty="0"/>
          </a:p>
        </p:txBody>
      </p:sp>
    </p:spTree>
    <p:extLst>
      <p:ext uri="{BB962C8B-B14F-4D97-AF65-F5344CB8AC3E}">
        <p14:creationId xmlns:p14="http://schemas.microsoft.com/office/powerpoint/2010/main" val="204432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66800" y="642594"/>
            <a:ext cx="10058400" cy="830606"/>
          </a:xfrm>
        </p:spPr>
        <p:txBody>
          <a:bodyPr/>
          <a:lstStyle/>
          <a:p>
            <a:r>
              <a:rPr lang="it-IT" dirty="0" smtClean="0"/>
              <a:t>BIOGRAPHY</a:t>
            </a:r>
            <a:endParaRPr lang="it-IT" dirty="0"/>
          </a:p>
        </p:txBody>
      </p:sp>
      <p:sp>
        <p:nvSpPr>
          <p:cNvPr id="3" name="Segnaposto contenuto 2"/>
          <p:cNvSpPr>
            <a:spLocks noGrp="1"/>
          </p:cNvSpPr>
          <p:nvPr>
            <p:ph idx="1"/>
          </p:nvPr>
        </p:nvSpPr>
        <p:spPr>
          <a:xfrm>
            <a:off x="1066800" y="1905000"/>
            <a:ext cx="10058400" cy="4130040"/>
          </a:xfrm>
        </p:spPr>
        <p:txBody>
          <a:bodyPr>
            <a:normAutofit/>
          </a:bodyPr>
          <a:lstStyle/>
          <a:p>
            <a:pPr lvl="0"/>
            <a:r>
              <a:rPr lang="en-US" dirty="0"/>
              <a:t>The publication of </a:t>
            </a:r>
            <a:r>
              <a:rPr lang="en-US" i="1" dirty="0"/>
              <a:t>The Voyage Out </a:t>
            </a:r>
            <a:r>
              <a:rPr lang="en-US" dirty="0"/>
              <a:t>in 1915, her first, still traditional, novel was followed by a string of Modernist masterpieces: </a:t>
            </a:r>
            <a:endParaRPr lang="en-US" dirty="0" smtClean="0"/>
          </a:p>
          <a:p>
            <a:pPr lvl="0"/>
            <a:r>
              <a:rPr lang="en-US" i="1" dirty="0" err="1" smtClean="0"/>
              <a:t>Mrs</a:t>
            </a:r>
            <a:r>
              <a:rPr lang="en-US" i="1" dirty="0" smtClean="0"/>
              <a:t> </a:t>
            </a:r>
            <a:r>
              <a:rPr lang="en-US" i="1" dirty="0"/>
              <a:t>Dalloway</a:t>
            </a:r>
            <a:r>
              <a:rPr lang="en-US" dirty="0"/>
              <a:t> (1925), </a:t>
            </a:r>
            <a:endParaRPr lang="en-US" dirty="0" smtClean="0"/>
          </a:p>
          <a:p>
            <a:pPr lvl="0"/>
            <a:r>
              <a:rPr lang="en-US" i="1" dirty="0" smtClean="0"/>
              <a:t>To </a:t>
            </a:r>
            <a:r>
              <a:rPr lang="en-US" i="1" dirty="0"/>
              <a:t>the Lighthouse</a:t>
            </a:r>
            <a:r>
              <a:rPr lang="en-US" dirty="0"/>
              <a:t> (1927), </a:t>
            </a:r>
            <a:endParaRPr lang="en-US" dirty="0" smtClean="0"/>
          </a:p>
          <a:p>
            <a:pPr lvl="0"/>
            <a:r>
              <a:rPr lang="en-US" i="1" dirty="0" smtClean="0"/>
              <a:t>Orlando</a:t>
            </a:r>
            <a:r>
              <a:rPr lang="en-US" dirty="0" smtClean="0"/>
              <a:t> </a:t>
            </a:r>
            <a:r>
              <a:rPr lang="en-US" dirty="0"/>
              <a:t>(1928), </a:t>
            </a:r>
            <a:endParaRPr lang="en-US" dirty="0" smtClean="0"/>
          </a:p>
          <a:p>
            <a:pPr lvl="0"/>
            <a:r>
              <a:rPr lang="en-US" i="1" dirty="0" smtClean="0"/>
              <a:t>The </a:t>
            </a:r>
            <a:r>
              <a:rPr lang="en-US" i="1" dirty="0"/>
              <a:t>Waves</a:t>
            </a:r>
            <a:r>
              <a:rPr lang="en-US" dirty="0"/>
              <a:t> (1931</a:t>
            </a:r>
            <a:r>
              <a:rPr lang="en-US" dirty="0" smtClean="0"/>
              <a:t>).</a:t>
            </a:r>
            <a:endParaRPr lang="it-IT" dirty="0" smtClean="0"/>
          </a:p>
          <a:p>
            <a:pPr lvl="0"/>
            <a:r>
              <a:rPr lang="en-US" dirty="0"/>
              <a:t>Besides novels, Woolf was also a prodigious essayist and critic. Her most acute critical </a:t>
            </a:r>
            <a:r>
              <a:rPr lang="en-US" dirty="0" smtClean="0"/>
              <a:t>work is </a:t>
            </a:r>
            <a:r>
              <a:rPr lang="en-US" dirty="0"/>
              <a:t>collected in </a:t>
            </a:r>
            <a:r>
              <a:rPr lang="en-US" i="1" dirty="0"/>
              <a:t>The Common Reader</a:t>
            </a:r>
            <a:r>
              <a:rPr lang="en-US" dirty="0"/>
              <a:t> </a:t>
            </a:r>
            <a:r>
              <a:rPr lang="en-US" dirty="0" smtClean="0"/>
              <a:t>(1925</a:t>
            </a:r>
            <a:r>
              <a:rPr lang="en-US" dirty="0"/>
              <a:t>). </a:t>
            </a:r>
            <a:endParaRPr lang="en-US" dirty="0" smtClean="0"/>
          </a:p>
          <a:p>
            <a:pPr lvl="0"/>
            <a:r>
              <a:rPr lang="en-US" dirty="0" smtClean="0"/>
              <a:t>She </a:t>
            </a:r>
            <a:r>
              <a:rPr lang="en-US" dirty="0"/>
              <a:t>was also a supporter of the feminist cause and she wrote two important feminist </a:t>
            </a:r>
            <a:r>
              <a:rPr lang="en-US" dirty="0" smtClean="0"/>
              <a:t>essays: </a:t>
            </a:r>
            <a:r>
              <a:rPr lang="en-US" i="1" dirty="0"/>
              <a:t>A Room of One’s Own</a:t>
            </a:r>
            <a:r>
              <a:rPr lang="en-US" dirty="0"/>
              <a:t> (1929) and </a:t>
            </a:r>
            <a:r>
              <a:rPr lang="en-US" i="1" dirty="0"/>
              <a:t>Three Guineas</a:t>
            </a:r>
            <a:r>
              <a:rPr lang="en-US" dirty="0"/>
              <a:t> (1938</a:t>
            </a:r>
            <a:r>
              <a:rPr lang="en-US" dirty="0" smtClean="0"/>
              <a:t>).</a:t>
            </a:r>
          </a:p>
          <a:p>
            <a:pPr lvl="0"/>
            <a:r>
              <a:rPr lang="en-US" dirty="0"/>
              <a:t>She drowned herself in the River </a:t>
            </a:r>
            <a:r>
              <a:rPr lang="en-US" dirty="0" err="1"/>
              <a:t>Ouse</a:t>
            </a:r>
            <a:r>
              <a:rPr lang="en-US" dirty="0"/>
              <a:t> in 1941. </a:t>
            </a:r>
            <a:endParaRPr lang="it-IT" dirty="0"/>
          </a:p>
        </p:txBody>
      </p:sp>
    </p:spTree>
    <p:extLst>
      <p:ext uri="{BB962C8B-B14F-4D97-AF65-F5344CB8AC3E}">
        <p14:creationId xmlns:p14="http://schemas.microsoft.com/office/powerpoint/2010/main" val="106474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FEATURES OF VW’S NOVELS</a:t>
            </a:r>
            <a:endParaRPr lang="it-IT" dirty="0"/>
          </a:p>
        </p:txBody>
      </p:sp>
      <p:sp>
        <p:nvSpPr>
          <p:cNvPr id="3" name="Segnaposto contenuto 2"/>
          <p:cNvSpPr>
            <a:spLocks noGrp="1"/>
          </p:cNvSpPr>
          <p:nvPr>
            <p:ph idx="1"/>
          </p:nvPr>
        </p:nvSpPr>
        <p:spPr/>
        <p:txBody>
          <a:bodyPr>
            <a:normAutofit/>
          </a:bodyPr>
          <a:lstStyle/>
          <a:p>
            <a:pPr marL="514350" lvl="0" indent="-514350">
              <a:buFont typeface="+mj-lt"/>
              <a:buAutoNum type="arabicPeriod"/>
            </a:pPr>
            <a:r>
              <a:rPr lang="en-US" b="1" dirty="0"/>
              <a:t>Inconsistent plots</a:t>
            </a:r>
            <a:r>
              <a:rPr lang="en-US" dirty="0"/>
              <a:t> </a:t>
            </a:r>
            <a:endParaRPr lang="en-US" dirty="0" smtClean="0"/>
          </a:p>
          <a:p>
            <a:pPr marL="514350" lvl="0" indent="-514350">
              <a:buFont typeface="+mj-lt"/>
              <a:buAutoNum type="arabicPeriod"/>
            </a:pPr>
            <a:endParaRPr lang="en-US" dirty="0" smtClean="0"/>
          </a:p>
          <a:p>
            <a:pPr marL="514350" lvl="0" indent="-514350">
              <a:buFont typeface="+mj-lt"/>
              <a:buAutoNum type="arabicPeriod"/>
            </a:pPr>
            <a:r>
              <a:rPr lang="en-US" b="1" dirty="0" smtClean="0"/>
              <a:t>The </a:t>
            </a:r>
            <a:r>
              <a:rPr lang="en-US" b="1" dirty="0"/>
              <a:t>shift of the viewpoint inside the characters’ </a:t>
            </a:r>
            <a:r>
              <a:rPr lang="en-US" b="1" dirty="0" smtClean="0"/>
              <a:t>minds</a:t>
            </a:r>
            <a:r>
              <a:rPr lang="en-US" dirty="0" smtClean="0"/>
              <a:t> </a:t>
            </a:r>
          </a:p>
          <a:p>
            <a:pPr marL="514350" lvl="0" indent="-514350">
              <a:buFont typeface="+mj-lt"/>
              <a:buAutoNum type="arabicPeriod"/>
            </a:pPr>
            <a:endParaRPr lang="en-US" dirty="0" smtClean="0"/>
          </a:p>
          <a:p>
            <a:pPr marL="514350" lvl="0" indent="-514350">
              <a:buFont typeface="+mj-lt"/>
              <a:buAutoNum type="arabicPeriod"/>
            </a:pPr>
            <a:r>
              <a:rPr lang="en-US" b="1" dirty="0" smtClean="0"/>
              <a:t>The </a:t>
            </a:r>
            <a:r>
              <a:rPr lang="en-US" b="1" dirty="0"/>
              <a:t>abandonment of the chronological order of </a:t>
            </a:r>
            <a:r>
              <a:rPr lang="en-US" b="1" dirty="0" smtClean="0"/>
              <a:t>events</a:t>
            </a:r>
          </a:p>
          <a:p>
            <a:pPr marL="514350" lvl="0" indent="-514350">
              <a:buFont typeface="+mj-lt"/>
              <a:buAutoNum type="arabicPeriod"/>
            </a:pPr>
            <a:endParaRPr lang="en-US" b="1" dirty="0" smtClean="0"/>
          </a:p>
          <a:p>
            <a:pPr marL="514350" lvl="0" indent="-514350">
              <a:buFont typeface="+mj-lt"/>
              <a:buAutoNum type="arabicPeriod"/>
            </a:pPr>
            <a:r>
              <a:rPr lang="en-US" b="1" dirty="0" smtClean="0"/>
              <a:t>Highly </a:t>
            </a:r>
            <a:r>
              <a:rPr lang="en-US" b="1" dirty="0"/>
              <a:t>evocative and figurative </a:t>
            </a:r>
            <a:r>
              <a:rPr lang="en-US" b="1" dirty="0" smtClean="0"/>
              <a:t>language</a:t>
            </a:r>
            <a:endParaRPr lang="it-IT" dirty="0"/>
          </a:p>
          <a:p>
            <a:endParaRPr lang="it-IT" dirty="0"/>
          </a:p>
        </p:txBody>
      </p:sp>
    </p:spTree>
    <p:extLst>
      <p:ext uri="{BB962C8B-B14F-4D97-AF65-F5344CB8AC3E}">
        <p14:creationId xmlns:p14="http://schemas.microsoft.com/office/powerpoint/2010/main" val="116092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MOMENTS OF BEING</a:t>
            </a:r>
            <a:endParaRPr lang="it-IT" dirty="0"/>
          </a:p>
        </p:txBody>
      </p:sp>
      <p:sp>
        <p:nvSpPr>
          <p:cNvPr id="3" name="Segnaposto contenuto 2"/>
          <p:cNvSpPr>
            <a:spLocks noGrp="1"/>
          </p:cNvSpPr>
          <p:nvPr>
            <p:ph idx="1"/>
          </p:nvPr>
        </p:nvSpPr>
        <p:spPr/>
        <p:txBody>
          <a:bodyPr>
            <a:normAutofit/>
          </a:bodyPr>
          <a:lstStyle/>
          <a:p>
            <a:r>
              <a:rPr lang="en-US" dirty="0"/>
              <a:t>The best way to understand Woolf’s literary technique is to look at her own explanation of what she calls </a:t>
            </a:r>
            <a:r>
              <a:rPr lang="en-US" b="1" dirty="0"/>
              <a:t>‘moments of being’, namely the moments of intensity, perception or ‘vision’ which illuminate our lives</a:t>
            </a:r>
            <a:r>
              <a:rPr lang="en-US" dirty="0" smtClean="0"/>
              <a:t>.</a:t>
            </a:r>
          </a:p>
          <a:p>
            <a:endParaRPr lang="it-IT" dirty="0"/>
          </a:p>
          <a:p>
            <a:r>
              <a:rPr lang="en-US" dirty="0"/>
              <a:t>This </a:t>
            </a:r>
            <a:r>
              <a:rPr lang="en-US" b="1" dirty="0"/>
              <a:t>passage from</a:t>
            </a:r>
            <a:r>
              <a:rPr lang="en-US" dirty="0"/>
              <a:t> </a:t>
            </a:r>
            <a:r>
              <a:rPr lang="en-US" b="1" i="1" dirty="0"/>
              <a:t>The Common Reader</a:t>
            </a:r>
            <a:r>
              <a:rPr lang="en-US" dirty="0"/>
              <a:t> provides us with </a:t>
            </a:r>
            <a:r>
              <a:rPr lang="en-US" b="1" dirty="0"/>
              <a:t>an insightful account of what Woolf felt was her task as a writer, the need to represent mental processes as they take place</a:t>
            </a:r>
            <a:r>
              <a:rPr lang="en-US" dirty="0" smtClean="0"/>
              <a:t>:</a:t>
            </a:r>
          </a:p>
          <a:p>
            <a:endParaRPr lang="it-IT" dirty="0"/>
          </a:p>
          <a:p>
            <a:r>
              <a:rPr lang="en-US" dirty="0"/>
              <a:t>“Examine for a moment an ordinary mind on an ordinary day. </a:t>
            </a:r>
            <a:r>
              <a:rPr lang="en-US" b="1" dirty="0"/>
              <a:t>The mind receives a myriad of impressions</a:t>
            </a:r>
            <a:r>
              <a:rPr lang="en-US" dirty="0"/>
              <a:t>. From all sides they come, an </a:t>
            </a:r>
            <a:r>
              <a:rPr lang="en-US" b="1" dirty="0"/>
              <a:t>incessant shower</a:t>
            </a:r>
            <a:r>
              <a:rPr lang="en-US" dirty="0"/>
              <a:t> of innumerable atoms.”</a:t>
            </a:r>
            <a:endParaRPr lang="it-IT" dirty="0"/>
          </a:p>
          <a:p>
            <a:endParaRPr lang="it-IT" dirty="0"/>
          </a:p>
        </p:txBody>
      </p:sp>
    </p:spTree>
    <p:extLst>
      <p:ext uri="{BB962C8B-B14F-4D97-AF65-F5344CB8AC3E}">
        <p14:creationId xmlns:p14="http://schemas.microsoft.com/office/powerpoint/2010/main" val="280567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MRS DALLOWAY</a:t>
            </a:r>
            <a:endParaRPr lang="it-IT" dirty="0"/>
          </a:p>
        </p:txBody>
      </p:sp>
      <p:sp>
        <p:nvSpPr>
          <p:cNvPr id="3" name="Segnaposto contenuto 2"/>
          <p:cNvSpPr>
            <a:spLocks noGrp="1"/>
          </p:cNvSpPr>
          <p:nvPr>
            <p:ph idx="1"/>
          </p:nvPr>
        </p:nvSpPr>
        <p:spPr/>
        <p:txBody>
          <a:bodyPr>
            <a:normAutofit fontScale="92500" lnSpcReduction="10000"/>
          </a:bodyPr>
          <a:lstStyle/>
          <a:p>
            <a:r>
              <a:rPr lang="en-US" dirty="0"/>
              <a:t>The action of </a:t>
            </a:r>
            <a:r>
              <a:rPr lang="en-US" i="1" dirty="0" err="1"/>
              <a:t>Mrs</a:t>
            </a:r>
            <a:r>
              <a:rPr lang="en-US" i="1" dirty="0"/>
              <a:t> Dalloway</a:t>
            </a:r>
            <a:r>
              <a:rPr lang="en-US" dirty="0"/>
              <a:t> is limited to the events of a single day in central London. </a:t>
            </a:r>
            <a:endParaRPr lang="it-IT" dirty="0"/>
          </a:p>
          <a:p>
            <a:pPr marL="0" indent="0">
              <a:buNone/>
            </a:pPr>
            <a:r>
              <a:rPr lang="en-US" dirty="0"/>
              <a:t>↘ the novel opens on a June morning as </a:t>
            </a:r>
            <a:r>
              <a:rPr lang="en-US" b="1" dirty="0"/>
              <a:t>Clarissa Dalloway</a:t>
            </a:r>
            <a:r>
              <a:rPr lang="en-US" dirty="0"/>
              <a:t>, the 51-year-old wife of a politician, leaves home to buy flowers for the party she has organized for the evening. </a:t>
            </a:r>
            <a:endParaRPr lang="en-US" dirty="0" smtClean="0"/>
          </a:p>
          <a:p>
            <a:r>
              <a:rPr lang="en-US" dirty="0" smtClean="0"/>
              <a:t>During </a:t>
            </a:r>
            <a:r>
              <a:rPr lang="en-US" dirty="0"/>
              <a:t>the day, Clarissa is captured in her many changing moods and memories. </a:t>
            </a:r>
            <a:endParaRPr lang="en-US" dirty="0" smtClean="0"/>
          </a:p>
          <a:p>
            <a:r>
              <a:rPr lang="en-US" dirty="0" smtClean="0"/>
              <a:t>Her </a:t>
            </a:r>
            <a:r>
              <a:rPr lang="en-US" dirty="0"/>
              <a:t>day is also contrasted with that of </a:t>
            </a:r>
            <a:r>
              <a:rPr lang="en-US" b="1" dirty="0" err="1"/>
              <a:t>Septimus</a:t>
            </a:r>
            <a:r>
              <a:rPr lang="en-US" b="1" dirty="0"/>
              <a:t> Smith</a:t>
            </a:r>
            <a:r>
              <a:rPr lang="en-US" dirty="0"/>
              <a:t>, a disturbed, shell-shocked war veteran. </a:t>
            </a:r>
            <a:endParaRPr lang="en-US" dirty="0" smtClean="0"/>
          </a:p>
          <a:p>
            <a:pPr marL="0" indent="0">
              <a:buNone/>
            </a:pPr>
            <a:r>
              <a:rPr lang="en-US" dirty="0"/>
              <a:t> </a:t>
            </a:r>
            <a:r>
              <a:rPr lang="en-US" dirty="0" smtClean="0"/>
              <a:t>   ↘ </a:t>
            </a:r>
            <a:r>
              <a:rPr lang="en-US" dirty="0" err="1"/>
              <a:t>Septimus</a:t>
            </a:r>
            <a:r>
              <a:rPr lang="en-US" dirty="0"/>
              <a:t> has been treated for his nervous disorders by the ‘rational’ commonsensical doctor, Holmes, who understands nothing of his pain, and later by Sir William Bradshaw, an insensitive nerve specialist. At the end of the day, he commits suicide by jumping out of the window of his room.</a:t>
            </a:r>
            <a:endParaRPr lang="it-IT" dirty="0"/>
          </a:p>
          <a:p>
            <a:r>
              <a:rPr lang="en-US" dirty="0"/>
              <a:t>Their lives are not connected with each </a:t>
            </a:r>
            <a:r>
              <a:rPr lang="en-US" dirty="0" smtClean="0"/>
              <a:t>other. VW </a:t>
            </a:r>
            <a:r>
              <a:rPr lang="en-US" dirty="0"/>
              <a:t>tells their experiences simultaneously, shifting from one’s thoughts and memories to the other’s. It is only at the very end of the novel that </a:t>
            </a:r>
            <a:r>
              <a:rPr lang="en-US" dirty="0" smtClean="0"/>
              <a:t>the narrative </a:t>
            </a:r>
            <a:r>
              <a:rPr lang="en-US" dirty="0"/>
              <a:t>lines of the two characters intermingle.</a:t>
            </a:r>
            <a:endParaRPr lang="it-IT" dirty="0"/>
          </a:p>
          <a:p>
            <a:endParaRPr lang="it-IT" dirty="0"/>
          </a:p>
        </p:txBody>
      </p:sp>
    </p:spTree>
    <p:extLst>
      <p:ext uri="{BB962C8B-B14F-4D97-AF65-F5344CB8AC3E}">
        <p14:creationId xmlns:p14="http://schemas.microsoft.com/office/powerpoint/2010/main" val="39752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CLIMAX OF THE NOVEL</a:t>
            </a:r>
            <a:endParaRPr lang="it-IT" dirty="0"/>
          </a:p>
        </p:txBody>
      </p:sp>
      <p:sp>
        <p:nvSpPr>
          <p:cNvPr id="3" name="Segnaposto contenuto 2"/>
          <p:cNvSpPr>
            <a:spLocks noGrp="1"/>
          </p:cNvSpPr>
          <p:nvPr>
            <p:ph idx="1"/>
          </p:nvPr>
        </p:nvSpPr>
        <p:spPr/>
        <p:txBody>
          <a:bodyPr>
            <a:normAutofit/>
          </a:bodyPr>
          <a:lstStyle/>
          <a:p>
            <a:r>
              <a:rPr lang="en-US" dirty="0"/>
              <a:t>At the party, </a:t>
            </a:r>
            <a:r>
              <a:rPr lang="en-US" dirty="0" smtClean="0"/>
              <a:t>Clarissa </a:t>
            </a:r>
            <a:r>
              <a:rPr lang="en-US" dirty="0"/>
              <a:t>comes to know about </a:t>
            </a:r>
            <a:r>
              <a:rPr lang="en-US" dirty="0" err="1"/>
              <a:t>Septimus’s</a:t>
            </a:r>
            <a:r>
              <a:rPr lang="en-US" dirty="0"/>
              <a:t> suicide from the psychiatrist who wanted to hospitalize him. </a:t>
            </a:r>
            <a:endParaRPr lang="en-US" dirty="0" smtClean="0"/>
          </a:p>
          <a:p>
            <a:endParaRPr lang="en-US" dirty="0" smtClean="0"/>
          </a:p>
          <a:p>
            <a:r>
              <a:rPr lang="en-US" dirty="0" smtClean="0"/>
              <a:t>She </a:t>
            </a:r>
            <a:r>
              <a:rPr lang="en-US" dirty="0"/>
              <a:t>is deeply affected by this news: she retreats to the privacy of a small room and thinks about his intolerable life and his decision to kill himself in order not to compromise his soul. </a:t>
            </a:r>
            <a:endParaRPr lang="en-US" dirty="0" smtClean="0"/>
          </a:p>
          <a:p>
            <a:endParaRPr lang="en-US" dirty="0" smtClean="0"/>
          </a:p>
          <a:p>
            <a:r>
              <a:rPr lang="en-US" dirty="0" smtClean="0"/>
              <a:t>Learning </a:t>
            </a:r>
            <a:r>
              <a:rPr lang="en-US" dirty="0"/>
              <a:t>about this </a:t>
            </a:r>
            <a:r>
              <a:rPr lang="en-US" dirty="0" err="1"/>
              <a:t>tragical</a:t>
            </a:r>
            <a:r>
              <a:rPr lang="en-US" dirty="0"/>
              <a:t> event, Clarissa reflects on how necessary it is for her that </a:t>
            </a:r>
            <a:r>
              <a:rPr lang="en-US" dirty="0" err="1"/>
              <a:t>Septimus</a:t>
            </a:r>
            <a:r>
              <a:rPr lang="en-US" dirty="0"/>
              <a:t> dies because </a:t>
            </a:r>
            <a:r>
              <a:rPr lang="en-US" b="1" dirty="0"/>
              <a:t>as he embraces death, she can at last fully embrace </a:t>
            </a:r>
            <a:r>
              <a:rPr lang="en-US" b="1" dirty="0" smtClean="0"/>
              <a:t>life</a:t>
            </a:r>
            <a:r>
              <a:rPr lang="en-US" dirty="0"/>
              <a:t>.</a:t>
            </a:r>
            <a:endParaRPr lang="it-IT" dirty="0"/>
          </a:p>
        </p:txBody>
      </p:sp>
    </p:spTree>
    <p:extLst>
      <p:ext uri="{BB962C8B-B14F-4D97-AF65-F5344CB8AC3E}">
        <p14:creationId xmlns:p14="http://schemas.microsoft.com/office/powerpoint/2010/main" val="422550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CLARISSA &amp; SEPTIMUS</a:t>
            </a:r>
            <a:endParaRPr lang="it-IT" dirty="0"/>
          </a:p>
        </p:txBody>
      </p:sp>
      <p:sp>
        <p:nvSpPr>
          <p:cNvPr id="4" name="Ovale 3"/>
          <p:cNvSpPr/>
          <p:nvPr/>
        </p:nvSpPr>
        <p:spPr>
          <a:xfrm>
            <a:off x="1409700" y="2623344"/>
            <a:ext cx="3200400" cy="275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7289800" y="2623344"/>
            <a:ext cx="3200400" cy="275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1892300" y="3708400"/>
            <a:ext cx="2235200" cy="584775"/>
          </a:xfrm>
          <a:prstGeom prst="rect">
            <a:avLst/>
          </a:prstGeom>
          <a:noFill/>
        </p:spPr>
        <p:txBody>
          <a:bodyPr wrap="square" rtlCol="0">
            <a:spAutoFit/>
          </a:bodyPr>
          <a:lstStyle/>
          <a:p>
            <a:pPr algn="ctr"/>
            <a:r>
              <a:rPr lang="it-IT" sz="3200" b="1" dirty="0" smtClean="0"/>
              <a:t>CLARISSA</a:t>
            </a:r>
            <a:endParaRPr lang="it-IT" sz="3200" b="1" dirty="0"/>
          </a:p>
        </p:txBody>
      </p:sp>
      <p:sp>
        <p:nvSpPr>
          <p:cNvPr id="7" name="CasellaDiTesto 6"/>
          <p:cNvSpPr txBox="1"/>
          <p:nvPr/>
        </p:nvSpPr>
        <p:spPr>
          <a:xfrm>
            <a:off x="7772400" y="3708400"/>
            <a:ext cx="2235200" cy="584775"/>
          </a:xfrm>
          <a:prstGeom prst="rect">
            <a:avLst/>
          </a:prstGeom>
          <a:noFill/>
        </p:spPr>
        <p:txBody>
          <a:bodyPr wrap="square" rtlCol="0">
            <a:spAutoFit/>
          </a:bodyPr>
          <a:lstStyle/>
          <a:p>
            <a:pPr algn="ctr"/>
            <a:r>
              <a:rPr lang="it-IT" sz="3200" b="1" dirty="0" smtClean="0"/>
              <a:t>SEPTIMUS</a:t>
            </a:r>
            <a:endParaRPr lang="it-IT" sz="3200" b="1" dirty="0"/>
          </a:p>
        </p:txBody>
      </p:sp>
      <p:sp>
        <p:nvSpPr>
          <p:cNvPr id="9" name="Freccia ad arco 8"/>
          <p:cNvSpPr/>
          <p:nvPr/>
        </p:nvSpPr>
        <p:spPr>
          <a:xfrm>
            <a:off x="4660900" y="2317472"/>
            <a:ext cx="3835400" cy="1575594"/>
          </a:xfrm>
          <a:prstGeom prst="circularArrow">
            <a:avLst>
              <a:gd name="adj1" fmla="val 14885"/>
              <a:gd name="adj2" fmla="val 1142319"/>
              <a:gd name="adj3" fmla="val 16587318"/>
              <a:gd name="adj4" fmla="val 10800000"/>
              <a:gd name="adj5" fmla="val 188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0" name="Freccia ad arco 9"/>
          <p:cNvSpPr/>
          <p:nvPr/>
        </p:nvSpPr>
        <p:spPr>
          <a:xfrm rot="12192615">
            <a:off x="3540434" y="4215225"/>
            <a:ext cx="3835400" cy="1575594"/>
          </a:xfrm>
          <a:prstGeom prst="circularArrow">
            <a:avLst>
              <a:gd name="adj1" fmla="val 14885"/>
              <a:gd name="adj2" fmla="val 1142319"/>
              <a:gd name="adj3" fmla="val 16587318"/>
              <a:gd name="adj4" fmla="val 10800000"/>
              <a:gd name="adj5" fmla="val 188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1" name="Diverso da 10"/>
          <p:cNvSpPr/>
          <p:nvPr/>
        </p:nvSpPr>
        <p:spPr>
          <a:xfrm>
            <a:off x="5232400" y="3680371"/>
            <a:ext cx="1485900" cy="825500"/>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370339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01040" y="642594"/>
            <a:ext cx="11003280" cy="1371600"/>
          </a:xfrm>
        </p:spPr>
        <p:txBody>
          <a:bodyPr>
            <a:normAutofit fontScale="90000"/>
          </a:bodyPr>
          <a:lstStyle/>
          <a:p>
            <a:r>
              <a:rPr lang="it-IT" dirty="0" err="1" smtClean="0"/>
              <a:t>Extract</a:t>
            </a:r>
            <a:r>
              <a:rPr lang="it-IT" dirty="0" smtClean="0"/>
              <a:t> p. 268 – CLARISSA and SEPTIMUS</a:t>
            </a:r>
            <a:endParaRPr lang="it-IT" dirty="0"/>
          </a:p>
        </p:txBody>
      </p:sp>
      <p:sp>
        <p:nvSpPr>
          <p:cNvPr id="3" name="Segnaposto contenuto 2"/>
          <p:cNvSpPr>
            <a:spLocks noGrp="1"/>
          </p:cNvSpPr>
          <p:nvPr>
            <p:ph idx="1"/>
          </p:nvPr>
        </p:nvSpPr>
        <p:spPr/>
        <p:txBody>
          <a:bodyPr>
            <a:normAutofit fontScale="92500" lnSpcReduction="10000"/>
          </a:bodyPr>
          <a:lstStyle/>
          <a:p>
            <a:pPr lvl="0"/>
            <a:r>
              <a:rPr lang="en-US" dirty="0"/>
              <a:t>Part 1: line 1-23 → </a:t>
            </a:r>
            <a:r>
              <a:rPr lang="en-US" dirty="0" err="1"/>
              <a:t>Mrs</a:t>
            </a:r>
            <a:r>
              <a:rPr lang="en-US" dirty="0"/>
              <a:t> Dalloway’s visit at the florist’s is interrupted by the explosion of a </a:t>
            </a:r>
            <a:r>
              <a:rPr lang="en-US" dirty="0" err="1" smtClean="0"/>
              <a:t>tyre</a:t>
            </a:r>
            <a:r>
              <a:rPr lang="en-US" dirty="0" smtClean="0"/>
              <a:t> </a:t>
            </a:r>
            <a:r>
              <a:rPr lang="en-US" dirty="0"/>
              <a:t>in </a:t>
            </a:r>
            <a:r>
              <a:rPr lang="en-US" dirty="0" smtClean="0"/>
              <a:t>		the </a:t>
            </a:r>
            <a:r>
              <a:rPr lang="en-US" dirty="0"/>
              <a:t>street</a:t>
            </a:r>
            <a:r>
              <a:rPr lang="en-US" dirty="0" smtClean="0"/>
              <a:t>.</a:t>
            </a:r>
          </a:p>
          <a:p>
            <a:pPr lvl="0"/>
            <a:endParaRPr lang="it-IT" dirty="0"/>
          </a:p>
          <a:p>
            <a:pPr lvl="0"/>
            <a:r>
              <a:rPr lang="en-US" dirty="0"/>
              <a:t>Part </a:t>
            </a:r>
            <a:r>
              <a:rPr lang="en-US" dirty="0" smtClean="0"/>
              <a:t>2: </a:t>
            </a:r>
            <a:r>
              <a:rPr lang="en-US" dirty="0"/>
              <a:t>line 24-37 → Various people’s reactions to the explosion and their speculations about </a:t>
            </a:r>
            <a:r>
              <a:rPr lang="en-US" dirty="0" smtClean="0"/>
              <a:t>		who </a:t>
            </a:r>
            <a:r>
              <a:rPr lang="en-US" dirty="0"/>
              <a:t>might be in the car</a:t>
            </a:r>
            <a:r>
              <a:rPr lang="en-US" dirty="0" smtClean="0"/>
              <a:t>.</a:t>
            </a:r>
          </a:p>
          <a:p>
            <a:pPr lvl="0"/>
            <a:endParaRPr lang="it-IT" dirty="0"/>
          </a:p>
          <a:p>
            <a:pPr lvl="0"/>
            <a:r>
              <a:rPr lang="en-US" dirty="0"/>
              <a:t>Part </a:t>
            </a:r>
            <a:r>
              <a:rPr lang="en-US" dirty="0" smtClean="0"/>
              <a:t>3: </a:t>
            </a:r>
            <a:r>
              <a:rPr lang="en-US" dirty="0"/>
              <a:t>line 38-41 → Introduction of </a:t>
            </a:r>
            <a:r>
              <a:rPr lang="en-US" dirty="0" err="1"/>
              <a:t>Septimus</a:t>
            </a:r>
            <a:r>
              <a:rPr lang="en-US" dirty="0"/>
              <a:t> Warren Smith</a:t>
            </a:r>
            <a:r>
              <a:rPr lang="en-US" dirty="0" smtClean="0"/>
              <a:t>.</a:t>
            </a:r>
          </a:p>
          <a:p>
            <a:pPr lvl="0"/>
            <a:endParaRPr lang="it-IT" dirty="0"/>
          </a:p>
          <a:p>
            <a:pPr lvl="0"/>
            <a:r>
              <a:rPr lang="en-US" dirty="0"/>
              <a:t>Part </a:t>
            </a:r>
            <a:r>
              <a:rPr lang="en-US" dirty="0" smtClean="0"/>
              <a:t>4: </a:t>
            </a:r>
            <a:r>
              <a:rPr lang="en-US" dirty="0"/>
              <a:t>line 42-53 → The busy traffic in the street and </a:t>
            </a:r>
            <a:r>
              <a:rPr lang="en-US" dirty="0" err="1"/>
              <a:t>Septimus’s</a:t>
            </a:r>
            <a:r>
              <a:rPr lang="en-US" dirty="0"/>
              <a:t> thoughts</a:t>
            </a:r>
            <a:r>
              <a:rPr lang="en-US" dirty="0" smtClean="0"/>
              <a:t>.</a:t>
            </a:r>
          </a:p>
          <a:p>
            <a:pPr lvl="0"/>
            <a:endParaRPr lang="it-IT" dirty="0"/>
          </a:p>
          <a:p>
            <a:pPr lvl="0"/>
            <a:r>
              <a:rPr lang="en-US" dirty="0"/>
              <a:t>Part </a:t>
            </a:r>
            <a:r>
              <a:rPr lang="en-US" dirty="0" smtClean="0"/>
              <a:t>5: </a:t>
            </a:r>
            <a:r>
              <a:rPr lang="en-US" dirty="0"/>
              <a:t>line 54-73 → Description of </a:t>
            </a:r>
            <a:r>
              <a:rPr lang="en-US" dirty="0" err="1"/>
              <a:t>Lucrezia’s</a:t>
            </a:r>
            <a:r>
              <a:rPr lang="en-US" dirty="0"/>
              <a:t> appearance and thoughts. She is worried </a:t>
            </a:r>
            <a:r>
              <a:rPr lang="en-US" dirty="0" smtClean="0"/>
              <a:t>		because </a:t>
            </a:r>
            <a:r>
              <a:rPr lang="en-US" dirty="0" err="1"/>
              <a:t>Septimus</a:t>
            </a:r>
            <a:r>
              <a:rPr lang="en-US" dirty="0"/>
              <a:t> wants to kill himself.</a:t>
            </a:r>
            <a:endParaRPr lang="it-IT" dirty="0"/>
          </a:p>
          <a:p>
            <a:endParaRPr lang="it-IT" dirty="0"/>
          </a:p>
        </p:txBody>
      </p:sp>
    </p:spTree>
    <p:extLst>
      <p:ext uri="{BB962C8B-B14F-4D97-AF65-F5344CB8AC3E}">
        <p14:creationId xmlns:p14="http://schemas.microsoft.com/office/powerpoint/2010/main" val="3767073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pone">
  <a:themeElements>
    <a:clrScheme name="Verde gia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Sap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pone">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TM03457510[[fn=Sapone]]</Template>
  <TotalTime>244</TotalTime>
  <Words>1482</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Calibri</vt:lpstr>
      <vt:lpstr>Century Gothic</vt:lpstr>
      <vt:lpstr>Garamond</vt:lpstr>
      <vt:lpstr>Sapone</vt:lpstr>
      <vt:lpstr>Virginia woolf</vt:lpstr>
      <vt:lpstr>BIOGRAPHY</vt:lpstr>
      <vt:lpstr>BIOGRAPHY</vt:lpstr>
      <vt:lpstr>FEATURES OF VW’S NOVELS</vt:lpstr>
      <vt:lpstr>MOMENTS OF BEING</vt:lpstr>
      <vt:lpstr>MRS DALLOWAY</vt:lpstr>
      <vt:lpstr>CLIMAX OF THE NOVEL</vt:lpstr>
      <vt:lpstr>CLARISSA &amp; SEPTIMUS</vt:lpstr>
      <vt:lpstr>Extract p. 268 – CLARISSA and SEPTIMUS</vt:lpstr>
      <vt:lpstr>TREATMENT OF TIME</vt:lpstr>
      <vt:lpstr>SEPTIMUS SMITH</vt:lpstr>
      <vt:lpstr>NARRATIVE TECHNIQUE</vt:lpstr>
      <vt:lpstr>SYNTAX and PUNCTUATION</vt:lpstr>
      <vt:lpstr>Extract p.271 - CLARISSA’S PARTY</vt:lpstr>
      <vt:lpstr>CLARISSA’S REACTION</vt:lpstr>
      <vt:lpstr>CLARISSA’S MOMENT OF BEING</vt:lpstr>
      <vt:lpstr>OPPOSITIONS BTW CLARISSA &amp; SEPTIMUS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CRISTINA</dc:creator>
  <cp:lastModifiedBy>CRISTINA</cp:lastModifiedBy>
  <cp:revision>17</cp:revision>
  <dcterms:created xsi:type="dcterms:W3CDTF">2021-04-18T09:34:14Z</dcterms:created>
  <dcterms:modified xsi:type="dcterms:W3CDTF">2021-04-21T18:38:01Z</dcterms:modified>
</cp:coreProperties>
</file>