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6" r:id="rId10"/>
    <p:sldId id="268" r:id="rId11"/>
    <p:sldId id="270" r:id="rId12"/>
    <p:sldId id="271" r:id="rId13"/>
    <p:sldId id="272" r:id="rId14"/>
    <p:sldId id="290" r:id="rId15"/>
    <p:sldId id="285" r:id="rId16"/>
    <p:sldId id="287" r:id="rId17"/>
    <p:sldId id="288" r:id="rId18"/>
    <p:sldId id="289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69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72" y="-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 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 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 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c:style val="2"/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62" b="1" i="0" u="none" strike="noStrike" kern="1200" cap="all" spc="50" baseline="0">
                <a:solidFill>
                  <a:srgbClr val="595959"/>
                </a:solidFill>
                <a:latin typeface="Calibri"/>
              </a:defRPr>
            </a:pPr>
            <a:r>
              <a:rPr lang="en-US" sz="1862" b="1" i="0" u="none" strike="noStrike" kern="1200" cap="all" spc="50" baseline="0">
                <a:solidFill>
                  <a:srgbClr val="595959"/>
                </a:solidFill>
                <a:uFillTx/>
                <a:latin typeface="Calibri"/>
              </a:rPr>
              <a:t>Nielsen catalina solutions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pieChart>
        <c:varyColors val="1"/>
        <c:ser>
          <c:idx val="0"/>
          <c:order val="0"/>
          <c:tx>
            <c:v>Vendite</c:v>
          </c:tx>
          <c:dPt>
            <c:idx val="0"/>
            <c:bubble3D val="0"/>
            <c:spPr>
              <a:solidFill>
                <a:srgbClr val="5F5F5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49D7-4730-9727-7B14A2DF5DF0}"/>
              </c:ext>
            </c:extLst>
          </c:dPt>
          <c:dPt>
            <c:idx val="1"/>
            <c:bubble3D val="0"/>
            <c:spPr>
              <a:solidFill>
                <a:srgbClr val="B3B3B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49D7-4730-9727-7B14A2DF5DF0}"/>
              </c:ext>
            </c:extLst>
          </c:dPt>
          <c:dPt>
            <c:idx val="2"/>
            <c:bubble3D val="0"/>
            <c:spPr>
              <a:solidFill>
                <a:srgbClr val="89898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49D7-4730-9727-7B14A2DF5DF0}"/>
              </c:ext>
            </c:extLst>
          </c:dPt>
          <c:dPt>
            <c:idx val="3"/>
            <c:bubble3D val="0"/>
            <c:spPr>
              <a:solidFill>
                <a:srgbClr val="21212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49D7-4730-9727-7B14A2DF5DF0}"/>
              </c:ext>
            </c:extLst>
          </c:dPt>
          <c:cat>
            <c:strLit>
              <c:ptCount val="4"/>
              <c:pt idx="0">
                <c:v>1° trim.</c:v>
              </c:pt>
              <c:pt idx="1">
                <c:v>2° trim.</c:v>
              </c:pt>
            </c:strLit>
          </c:cat>
          <c:val>
            <c:numLit>
              <c:formatCode>General</c:formatCode>
              <c:ptCount val="4"/>
              <c:pt idx="0">
                <c:v>0.08</c:v>
              </c:pt>
              <c:pt idx="1">
                <c:v>0.92</c:v>
              </c:pt>
              <c:pt idx="2">
                <c:v>0</c:v>
              </c:pt>
              <c:pt idx="3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6AA3-8349-8420-04E208EC42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60"/>
      </c:pie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it-IT" sz="1197" b="0" i="0" u="none" strike="noStrike" kern="1200" baseline="0">
          <a:solidFill>
            <a:srgbClr val="000000"/>
          </a:solidFill>
          <a:latin typeface="Calibri"/>
        </a:defRPr>
      </a:pPr>
      <a:endParaRPr lang="it-I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c:style val="2"/>
  <c:chart>
    <c:autoTitleDeleted val="1"/>
    <c:plotArea>
      <c:layout>
        <c:manualLayout>
          <c:xMode val="edge"/>
          <c:yMode val="edge"/>
          <c:x val="0"/>
          <c:y val="0"/>
          <c:w val="0.81663504275199128"/>
          <c:h val="0.84893059177810248"/>
        </c:manualLayout>
      </c:layout>
      <c:barChart>
        <c:barDir val="col"/>
        <c:grouping val="clustered"/>
        <c:varyColors val="0"/>
        <c:ser>
          <c:idx val="0"/>
          <c:order val="0"/>
          <c:tx>
            <c:v>2017</c:v>
          </c:tx>
          <c:spPr>
            <a:solidFill>
              <a:srgbClr val="FFD9A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2000" b="0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Lit>
              <c:ptCount val="2"/>
              <c:pt idx="0">
                <c:v>impatto influencer sulle vendite</c:v>
              </c:pt>
              <c:pt idx="1">
                <c:v>budget delle aziende destinato all'influencer marketing</c:v>
              </c:pt>
            </c:strLit>
          </c:cat>
          <c:val>
            <c:numLit>
              <c:formatCode>General</c:formatCode>
              <c:ptCount val="2"/>
              <c:pt idx="0">
                <c:v>0.71</c:v>
              </c:pt>
              <c:pt idx="1">
                <c:v>0.37</c:v>
              </c:pt>
            </c:numLit>
          </c:val>
          <c:extLst>
            <c:ext xmlns:c16="http://schemas.microsoft.com/office/drawing/2014/chart" uri="{C3380CC4-5D6E-409C-BE32-E72D297353CC}">
              <c16:uniqueId val="{00000000-56C6-BF4C-842A-2360F2EBDABA}"/>
            </c:ext>
          </c:extLst>
        </c:ser>
        <c:ser>
          <c:idx val="1"/>
          <c:order val="1"/>
          <c:tx>
            <c:v>2018</c:v>
          </c:tx>
          <c:spPr>
            <a:solidFill>
              <a:srgbClr val="FFC00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2000" b="0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Lit>
              <c:ptCount val="2"/>
              <c:pt idx="0">
                <c:v>impatto influencer sulle vendite</c:v>
              </c:pt>
              <c:pt idx="1">
                <c:v>budget delle aziende destinato all'influencer marketing</c:v>
              </c:pt>
            </c:strLit>
          </c:cat>
          <c:val>
            <c:numLit>
              <c:formatCode>General</c:formatCode>
              <c:ptCount val="2"/>
              <c:pt idx="0">
                <c:v>0.78</c:v>
              </c:pt>
              <c:pt idx="1">
                <c:v>0.39</c:v>
              </c:pt>
            </c:numLit>
          </c:val>
          <c:extLst>
            <c:ext xmlns:c16="http://schemas.microsoft.com/office/drawing/2014/chart" uri="{C3380CC4-5D6E-409C-BE32-E72D297353CC}">
              <c16:uniqueId val="{00000001-56C6-BF4C-842A-2360F2EBDABA}"/>
            </c:ext>
          </c:extLst>
        </c:ser>
        <c:ser>
          <c:idx val="2"/>
          <c:order val="2"/>
          <c:tx>
            <c:v>2019</c:v>
          </c:tx>
          <c:spPr>
            <a:solidFill>
              <a:srgbClr val="D39E0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2000" b="0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Lit>
              <c:ptCount val="2"/>
              <c:pt idx="0">
                <c:v>impatto influencer sulle vendite</c:v>
              </c:pt>
              <c:pt idx="1">
                <c:v>budget delle aziende destinato all'influencer marketing</c:v>
              </c:pt>
            </c:strLit>
          </c:cat>
          <c:val>
            <c:numLit>
              <c:formatCode>General</c:formatCode>
              <c:ptCount val="2"/>
              <c:pt idx="0">
                <c:v>0.8</c:v>
              </c:pt>
              <c:pt idx="1">
                <c:v>0.86</c:v>
              </c:pt>
            </c:numLit>
          </c:val>
          <c:extLst>
            <c:ext xmlns:c16="http://schemas.microsoft.com/office/drawing/2014/chart" uri="{C3380CC4-5D6E-409C-BE32-E72D297353CC}">
              <c16:uniqueId val="{00000002-56C6-BF4C-842A-2360F2EBD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0501840"/>
        <c:axId val="1410500592"/>
      </c:barChart>
      <c:valAx>
        <c:axId val="1410500592"/>
        <c:scaling>
          <c:orientation val="minMax"/>
        </c:scaling>
        <c:delete val="1"/>
        <c:axPos val="l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numFmt formatCode="0%" sourceLinked="0"/>
        <c:majorTickMark val="none"/>
        <c:minorTickMark val="none"/>
        <c:tickLblPos val="nextTo"/>
        <c:crossAx val="1410501840"/>
        <c:crosses val="autoZero"/>
        <c:crossBetween val="between"/>
      </c:valAx>
      <c:catAx>
        <c:axId val="14105018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8" cap="flat">
            <a:solidFill>
              <a:srgbClr val="D9D9D9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400" b="0" i="0" u="none" strike="noStrike" kern="1200" baseline="0">
                <a:solidFill>
                  <a:srgbClr val="FFFFFF"/>
                </a:solidFill>
                <a:latin typeface="Calibri"/>
              </a:defRPr>
            </a:pPr>
            <a:endParaRPr lang="it-IT"/>
          </a:p>
        </c:txPr>
        <c:crossAx val="1410500592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 lIns="0" tIns="0" rIns="0" bIns="0"/>
        <a:lstStyle/>
        <a:p>
          <a:pPr marL="0" marR="0" indent="0" defTabSz="914400" fontAlgn="auto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tabLst/>
            <a:defRPr sz="1400" b="0" i="0" u="none" strike="noStrike" kern="1200" baseline="0">
              <a:solidFill>
                <a:srgbClr val="FFFFFF"/>
              </a:solidFill>
              <a:latin typeface="Calibri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it-IT" sz="1330" b="0" i="0" u="none" strike="noStrike" kern="1200" baseline="0">
          <a:solidFill>
            <a:srgbClr val="000000"/>
          </a:solidFill>
          <a:latin typeface="Calibri"/>
        </a:defRPr>
      </a:pPr>
      <a:endParaRPr lang="it-IT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2016</c:v>
          </c:tx>
          <c:spPr>
            <a:solidFill>
              <a:srgbClr val="B4CFA8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2000" b="0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Lit>
              <c:ptCount val="1"/>
              <c:pt idx="0">
                <c:v>valore influencer marketing in mlrd di dollari</c:v>
              </c:pt>
            </c:strLit>
          </c:cat>
          <c:val>
            <c:numLit>
              <c:formatCode>General</c:formatCode>
              <c:ptCount val="1"/>
              <c:pt idx="0">
                <c:v>1.7</c:v>
              </c:pt>
            </c:numLit>
          </c:val>
          <c:extLst>
            <c:ext xmlns:c16="http://schemas.microsoft.com/office/drawing/2014/chart" uri="{C3380CC4-5D6E-409C-BE32-E72D297353CC}">
              <c16:uniqueId val="{00000000-2C8C-6C42-8554-79173E6C76C4}"/>
            </c:ext>
          </c:extLst>
        </c:ser>
        <c:ser>
          <c:idx val="1"/>
          <c:order val="1"/>
          <c:tx>
            <c:v>2019</c:v>
          </c:tx>
          <c:spPr>
            <a:solidFill>
              <a:srgbClr val="70AD4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2000" b="0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Lit>
              <c:ptCount val="1"/>
              <c:pt idx="0">
                <c:v>valore influencer marketing in mlrd di dollari</c:v>
              </c:pt>
            </c:strLit>
          </c:cat>
          <c:val>
            <c:numLit>
              <c:formatCode>General</c:formatCode>
              <c:ptCount val="1"/>
              <c:pt idx="0">
                <c:v>6.5</c:v>
              </c:pt>
            </c:numLit>
          </c:val>
          <c:extLst>
            <c:ext xmlns:c16="http://schemas.microsoft.com/office/drawing/2014/chart" uri="{C3380CC4-5D6E-409C-BE32-E72D297353CC}">
              <c16:uniqueId val="{00000001-2C8C-6C42-8554-79173E6C76C4}"/>
            </c:ext>
          </c:extLst>
        </c:ser>
        <c:ser>
          <c:idx val="2"/>
          <c:order val="2"/>
          <c:tx>
            <c:v>2020</c:v>
          </c:tx>
          <c:spPr>
            <a:solidFill>
              <a:srgbClr val="5B8E39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2000" b="0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Lit>
              <c:ptCount val="1"/>
              <c:pt idx="0">
                <c:v>valore influencer marketing in mlrd di dollari</c:v>
              </c:pt>
            </c:strLit>
          </c:cat>
          <c:val>
            <c:numLit>
              <c:formatCode>General</c:formatCode>
              <c:ptCount val="1"/>
              <c:pt idx="0">
                <c:v>9.6999999999999993</c:v>
              </c:pt>
            </c:numLit>
          </c:val>
          <c:extLst>
            <c:ext xmlns:c16="http://schemas.microsoft.com/office/drawing/2014/chart" uri="{C3380CC4-5D6E-409C-BE32-E72D297353CC}">
              <c16:uniqueId val="{00000002-2C8C-6C42-8554-79173E6C76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0505584"/>
        <c:axId val="1410503920"/>
      </c:barChart>
      <c:valAx>
        <c:axId val="1410503920"/>
        <c:scaling>
          <c:orientation val="minMax"/>
        </c:scaling>
        <c:delete val="1"/>
        <c:axPos val="l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crossAx val="1410505584"/>
        <c:crosses val="autoZero"/>
        <c:crossBetween val="between"/>
      </c:valAx>
      <c:catAx>
        <c:axId val="14105055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8" cap="flat">
            <a:solidFill>
              <a:srgbClr val="D9D9D9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400" b="0" i="0" u="none" strike="noStrike" kern="1200" baseline="0">
                <a:solidFill>
                  <a:srgbClr val="FFFFFF"/>
                </a:solidFill>
                <a:latin typeface="Calibri"/>
              </a:defRPr>
            </a:pPr>
            <a:endParaRPr lang="it-IT"/>
          </a:p>
        </c:txPr>
        <c:crossAx val="1410503920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 lIns="0" tIns="0" rIns="0" bIns="0"/>
        <a:lstStyle/>
        <a:p>
          <a:pPr marL="0" marR="0" indent="0" defTabSz="914400" fontAlgn="auto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tabLst/>
            <a:defRPr sz="1400" b="0" i="0" u="none" strike="noStrike" kern="1200" baseline="0">
              <a:solidFill>
                <a:srgbClr val="FFFFFF"/>
              </a:solidFill>
              <a:latin typeface="Calibri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it-IT" sz="1330" b="0" i="0" u="none" strike="noStrike" kern="1200" baseline="0">
          <a:solidFill>
            <a:srgbClr val="000000"/>
          </a:solidFill>
          <a:latin typeface="Calibri"/>
        </a:defRPr>
      </a:pPr>
      <a:endParaRPr lang="it-IT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v>2015</c:v>
          </c:tx>
          <c:spPr>
            <a:solidFill>
              <a:srgbClr val="4472C4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2000" b="0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Lit>
              <c:ptCount val="1"/>
              <c:pt idx="0">
                <c:v>numero di piattaformedestinate al social media markeitng</c:v>
              </c:pt>
            </c:strLit>
          </c:cat>
          <c:val>
            <c:numLit>
              <c:formatCode>General</c:formatCode>
              <c:ptCount val="1"/>
              <c:pt idx="0">
                <c:v>3800</c:v>
              </c:pt>
            </c:numLit>
          </c:val>
          <c:extLst>
            <c:ext xmlns:c16="http://schemas.microsoft.com/office/drawing/2014/chart" uri="{C3380CC4-5D6E-409C-BE32-E72D297353CC}">
              <c16:uniqueId val="{00000000-63D3-274F-8378-814D71D92239}"/>
            </c:ext>
          </c:extLst>
        </c:ser>
        <c:ser>
          <c:idx val="1"/>
          <c:order val="1"/>
          <c:tx>
            <c:v>2018</c:v>
          </c:tx>
          <c:spPr>
            <a:solidFill>
              <a:srgbClr val="ED7D31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2000" b="0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Lit>
              <c:ptCount val="1"/>
              <c:pt idx="0">
                <c:v>numero di piattaformedestinate al social media markeitng</c:v>
              </c:pt>
            </c:strLit>
          </c:cat>
          <c:val>
            <c:numLit>
              <c:formatCode>General</c:formatCode>
              <c:ptCount val="1"/>
              <c:pt idx="0">
                <c:v>1120</c:v>
              </c:pt>
            </c:numLit>
          </c:val>
          <c:extLst>
            <c:ext xmlns:c16="http://schemas.microsoft.com/office/drawing/2014/chart" uri="{C3380CC4-5D6E-409C-BE32-E72D297353CC}">
              <c16:uniqueId val="{00000001-63D3-274F-8378-814D71D92239}"/>
            </c:ext>
          </c:extLst>
        </c:ser>
        <c:ser>
          <c:idx val="2"/>
          <c:order val="2"/>
          <c:tx>
            <c:v>2019</c:v>
          </c:tx>
          <c:spPr>
            <a:solidFill>
              <a:srgbClr val="A5A5A5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2000" b="0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Lit>
              <c:ptCount val="1"/>
              <c:pt idx="0">
                <c:v>numero di piattaformedestinate al social media markeitng</c:v>
              </c:pt>
            </c:strLit>
          </c:cat>
          <c:val>
            <c:numLit>
              <c:formatCode>General</c:formatCode>
              <c:ptCount val="1"/>
              <c:pt idx="0">
                <c:v>190</c:v>
              </c:pt>
            </c:numLit>
          </c:val>
          <c:extLst>
            <c:ext xmlns:c16="http://schemas.microsoft.com/office/drawing/2014/chart" uri="{C3380CC4-5D6E-409C-BE32-E72D297353CC}">
              <c16:uniqueId val="{00000002-63D3-274F-8378-814D71D922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10504752"/>
        <c:axId val="1410506832"/>
      </c:barChart>
      <c:valAx>
        <c:axId val="1410506832"/>
        <c:scaling>
          <c:orientation val="minMax"/>
        </c:scaling>
        <c:delete val="1"/>
        <c:axPos val="b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crossAx val="1410504752"/>
        <c:crosses val="autoZero"/>
        <c:crossBetween val="between"/>
      </c:valAx>
      <c:catAx>
        <c:axId val="141050475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410506832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 lIns="0" tIns="0" rIns="0" bIns="0"/>
        <a:lstStyle/>
        <a:p>
          <a:pPr marL="0" marR="0" indent="0" defTabSz="914400" fontAlgn="auto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tabLst/>
            <a:defRPr sz="1400" b="0" i="0" u="none" strike="noStrike" kern="1200" baseline="0">
              <a:solidFill>
                <a:srgbClr val="FFFFFF"/>
              </a:solidFill>
              <a:latin typeface="Calibri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it-IT" sz="1330" b="0" i="0" u="none" strike="noStrike" kern="1200" baseline="0">
          <a:solidFill>
            <a:srgbClr val="000000"/>
          </a:solidFill>
          <a:latin typeface="Calibri"/>
        </a:defRPr>
      </a:pPr>
      <a:endParaRPr lang="it-IT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c:style val="2"/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1200" spc="0" baseline="0">
                <a:solidFill>
                  <a:srgbClr val="000000"/>
                </a:solidFill>
                <a:latin typeface="Calibri"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Rapporto di Points North</a:t>
            </a:r>
          </a:p>
        </c:rich>
      </c:tx>
      <c:layout>
        <c:manualLayout>
          <c:xMode val="edge"/>
          <c:yMode val="edge"/>
          <c:x val="0.20260260916232367"/>
          <c:y val="7.5000186626432763E-2"/>
        </c:manualLayout>
      </c:layout>
      <c:overlay val="0"/>
      <c:spPr>
        <a:noFill/>
        <a:ln>
          <a:noFill/>
        </a:ln>
      </c:spPr>
    </c:title>
    <c:autoTitleDeleted val="0"/>
    <c:view3D>
      <c:rotX val="29"/>
      <c:rotY val="360"/>
      <c:rAngAx val="0"/>
    </c:view3D>
    <c:floor>
      <c:thickness val="0"/>
      <c:spPr>
        <a:noFill/>
        <a:ln>
          <a:noFill/>
        </a:ln>
      </c:spPr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layout/>
      <c:pie3DChart>
        <c:varyColors val="1"/>
        <c:ser>
          <c:idx val="0"/>
          <c:order val="0"/>
          <c:tx>
            <c:v>Colonna1</c:v>
          </c:tx>
          <c:dPt>
            <c:idx val="0"/>
            <c:bubble3D val="0"/>
            <c:spPr>
              <a:solidFill>
                <a:srgbClr val="D26E2A"/>
              </a:solidFill>
              <a:ln w="25402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AD7D-40FF-AB54-51DBD4CCE203}"/>
              </c:ext>
            </c:extLst>
          </c:dPt>
          <c:dPt>
            <c:idx val="1"/>
            <c:bubble3D val="0"/>
            <c:spPr>
              <a:solidFill>
                <a:srgbClr val="F1A78A"/>
              </a:solidFill>
              <a:ln w="25402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AD7D-40FF-AB54-51DBD4CCE203}"/>
              </c:ext>
            </c:extLst>
          </c:dPt>
          <c:cat>
            <c:strLit>
              <c:ptCount val="2"/>
              <c:pt idx="0">
                <c:v>fondi effettivi</c:v>
              </c:pt>
              <c:pt idx="1">
                <c:v>spreco</c:v>
              </c:pt>
            </c:strLit>
          </c:cat>
          <c:val>
            <c:numLit>
              <c:formatCode>General</c:formatCode>
              <c:ptCount val="2"/>
              <c:pt idx="0">
                <c:v>642</c:v>
              </c:pt>
              <c:pt idx="1">
                <c:v>102</c:v>
              </c:pt>
            </c:numLit>
          </c:val>
          <c:extLst>
            <c:ext xmlns:c16="http://schemas.microsoft.com/office/drawing/2014/chart" uri="{C3380CC4-5D6E-409C-BE32-E72D297353CC}">
              <c16:uniqueId val="{00000000-92E0-8D47-AB29-5AF98D715B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it-IT" sz="1197" b="0" i="0" u="none" strike="noStrike" kern="1200" baseline="0">
          <a:solidFill>
            <a:srgbClr val="000000"/>
          </a:solidFill>
          <a:latin typeface="Calibri"/>
        </a:defRPr>
      </a:pPr>
      <a:endParaRPr lang="it-IT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22042B-DC35-4A63-95C9-57123277FE5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E998E6A-AABD-417F-BEBE-4DE8F2DE43F4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1760: Josiah Wedgwood</a:t>
          </a:r>
        </a:p>
      </dgm:t>
    </dgm:pt>
    <dgm:pt modelId="{C417089B-528D-420B-B7C9-85D43A824050}" type="parTrans" cxnId="{6A9AF863-4A20-4755-A0A5-249F2E02E269}">
      <dgm:prSet/>
      <dgm:spPr/>
      <dgm:t>
        <a:bodyPr/>
        <a:lstStyle/>
        <a:p>
          <a:endParaRPr lang="en-US"/>
        </a:p>
      </dgm:t>
    </dgm:pt>
    <dgm:pt modelId="{16B5BDFF-10FF-40B9-9754-EE4E92CBB184}" type="sibTrans" cxnId="{6A9AF863-4A20-4755-A0A5-249F2E02E269}">
      <dgm:prSet/>
      <dgm:spPr/>
      <dgm:t>
        <a:bodyPr/>
        <a:lstStyle/>
        <a:p>
          <a:endParaRPr lang="en-US"/>
        </a:p>
      </dgm:t>
    </dgm:pt>
    <dgm:pt modelId="{9ECC648A-A422-44F6-8717-2992B3C2F2B6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XIX </a:t>
          </a:r>
          <a:r>
            <a:rPr lang="it-IT">
              <a:latin typeface="Times New Roman" panose="02020603050405020304" pitchFamily="18" charset="0"/>
              <a:cs typeface="Times New Roman" panose="02020603050405020304" pitchFamily="18" charset="0"/>
            </a:rPr>
            <a:t>e XX 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secolo: altre figure importanti grazie </a:t>
          </a:r>
          <a:r>
            <a:rPr lang="it-IT">
              <a:latin typeface="Times New Roman" panose="02020603050405020304" pitchFamily="18" charset="0"/>
              <a:cs typeface="Times New Roman" panose="02020603050405020304" pitchFamily="18" charset="0"/>
            </a:rPr>
            <a:t>anche 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all’ingresso di Internet</a:t>
          </a:r>
        </a:p>
      </dgm:t>
    </dgm:pt>
    <dgm:pt modelId="{D00C5CAC-7DDF-4E33-B047-7C01FB5EBBE0}" type="parTrans" cxnId="{230935A4-F046-46D7-A9BD-3E3E87B36202}">
      <dgm:prSet/>
      <dgm:spPr/>
      <dgm:t>
        <a:bodyPr/>
        <a:lstStyle/>
        <a:p>
          <a:endParaRPr lang="en-US"/>
        </a:p>
      </dgm:t>
    </dgm:pt>
    <dgm:pt modelId="{7CFAD99B-26A7-4548-87B4-EB512FDAB172}" type="sibTrans" cxnId="{230935A4-F046-46D7-A9BD-3E3E87B36202}">
      <dgm:prSet/>
      <dgm:spPr/>
      <dgm:t>
        <a:bodyPr/>
        <a:lstStyle/>
        <a:p>
          <a:endParaRPr lang="en-US"/>
        </a:p>
      </dgm:t>
    </dgm:pt>
    <dgm:pt modelId="{940F2D88-5624-48E0-9E70-C5436826FF08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1997 nascita del primo social media: nasce il concetto del social media marketing.</a:t>
          </a:r>
        </a:p>
      </dgm:t>
    </dgm:pt>
    <dgm:pt modelId="{92A4ACD8-B54A-4C55-AB66-F88EC8D3924A}" type="parTrans" cxnId="{33C85931-7824-472E-A0A2-2757FDFB2CF8}">
      <dgm:prSet/>
      <dgm:spPr/>
      <dgm:t>
        <a:bodyPr/>
        <a:lstStyle/>
        <a:p>
          <a:endParaRPr lang="en-US"/>
        </a:p>
      </dgm:t>
    </dgm:pt>
    <dgm:pt modelId="{F6F4EA23-F05F-4D5B-AA07-C49D7F6F6B2D}" type="sibTrans" cxnId="{33C85931-7824-472E-A0A2-2757FDFB2CF8}">
      <dgm:prSet/>
      <dgm:spPr/>
      <dgm:t>
        <a:bodyPr/>
        <a:lstStyle/>
        <a:p>
          <a:endParaRPr lang="en-US"/>
        </a:p>
      </dgm:t>
    </dgm:pt>
    <dgm:pt modelId="{4E2E42EE-66BC-4417-88BC-25A907105AB3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Ultimi anni: le aziende sono interessate all’uso degli influencer digitali nelle attività di marketing.</a:t>
          </a:r>
          <a:r>
            <a:rPr lang="it-IT">
              <a:latin typeface="Times New Roman" panose="02020603050405020304" pitchFamily="18" charset="0"/>
              <a:cs typeface="Times New Roman" panose="02020603050405020304" pitchFamily="18" charset="0"/>
            </a:rPr>
            <a:t>   </a:t>
          </a:r>
          <a:r>
            <a:rPr lang="it-IT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rPr>
            <a:t>utilizzo parola influencer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5D08B1-5534-42A6-801A-CAA18067A9E2}" type="parTrans" cxnId="{23EC1238-AE59-4B3A-A362-351E22757C5D}">
      <dgm:prSet/>
      <dgm:spPr/>
      <dgm:t>
        <a:bodyPr/>
        <a:lstStyle/>
        <a:p>
          <a:endParaRPr lang="en-US"/>
        </a:p>
      </dgm:t>
    </dgm:pt>
    <dgm:pt modelId="{A0057EBC-57AA-4CFE-8808-C9AC2CBD03CB}" type="sibTrans" cxnId="{23EC1238-AE59-4B3A-A362-351E22757C5D}">
      <dgm:prSet/>
      <dgm:spPr/>
      <dgm:t>
        <a:bodyPr/>
        <a:lstStyle/>
        <a:p>
          <a:endParaRPr lang="en-US"/>
        </a:p>
      </dgm:t>
    </dgm:pt>
    <dgm:pt modelId="{9C2CD01A-32D7-A44F-969F-A8F8029089B1}" type="pres">
      <dgm:prSet presAssocID="{B722042B-DC35-4A63-95C9-57123277FE55}" presName="linear" presStyleCnt="0">
        <dgm:presLayoutVars>
          <dgm:animLvl val="lvl"/>
          <dgm:resizeHandles val="exact"/>
        </dgm:presLayoutVars>
      </dgm:prSet>
      <dgm:spPr/>
    </dgm:pt>
    <dgm:pt modelId="{48533A9B-E7A7-2D41-912F-644F6BE5831D}" type="pres">
      <dgm:prSet presAssocID="{AE998E6A-AABD-417F-BEBE-4DE8F2DE43F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E7FF4BA-9DD7-584B-B3D2-4FEC66D8988A}" type="pres">
      <dgm:prSet presAssocID="{16B5BDFF-10FF-40B9-9754-EE4E92CBB184}" presName="spacer" presStyleCnt="0"/>
      <dgm:spPr/>
    </dgm:pt>
    <dgm:pt modelId="{CB3BE623-D404-0141-B065-0C93A5DB57C5}" type="pres">
      <dgm:prSet presAssocID="{9ECC648A-A422-44F6-8717-2992B3C2F2B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68D3F1E-61E8-3349-BFB2-96A2D13AA48F}" type="pres">
      <dgm:prSet presAssocID="{7CFAD99B-26A7-4548-87B4-EB512FDAB172}" presName="spacer" presStyleCnt="0"/>
      <dgm:spPr/>
    </dgm:pt>
    <dgm:pt modelId="{79E77941-391C-A740-AF46-11207625A1DE}" type="pres">
      <dgm:prSet presAssocID="{940F2D88-5624-48E0-9E70-C5436826FF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B7A0615-0842-D242-85DF-FCB9969A19DB}" type="pres">
      <dgm:prSet presAssocID="{F6F4EA23-F05F-4D5B-AA07-C49D7F6F6B2D}" presName="spacer" presStyleCnt="0"/>
      <dgm:spPr/>
    </dgm:pt>
    <dgm:pt modelId="{9BA33C0B-C921-184E-B449-1A118A0F07F8}" type="pres">
      <dgm:prSet presAssocID="{4E2E42EE-66BC-4417-88BC-25A907105AB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CA7D12A-28B1-F94D-A54A-AFD8ACAC47BD}" type="presOf" srcId="{940F2D88-5624-48E0-9E70-C5436826FF08}" destId="{79E77941-391C-A740-AF46-11207625A1DE}" srcOrd="0" destOrd="0" presId="urn:microsoft.com/office/officeart/2005/8/layout/vList2"/>
    <dgm:cxn modelId="{33C85931-7824-472E-A0A2-2757FDFB2CF8}" srcId="{B722042B-DC35-4A63-95C9-57123277FE55}" destId="{940F2D88-5624-48E0-9E70-C5436826FF08}" srcOrd="2" destOrd="0" parTransId="{92A4ACD8-B54A-4C55-AB66-F88EC8D3924A}" sibTransId="{F6F4EA23-F05F-4D5B-AA07-C49D7F6F6B2D}"/>
    <dgm:cxn modelId="{23EC1238-AE59-4B3A-A362-351E22757C5D}" srcId="{B722042B-DC35-4A63-95C9-57123277FE55}" destId="{4E2E42EE-66BC-4417-88BC-25A907105AB3}" srcOrd="3" destOrd="0" parTransId="{235D08B1-5534-42A6-801A-CAA18067A9E2}" sibTransId="{A0057EBC-57AA-4CFE-8808-C9AC2CBD03CB}"/>
    <dgm:cxn modelId="{6A9AF863-4A20-4755-A0A5-249F2E02E269}" srcId="{B722042B-DC35-4A63-95C9-57123277FE55}" destId="{AE998E6A-AABD-417F-BEBE-4DE8F2DE43F4}" srcOrd="0" destOrd="0" parTransId="{C417089B-528D-420B-B7C9-85D43A824050}" sibTransId="{16B5BDFF-10FF-40B9-9754-EE4E92CBB184}"/>
    <dgm:cxn modelId="{68D2867A-E66A-D841-A5B1-8563442C2924}" type="presOf" srcId="{B722042B-DC35-4A63-95C9-57123277FE55}" destId="{9C2CD01A-32D7-A44F-969F-A8F8029089B1}" srcOrd="0" destOrd="0" presId="urn:microsoft.com/office/officeart/2005/8/layout/vList2"/>
    <dgm:cxn modelId="{230935A4-F046-46D7-A9BD-3E3E87B36202}" srcId="{B722042B-DC35-4A63-95C9-57123277FE55}" destId="{9ECC648A-A422-44F6-8717-2992B3C2F2B6}" srcOrd="1" destOrd="0" parTransId="{D00C5CAC-7DDF-4E33-B047-7C01FB5EBBE0}" sibTransId="{7CFAD99B-26A7-4548-87B4-EB512FDAB172}"/>
    <dgm:cxn modelId="{850D62C9-243B-AC45-A236-959A0050EE92}" type="presOf" srcId="{4E2E42EE-66BC-4417-88BC-25A907105AB3}" destId="{9BA33C0B-C921-184E-B449-1A118A0F07F8}" srcOrd="0" destOrd="0" presId="urn:microsoft.com/office/officeart/2005/8/layout/vList2"/>
    <dgm:cxn modelId="{FE66D7E7-DFB5-464E-8B1B-75BDC16EA074}" type="presOf" srcId="{9ECC648A-A422-44F6-8717-2992B3C2F2B6}" destId="{CB3BE623-D404-0141-B065-0C93A5DB57C5}" srcOrd="0" destOrd="0" presId="urn:microsoft.com/office/officeart/2005/8/layout/vList2"/>
    <dgm:cxn modelId="{A16C1EF2-408D-EE47-8B95-D8D6FAB49639}" type="presOf" srcId="{AE998E6A-AABD-417F-BEBE-4DE8F2DE43F4}" destId="{48533A9B-E7A7-2D41-912F-644F6BE5831D}" srcOrd="0" destOrd="0" presId="urn:microsoft.com/office/officeart/2005/8/layout/vList2"/>
    <dgm:cxn modelId="{720E8BF7-050E-1641-BE89-3F67913E2E9C}" type="presParOf" srcId="{9C2CD01A-32D7-A44F-969F-A8F8029089B1}" destId="{48533A9B-E7A7-2D41-912F-644F6BE5831D}" srcOrd="0" destOrd="0" presId="urn:microsoft.com/office/officeart/2005/8/layout/vList2"/>
    <dgm:cxn modelId="{B54DFE83-A299-9245-A75B-6AD593BE9F4F}" type="presParOf" srcId="{9C2CD01A-32D7-A44F-969F-A8F8029089B1}" destId="{CE7FF4BA-9DD7-584B-B3D2-4FEC66D8988A}" srcOrd="1" destOrd="0" presId="urn:microsoft.com/office/officeart/2005/8/layout/vList2"/>
    <dgm:cxn modelId="{FFCCA477-44E2-E94B-A440-BAD8B4BD7FB7}" type="presParOf" srcId="{9C2CD01A-32D7-A44F-969F-A8F8029089B1}" destId="{CB3BE623-D404-0141-B065-0C93A5DB57C5}" srcOrd="2" destOrd="0" presId="urn:microsoft.com/office/officeart/2005/8/layout/vList2"/>
    <dgm:cxn modelId="{CD404DEB-52AD-D144-B17E-16E2419142A6}" type="presParOf" srcId="{9C2CD01A-32D7-A44F-969F-A8F8029089B1}" destId="{C68D3F1E-61E8-3349-BFB2-96A2D13AA48F}" srcOrd="3" destOrd="0" presId="urn:microsoft.com/office/officeart/2005/8/layout/vList2"/>
    <dgm:cxn modelId="{1D3DFEE4-6F14-BF46-82EF-09B8B5CDB747}" type="presParOf" srcId="{9C2CD01A-32D7-A44F-969F-A8F8029089B1}" destId="{79E77941-391C-A740-AF46-11207625A1DE}" srcOrd="4" destOrd="0" presId="urn:microsoft.com/office/officeart/2005/8/layout/vList2"/>
    <dgm:cxn modelId="{5C6106C2-4BAA-A543-825C-7814DF216CBA}" type="presParOf" srcId="{9C2CD01A-32D7-A44F-969F-A8F8029089B1}" destId="{9B7A0615-0842-D242-85DF-FCB9969A19DB}" srcOrd="5" destOrd="0" presId="urn:microsoft.com/office/officeart/2005/8/layout/vList2"/>
    <dgm:cxn modelId="{D4F6F434-0FA3-0449-9B05-05A3963F8259}" type="presParOf" srcId="{9C2CD01A-32D7-A44F-969F-A8F8029089B1}" destId="{9BA33C0B-C921-184E-B449-1A118A0F07F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33A9B-E7A7-2D41-912F-644F6BE5831D}">
      <dsp:nvSpPr>
        <dsp:cNvPr id="0" name=""/>
        <dsp:cNvSpPr/>
      </dsp:nvSpPr>
      <dsp:spPr>
        <a:xfrm>
          <a:off x="0" y="2023"/>
          <a:ext cx="6692748" cy="142736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1760: Josiah Wedgwood</a:t>
          </a:r>
        </a:p>
      </dsp:txBody>
      <dsp:txXfrm>
        <a:off x="69678" y="71701"/>
        <a:ext cx="6553392" cy="1288007"/>
      </dsp:txXfrm>
    </dsp:sp>
    <dsp:sp modelId="{CB3BE623-D404-0141-B065-0C93A5DB57C5}">
      <dsp:nvSpPr>
        <dsp:cNvPr id="0" name=""/>
        <dsp:cNvSpPr/>
      </dsp:nvSpPr>
      <dsp:spPr>
        <a:xfrm>
          <a:off x="0" y="1510026"/>
          <a:ext cx="6692748" cy="1427363"/>
        </a:xfrm>
        <a:prstGeom prst="roundRect">
          <a:avLst/>
        </a:prstGeom>
        <a:gradFill rotWithShape="0">
          <a:gsLst>
            <a:gs pos="0">
              <a:schemeClr val="accent5">
                <a:hueOff val="-1102852"/>
                <a:satOff val="-5923"/>
                <a:lumOff val="202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102852"/>
                <a:satOff val="-5923"/>
                <a:lumOff val="202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XIX </a:t>
          </a:r>
          <a:r>
            <a:rPr lang="it-IT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e XX </a:t>
          </a: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secolo: altre figure importanti grazie </a:t>
          </a:r>
          <a:r>
            <a:rPr lang="it-IT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anche </a:t>
          </a: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all’ingresso di Internet</a:t>
          </a:r>
        </a:p>
      </dsp:txBody>
      <dsp:txXfrm>
        <a:off x="69678" y="1579704"/>
        <a:ext cx="6553392" cy="1288007"/>
      </dsp:txXfrm>
    </dsp:sp>
    <dsp:sp modelId="{79E77941-391C-A740-AF46-11207625A1DE}">
      <dsp:nvSpPr>
        <dsp:cNvPr id="0" name=""/>
        <dsp:cNvSpPr/>
      </dsp:nvSpPr>
      <dsp:spPr>
        <a:xfrm>
          <a:off x="0" y="3018030"/>
          <a:ext cx="6692748" cy="1427363"/>
        </a:xfrm>
        <a:prstGeom prst="roundRect">
          <a:avLst/>
        </a:prstGeom>
        <a:gradFill rotWithShape="0">
          <a:gsLst>
            <a:gs pos="0">
              <a:schemeClr val="accent5">
                <a:hueOff val="-2205704"/>
                <a:satOff val="-11847"/>
                <a:lumOff val="405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205704"/>
                <a:satOff val="-11847"/>
                <a:lumOff val="405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1997 nascita del primo social media: nasce il concetto del social media marketing.</a:t>
          </a:r>
        </a:p>
      </dsp:txBody>
      <dsp:txXfrm>
        <a:off x="69678" y="3087708"/>
        <a:ext cx="6553392" cy="1288007"/>
      </dsp:txXfrm>
    </dsp:sp>
    <dsp:sp modelId="{9BA33C0B-C921-184E-B449-1A118A0F07F8}">
      <dsp:nvSpPr>
        <dsp:cNvPr id="0" name=""/>
        <dsp:cNvSpPr/>
      </dsp:nvSpPr>
      <dsp:spPr>
        <a:xfrm>
          <a:off x="0" y="4526033"/>
          <a:ext cx="6692748" cy="1427363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Ultimi anni: le aziende sono interessate all’uso degli influencer digitali nelle attività di marketing.</a:t>
          </a:r>
          <a:r>
            <a:rPr lang="it-IT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   </a:t>
          </a:r>
          <a:r>
            <a:rPr lang="it-IT" sz="2800" kern="120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rPr>
            <a:t>utilizzo parola influencer</a:t>
          </a: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678" y="4595711"/>
        <a:ext cx="6553392" cy="1288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1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09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444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85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41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61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53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5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2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9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4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4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3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2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25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6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 /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5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5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5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5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5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5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5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5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5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5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ctrTitle"/>
          </p:nvPr>
        </p:nvSpPr>
        <p:spPr>
          <a:xfrm>
            <a:off x="2207568" y="1124744"/>
            <a:ext cx="8791571" cy="2387598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Analisi strutturale e legale dei Social Media</a:t>
            </a:r>
            <a:br>
              <a:rPr lang="it-IT" b="1" dirty="0"/>
            </a:br>
            <a:endParaRPr lang="it-IT" b="1" dirty="0"/>
          </a:p>
        </p:txBody>
      </p:sp>
      <p:sp>
        <p:nvSpPr>
          <p:cNvPr id="3" name="Sottotitolo 2"/>
          <p:cNvSpPr txBox="1">
            <a:spLocks noGrp="1"/>
          </p:cNvSpPr>
          <p:nvPr>
            <p:ph type="subTitle" idx="1"/>
          </p:nvPr>
        </p:nvSpPr>
        <p:spPr>
          <a:xfrm>
            <a:off x="2207568" y="3573016"/>
            <a:ext cx="8791571" cy="1655758"/>
          </a:xfrm>
        </p:spPr>
        <p:txBody>
          <a:bodyPr/>
          <a:lstStyle/>
          <a:p>
            <a:pPr algn="ctr"/>
            <a:r>
              <a:rPr lang="it-IT" sz="22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Castelluccia</a:t>
            </a:r>
            <a:r>
              <a:rPr lang="it-IT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2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noemi</a:t>
            </a:r>
            <a:r>
              <a:rPr lang="it-IT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, corio </a:t>
            </a:r>
            <a:r>
              <a:rPr lang="it-IT" sz="22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filippo</a:t>
            </a:r>
            <a:r>
              <a:rPr lang="it-IT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it-IT" sz="22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ferski</a:t>
            </a:r>
            <a:r>
              <a:rPr lang="it-IT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2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ferdaous</a:t>
            </a:r>
            <a:r>
              <a:rPr lang="it-IT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,</a:t>
            </a:r>
          </a:p>
          <a:p>
            <a:pPr algn="ctr"/>
            <a:r>
              <a:rPr lang="it-IT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2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nizzia</a:t>
            </a:r>
            <a:r>
              <a:rPr lang="it-IT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2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davide</a:t>
            </a:r>
            <a:r>
              <a:rPr lang="it-IT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it-IT" sz="22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olivero</a:t>
            </a:r>
            <a:r>
              <a:rPr lang="it-IT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2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giulio</a:t>
            </a:r>
            <a:r>
              <a:rPr lang="it-IT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DCC075-D97C-4E10-B7D5-936746712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6995" y="651145"/>
            <a:ext cx="4863514" cy="823912"/>
          </a:xfrm>
        </p:spPr>
        <p:txBody>
          <a:bodyPr/>
          <a:lstStyle/>
          <a:p>
            <a:pPr algn="ctr"/>
            <a:r>
              <a:rPr lang="it-IT" dirty="0">
                <a:latin typeface="Times New Roman"/>
                <a:cs typeface="Times New Roman"/>
              </a:rPr>
              <a:t>MASS MEDIA</a:t>
            </a:r>
            <a:endParaRPr lang="it-IT">
              <a:latin typeface="Times New Roman"/>
              <a:cs typeface="Times New Roman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6DD535-BE87-434C-A7DC-4438C75E5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1939690"/>
            <a:ext cx="4878391" cy="38515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latin typeface="Times New Roman"/>
                <a:cs typeface="Times New Roman"/>
              </a:rPr>
              <a:t>Media privati e a pagamento;</a:t>
            </a:r>
          </a:p>
          <a:p>
            <a:r>
              <a:rPr lang="it-IT" dirty="0">
                <a:latin typeface="Times New Roman"/>
                <a:cs typeface="Times New Roman"/>
              </a:rPr>
              <a:t>Differenza tra fruitore e creatore;</a:t>
            </a:r>
          </a:p>
          <a:p>
            <a:r>
              <a:rPr lang="it-IT" dirty="0">
                <a:latin typeface="Times New Roman"/>
                <a:cs typeface="Times New Roman"/>
              </a:rPr>
              <a:t>Grossi investimenti;</a:t>
            </a:r>
          </a:p>
          <a:p>
            <a:r>
              <a:rPr lang="it-IT" dirty="0">
                <a:latin typeface="Times New Roman"/>
                <a:cs typeface="Times New Roman"/>
              </a:rPr>
              <a:t>Produzioni molto grosse;</a:t>
            </a:r>
          </a:p>
          <a:p>
            <a:r>
              <a:rPr lang="it-IT" dirty="0">
                <a:latin typeface="Times New Roman"/>
                <a:cs typeface="Times New Roman"/>
              </a:rPr>
              <a:t>Stretto controllo delle pubblicazioni;</a:t>
            </a:r>
          </a:p>
          <a:p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452069D-CCA6-490B-84CB-6C0B81484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8491" y="651143"/>
            <a:ext cx="4878919" cy="823912"/>
          </a:xfrm>
        </p:spPr>
        <p:txBody>
          <a:bodyPr/>
          <a:lstStyle/>
          <a:p>
            <a:pPr algn="ctr"/>
            <a:r>
              <a:rPr lang="it-IT" dirty="0">
                <a:latin typeface="Times New Roman"/>
                <a:cs typeface="Times New Roman"/>
              </a:rPr>
              <a:t>SOCIAL MEDIA</a:t>
            </a:r>
            <a:endParaRPr lang="it-IT">
              <a:latin typeface="Times New Roman"/>
              <a:cs typeface="Times New Roman"/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5974353-51D8-4032-8ED7-0C339A962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39690"/>
            <a:ext cx="4875210" cy="38515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latin typeface="Times New Roman"/>
                <a:cs typeface="Times New Roman"/>
              </a:rPr>
              <a:t>Media pubblici e gratuiti;</a:t>
            </a:r>
          </a:p>
          <a:p>
            <a:r>
              <a:rPr lang="it-IT" dirty="0">
                <a:latin typeface="Times New Roman"/>
                <a:cs typeface="Times New Roman"/>
              </a:rPr>
              <a:t>Chi è fruitore è anche creatore;</a:t>
            </a:r>
          </a:p>
          <a:p>
            <a:r>
              <a:rPr lang="it-IT" dirty="0">
                <a:latin typeface="Times New Roman"/>
                <a:cs typeface="Times New Roman"/>
              </a:rPr>
              <a:t>I creatori lavorano senza budget;</a:t>
            </a:r>
          </a:p>
          <a:p>
            <a:r>
              <a:rPr lang="it-IT" dirty="0">
                <a:latin typeface="Times New Roman"/>
                <a:cs typeface="Times New Roman"/>
              </a:rPr>
              <a:t>Completa libertà di pubblicazione;</a:t>
            </a:r>
          </a:p>
        </p:txBody>
      </p:sp>
    </p:spTree>
    <p:extLst>
      <p:ext uri="{BB962C8B-B14F-4D97-AF65-F5344CB8AC3E}">
        <p14:creationId xmlns:p14="http://schemas.microsoft.com/office/powerpoint/2010/main" val="140889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CEC77D-5B28-44E3-BEB7-BADD42C41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9317"/>
            <a:ext cx="9905999" cy="47218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dirty="0"/>
              <a:t>Bacino d'utenza;</a:t>
            </a:r>
          </a:p>
          <a:p>
            <a:pPr algn="ctr"/>
            <a:r>
              <a:rPr lang="it-IT" dirty="0"/>
              <a:t>Accessibilità;</a:t>
            </a:r>
          </a:p>
          <a:p>
            <a:pPr algn="ctr"/>
            <a:r>
              <a:rPr lang="it-IT" dirty="0"/>
              <a:t>Fruibilità;</a:t>
            </a:r>
          </a:p>
          <a:p>
            <a:pPr algn="ctr"/>
            <a:r>
              <a:rPr lang="it-IT" dirty="0"/>
              <a:t>Velocità;</a:t>
            </a:r>
          </a:p>
          <a:p>
            <a:pPr algn="ctr"/>
            <a:r>
              <a:rPr lang="it-IT" dirty="0"/>
              <a:t>Permanenza;</a:t>
            </a:r>
          </a:p>
        </p:txBody>
      </p:sp>
    </p:spTree>
    <p:extLst>
      <p:ext uri="{BB962C8B-B14F-4D97-AF65-F5344CB8AC3E}">
        <p14:creationId xmlns:p14="http://schemas.microsoft.com/office/powerpoint/2010/main" val="1716220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E00D1B-C789-4825-81DC-464FB1480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2185"/>
            <a:ext cx="9905999" cy="47290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/>
              <a:t>Pubblicità;</a:t>
            </a:r>
          </a:p>
          <a:p>
            <a:pPr algn="ctr"/>
            <a:r>
              <a:rPr lang="it-IT"/>
              <a:t>Conoscenze;</a:t>
            </a:r>
          </a:p>
          <a:p>
            <a:pPr algn="ctr"/>
            <a:r>
              <a:rPr lang="it-IT"/>
              <a:t>Politica;</a:t>
            </a:r>
            <a:endParaRPr lang="it-IT" dirty="0"/>
          </a:p>
          <a:p>
            <a:pPr algn="ctr"/>
            <a:r>
              <a:rPr lang="it-IT"/>
              <a:t>Divuògazione;</a:t>
            </a:r>
          </a:p>
          <a:p>
            <a:pPr algn="ctr"/>
            <a:r>
              <a:rPr lang="it-IT"/>
              <a:t>Egocentrismo;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6393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61CBB78D-96EB-4EE9-A7E9-37765B12A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132" y="1136606"/>
            <a:ext cx="836271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50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1919" y="2235200"/>
            <a:ext cx="8791575" cy="2387600"/>
          </a:xfrm>
        </p:spPr>
        <p:txBody>
          <a:bodyPr anchor="ctr"/>
          <a:lstStyle/>
          <a:p>
            <a:pPr algn="ctr"/>
            <a:r>
              <a:rPr lang="en-US">
                <a:latin typeface="Times New Roman"/>
                <a:cs typeface="Times New Roman"/>
              </a:rPr>
              <a:t>SOCIAL </a:t>
            </a:r>
            <a:r>
              <a:rPr lang="it-IT">
                <a:latin typeface="Times New Roman"/>
                <a:cs typeface="Times New Roman"/>
              </a:rPr>
              <a:t>MEDIA MANAGER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8410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402556-3A47-4B2A-BDB2-58D574A0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39584"/>
            <a:ext cx="9905998" cy="4578832"/>
          </a:xfrm>
        </p:spPr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it-IT" sz="24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manager</a:t>
            </a:r>
            <a:r>
              <a:rPr lang="it-IT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 occupa di generare visibilità su </a:t>
            </a:r>
            <a:r>
              <a:rPr lang="it-IT" sz="24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media</a:t>
            </a:r>
            <a:r>
              <a:rPr lang="it-IT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per imprese, enti pubblici, associazioni, privati.</a:t>
            </a:r>
            <a:br>
              <a:rPr lang="it-IT" b="0" dirty="0">
                <a:effectLst/>
              </a:rPr>
            </a:br>
            <a:br>
              <a:rPr lang="it-IT" b="0" dirty="0">
                <a:effectLst/>
              </a:rPr>
            </a:br>
            <a:r>
              <a:rPr lang="it-IT" b="0" i="0" u="none" strike="noStrike" dirty="0">
                <a:solidFill>
                  <a:srgbClr val="777777"/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it-IT" dirty="0"/>
            </a:br>
            <a:endParaRPr lang="it-IT" dirty="0"/>
          </a:p>
        </p:txBody>
      </p:sp>
      <p:pic>
        <p:nvPicPr>
          <p:cNvPr id="1026" name="Picture 2" descr="Tiktok Instagram Facebook Youtube Twitter Telegram Dribbble Linkedin  Snapchat Video Dei Popolari Messenger Dei Social Media Fotografia  Editoriale - Illustrazione di indicatore, commercio: 202094811">
            <a:extLst>
              <a:ext uri="{FF2B5EF4-FFF2-40B4-BE49-F238E27FC236}">
                <a16:creationId xmlns:a16="http://schemas.microsoft.com/office/drawing/2014/main" id="{96C2B28C-A1D2-4E5D-BE1F-78B5B2F12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87" y="4214813"/>
            <a:ext cx="37052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60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97484B0-31EF-4A27-B5A6-7CFA21D6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Competenze</a:t>
            </a:r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Social Media Manager, quali skill deve avere per rispondere al mercato?">
            <a:extLst>
              <a:ext uri="{FF2B5EF4-FFF2-40B4-BE49-F238E27FC236}">
                <a16:creationId xmlns:a16="http://schemas.microsoft.com/office/drawing/2014/main" id="{4A5E9D36-BDEC-456A-9CDF-C1E94E3EE2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 r="-3" b="1750"/>
          <a:stretch/>
        </p:blipFill>
        <p:spPr bwMode="auto"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733BB3-FC8C-4F79-93EC-AD9709021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Comprendere gli obiettivi del cliente, i prodotti o servizi e i fattori di posizionamento del marchio sui social media.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 e risolvere le problematiche dei canali social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0217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BF5A29F-AFC9-41D4-8CEC-C150F4439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8143"/>
            <a:ext cx="9905999" cy="3541714"/>
          </a:xfrm>
        </p:spPr>
        <p:txBody>
          <a:bodyPr>
            <a:normAutofit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Lavorare sull’esperienza utente: Rispondere ai </a:t>
            </a:r>
            <a:r>
              <a:rPr lang="it-IT" sz="26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messaggi.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6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2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Effettuare report Social mensili da inoltrare al </a:t>
            </a:r>
            <a:r>
              <a:rPr lang="it-IT" sz="26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cliente.</a:t>
            </a: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it-IT" sz="26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Sponsorizzazione </a:t>
            </a:r>
            <a:r>
              <a:rPr lang="it-IT" sz="26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dei post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6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2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hashtag strategici</a:t>
            </a: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it-IT" sz="3600" b="0" i="0" u="none" strike="noStrike" dirty="0">
              <a:effectLst/>
              <a:latin typeface="Arial" panose="020B060402020202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2626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A0BC28-6DC3-43DA-9D55-EE8C167BF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719" y="1409719"/>
            <a:ext cx="9905999" cy="4410270"/>
          </a:xfrm>
        </p:spPr>
        <p:txBody>
          <a:bodyPr>
            <a:normAutofit/>
          </a:bodyPr>
          <a:lstStyle/>
          <a:p>
            <a:r>
              <a:rPr lang="it-IT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Creazione dei contenuti per </a:t>
            </a:r>
            <a:r>
              <a:rPr lang="it-IT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Social</a:t>
            </a:r>
          </a:p>
          <a:p>
            <a:endParaRPr lang="it-IT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Conoscere le novità </a:t>
            </a:r>
            <a:r>
              <a:rPr lang="it-IT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 settore</a:t>
            </a:r>
          </a:p>
          <a:p>
            <a:endParaRPr lang="it-IT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Effettuare report Social mensili da inoltrare al </a:t>
            </a:r>
            <a:r>
              <a:rPr lang="it-IT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Programmazione Pianificazione Post Settimanali e story</a:t>
            </a:r>
          </a:p>
          <a:p>
            <a:pPr marL="0" indent="0">
              <a:buNone/>
            </a:pPr>
            <a:endParaRPr lang="it-IT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1776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BC38F-57D4-8646-92F3-9A58AE02D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8405" y="868362"/>
            <a:ext cx="8007611" cy="2387600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Gli influencer digitali</a:t>
            </a:r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E0FBB3-6619-A543-9090-D01AEBCA9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4019" y="3429000"/>
            <a:ext cx="7056382" cy="1655762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Origini –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 DEFINIZIONE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ruolo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 impatto 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pericoli</a:t>
            </a:r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04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55440" y="332656"/>
            <a:ext cx="9937104" cy="936104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Introduzione</a:t>
            </a:r>
          </a:p>
        </p:txBody>
      </p:sp>
      <p:pic>
        <p:nvPicPr>
          <p:cNvPr id="4" name="Segnaposto contenuto 3" descr="Tempo soci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66012" y="1772816"/>
            <a:ext cx="4980533" cy="33843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CasellaDiTesto 4"/>
          <p:cNvSpPr txBox="1"/>
          <p:nvPr/>
        </p:nvSpPr>
        <p:spPr>
          <a:xfrm>
            <a:off x="6816080" y="1124744"/>
            <a:ext cx="46085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600" dirty="0">
                <a:latin typeface="Times New Roman" pitchFamily="18" charset="0"/>
                <a:cs typeface="Times New Roman" pitchFamily="18" charset="0"/>
              </a:rPr>
              <a:t>Le persone trascorrono sempre più tempo sui social media. </a:t>
            </a:r>
          </a:p>
          <a:p>
            <a:pPr algn="ctr"/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600" dirty="0">
                <a:latin typeface="Times New Roman" pitchFamily="18" charset="0"/>
                <a:cs typeface="Times New Roman" pitchFamily="18" charset="0"/>
              </a:rPr>
              <a:t>Dal 2012 al 2018 il consumo medio per persona è aumentato da 5 ore e mezza alle odierne 7.</a:t>
            </a:r>
          </a:p>
          <a:p>
            <a:pPr algn="ctr"/>
            <a:endParaRPr lang="it-IT" sz="2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600" dirty="0">
                <a:latin typeface="Times New Roman"/>
                <a:ea typeface="Calibri"/>
              </a:rPr>
              <a:t>Buona parte di questo incremento è dovuto alla Generazione Z.</a:t>
            </a:r>
            <a:endParaRPr lang="it-IT" sz="2600" dirty="0"/>
          </a:p>
          <a:p>
            <a:pPr algn="ctr"/>
            <a:r>
              <a:rPr lang="it-IT" sz="26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E2AC189-D46A-394B-A95C-522F16E7FE9A}"/>
              </a:ext>
            </a:extLst>
          </p:cNvPr>
          <p:cNvSpPr/>
          <p:nvPr/>
        </p:nvSpPr>
        <p:spPr>
          <a:xfrm>
            <a:off x="4074080" y="0"/>
            <a:ext cx="8117919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580E58-249D-3443-BEBF-B1D03239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/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Origini del fenomeno</a:t>
            </a:r>
            <a:endParaRPr lang="it-IT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ACC32EE-5D12-46E6-A4B5-7323838431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147707"/>
              </p:ext>
            </p:extLst>
          </p:nvPr>
        </p:nvGraphicFramePr>
        <p:xfrm>
          <a:off x="4833803" y="451290"/>
          <a:ext cx="6692748" cy="5955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776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8FC12F-9203-4EBB-B8CC-E477780C20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18518"/>
            <a:ext cx="9905996" cy="1478566"/>
          </a:xfrm>
        </p:spPr>
        <p:txBody>
          <a:bodyPr anchorCtr="1"/>
          <a:lstStyle/>
          <a:p>
            <a:pPr lvl="0" algn="ctr"/>
            <a:r>
              <a:rPr lang="it-IT">
                <a:latin typeface="Times New Roman" pitchFamily="18"/>
                <a:cs typeface="Times New Roman" pitchFamily="18"/>
              </a:rPr>
              <a:t>Gli influencer digitali: definizione</a:t>
            </a:r>
          </a:p>
        </p:txBody>
      </p:sp>
      <p:grpSp>
        <p:nvGrpSpPr>
          <p:cNvPr id="3" name="Segnaposto contenuto 7">
            <a:extLst>
              <a:ext uri="{FF2B5EF4-FFF2-40B4-BE49-F238E27FC236}">
                <a16:creationId xmlns:a16="http://schemas.microsoft.com/office/drawing/2014/main" id="{9A8027E9-5B6F-4FCC-A07C-256DFCE9F978}"/>
              </a:ext>
            </a:extLst>
          </p:cNvPr>
          <p:cNvGrpSpPr/>
          <p:nvPr/>
        </p:nvGrpSpPr>
        <p:grpSpPr>
          <a:xfrm>
            <a:off x="1143000" y="2414884"/>
            <a:ext cx="9902823" cy="3210916"/>
            <a:chOff x="1143000" y="2414884"/>
            <a:chExt cx="9902823" cy="321091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63A62AE-4C8A-47EB-B237-01EE2B670B88}"/>
                </a:ext>
              </a:extLst>
            </p:cNvPr>
            <p:cNvSpPr/>
            <p:nvPr/>
          </p:nvSpPr>
          <p:spPr>
            <a:xfrm>
              <a:off x="1147919" y="2414884"/>
              <a:ext cx="2845996" cy="6597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45997"/>
                <a:gd name="f7" fmla="val 659735"/>
                <a:gd name="f8" fmla="+- 0 0 -90"/>
                <a:gd name="f9" fmla="*/ f3 1 2845997"/>
                <a:gd name="f10" fmla="*/ f4 1 659735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2845997"/>
                <a:gd name="f19" fmla="*/ f15 1 659735"/>
                <a:gd name="f20" fmla="*/ 0 f16 1"/>
                <a:gd name="f21" fmla="*/ 0 f15 1"/>
                <a:gd name="f22" fmla="*/ 2845997 f16 1"/>
                <a:gd name="f23" fmla="*/ 659735 f15 1"/>
                <a:gd name="f24" fmla="+- f17 0 f1"/>
                <a:gd name="f25" fmla="*/ f20 1 2845997"/>
                <a:gd name="f26" fmla="*/ f21 1 659735"/>
                <a:gd name="f27" fmla="*/ f22 1 2845997"/>
                <a:gd name="f28" fmla="*/ f23 1 659735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2845997" h="65973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gradFill>
              <a:gsLst>
                <a:gs pos="0">
                  <a:srgbClr val="6083CB"/>
                </a:gs>
                <a:gs pos="100000">
                  <a:srgbClr val="3E70CA"/>
                </a:gs>
              </a:gsLst>
              <a:lin ang="5400000"/>
            </a:gradFill>
            <a:ln w="6345" cap="flat">
              <a:solidFill>
                <a:srgbClr val="4472C4"/>
              </a:solidFill>
              <a:prstDash val="solid"/>
              <a:miter/>
            </a:ln>
          </p:spPr>
          <p:txBody>
            <a:bodyPr vert="horz" wrap="square" lIns="135130" tIns="77211" rIns="135130" bIns="77211" anchor="ctr" anchorCtr="1" compatLnSpc="1">
              <a:noAutofit/>
            </a:bodyPr>
            <a:lstStyle/>
            <a:p>
              <a:pPr marL="0" marR="0" lvl="0" indent="0" algn="ctr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900" b="0" i="0" u="none" strike="noStrike" kern="1200" cap="none" spc="0" baseline="0">
                  <a:solidFill>
                    <a:srgbClr val="FFFFFF"/>
                  </a:solidFill>
                  <a:uFillTx/>
                  <a:latin typeface="Times New Roman" pitchFamily="18"/>
                  <a:cs typeface="Times New Roman" pitchFamily="18"/>
                </a:rPr>
                <a:t>Numero di follower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E6A743-B087-4303-B3CB-9ABCCE69F652}"/>
                </a:ext>
              </a:extLst>
            </p:cNvPr>
            <p:cNvSpPr/>
            <p:nvPr/>
          </p:nvSpPr>
          <p:spPr>
            <a:xfrm>
              <a:off x="1143000" y="3074624"/>
              <a:ext cx="2855826" cy="25511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55826"/>
                <a:gd name="f7" fmla="val 2551178"/>
                <a:gd name="f8" fmla="+- 0 0 -90"/>
                <a:gd name="f9" fmla="*/ f3 1 2855826"/>
                <a:gd name="f10" fmla="*/ f4 1 2551178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2855826"/>
                <a:gd name="f19" fmla="*/ f15 1 2551178"/>
                <a:gd name="f20" fmla="*/ 0 f16 1"/>
                <a:gd name="f21" fmla="*/ 0 f15 1"/>
                <a:gd name="f22" fmla="*/ 2855826 f16 1"/>
                <a:gd name="f23" fmla="*/ 2551178 f15 1"/>
                <a:gd name="f24" fmla="+- f17 0 f1"/>
                <a:gd name="f25" fmla="*/ f20 1 2855826"/>
                <a:gd name="f26" fmla="*/ f21 1 2551178"/>
                <a:gd name="f27" fmla="*/ f22 1 2855826"/>
                <a:gd name="f28" fmla="*/ f23 1 2551178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2855826" h="255117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6345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101342" tIns="101342" rIns="135130" bIns="152019" anchor="t" anchorCtr="0" compatLnSpc="1">
              <a:noAutofit/>
            </a:bodyPr>
            <a:lstStyle/>
            <a:p>
              <a:pPr marL="171450" marR="0" lvl="1" indent="-171450" algn="l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9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  <a:cs typeface="Times New Roman" pitchFamily="18"/>
                </a:rPr>
                <a:t>Celebrità</a:t>
              </a:r>
            </a:p>
            <a:p>
              <a:pPr marL="171450" marR="0" lvl="1" indent="-171450" algn="l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9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  <a:cs typeface="Times New Roman" pitchFamily="18"/>
                </a:rPr>
                <a:t>Mega influencer</a:t>
              </a:r>
            </a:p>
            <a:p>
              <a:pPr marL="171450" marR="0" lvl="1" indent="-171450" algn="l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9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  <a:cs typeface="Times New Roman" pitchFamily="18"/>
                </a:rPr>
                <a:t>Top influencer</a:t>
              </a:r>
            </a:p>
            <a:p>
              <a:pPr marL="171450" marR="0" lvl="1" indent="-171450" algn="l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9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  <a:cs typeface="Times New Roman" pitchFamily="18"/>
                </a:rPr>
                <a:t>Macro influencer</a:t>
              </a:r>
            </a:p>
            <a:p>
              <a:pPr marL="171450" marR="0" lvl="1" indent="-171450" algn="l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9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  <a:cs typeface="Times New Roman" pitchFamily="18"/>
                </a:rPr>
                <a:t>Influencer medi</a:t>
              </a:r>
            </a:p>
            <a:p>
              <a:pPr marL="171450" marR="0" lvl="1" indent="-171450" algn="l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9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  <a:cs typeface="Times New Roman" pitchFamily="18"/>
                </a:rPr>
                <a:t>Micro influencer</a:t>
              </a:r>
            </a:p>
            <a:p>
              <a:pPr marL="171450" marR="0" lvl="1" indent="-171450" algn="l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9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  <a:cs typeface="Times New Roman" pitchFamily="18"/>
                </a:rPr>
                <a:t>Nano influencer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B95A13B-E3D3-47E1-BEDD-2508AD02DFD0}"/>
                </a:ext>
              </a:extLst>
            </p:cNvPr>
            <p:cNvSpPr/>
            <p:nvPr/>
          </p:nvSpPr>
          <p:spPr>
            <a:xfrm>
              <a:off x="4287301" y="2414884"/>
              <a:ext cx="2060527" cy="6597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60525"/>
                <a:gd name="f7" fmla="val 659735"/>
                <a:gd name="f8" fmla="+- 0 0 -90"/>
                <a:gd name="f9" fmla="*/ f3 1 2060525"/>
                <a:gd name="f10" fmla="*/ f4 1 659735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2060525"/>
                <a:gd name="f19" fmla="*/ f15 1 659735"/>
                <a:gd name="f20" fmla="*/ 0 f16 1"/>
                <a:gd name="f21" fmla="*/ 0 f15 1"/>
                <a:gd name="f22" fmla="*/ 2060525 f16 1"/>
                <a:gd name="f23" fmla="*/ 659735 f15 1"/>
                <a:gd name="f24" fmla="+- f17 0 f1"/>
                <a:gd name="f25" fmla="*/ f20 1 2060525"/>
                <a:gd name="f26" fmla="*/ f21 1 659735"/>
                <a:gd name="f27" fmla="*/ f22 1 2060525"/>
                <a:gd name="f28" fmla="*/ f23 1 659735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2060525" h="65973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gradFill>
              <a:gsLst>
                <a:gs pos="0">
                  <a:srgbClr val="6083CB"/>
                </a:gs>
                <a:gs pos="100000">
                  <a:srgbClr val="3E70CA"/>
                </a:gs>
              </a:gsLst>
              <a:lin ang="5400000"/>
            </a:gradFill>
            <a:ln w="6345" cap="flat">
              <a:solidFill>
                <a:srgbClr val="4472C4"/>
              </a:solidFill>
              <a:prstDash val="solid"/>
              <a:miter/>
            </a:ln>
          </p:spPr>
          <p:txBody>
            <a:bodyPr vert="horz" wrap="square" lIns="135130" tIns="77211" rIns="135130" bIns="77211" anchor="ctr" anchorCtr="1" compatLnSpc="1">
              <a:noAutofit/>
            </a:bodyPr>
            <a:lstStyle/>
            <a:p>
              <a:pPr marL="0" marR="0" lvl="0" indent="0" algn="ctr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900" b="0" i="0" u="none" strike="noStrike" kern="1200" cap="none" spc="0" baseline="0">
                  <a:solidFill>
                    <a:srgbClr val="FFFFFF"/>
                  </a:solidFill>
                  <a:uFillTx/>
                  <a:latin typeface="Times New Roman" pitchFamily="18"/>
                  <a:cs typeface="Times New Roman" pitchFamily="18"/>
                </a:rPr>
                <a:t>Motivazione 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1679F2A-D3E5-40F6-A9ED-59DE40DC9EDC}"/>
                </a:ext>
              </a:extLst>
            </p:cNvPr>
            <p:cNvSpPr/>
            <p:nvPr/>
          </p:nvSpPr>
          <p:spPr>
            <a:xfrm>
              <a:off x="4287301" y="3074624"/>
              <a:ext cx="2060527" cy="25511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60525"/>
                <a:gd name="f7" fmla="val 2551178"/>
                <a:gd name="f8" fmla="+- 0 0 -90"/>
                <a:gd name="f9" fmla="*/ f3 1 2060525"/>
                <a:gd name="f10" fmla="*/ f4 1 2551178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2060525"/>
                <a:gd name="f19" fmla="*/ f15 1 2551178"/>
                <a:gd name="f20" fmla="*/ 0 f16 1"/>
                <a:gd name="f21" fmla="*/ 0 f15 1"/>
                <a:gd name="f22" fmla="*/ 2060525 f16 1"/>
                <a:gd name="f23" fmla="*/ 2551178 f15 1"/>
                <a:gd name="f24" fmla="+- f17 0 f1"/>
                <a:gd name="f25" fmla="*/ f20 1 2060525"/>
                <a:gd name="f26" fmla="*/ f21 1 2551178"/>
                <a:gd name="f27" fmla="*/ f22 1 2060525"/>
                <a:gd name="f28" fmla="*/ f23 1 2551178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2060525" h="255117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6345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101342" tIns="101342" rIns="135130" bIns="152019" anchor="t" anchorCtr="0" compatLnSpc="1">
              <a:noAutofit/>
            </a:bodyPr>
            <a:lstStyle/>
            <a:p>
              <a:pPr marL="171450" marR="0" lvl="1" indent="-171450" algn="l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9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  <a:cs typeface="Times New Roman" pitchFamily="18"/>
                </a:rPr>
                <a:t>Idoli </a:t>
              </a:r>
            </a:p>
            <a:p>
              <a:pPr marL="171450" marR="0" lvl="1" indent="-171450" algn="l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9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  <a:cs typeface="Times New Roman" pitchFamily="18"/>
                </a:rPr>
                <a:t>Esperti</a:t>
              </a:r>
            </a:p>
            <a:p>
              <a:pPr marL="171450" marR="0" lvl="1" indent="-171450" algn="l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9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  <a:cs typeface="Times New Roman" pitchFamily="18"/>
                </a:rPr>
                <a:t>Stili di vita</a:t>
              </a:r>
            </a:p>
            <a:p>
              <a:pPr marL="171450" marR="0" lvl="1" indent="-171450" algn="l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9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  <a:cs typeface="Times New Roman" pitchFamily="18"/>
                </a:rPr>
                <a:t>Attivisti</a:t>
              </a:r>
            </a:p>
            <a:p>
              <a:pPr marL="171450" marR="0" lvl="1" indent="-171450" algn="l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9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  <a:cs typeface="Times New Roman" pitchFamily="18"/>
                </a:rPr>
                <a:t>Artisti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3FF290F-0467-4B24-AF19-807A9DEB59DC}"/>
                </a:ext>
              </a:extLst>
            </p:cNvPr>
            <p:cNvSpPr/>
            <p:nvPr/>
          </p:nvSpPr>
          <p:spPr>
            <a:xfrm>
              <a:off x="6636303" y="2414884"/>
              <a:ext cx="2060527" cy="6597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60525"/>
                <a:gd name="f7" fmla="val 659735"/>
                <a:gd name="f8" fmla="+- 0 0 -90"/>
                <a:gd name="f9" fmla="*/ f3 1 2060525"/>
                <a:gd name="f10" fmla="*/ f4 1 659735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2060525"/>
                <a:gd name="f19" fmla="*/ f15 1 659735"/>
                <a:gd name="f20" fmla="*/ 0 f16 1"/>
                <a:gd name="f21" fmla="*/ 0 f15 1"/>
                <a:gd name="f22" fmla="*/ 2060525 f16 1"/>
                <a:gd name="f23" fmla="*/ 659735 f15 1"/>
                <a:gd name="f24" fmla="+- f17 0 f1"/>
                <a:gd name="f25" fmla="*/ f20 1 2060525"/>
                <a:gd name="f26" fmla="*/ f21 1 659735"/>
                <a:gd name="f27" fmla="*/ f22 1 2060525"/>
                <a:gd name="f28" fmla="*/ f23 1 659735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2060525" h="65973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gradFill>
              <a:gsLst>
                <a:gs pos="0">
                  <a:srgbClr val="6083CB"/>
                </a:gs>
                <a:gs pos="100000">
                  <a:srgbClr val="3E70CA"/>
                </a:gs>
              </a:gsLst>
              <a:lin ang="5400000"/>
            </a:gradFill>
            <a:ln w="6345" cap="flat">
              <a:solidFill>
                <a:srgbClr val="4472C4"/>
              </a:solidFill>
              <a:prstDash val="solid"/>
              <a:miter/>
            </a:ln>
          </p:spPr>
          <p:txBody>
            <a:bodyPr vert="horz" wrap="square" lIns="135130" tIns="77211" rIns="135130" bIns="77211" anchor="ctr" anchorCtr="1" compatLnSpc="1">
              <a:noAutofit/>
            </a:bodyPr>
            <a:lstStyle/>
            <a:p>
              <a:pPr marL="0" marR="0" lvl="0" indent="0" algn="ctr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900" b="0" i="0" u="none" strike="noStrike" kern="1200" cap="none" spc="0" baseline="0">
                  <a:solidFill>
                    <a:srgbClr val="FFFFFF"/>
                  </a:solidFill>
                  <a:uFillTx/>
                  <a:latin typeface="Times New Roman" pitchFamily="18"/>
                  <a:cs typeface="Times New Roman" pitchFamily="18"/>
                </a:rPr>
                <a:t>Piattaforma 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82C0C1F-8366-4501-9488-CCE234C4308F}"/>
                </a:ext>
              </a:extLst>
            </p:cNvPr>
            <p:cNvSpPr/>
            <p:nvPr/>
          </p:nvSpPr>
          <p:spPr>
            <a:xfrm>
              <a:off x="6636303" y="3074624"/>
              <a:ext cx="2060527" cy="25511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60525"/>
                <a:gd name="f7" fmla="val 2551178"/>
                <a:gd name="f8" fmla="+- 0 0 -90"/>
                <a:gd name="f9" fmla="*/ f3 1 2060525"/>
                <a:gd name="f10" fmla="*/ f4 1 2551178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2060525"/>
                <a:gd name="f19" fmla="*/ f15 1 2551178"/>
                <a:gd name="f20" fmla="*/ 0 f16 1"/>
                <a:gd name="f21" fmla="*/ 0 f15 1"/>
                <a:gd name="f22" fmla="*/ 2060525 f16 1"/>
                <a:gd name="f23" fmla="*/ 2551178 f15 1"/>
                <a:gd name="f24" fmla="+- f17 0 f1"/>
                <a:gd name="f25" fmla="*/ f20 1 2060525"/>
                <a:gd name="f26" fmla="*/ f21 1 2551178"/>
                <a:gd name="f27" fmla="*/ f22 1 2060525"/>
                <a:gd name="f28" fmla="*/ f23 1 2551178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2060525" h="255117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6345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101342" tIns="101342" rIns="135130" bIns="152019" anchor="t" anchorCtr="0" compatLnSpc="1">
              <a:noAutofit/>
            </a:bodyPr>
            <a:lstStyle/>
            <a:p>
              <a:pPr marL="171450" marR="0" lvl="1" indent="-171450" algn="l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9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  <a:cs typeface="Times New Roman" pitchFamily="18"/>
                </a:rPr>
                <a:t>Blogger</a:t>
              </a:r>
            </a:p>
            <a:p>
              <a:pPr marL="171450" marR="0" lvl="1" indent="-171450" algn="l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9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  <a:cs typeface="Times New Roman" pitchFamily="18"/>
                </a:rPr>
                <a:t>Youtubers</a:t>
              </a:r>
            </a:p>
            <a:p>
              <a:pPr marL="171450" marR="0" lvl="1" indent="-171450" algn="l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9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  <a:cs typeface="Times New Roman" pitchFamily="18"/>
                </a:rPr>
                <a:t>Facebookers</a:t>
              </a:r>
            </a:p>
            <a:p>
              <a:pPr marL="171450" marR="0" lvl="1" indent="-171450" algn="l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9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  <a:cs typeface="Times New Roman" pitchFamily="18"/>
                </a:rPr>
                <a:t>Instagramers</a:t>
              </a:r>
            </a:p>
            <a:p>
              <a:pPr marL="171450" marR="0" lvl="1" indent="-171450" algn="l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9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  <a:cs typeface="Times New Roman" pitchFamily="18"/>
                </a:rPr>
                <a:t>Twitters</a:t>
              </a:r>
            </a:p>
            <a:p>
              <a:pPr marL="171450" marR="0" lvl="1" indent="-171450" algn="l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9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  <a:cs typeface="Times New Roman" pitchFamily="18"/>
                </a:rPr>
                <a:t>Tiktokers</a:t>
              </a:r>
            </a:p>
            <a:p>
              <a:pPr marL="171450" marR="0" lvl="1" indent="-171450" algn="l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9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  <a:cs typeface="Times New Roman" pitchFamily="18"/>
                </a:rPr>
                <a:t>Snapchatters 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4736BAF-3D68-4D6F-B677-E2C1A538E914}"/>
                </a:ext>
              </a:extLst>
            </p:cNvPr>
            <p:cNvSpPr/>
            <p:nvPr/>
          </p:nvSpPr>
          <p:spPr>
            <a:xfrm>
              <a:off x="8985296" y="2414884"/>
              <a:ext cx="2060527" cy="6597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60525"/>
                <a:gd name="f7" fmla="val 659735"/>
                <a:gd name="f8" fmla="+- 0 0 -90"/>
                <a:gd name="f9" fmla="*/ f3 1 2060525"/>
                <a:gd name="f10" fmla="*/ f4 1 659735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2060525"/>
                <a:gd name="f19" fmla="*/ f15 1 659735"/>
                <a:gd name="f20" fmla="*/ 0 f16 1"/>
                <a:gd name="f21" fmla="*/ 0 f15 1"/>
                <a:gd name="f22" fmla="*/ 2060525 f16 1"/>
                <a:gd name="f23" fmla="*/ 659735 f15 1"/>
                <a:gd name="f24" fmla="+- f17 0 f1"/>
                <a:gd name="f25" fmla="*/ f20 1 2060525"/>
                <a:gd name="f26" fmla="*/ f21 1 659735"/>
                <a:gd name="f27" fmla="*/ f22 1 2060525"/>
                <a:gd name="f28" fmla="*/ f23 1 659735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2060525" h="65973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gradFill>
              <a:gsLst>
                <a:gs pos="0">
                  <a:srgbClr val="6083CB"/>
                </a:gs>
                <a:gs pos="100000">
                  <a:srgbClr val="3E70CA"/>
                </a:gs>
              </a:gsLst>
              <a:lin ang="5400000"/>
            </a:gradFill>
            <a:ln w="6345" cap="flat">
              <a:solidFill>
                <a:srgbClr val="4472C4"/>
              </a:solidFill>
              <a:prstDash val="solid"/>
              <a:miter/>
            </a:ln>
          </p:spPr>
          <p:txBody>
            <a:bodyPr vert="horz" wrap="square" lIns="135130" tIns="77211" rIns="135130" bIns="77211" anchor="ctr" anchorCtr="1" compatLnSpc="1">
              <a:noAutofit/>
            </a:bodyPr>
            <a:lstStyle/>
            <a:p>
              <a:pPr marL="0" marR="0" lvl="0" indent="0" algn="ctr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900" b="0" i="0" u="none" strike="noStrike" kern="1200" cap="none" spc="0" baseline="0">
                  <a:solidFill>
                    <a:srgbClr val="FFFFFF"/>
                  </a:solidFill>
                  <a:uFillTx/>
                  <a:latin typeface="Times New Roman" pitchFamily="18"/>
                  <a:cs typeface="Times New Roman" pitchFamily="18"/>
                </a:rPr>
                <a:t>Attività  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27D1721-A331-493C-934C-309839E87307}"/>
                </a:ext>
              </a:extLst>
            </p:cNvPr>
            <p:cNvSpPr/>
            <p:nvPr/>
          </p:nvSpPr>
          <p:spPr>
            <a:xfrm>
              <a:off x="8985296" y="3074624"/>
              <a:ext cx="2060527" cy="25511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60525"/>
                <a:gd name="f7" fmla="val 2551178"/>
                <a:gd name="f8" fmla="+- 0 0 -90"/>
                <a:gd name="f9" fmla="*/ f3 1 2060525"/>
                <a:gd name="f10" fmla="*/ f4 1 2551178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2060525"/>
                <a:gd name="f19" fmla="*/ f15 1 2551178"/>
                <a:gd name="f20" fmla="*/ 0 f16 1"/>
                <a:gd name="f21" fmla="*/ 0 f15 1"/>
                <a:gd name="f22" fmla="*/ 2060525 f16 1"/>
                <a:gd name="f23" fmla="*/ 2551178 f15 1"/>
                <a:gd name="f24" fmla="+- f17 0 f1"/>
                <a:gd name="f25" fmla="*/ f20 1 2060525"/>
                <a:gd name="f26" fmla="*/ f21 1 2551178"/>
                <a:gd name="f27" fmla="*/ f22 1 2060525"/>
                <a:gd name="f28" fmla="*/ f23 1 2551178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2060525" h="255117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6345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101342" tIns="101342" rIns="135130" bIns="152019" anchor="t" anchorCtr="0" compatLnSpc="1">
              <a:noAutofit/>
            </a:bodyPr>
            <a:lstStyle/>
            <a:p>
              <a:pPr marL="171450" marR="0" lvl="1" indent="-171450" algn="l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9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  <a:cs typeface="Times New Roman" pitchFamily="18"/>
                </a:rPr>
                <a:t>Attivi = presi di mira dalle aziende</a:t>
              </a:r>
            </a:p>
            <a:p>
              <a:pPr marL="171450" marR="0" lvl="1" indent="-171450" algn="l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9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  <a:cs typeface="Times New Roman" pitchFamily="18"/>
                </a:rPr>
                <a:t>Passivi = non sono direttamente mirati dalle imprese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405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E6C35DC3-4BD3-44E7-B4B9-A968A097D4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08" y="2097084"/>
            <a:ext cx="7397678" cy="3966091"/>
          </a:xfrm>
        </p:spPr>
        <p:txBody>
          <a:bodyPr/>
          <a:lstStyle/>
          <a:p>
            <a:pPr lvl="0">
              <a:lnSpc>
                <a:spcPct val="110000"/>
              </a:lnSpc>
            </a:pPr>
            <a:r>
              <a:rPr lang="it-IT">
                <a:latin typeface="Times New Roman" pitchFamily="18"/>
                <a:cs typeface="Times New Roman" pitchFamily="18"/>
              </a:rPr>
              <a:t>Connessione tra contenuto trasmesso e il cliente = RELAZIONE</a:t>
            </a:r>
          </a:p>
          <a:p>
            <a:pPr lvl="0">
              <a:lnSpc>
                <a:spcPct val="110000"/>
              </a:lnSpc>
            </a:pPr>
            <a:r>
              <a:rPr lang="it-IT">
                <a:latin typeface="Times New Roman" pitchFamily="18"/>
                <a:cs typeface="Times New Roman" pitchFamily="18"/>
              </a:rPr>
              <a:t>Induce fiducia nei destinatari</a:t>
            </a:r>
          </a:p>
          <a:p>
            <a:pPr lvl="0">
              <a:lnSpc>
                <a:spcPct val="110000"/>
              </a:lnSpc>
            </a:pPr>
            <a:r>
              <a:rPr lang="it-IT">
                <a:latin typeface="Times New Roman" pitchFamily="18"/>
                <a:cs typeface="Times New Roman" pitchFamily="18"/>
              </a:rPr>
              <a:t>Credibilità del messaggio</a:t>
            </a:r>
          </a:p>
          <a:p>
            <a:pPr lvl="0">
              <a:lnSpc>
                <a:spcPct val="110000"/>
              </a:lnSpc>
            </a:pPr>
            <a:r>
              <a:rPr lang="it-IT">
                <a:latin typeface="Times New Roman" pitchFamily="18"/>
                <a:cs typeface="Times New Roman" pitchFamily="18"/>
              </a:rPr>
              <a:t>Umanizzazione del marchio e maggiore consapevolezza della sua esistenza</a:t>
            </a:r>
          </a:p>
          <a:p>
            <a:pPr lvl="0">
              <a:lnSpc>
                <a:spcPct val="110000"/>
              </a:lnSpc>
            </a:pPr>
            <a:r>
              <a:rPr lang="it-IT">
                <a:latin typeface="Times New Roman" pitchFamily="18"/>
                <a:cs typeface="Times New Roman" pitchFamily="18"/>
              </a:rPr>
              <a:t>Più facile accesso a gruppi di destinatari accuratamente selezionati per la distribuzione dei contenuti </a:t>
            </a:r>
            <a:r>
              <a:rPr lang="it-IT" u="sng">
                <a:latin typeface="Times New Roman" pitchFamily="18"/>
                <a:cs typeface="Times New Roman" pitchFamily="18"/>
              </a:rPr>
              <a:t>es</a:t>
            </a:r>
            <a:r>
              <a:rPr lang="it-IT">
                <a:latin typeface="Times New Roman" pitchFamily="18"/>
                <a:cs typeface="Times New Roman" pitchFamily="18"/>
              </a:rPr>
              <a:t>. sportivi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4A35DB39-AED4-4E64-8F84-E23E8EB8CD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18518"/>
            <a:ext cx="9905996" cy="1478566"/>
          </a:xfrm>
        </p:spPr>
        <p:txBody>
          <a:bodyPr anchorCtr="1"/>
          <a:lstStyle/>
          <a:p>
            <a:pPr lvl="0" algn="ctr"/>
            <a:r>
              <a:rPr lang="it-IT">
                <a:latin typeface="Times New Roman" pitchFamily="18"/>
                <a:cs typeface="Times New Roman" pitchFamily="18"/>
              </a:rPr>
              <a:t>Gli influencer digitali: ruolo</a:t>
            </a:r>
          </a:p>
        </p:txBody>
      </p:sp>
      <p:grpSp>
        <p:nvGrpSpPr>
          <p:cNvPr id="4" name="Grafico 6">
            <a:extLst>
              <a:ext uri="{FF2B5EF4-FFF2-40B4-BE49-F238E27FC236}">
                <a16:creationId xmlns:a16="http://schemas.microsoft.com/office/drawing/2014/main" id="{AAA55EDB-A70C-47F7-B1B0-CA592D620E02}"/>
              </a:ext>
            </a:extLst>
          </p:cNvPr>
          <p:cNvGrpSpPr/>
          <p:nvPr/>
        </p:nvGrpSpPr>
        <p:grpSpPr>
          <a:xfrm>
            <a:off x="8207947" y="1939424"/>
            <a:ext cx="3434294" cy="2821491"/>
            <a:chOff x="8207947" y="1939424"/>
            <a:chExt cx="3434294" cy="2821491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4C45D73B-EAB6-4843-A010-E2708FCB2D34}"/>
                </a:ext>
              </a:extLst>
            </p:cNvPr>
            <p:cNvGraphicFramePr/>
            <p:nvPr/>
          </p:nvGraphicFramePr>
          <p:xfrm>
            <a:off x="8207947" y="1939424"/>
            <a:ext cx="3434294" cy="28214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CasellaDiTesto 2">
              <a:extLst>
                <a:ext uri="{FF2B5EF4-FFF2-40B4-BE49-F238E27FC236}">
                  <a16:creationId xmlns:a16="http://schemas.microsoft.com/office/drawing/2014/main" id="{47FFA9A2-F058-4DB0-9E51-D830CF2D7667}"/>
                </a:ext>
              </a:extLst>
            </p:cNvPr>
            <p:cNvSpPr txBox="1"/>
            <p:nvPr/>
          </p:nvSpPr>
          <p:spPr>
            <a:xfrm>
              <a:off x="9644634" y="3846515"/>
              <a:ext cx="914400" cy="91440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noAutofit/>
            </a:bodyPr>
            <a:lstStyle/>
            <a:p>
              <a:pPr marL="0" marR="0" lvl="0" indent="0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92%</a:t>
              </a:r>
            </a:p>
          </p:txBody>
        </p:sp>
      </p:grpSp>
      <p:sp>
        <p:nvSpPr>
          <p:cNvPr id="7" name="CasellaDiTesto 7">
            <a:extLst>
              <a:ext uri="{FF2B5EF4-FFF2-40B4-BE49-F238E27FC236}">
                <a16:creationId xmlns:a16="http://schemas.microsoft.com/office/drawing/2014/main" id="{E8763646-ABC2-4120-BF8F-69014E1B44C7}"/>
              </a:ext>
            </a:extLst>
          </p:cNvPr>
          <p:cNvSpPr txBox="1"/>
          <p:nvPr/>
        </p:nvSpPr>
        <p:spPr>
          <a:xfrm>
            <a:off x="8623267" y="4760915"/>
            <a:ext cx="2799472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Consumatori che si affidano più ai contenuti degli utenti online che alla pubblicità</a:t>
            </a:r>
          </a:p>
        </p:txBody>
      </p:sp>
    </p:spTree>
    <p:extLst>
      <p:ext uri="{BB962C8B-B14F-4D97-AF65-F5344CB8AC3E}">
        <p14:creationId xmlns:p14="http://schemas.microsoft.com/office/powerpoint/2010/main" val="3447160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7">
            <a:extLst>
              <a:ext uri="{FF2B5EF4-FFF2-40B4-BE49-F238E27FC236}">
                <a16:creationId xmlns:a16="http://schemas.microsoft.com/office/drawing/2014/main" id="{9055D3F8-21EA-45A9-B3A7-8C1A6A27C9B4}"/>
              </a:ext>
            </a:extLst>
          </p:cNvPr>
          <p:cNvGraphicFramePr/>
          <p:nvPr/>
        </p:nvGraphicFramePr>
        <p:xfrm>
          <a:off x="954750" y="1881176"/>
          <a:ext cx="6406022" cy="5057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afico 10">
            <a:extLst>
              <a:ext uri="{FF2B5EF4-FFF2-40B4-BE49-F238E27FC236}">
                <a16:creationId xmlns:a16="http://schemas.microsoft.com/office/drawing/2014/main" id="{B62B12DB-0DD0-41C2-9559-770F9F4B1132}"/>
              </a:ext>
            </a:extLst>
          </p:cNvPr>
          <p:cNvGraphicFramePr/>
          <p:nvPr/>
        </p:nvGraphicFramePr>
        <p:xfrm>
          <a:off x="7547430" y="1881176"/>
          <a:ext cx="3686632" cy="4448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olo 1">
            <a:extLst>
              <a:ext uri="{FF2B5EF4-FFF2-40B4-BE49-F238E27FC236}">
                <a16:creationId xmlns:a16="http://schemas.microsoft.com/office/drawing/2014/main" id="{901EE688-1B7B-4016-98EA-F92CFA98CF1F}"/>
              </a:ext>
            </a:extLst>
          </p:cNvPr>
          <p:cNvSpPr txBox="1"/>
          <p:nvPr/>
        </p:nvSpPr>
        <p:spPr>
          <a:xfrm>
            <a:off x="1141408" y="618518"/>
            <a:ext cx="9905996" cy="147856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3600" b="0" i="0" u="none" strike="noStrike" kern="1200" cap="all" spc="0" baseline="0">
                <a:solidFill>
                  <a:srgbClr val="FFFFFF"/>
                </a:solidFill>
                <a:uFillTx/>
                <a:latin typeface="Times New Roman" pitchFamily="18"/>
                <a:cs typeface="Times New Roman" pitchFamily="18"/>
              </a:rPr>
              <a:t>Gli influencer digitali: impatto</a:t>
            </a:r>
          </a:p>
        </p:txBody>
      </p:sp>
      <p:sp>
        <p:nvSpPr>
          <p:cNvPr id="5" name="CasellaDiTesto 14">
            <a:extLst>
              <a:ext uri="{FF2B5EF4-FFF2-40B4-BE49-F238E27FC236}">
                <a16:creationId xmlns:a16="http://schemas.microsoft.com/office/drawing/2014/main" id="{68373DA0-1D64-4675-B13F-DA46FE04582A}"/>
              </a:ext>
            </a:extLst>
          </p:cNvPr>
          <p:cNvSpPr txBox="1"/>
          <p:nvPr/>
        </p:nvSpPr>
        <p:spPr>
          <a:xfrm>
            <a:off x="1664637" y="1511841"/>
            <a:ext cx="448346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Rapporto di The State of Influencer Marketing</a:t>
            </a:r>
          </a:p>
        </p:txBody>
      </p:sp>
      <p:sp>
        <p:nvSpPr>
          <p:cNvPr id="6" name="CasellaDiTesto 15">
            <a:extLst>
              <a:ext uri="{FF2B5EF4-FFF2-40B4-BE49-F238E27FC236}">
                <a16:creationId xmlns:a16="http://schemas.microsoft.com/office/drawing/2014/main" id="{DE71D0DB-FDDA-4912-9081-78CFDD700D41}"/>
              </a:ext>
            </a:extLst>
          </p:cNvPr>
          <p:cNvSpPr txBox="1"/>
          <p:nvPr/>
        </p:nvSpPr>
        <p:spPr>
          <a:xfrm>
            <a:off x="7884002" y="1511841"/>
            <a:ext cx="294837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Marketing Benchmark Report</a:t>
            </a:r>
          </a:p>
        </p:txBody>
      </p:sp>
    </p:spTree>
    <p:extLst>
      <p:ext uri="{BB962C8B-B14F-4D97-AF65-F5344CB8AC3E}">
        <p14:creationId xmlns:p14="http://schemas.microsoft.com/office/powerpoint/2010/main" val="3755306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B6BA5A74-780A-44E8-A61F-F1B8A452D82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08" y="1658145"/>
            <a:ext cx="9905996" cy="1770854"/>
          </a:xfrm>
        </p:spPr>
        <p:txBody>
          <a:bodyPr/>
          <a:lstStyle/>
          <a:p>
            <a:pPr lvl="0"/>
            <a:r>
              <a:rPr lang="it-IT">
                <a:latin typeface="Times New Roman" pitchFamily="18"/>
                <a:cs typeface="Times New Roman" pitchFamily="18"/>
              </a:rPr>
              <a:t>Aumento sulle vendite dei prodotti = ATTIVITA’ MOLTO REDDITIZIA</a:t>
            </a:r>
          </a:p>
          <a:p>
            <a:pPr lvl="0"/>
            <a:r>
              <a:rPr lang="it-IT">
                <a:latin typeface="Times New Roman" pitchFamily="18"/>
                <a:cs typeface="Times New Roman" pitchFamily="18"/>
              </a:rPr>
              <a:t>Condiziona sempre di più le attività promozionali delle aziende</a:t>
            </a:r>
          </a:p>
          <a:p>
            <a:pPr lvl="0"/>
            <a:r>
              <a:rPr lang="it-IT">
                <a:latin typeface="Times New Roman" pitchFamily="18"/>
                <a:cs typeface="Times New Roman" pitchFamily="18"/>
              </a:rPr>
              <a:t>Condiziona quindi l’intero sistema di vendita online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4396475D-5F84-450B-BEBD-F99DF249BC40}"/>
              </a:ext>
            </a:extLst>
          </p:cNvPr>
          <p:cNvSpPr txBox="1"/>
          <p:nvPr/>
        </p:nvSpPr>
        <p:spPr>
          <a:xfrm>
            <a:off x="1141408" y="618518"/>
            <a:ext cx="9905996" cy="147856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3600" b="0" i="0" u="none" strike="noStrike" kern="1200" cap="all" spc="0" baseline="0">
                <a:solidFill>
                  <a:srgbClr val="FFFFFF"/>
                </a:solidFill>
                <a:uFillTx/>
                <a:latin typeface="Times New Roman" pitchFamily="18"/>
                <a:cs typeface="Times New Roman" pitchFamily="18"/>
              </a:rPr>
              <a:t>Gli influencer digitali: impatto</a:t>
            </a:r>
          </a:p>
        </p:txBody>
      </p:sp>
      <p:graphicFrame>
        <p:nvGraphicFramePr>
          <p:cNvPr id="4" name="Grafico 6">
            <a:extLst>
              <a:ext uri="{FF2B5EF4-FFF2-40B4-BE49-F238E27FC236}">
                <a16:creationId xmlns:a16="http://schemas.microsoft.com/office/drawing/2014/main" id="{75DDFEE9-6654-4B08-9BA3-22398AAEC7F6}"/>
              </a:ext>
            </a:extLst>
          </p:cNvPr>
          <p:cNvGraphicFramePr/>
          <p:nvPr/>
        </p:nvGraphicFramePr>
        <p:xfrm>
          <a:off x="5644024" y="3429000"/>
          <a:ext cx="5065483" cy="3128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sellaDiTesto 7">
            <a:extLst>
              <a:ext uri="{FF2B5EF4-FFF2-40B4-BE49-F238E27FC236}">
                <a16:creationId xmlns:a16="http://schemas.microsoft.com/office/drawing/2014/main" id="{1F052FB0-BD1B-4377-86CF-41EA5E52A431}"/>
              </a:ext>
            </a:extLst>
          </p:cNvPr>
          <p:cNvSpPr txBox="1"/>
          <p:nvPr/>
        </p:nvSpPr>
        <p:spPr>
          <a:xfrm>
            <a:off x="1360718" y="4099200"/>
            <a:ext cx="3905932" cy="13234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Rapporto di Mckinsey &amp; Company: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Numero di piattaforme destinate all’influencer marketing</a:t>
            </a:r>
          </a:p>
        </p:txBody>
      </p:sp>
    </p:spTree>
    <p:extLst>
      <p:ext uri="{BB962C8B-B14F-4D97-AF65-F5344CB8AC3E}">
        <p14:creationId xmlns:p14="http://schemas.microsoft.com/office/powerpoint/2010/main" val="2005989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1958A9DE-BA8D-4408-8FD1-50896D69641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10786" y="1531025"/>
            <a:ext cx="9905996" cy="4891317"/>
          </a:xfrm>
        </p:spPr>
        <p:txBody>
          <a:bodyPr/>
          <a:lstStyle/>
          <a:p>
            <a:pPr lvl="0"/>
            <a:r>
              <a:rPr lang="it-IT">
                <a:latin typeface="Times New Roman" pitchFamily="18"/>
                <a:cs typeface="Times New Roman" pitchFamily="18"/>
              </a:rPr>
              <a:t>FRODE DA INFLUENCER</a:t>
            </a:r>
          </a:p>
          <a:p>
            <a:pPr marL="0" lvl="0" indent="0">
              <a:buNone/>
            </a:pPr>
            <a:r>
              <a:rPr lang="it-IT">
                <a:latin typeface="Times New Roman" pitchFamily="18"/>
                <a:cs typeface="Times New Roman" pitchFamily="18"/>
              </a:rPr>
              <a:t>  </a:t>
            </a:r>
            <a:r>
              <a:rPr lang="it-IT">
                <a:latin typeface="Wingdings" pitchFamily="2"/>
                <a:cs typeface="Times New Roman" pitchFamily="18"/>
              </a:rPr>
              <a:t></a:t>
            </a:r>
            <a:r>
              <a:rPr lang="it-IT">
                <a:latin typeface="Times New Roman" pitchFamily="18"/>
                <a:cs typeface="Times New Roman" pitchFamily="18"/>
              </a:rPr>
              <a:t> seguaci falsi come risultato delle attività dei bot</a:t>
            </a:r>
          </a:p>
          <a:p>
            <a:pPr marL="0" lvl="0" indent="0">
              <a:buNone/>
            </a:pPr>
            <a:r>
              <a:rPr lang="it-IT">
                <a:latin typeface="Times New Roman" pitchFamily="18"/>
                <a:cs typeface="Times New Roman" pitchFamily="18"/>
              </a:rPr>
              <a:t>  </a:t>
            </a:r>
            <a:r>
              <a:rPr lang="it-IT">
                <a:latin typeface="Wingdings" pitchFamily="2"/>
                <a:cs typeface="Times New Roman" pitchFamily="18"/>
              </a:rPr>
              <a:t></a:t>
            </a:r>
            <a:r>
              <a:rPr lang="it-IT">
                <a:latin typeface="Times New Roman" pitchFamily="18"/>
                <a:cs typeface="Times New Roman" pitchFamily="18"/>
              </a:rPr>
              <a:t> spreco dei fondi destinati a questa attività</a:t>
            </a:r>
          </a:p>
          <a:p>
            <a:pPr lvl="0"/>
            <a:r>
              <a:rPr lang="it-IT">
                <a:latin typeface="Times New Roman" pitchFamily="18"/>
                <a:cs typeface="Times New Roman" pitchFamily="18"/>
              </a:rPr>
              <a:t>FINTI CONTENUTI SPONSORIZZATI</a:t>
            </a:r>
          </a:p>
          <a:p>
            <a:pPr marL="0" lvl="0" indent="0">
              <a:buNone/>
            </a:pPr>
            <a:r>
              <a:rPr lang="it-IT">
                <a:latin typeface="Times New Roman" pitchFamily="18"/>
                <a:cs typeface="Times New Roman" pitchFamily="18"/>
              </a:rPr>
              <a:t>  </a:t>
            </a:r>
            <a:r>
              <a:rPr lang="it-IT">
                <a:latin typeface="Wingdings" pitchFamily="2"/>
                <a:cs typeface="Times New Roman" pitchFamily="18"/>
              </a:rPr>
              <a:t></a:t>
            </a:r>
            <a:r>
              <a:rPr lang="it-IT">
                <a:latin typeface="Times New Roman" pitchFamily="18"/>
                <a:cs typeface="Times New Roman" pitchFamily="18"/>
              </a:rPr>
              <a:t> per guadagnare fiducia dei follower</a:t>
            </a:r>
          </a:p>
          <a:p>
            <a:pPr marL="0" lvl="0" indent="0">
              <a:buNone/>
            </a:pPr>
            <a:endParaRPr lang="it-IT">
              <a:latin typeface="Times New Roman" pitchFamily="18"/>
              <a:cs typeface="Times New Roman" pitchFamily="18"/>
            </a:endParaRPr>
          </a:p>
          <a:p>
            <a:pPr marL="0" lvl="0" indent="0">
              <a:buNone/>
            </a:pPr>
            <a:r>
              <a:rPr lang="it-IT">
                <a:latin typeface="Times New Roman" pitchFamily="18"/>
                <a:cs typeface="Times New Roman" pitchFamily="18"/>
              </a:rPr>
              <a:t>Questi fenomeni possono influenzare lo sviluppo futuro dell’influencer marketing perché viene macchiata l’immagine stessa dell’influencer digitale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945DADE3-B146-4918-8FA9-11A8046988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53062"/>
            <a:ext cx="9905996" cy="1477963"/>
          </a:xfrm>
        </p:spPr>
        <p:txBody>
          <a:bodyPr anchorCtr="1"/>
          <a:lstStyle/>
          <a:p>
            <a:pPr lvl="0" algn="ctr"/>
            <a:r>
              <a:rPr lang="it-IT">
                <a:latin typeface="Times New Roman" pitchFamily="18"/>
                <a:cs typeface="Times New Roman" pitchFamily="18"/>
              </a:rPr>
              <a:t>Gli influencer digitali: pericoli</a:t>
            </a:r>
          </a:p>
        </p:txBody>
      </p:sp>
      <p:graphicFrame>
        <p:nvGraphicFramePr>
          <p:cNvPr id="4" name="Grafico 6">
            <a:extLst>
              <a:ext uri="{FF2B5EF4-FFF2-40B4-BE49-F238E27FC236}">
                <a16:creationId xmlns:a16="http://schemas.microsoft.com/office/drawing/2014/main" id="{8BDCF098-8294-4BAC-A603-FB89591A42E6}"/>
              </a:ext>
            </a:extLst>
          </p:cNvPr>
          <p:cNvGraphicFramePr/>
          <p:nvPr/>
        </p:nvGraphicFramePr>
        <p:xfrm>
          <a:off x="7844884" y="1531025"/>
          <a:ext cx="3784436" cy="2411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sellaDiTesto 7">
            <a:extLst>
              <a:ext uri="{FF2B5EF4-FFF2-40B4-BE49-F238E27FC236}">
                <a16:creationId xmlns:a16="http://schemas.microsoft.com/office/drawing/2014/main" id="{96545A85-E7C9-499C-B89D-C3B623F025D3}"/>
              </a:ext>
            </a:extLst>
          </p:cNvPr>
          <p:cNvSpPr txBox="1"/>
          <p:nvPr/>
        </p:nvSpPr>
        <p:spPr>
          <a:xfrm>
            <a:off x="8157024" y="3976689"/>
            <a:ext cx="3628567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A587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1" i="0" u="none" strike="noStrike" kern="1200" cap="none" spc="0" baseline="0">
                <a:solidFill>
                  <a:srgbClr val="EDA587"/>
                </a:solidFill>
                <a:uFillTx/>
                <a:latin typeface="Calibri"/>
              </a:rPr>
              <a:t>102 milioni di dollari</a:t>
            </a:r>
            <a:r>
              <a:rPr lang="it-IT" sz="1800" b="0" i="0" u="none" strike="noStrike" kern="1200" cap="none" spc="0" baseline="0">
                <a:solidFill>
                  <a:srgbClr val="EDA587"/>
                </a:solidFill>
                <a:uFillTx/>
                <a:latin typeface="Calibri"/>
              </a:rPr>
              <a:t> </a:t>
            </a: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su 744 sprecati per falsi followers</a:t>
            </a:r>
          </a:p>
        </p:txBody>
      </p:sp>
    </p:spTree>
    <p:extLst>
      <p:ext uri="{BB962C8B-B14F-4D97-AF65-F5344CB8AC3E}">
        <p14:creationId xmlns:p14="http://schemas.microsoft.com/office/powerpoint/2010/main" val="1651829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99F00C9-1FD2-8345-B273-FF729C83C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Immagine 7">
            <a:extLst>
              <a:ext uri="{FF2B5EF4-FFF2-40B4-BE49-F238E27FC236}">
                <a16:creationId xmlns:a16="http://schemas.microsoft.com/office/drawing/2014/main" id="{5464901D-0C70-134A-9486-EA689D2FB1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6151" cy="6858000"/>
          </a:xfrm>
        </p:spPr>
      </p:pic>
    </p:spTree>
    <p:extLst>
      <p:ext uri="{BB962C8B-B14F-4D97-AF65-F5344CB8AC3E}">
        <p14:creationId xmlns:p14="http://schemas.microsoft.com/office/powerpoint/2010/main" val="867374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:a16="http://schemas.microsoft.com/office/drawing/2014/main" id="{0E3F9BAF-2916-B549-B982-2774DF931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3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34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DB8728CA-2E55-D249-B460-A07D93BDE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9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41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416CD7CA-F4E9-314C-AFC5-D823953C8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24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7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27448" y="332656"/>
            <a:ext cx="9793088" cy="936104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Introduzione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41408" y="2348880"/>
            <a:ext cx="4878388" cy="2448272"/>
          </a:xfrm>
        </p:spPr>
        <p:txBody>
          <a:bodyPr/>
          <a:lstStyle/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it-IT" dirty="0">
                <a:latin typeface="Times New Roman"/>
                <a:ea typeface="Calibri"/>
                <a:cs typeface="Times New Roman"/>
              </a:rPr>
              <a:t>   </a:t>
            </a:r>
            <a:r>
              <a:rPr lang="it-IT" sz="2600" dirty="0">
                <a:latin typeface="Times New Roman"/>
                <a:ea typeface="Calibri"/>
                <a:cs typeface="Times New Roman"/>
              </a:rPr>
              <a:t>Grazie allo sviluppo e alla diffusione degli </a:t>
            </a:r>
            <a:r>
              <a:rPr lang="it-IT" sz="2600" dirty="0" err="1">
                <a:latin typeface="Times New Roman"/>
                <a:ea typeface="Calibri"/>
                <a:cs typeface="Times New Roman"/>
              </a:rPr>
              <a:t>smartphone</a:t>
            </a:r>
            <a:r>
              <a:rPr lang="it-IT" sz="2600" dirty="0">
                <a:latin typeface="Times New Roman"/>
                <a:ea typeface="Calibri"/>
                <a:cs typeface="Times New Roman"/>
              </a:rPr>
              <a:t>, si è osservato un enorme cambiamento nell’utilizzo dei Social. </a:t>
            </a:r>
            <a:endParaRPr lang="it-IT" sz="2600" dirty="0">
              <a:latin typeface="Calibri"/>
              <a:ea typeface="Calibri"/>
              <a:cs typeface="Times New Roman"/>
            </a:endParaRPr>
          </a:p>
          <a:p>
            <a:pPr>
              <a:buNone/>
            </a:pP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Segnaposto contenuto 4" descr="Foto telefono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340311" y="1556792"/>
            <a:ext cx="4707102" cy="403244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91A57AEF-503F-6142-9F33-0423F1734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01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12295348-1C67-BB49-B7F6-DC4503004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5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33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B8D9F88B-53D4-D04D-B756-719E1528E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8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21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E9DD30A3-228D-DF41-B1BA-C8F8F52A5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2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57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:a16="http://schemas.microsoft.com/office/drawing/2014/main" id="{A3E6D674-5CB9-D048-BFD7-67A2D7C2C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64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52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9122437B-67EC-6047-A6E6-CDFD0614F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71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20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9AA17BB6-1A3D-E04D-AFA6-8E17FEC26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2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81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C9569268-DC76-7C4E-9F5E-09CBF621B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2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8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27448" y="332656"/>
            <a:ext cx="9793088" cy="936104"/>
          </a:xfrm>
        </p:spPr>
        <p:txBody>
          <a:bodyPr/>
          <a:lstStyle/>
          <a:p>
            <a:pPr algn="ctr"/>
            <a:r>
              <a:rPr lang="it-IT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INtroduzione</a:t>
            </a:r>
            <a:endParaRPr lang="it-IT" b="1" dirty="0">
              <a:solidFill>
                <a:schemeClr val="bg1"/>
              </a:solidFill>
            </a:endParaRPr>
          </a:p>
        </p:txBody>
      </p:sp>
      <p:pic>
        <p:nvPicPr>
          <p:cNvPr id="4" name="Segnaposto contenuto 3" descr="Foto pubblicità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9496" y="1772816"/>
            <a:ext cx="4421162" cy="321539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CasellaDiTesto 4"/>
          <p:cNvSpPr txBox="1"/>
          <p:nvPr/>
        </p:nvSpPr>
        <p:spPr>
          <a:xfrm>
            <a:off x="6600056" y="1988840"/>
            <a:ext cx="489654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Times New Roman"/>
                <a:ea typeface="Calibri"/>
              </a:rPr>
              <a:t> </a:t>
            </a:r>
            <a:r>
              <a:rPr lang="it-IT" sz="2600" dirty="0">
                <a:latin typeface="Times New Roman"/>
                <a:ea typeface="Calibri"/>
              </a:rPr>
              <a:t>Le grandi aziende hanno subito capito la potenza dei Social.     </a:t>
            </a:r>
          </a:p>
          <a:p>
            <a:pPr algn="ctr"/>
            <a:endParaRPr lang="it-IT" sz="2400" dirty="0">
              <a:latin typeface="Times New Roman"/>
              <a:ea typeface="Calibri"/>
            </a:endParaRPr>
          </a:p>
          <a:p>
            <a:pPr algn="ctr"/>
            <a:r>
              <a:rPr lang="it-IT" sz="2400" dirty="0">
                <a:latin typeface="Times New Roman"/>
                <a:ea typeface="Calibri"/>
              </a:rPr>
              <a:t>   </a:t>
            </a:r>
          </a:p>
          <a:p>
            <a:pPr algn="ctr"/>
            <a:r>
              <a:rPr lang="it-IT" sz="2400" dirty="0">
                <a:latin typeface="Times New Roman"/>
                <a:ea typeface="Calibri"/>
              </a:rPr>
              <a:t>   </a:t>
            </a:r>
            <a:r>
              <a:rPr lang="it-IT" sz="2600" dirty="0">
                <a:latin typeface="Times New Roman"/>
                <a:ea typeface="Calibri"/>
              </a:rPr>
              <a:t>Un’ingente somma di denaro è stata investita per la creazione di pubblicità online.</a:t>
            </a:r>
            <a:endParaRPr lang="it-IT" sz="2600" dirty="0"/>
          </a:p>
        </p:txBody>
      </p:sp>
      <p:cxnSp>
        <p:nvCxnSpPr>
          <p:cNvPr id="9" name="Connettore 2 8"/>
          <p:cNvCxnSpPr/>
          <p:nvPr/>
        </p:nvCxnSpPr>
        <p:spPr>
          <a:xfrm>
            <a:off x="8976320" y="306896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27448" y="404664"/>
            <a:ext cx="9905996" cy="866266"/>
          </a:xfrm>
        </p:spPr>
        <p:txBody>
          <a:bodyPr/>
          <a:lstStyle/>
          <a:p>
            <a:pPr algn="ctr"/>
            <a:r>
              <a:rPr lang="it-IT" b="1" dirty="0">
                <a:latin typeface="Times New Roman" pitchFamily="18" charset="0"/>
                <a:cs typeface="Times New Roman" pitchFamily="18" charset="0"/>
              </a:rPr>
              <a:t>Social media e covid-19</a:t>
            </a:r>
          </a:p>
        </p:txBody>
      </p:sp>
      <p:pic>
        <p:nvPicPr>
          <p:cNvPr id="4" name="Segnaposto contenuto 3" descr="Social e coron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36803" y="1988840"/>
            <a:ext cx="4746493" cy="311795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CasellaDiTesto 4"/>
          <p:cNvSpPr txBox="1"/>
          <p:nvPr/>
        </p:nvSpPr>
        <p:spPr>
          <a:xfrm>
            <a:off x="1343472" y="1844824"/>
            <a:ext cx="4320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Times New Roman"/>
                <a:ea typeface="Calibri"/>
              </a:rPr>
              <a:t>Nel corso del primo </a:t>
            </a:r>
            <a:r>
              <a:rPr lang="it-IT" sz="2400" dirty="0" err="1">
                <a:solidFill>
                  <a:schemeClr val="bg1"/>
                </a:solidFill>
                <a:latin typeface="Times New Roman"/>
                <a:ea typeface="Calibri"/>
              </a:rPr>
              <a:t>lockdown</a:t>
            </a:r>
            <a:r>
              <a:rPr lang="it-IT" sz="2400" dirty="0">
                <a:solidFill>
                  <a:schemeClr val="bg1"/>
                </a:solidFill>
                <a:latin typeface="Times New Roman"/>
                <a:ea typeface="Calibri"/>
              </a:rPr>
              <a:t> la comunicazione digitale ha svolto un ruolo determinante nelle nostre vite.</a:t>
            </a:r>
          </a:p>
          <a:p>
            <a:pPr algn="ctr"/>
            <a:endParaRPr lang="it-IT" sz="2400" dirty="0">
              <a:solidFill>
                <a:schemeClr val="bg1"/>
              </a:solidFill>
              <a:latin typeface="Times New Roman"/>
              <a:ea typeface="Calibri"/>
            </a:endParaRPr>
          </a:p>
          <a:p>
            <a:pPr algn="ctr"/>
            <a:endParaRPr lang="it-IT" sz="2400" dirty="0">
              <a:solidFill>
                <a:schemeClr val="bg1"/>
              </a:solidFill>
              <a:latin typeface="Times New Roman"/>
              <a:ea typeface="Calibri"/>
            </a:endParaRPr>
          </a:p>
          <a:p>
            <a:pPr algn="ctr"/>
            <a:r>
              <a:rPr lang="it-IT" sz="2400" dirty="0">
                <a:solidFill>
                  <a:schemeClr val="bg1"/>
                </a:solidFill>
                <a:latin typeface="Times New Roman"/>
                <a:ea typeface="Calibri"/>
              </a:rPr>
              <a:t>Il tempo trascorso online dalle persone è aumentato esponenzialmente</a:t>
            </a:r>
            <a:r>
              <a:rPr lang="it-IT" dirty="0">
                <a:solidFill>
                  <a:schemeClr val="bg1"/>
                </a:solidFill>
                <a:latin typeface="Times New Roman"/>
                <a:ea typeface="Calibri"/>
              </a:rPr>
              <a:t>. 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7" name="Connettore 2 6"/>
          <p:cNvCxnSpPr/>
          <p:nvPr/>
        </p:nvCxnSpPr>
        <p:spPr>
          <a:xfrm>
            <a:off x="3431704" y="350100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27448" y="404664"/>
            <a:ext cx="9905996" cy="864096"/>
          </a:xfrm>
        </p:spPr>
        <p:txBody>
          <a:bodyPr/>
          <a:lstStyle/>
          <a:p>
            <a:pPr algn="ctr"/>
            <a:r>
              <a:rPr lang="it-IT" b="1" dirty="0">
                <a:latin typeface="Times New Roman" pitchFamily="18" charset="0"/>
                <a:cs typeface="Times New Roman" pitchFamily="18" charset="0"/>
              </a:rPr>
              <a:t>Social media e covid-19</a:t>
            </a:r>
            <a:endParaRPr lang="it-IT" dirty="0"/>
          </a:p>
        </p:txBody>
      </p:sp>
      <p:pic>
        <p:nvPicPr>
          <p:cNvPr id="4" name="Segnaposto contenuto 3" descr="online coron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99456" y="2132856"/>
            <a:ext cx="5031880" cy="316835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CasellaDiTesto 4"/>
          <p:cNvSpPr txBox="1"/>
          <p:nvPr/>
        </p:nvSpPr>
        <p:spPr>
          <a:xfrm>
            <a:off x="6960096" y="2204864"/>
            <a:ext cx="42484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Times New Roman"/>
                <a:ea typeface="Calibri"/>
              </a:rPr>
              <a:t>Un altro elemento positivo è stato un’ulteriore accelerazione dello shopping online, fenomeno che è stato favorito anche da un aumento di pubblicità sui Social. 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27448" y="404664"/>
            <a:ext cx="9905996" cy="864096"/>
          </a:xfrm>
        </p:spPr>
        <p:txBody>
          <a:bodyPr/>
          <a:lstStyle/>
          <a:p>
            <a:pPr algn="ctr"/>
            <a:r>
              <a:rPr lang="it-IT" b="1" dirty="0">
                <a:latin typeface="Times New Roman" pitchFamily="18" charset="0"/>
                <a:cs typeface="Times New Roman" pitchFamily="18" charset="0"/>
              </a:rPr>
              <a:t>Social media e covid-19</a:t>
            </a:r>
            <a:endParaRPr lang="it-IT" dirty="0"/>
          </a:p>
        </p:txBody>
      </p:sp>
      <p:pic>
        <p:nvPicPr>
          <p:cNvPr id="4" name="Segnaposto contenuto 3" descr="Fake coro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951984" y="2060848"/>
            <a:ext cx="5075559" cy="338370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CasellaDiTesto 4"/>
          <p:cNvSpPr txBox="1"/>
          <p:nvPr/>
        </p:nvSpPr>
        <p:spPr>
          <a:xfrm>
            <a:off x="1055440" y="1988840"/>
            <a:ext cx="4248472" cy="3895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t-IT" sz="24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In questa situazione di emergenza siamo stati bombardati di informazioni e non tutte si sono rivelate essere vere. </a:t>
            </a:r>
            <a:r>
              <a:rPr lang="it-IT" sz="2400" dirty="0">
                <a:solidFill>
                  <a:schemeClr val="bg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Il fenomeno delle</a:t>
            </a:r>
            <a:r>
              <a:rPr lang="it-IT" sz="2400" b="1" u="sng" dirty="0">
                <a:solidFill>
                  <a:schemeClr val="bg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it-IT" sz="2400" b="1" u="sng" dirty="0" err="1">
                <a:solidFill>
                  <a:schemeClr val="bg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Fake</a:t>
            </a:r>
            <a:r>
              <a:rPr lang="it-IT" sz="2400" b="1" u="sng" dirty="0">
                <a:solidFill>
                  <a:schemeClr val="bg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News</a:t>
            </a:r>
            <a:r>
              <a:rPr lang="it-IT" sz="2400" dirty="0">
                <a:solidFill>
                  <a:schemeClr val="bg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è in continua crescita e con la pandemia è aumentato ancora di più.</a:t>
            </a:r>
          </a:p>
          <a:p>
            <a:pPr algn="ctr"/>
            <a:endParaRPr lang="it-IT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4159" y="2235200"/>
            <a:ext cx="8791575" cy="2387600"/>
          </a:xfrm>
        </p:spPr>
        <p:txBody>
          <a:bodyPr anchor="ctr"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IL RUOLO DEL SOCIAL MEDIA</a:t>
            </a:r>
            <a:r>
              <a:rPr lang="en-US" dirty="0"/>
              <a:t>  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4BC1099A-904C-4ACB-8F1B-DB8D81CCA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16" y="1331144"/>
            <a:ext cx="8723567" cy="432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37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TM04033919%5b%5bfn=Circuito%5d%5d</Template>
  <TotalTime>154</TotalTime>
  <Words>219</Words>
  <Application>Microsoft Office PowerPoint</Application>
  <PresentationFormat>Widescreen</PresentationFormat>
  <Paragraphs>27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38" baseType="lpstr">
      <vt:lpstr>Circuito</vt:lpstr>
      <vt:lpstr>Analisi strutturale e legale dei Social Media </vt:lpstr>
      <vt:lpstr>Introduzione</vt:lpstr>
      <vt:lpstr>Introduzione</vt:lpstr>
      <vt:lpstr>INtroduzione</vt:lpstr>
      <vt:lpstr>Social media e covid-19</vt:lpstr>
      <vt:lpstr>Social media e covid-19</vt:lpstr>
      <vt:lpstr>Social media e covid-19</vt:lpstr>
      <vt:lpstr>IL RUOLO DEL SOCIAL MEDIA  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SOCIAL MEDIA MANAGER</vt:lpstr>
      <vt:lpstr>Il social media manager si occupa di generare visibilità su social media, per imprese, enti pubblici, associazioni, privati.    </vt:lpstr>
      <vt:lpstr>Competenze</vt:lpstr>
      <vt:lpstr>Presentazione standard di PowerPoint</vt:lpstr>
      <vt:lpstr>Presentazione standard di PowerPoint</vt:lpstr>
      <vt:lpstr>Gli influencer digitali</vt:lpstr>
      <vt:lpstr>Origini del fenomeno</vt:lpstr>
      <vt:lpstr>Gli influencer digitali: definizione</vt:lpstr>
      <vt:lpstr>Gli influencer digitali: ruolo</vt:lpstr>
      <vt:lpstr>Presentazione standard di PowerPoint</vt:lpstr>
      <vt:lpstr>Presentazione standard di PowerPoint</vt:lpstr>
      <vt:lpstr>Gli influencer digitali: pericoli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castelluccia noemi</dc:creator>
  <cp:lastModifiedBy>Noemi Castelluccia</cp:lastModifiedBy>
  <cp:revision>38</cp:revision>
  <dcterms:created xsi:type="dcterms:W3CDTF">2021-05-07T19:54:35Z</dcterms:created>
  <dcterms:modified xsi:type="dcterms:W3CDTF">2021-05-11T20:17:21Z</dcterms:modified>
</cp:coreProperties>
</file>