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3" r:id="rId3"/>
    <p:sldId id="274" r:id="rId4"/>
    <p:sldId id="275" r:id="rId5"/>
    <p:sldId id="276" r:id="rId6"/>
    <p:sldId id="278" r:id="rId7"/>
    <p:sldId id="277" r:id="rId8"/>
    <p:sldId id="279" r:id="rId9"/>
    <p:sldId id="287" r:id="rId10"/>
    <p:sldId id="288" r:id="rId11"/>
    <p:sldId id="283" r:id="rId12"/>
    <p:sldId id="280" r:id="rId13"/>
    <p:sldId id="289" r:id="rId14"/>
    <p:sldId id="282" r:id="rId15"/>
    <p:sldId id="285" r:id="rId16"/>
    <p:sldId id="286" r:id="rId17"/>
    <p:sldId id="281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8BB1-85EF-4C72-A969-832602DE4EF7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D936-2DE5-4283-ADA2-092399E7D9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980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8BB1-85EF-4C72-A969-832602DE4EF7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D936-2DE5-4283-ADA2-092399E7D9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502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8BB1-85EF-4C72-A969-832602DE4EF7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D936-2DE5-4283-ADA2-092399E7D9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0994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8BB1-85EF-4C72-A969-832602DE4EF7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D936-2DE5-4283-ADA2-092399E7D929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4795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8BB1-85EF-4C72-A969-832602DE4EF7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D936-2DE5-4283-ADA2-092399E7D9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0650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8BB1-85EF-4C72-A969-832602DE4EF7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D936-2DE5-4283-ADA2-092399E7D9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7776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8BB1-85EF-4C72-A969-832602DE4EF7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D936-2DE5-4283-ADA2-092399E7D9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5510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8BB1-85EF-4C72-A969-832602DE4EF7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D936-2DE5-4283-ADA2-092399E7D9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2918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8BB1-85EF-4C72-A969-832602DE4EF7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D936-2DE5-4283-ADA2-092399E7D9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265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8BB1-85EF-4C72-A969-832602DE4EF7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D936-2DE5-4283-ADA2-092399E7D9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222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8BB1-85EF-4C72-A969-832602DE4EF7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D936-2DE5-4283-ADA2-092399E7D9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139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8BB1-85EF-4C72-A969-832602DE4EF7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D936-2DE5-4283-ADA2-092399E7D9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408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8BB1-85EF-4C72-A969-832602DE4EF7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D936-2DE5-4283-ADA2-092399E7D9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738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8BB1-85EF-4C72-A969-832602DE4EF7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D936-2DE5-4283-ADA2-092399E7D9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383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8BB1-85EF-4C72-A969-832602DE4EF7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D936-2DE5-4283-ADA2-092399E7D9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39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8BB1-85EF-4C72-A969-832602DE4EF7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D936-2DE5-4283-ADA2-092399E7D9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155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8BB1-85EF-4C72-A969-832602DE4EF7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D936-2DE5-4283-ADA2-092399E7D9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95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3D8BB1-85EF-4C72-A969-832602DE4EF7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4D936-2DE5-4283-ADA2-092399E7D9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5018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5CF4C22D-E679-40C2-B9D2-05041EF12BD1}"/>
              </a:ext>
            </a:extLst>
          </p:cNvPr>
          <p:cNvSpPr/>
          <p:nvPr/>
        </p:nvSpPr>
        <p:spPr>
          <a:xfrm>
            <a:off x="1470991" y="2577904"/>
            <a:ext cx="9250017" cy="1702191"/>
          </a:xfrm>
          <a:prstGeom prst="round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GERMANIA NEGLI ANNI ‘30</a:t>
            </a:r>
          </a:p>
        </p:txBody>
      </p:sp>
    </p:spTree>
    <p:extLst>
      <p:ext uri="{BB962C8B-B14F-4D97-AF65-F5344CB8AC3E}">
        <p14:creationId xmlns:p14="http://schemas.microsoft.com/office/powerpoint/2010/main" val="250638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C3737828-735F-471B-8CCD-3C1D670338D0}"/>
              </a:ext>
            </a:extLst>
          </p:cNvPr>
          <p:cNvSpPr/>
          <p:nvPr/>
        </p:nvSpPr>
        <p:spPr>
          <a:xfrm>
            <a:off x="1470991" y="1839439"/>
            <a:ext cx="9250017" cy="3179121"/>
          </a:xfrm>
          <a:prstGeom prst="roundRect">
            <a:avLst/>
          </a:prstGeom>
          <a:solidFill>
            <a:schemeClr val="tx2"/>
          </a:solidFill>
          <a:ln w="38100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HEINRICH HEINE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(poeta tedesco 1797/1856)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4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DOVE SI BRUCIANO LIBRI SI FINISCE PER BRUCIARE UOMINI</a:t>
            </a:r>
            <a:endParaRPr kumimoji="0" lang="it-IT" sz="40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0274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53D0846F-4729-496A-8FE9-8512F13AB6D8}"/>
              </a:ext>
            </a:extLst>
          </p:cNvPr>
          <p:cNvSpPr/>
          <p:nvPr/>
        </p:nvSpPr>
        <p:spPr>
          <a:xfrm>
            <a:off x="0" y="1378371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1934: tentativo di Anschluss (ucciso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Dollfuss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1936: Hitler rimilitarizza la Renania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1936: asse Roma – Berlino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1936: intervento nella guerra civile spagnola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Francia e Gran Bretagna: politica dell’</a:t>
            </a:r>
            <a:r>
              <a:rPr kumimoji="0" lang="it-IT" sz="32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appeasement</a:t>
            </a:r>
          </a:p>
        </p:txBody>
      </p:sp>
    </p:spTree>
    <p:extLst>
      <p:ext uri="{BB962C8B-B14F-4D97-AF65-F5344CB8AC3E}">
        <p14:creationId xmlns:p14="http://schemas.microsoft.com/office/powerpoint/2010/main" val="2480590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1957BCAC-8839-4BC9-9CBC-8AFC5D74C38E}"/>
              </a:ext>
            </a:extLst>
          </p:cNvPr>
          <p:cNvSpPr/>
          <p:nvPr/>
        </p:nvSpPr>
        <p:spPr>
          <a:xfrm>
            <a:off x="854765" y="0"/>
            <a:ext cx="10482470" cy="6858000"/>
          </a:xfrm>
          <a:prstGeom prst="roundRect">
            <a:avLst/>
          </a:prstGeom>
          <a:solidFill>
            <a:schemeClr val="tx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L’ANTISEMITISMO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500.000 ebrei su una popolazione di 60.000.000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Ebrei: minoranza ricca e di recente immigrazione dall’Est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Complotto giudaico (Protocolli dei Savi di Sion)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1935: leggi di Norimberga (l’antisemitismo è legge dello Stato)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9/10 novembre 1938: notte dei cristalli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Creazione dei ghetti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Lager: il primo fu quello di </a:t>
            </a:r>
            <a:r>
              <a:rPr kumimoji="0" lang="it-IT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Dachau</a:t>
            </a:r>
            <a:endParaRPr kumimoji="0" lang="it-IT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1942: conferenza di </a:t>
            </a:r>
            <a:r>
              <a:rPr kumimoji="0" lang="it-IT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Wannsee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(fu una riunione in cui alti </a:t>
            </a:r>
            <a:r>
              <a:rPr kumimoji="0" lang="it-IT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ufficilai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vennero messi al corrente della ‘soluzione finale della questione ebraica)</a:t>
            </a:r>
          </a:p>
        </p:txBody>
      </p:sp>
    </p:spTree>
    <p:extLst>
      <p:ext uri="{BB962C8B-B14F-4D97-AF65-F5344CB8AC3E}">
        <p14:creationId xmlns:p14="http://schemas.microsoft.com/office/powerpoint/2010/main" val="2101517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79E4940E-1E46-40EA-823F-854AE08398D3}"/>
              </a:ext>
            </a:extLst>
          </p:cNvPr>
          <p:cNvSpPr/>
          <p:nvPr/>
        </p:nvSpPr>
        <p:spPr>
          <a:xfrm>
            <a:off x="424070" y="238539"/>
            <a:ext cx="5950225" cy="3647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Protocolli  dei savi di Sion</a:t>
            </a:r>
          </a:p>
          <a:p>
            <a:pPr algn="ctr"/>
            <a:r>
              <a:rPr lang="it-IT" dirty="0"/>
              <a:t>Si tratta di una falsificazione propagandistica contro gli ebrei. Consiste nel verbale di alcune sedute, che si sarebbero tenute a Basilea, al tempo  del congresso sionista del 1897, nel quale sarebbe stato elaborato un piano di dominio mondiale degli ebrei attraverso l’alta finanza ed il terrorismo.</a:t>
            </a:r>
          </a:p>
          <a:p>
            <a:pPr algn="ctr"/>
            <a:r>
              <a:rPr lang="it-IT" dirty="0"/>
              <a:t>La falsità del documento fu comprovata, ma nonostante ciò ha continuato a costituire uno strumento di </a:t>
            </a:r>
            <a:r>
              <a:rPr lang="it-IT"/>
              <a:t>propaganda antisemita.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2376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9B3A139-83CF-4D97-803A-C22289DFD2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8" t="14015" r="484" b="13637"/>
          <a:stretch/>
        </p:blipFill>
        <p:spPr>
          <a:xfrm>
            <a:off x="2602524" y="-75656"/>
            <a:ext cx="7455876" cy="693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54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isultati immagini per immagini lager">
            <a:extLst>
              <a:ext uri="{FF2B5EF4-FFF2-40B4-BE49-F238E27FC236}">
                <a16:creationId xmlns:a16="http://schemas.microsoft.com/office/drawing/2014/main" id="{E2FCE64E-F2B9-4960-B4A8-E5D86F1B3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60" y="0"/>
            <a:ext cx="108804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931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isultati immagini per immagini lager triangoli">
            <a:extLst>
              <a:ext uri="{FF2B5EF4-FFF2-40B4-BE49-F238E27FC236}">
                <a16:creationId xmlns:a16="http://schemas.microsoft.com/office/drawing/2014/main" id="{740603CF-D4B7-4895-AE60-B8B74F5E5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932" y="-14068"/>
            <a:ext cx="6870896" cy="687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458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B850047A-E574-4660-BCCE-B70B65957913}"/>
              </a:ext>
            </a:extLst>
          </p:cNvPr>
          <p:cNvSpPr/>
          <p:nvPr/>
        </p:nvSpPr>
        <p:spPr>
          <a:xfrm>
            <a:off x="854765" y="119270"/>
            <a:ext cx="10482470" cy="6738730"/>
          </a:xfrm>
          <a:prstGeom prst="roundRect">
            <a:avLst/>
          </a:prstGeom>
          <a:solidFill>
            <a:schemeClr val="tx2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IL TOTALITARISMO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Identificazione di partito – società – stato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Creazione del consenso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Hitlerjugend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(organizzazione gioventù dai 10 anni)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Goebbels (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ministro per l’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istruzuine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pubblica e la propaganda)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Repressione del dissenso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Fronte del lavoro (ente con lo scopo di «superare la lotta di classe e l’antagonismo tra datore di lavoro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eoperaio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salariato)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Dirigismo economico</a:t>
            </a:r>
          </a:p>
        </p:txBody>
      </p:sp>
    </p:spTree>
    <p:extLst>
      <p:ext uri="{BB962C8B-B14F-4D97-AF65-F5344CB8AC3E}">
        <p14:creationId xmlns:p14="http://schemas.microsoft.com/office/powerpoint/2010/main" val="400908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997CB4B2-8686-42BE-B3D0-1AD52DA0AEE7}"/>
              </a:ext>
            </a:extLst>
          </p:cNvPr>
          <p:cNvSpPr/>
          <p:nvPr/>
        </p:nvSpPr>
        <p:spPr>
          <a:xfrm>
            <a:off x="1470991" y="0"/>
            <a:ext cx="9250017" cy="1744394"/>
          </a:xfrm>
          <a:prstGeom prst="roundRect">
            <a:avLst/>
          </a:prstGeom>
          <a:solidFill>
            <a:schemeClr val="tx2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IL CROLLO DELLA REPUBBLICA DI WEIMAR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C0888B6-7714-405C-8063-03C5BC4B0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217" y="2087217"/>
            <a:ext cx="4770783" cy="477078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F6BC98C-0A87-45C2-B6ED-A560C653D4DE}"/>
              </a:ext>
            </a:extLst>
          </p:cNvPr>
          <p:cNvSpPr txBox="1"/>
          <p:nvPr/>
        </p:nvSpPr>
        <p:spPr>
          <a:xfrm>
            <a:off x="0" y="2252870"/>
            <a:ext cx="723568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1920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HITLER tra i fondatori del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PARTITO NAZIONALSOCIALISTA OPERAIO TEDESCO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NSDAP</a:t>
            </a:r>
          </a:p>
        </p:txBody>
      </p:sp>
    </p:spTree>
    <p:extLst>
      <p:ext uri="{BB962C8B-B14F-4D97-AF65-F5344CB8AC3E}">
        <p14:creationId xmlns:p14="http://schemas.microsoft.com/office/powerpoint/2010/main" val="148815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8F1BE70A-3F37-491D-9997-9A2981102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694" y="0"/>
            <a:ext cx="9237306" cy="6858000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C5105591-B174-4C6D-9021-8C1C8992F84F}"/>
              </a:ext>
            </a:extLst>
          </p:cNvPr>
          <p:cNvSpPr/>
          <p:nvPr/>
        </p:nvSpPr>
        <p:spPr>
          <a:xfrm>
            <a:off x="32099" y="1659285"/>
            <a:ext cx="292259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La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Hofbräuhaus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birreria di Monaco dove, nel 1920, Hitler tenne uno dei suoi primi comizi del partito</a:t>
            </a:r>
          </a:p>
        </p:txBody>
      </p:sp>
    </p:spTree>
    <p:extLst>
      <p:ext uri="{BB962C8B-B14F-4D97-AF65-F5344CB8AC3E}">
        <p14:creationId xmlns:p14="http://schemas.microsoft.com/office/powerpoint/2010/main" val="87713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DB67890-667B-44BB-B800-FAB4601BF9F1}"/>
              </a:ext>
            </a:extLst>
          </p:cNvPr>
          <p:cNvSpPr txBox="1"/>
          <p:nvPr/>
        </p:nvSpPr>
        <p:spPr>
          <a:xfrm>
            <a:off x="0" y="622852"/>
            <a:ext cx="12192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Basi ideologiche del nazismo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Grande Germania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Lebensraum (spazio vitale)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Revisione dei trattati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Militarismo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Valore della gerarchia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Capo carismatico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Anti-democratico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Anti-marxista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Mito della razza ariana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Antisemitismo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557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62DA512-E670-4E18-A749-914009F038E3}"/>
              </a:ext>
            </a:extLst>
          </p:cNvPr>
          <p:cNvSpPr txBox="1"/>
          <p:nvPr/>
        </p:nvSpPr>
        <p:spPr>
          <a:xfrm>
            <a:off x="0" y="1051030"/>
            <a:ext cx="720402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1921: SA 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– </a:t>
            </a:r>
            <a:r>
              <a:rPr kumimoji="0" lang="it-IT" sz="32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Sturmabteilung</a:t>
            </a:r>
            <a:r>
              <a:rPr kumimoji="0" lang="it-IT" sz="32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– 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squadre d’assalto – camicie brune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Comandate da 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Ernst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Röhm</a:t>
            </a: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Gruppo paramilitare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1923: PUTSCH DI MONACO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carcere Hitler scrive il </a:t>
            </a:r>
            <a:r>
              <a:rPr kumimoji="0" lang="it-IT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Mein</a:t>
            </a:r>
            <a:r>
              <a:rPr kumimoji="0" lang="it-IT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Kampf</a:t>
            </a:r>
            <a:endParaRPr kumimoji="0" lang="it-IT" sz="32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A3802FC-549A-46CB-B14A-C2A539321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026" y="0"/>
            <a:ext cx="4860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4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5C61D92F-C314-4966-B173-E87C0617C2EC}"/>
              </a:ext>
            </a:extLst>
          </p:cNvPr>
          <p:cNvSpPr/>
          <p:nvPr/>
        </p:nvSpPr>
        <p:spPr>
          <a:xfrm>
            <a:off x="0" y="1758386"/>
            <a:ext cx="1219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1925: create le SS –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Schutzstaffel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– squadre di protezione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Comandate da Heinrich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Himmler</a:t>
            </a: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Creata la Gestapo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1926: la Germania aderisce alla Società delle nazioni</a:t>
            </a:r>
          </a:p>
        </p:txBody>
      </p:sp>
    </p:spTree>
    <p:extLst>
      <p:ext uri="{BB962C8B-B14F-4D97-AF65-F5344CB8AC3E}">
        <p14:creationId xmlns:p14="http://schemas.microsoft.com/office/powerpoint/2010/main" val="3475941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B0F157E-1EDF-44FF-94A1-1D5FA465BCA8}"/>
              </a:ext>
            </a:extLst>
          </p:cNvPr>
          <p:cNvSpPr txBox="1"/>
          <p:nvPr/>
        </p:nvSpPr>
        <p:spPr>
          <a:xfrm>
            <a:off x="0" y="350663"/>
            <a:ext cx="12192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Crisi del ’29: l’NSDAP ottiene l’appoggio della media e grande borghesia e del proletariato dequalificato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2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1932: l’NSDAP ottiene il 38% dei voti alle elezioni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2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30 gennaio 1933: Hindenburg conferisce l’incarico di cancelliere a Hitler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2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27 febbraio 1933: incendio del </a:t>
            </a:r>
            <a:r>
              <a:rPr kumimoji="0" lang="it-IT" sz="2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Reichstag</a:t>
            </a:r>
            <a:endParaRPr kumimoji="0" lang="it-IT" sz="2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2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Marzo 1933: l’NSDAP ottiene il 44% dei voti alle elezioni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2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Gli esponenti degli altri partiti sono espulsi dal parlamento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2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Il parlamento vota i pieni poteri a Hitler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2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Ottobre 1933: Hitler ritira la Germania dalla </a:t>
            </a:r>
            <a:r>
              <a:rPr kumimoji="0" lang="it-IT" sz="2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SdN</a:t>
            </a:r>
            <a:endParaRPr kumimoji="0" lang="it-IT" sz="2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01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80377A5-8E79-428E-BCCE-22F01DF223F9}"/>
              </a:ext>
            </a:extLst>
          </p:cNvPr>
          <p:cNvSpPr txBox="1"/>
          <p:nvPr/>
        </p:nvSpPr>
        <p:spPr>
          <a:xfrm>
            <a:off x="0" y="1166842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Roghi dei libri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30 giugno 1934: notte dei lunghi coltelli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 agosto 1934: Hitler diventa FÜHRER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Creato il TERZO REICH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Sciolti i partiti politici</a:t>
            </a:r>
          </a:p>
        </p:txBody>
      </p:sp>
    </p:spTree>
    <p:extLst>
      <p:ext uri="{BB962C8B-B14F-4D97-AF65-F5344CB8AC3E}">
        <p14:creationId xmlns:p14="http://schemas.microsoft.com/office/powerpoint/2010/main" val="349052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2D92B92-A1E1-4E5A-82F6-AF0CCD2B8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649"/>
            <a:ext cx="12158816" cy="596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84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FFA2159C630384E9012BEDE17323839" ma:contentTypeVersion="2" ma:contentTypeDescription="Creare un nuovo documento." ma:contentTypeScope="" ma:versionID="8841c1e08d56748135020cd80e47356e">
  <xsd:schema xmlns:xsd="http://www.w3.org/2001/XMLSchema" xmlns:xs="http://www.w3.org/2001/XMLSchema" xmlns:p="http://schemas.microsoft.com/office/2006/metadata/properties" xmlns:ns2="e6fd4e55-f316-459d-8995-127a39b1b18e" targetNamespace="http://schemas.microsoft.com/office/2006/metadata/properties" ma:root="true" ma:fieldsID="7aedacc828867cb6bfe07a6def63ca83" ns2:_="">
    <xsd:import namespace="e6fd4e55-f316-459d-8995-127a39b1b1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fd4e55-f316-459d-8995-127a39b1b1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7598FC-ECCF-4755-81EF-1A4A72634358}"/>
</file>

<file path=customXml/itemProps2.xml><?xml version="1.0" encoding="utf-8"?>
<ds:datastoreItem xmlns:ds="http://schemas.openxmlformats.org/officeDocument/2006/customXml" ds:itemID="{C66E32DE-0CF7-45DD-BB3C-9BF8DD897308}"/>
</file>

<file path=customXml/itemProps3.xml><?xml version="1.0" encoding="utf-8"?>
<ds:datastoreItem xmlns:ds="http://schemas.openxmlformats.org/officeDocument/2006/customXml" ds:itemID="{651204AB-4F6B-48A9-B6E8-E75F64E2AA6F}"/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500</Words>
  <Application>Microsoft Office PowerPoint</Application>
  <PresentationFormat>Widescreen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Marinella Pirastru</dc:creator>
  <cp:lastModifiedBy>Marinella Pirastru</cp:lastModifiedBy>
  <cp:revision>5</cp:revision>
  <dcterms:created xsi:type="dcterms:W3CDTF">2019-02-14T07:24:04Z</dcterms:created>
  <dcterms:modified xsi:type="dcterms:W3CDTF">2021-05-13T11:21:22Z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0x0101007FFA2159C630384E9012BEDE17323839</vt:lpwstr>
  </property>
</Properties>
</file>