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5268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6DD40-83E1-4FC4-997C-D011BB4C5897}" type="datetimeFigureOut">
              <a:rPr lang="it-IT" smtClean="0"/>
              <a:t>01/07/2019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381FE-4F12-4DC1-800B-0FBD3F99E6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368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381FE-4F12-4DC1-800B-0FBD3F99E68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4745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381FE-4F12-4DC1-800B-0FBD3F99E68E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4332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381FE-4F12-4DC1-800B-0FBD3F99E68E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5044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381FE-4F12-4DC1-800B-0FBD3F99E68E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7458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381FE-4F12-4DC1-800B-0FBD3F99E68E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2538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381FE-4F12-4DC1-800B-0FBD3F99E68E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894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381FE-4F12-4DC1-800B-0FBD3F99E68E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6208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381FE-4F12-4DC1-800B-0FBD3F99E68E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9422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381FE-4F12-4DC1-800B-0FBD3F99E68E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129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381FE-4F12-4DC1-800B-0FBD3F99E68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7406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381FE-4F12-4DC1-800B-0FBD3F99E68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7480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381FE-4F12-4DC1-800B-0FBD3F99E68E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6343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381FE-4F12-4DC1-800B-0FBD3F99E68E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1347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381FE-4F12-4DC1-800B-0FBD3F99E68E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636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E100-9A63-4280-9EB8-E51247015385}" type="datetimeFigureOut">
              <a:rPr lang="it-IT" smtClean="0"/>
              <a:t>01/07/2019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FF44-A12B-4742-9407-D82615A0DB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669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E100-9A63-4280-9EB8-E51247015385}" type="datetimeFigureOut">
              <a:rPr lang="it-IT" smtClean="0"/>
              <a:t>01/07/2019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FF44-A12B-4742-9407-D82615A0DB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18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E100-9A63-4280-9EB8-E51247015385}" type="datetimeFigureOut">
              <a:rPr lang="it-IT" smtClean="0"/>
              <a:t>01/07/2019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FF44-A12B-4742-9407-D82615A0DB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524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E100-9A63-4280-9EB8-E51247015385}" type="datetimeFigureOut">
              <a:rPr lang="it-IT" smtClean="0"/>
              <a:t>01/07/2019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FF44-A12B-4742-9407-D82615A0DB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240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E100-9A63-4280-9EB8-E51247015385}" type="datetimeFigureOut">
              <a:rPr lang="it-IT" smtClean="0"/>
              <a:t>01/07/2019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FF44-A12B-4742-9407-D82615A0DB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404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E100-9A63-4280-9EB8-E51247015385}" type="datetimeFigureOut">
              <a:rPr lang="it-IT" smtClean="0"/>
              <a:t>01/07/2019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FF44-A12B-4742-9407-D82615A0DB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476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E100-9A63-4280-9EB8-E51247015385}" type="datetimeFigureOut">
              <a:rPr lang="it-IT" smtClean="0"/>
              <a:t>01/07/2019</a:t>
            </a:fld>
            <a:endParaRPr lang="it-I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FF44-A12B-4742-9407-D82615A0DB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419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E100-9A63-4280-9EB8-E51247015385}" type="datetimeFigureOut">
              <a:rPr lang="it-IT" smtClean="0"/>
              <a:t>01/07/2019</a:t>
            </a:fld>
            <a:endParaRPr lang="it-I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FF44-A12B-4742-9407-D82615A0DB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04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E100-9A63-4280-9EB8-E51247015385}" type="datetimeFigureOut">
              <a:rPr lang="it-IT" smtClean="0"/>
              <a:t>01/07/2019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FF44-A12B-4742-9407-D82615A0DB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99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E100-9A63-4280-9EB8-E51247015385}" type="datetimeFigureOut">
              <a:rPr lang="it-IT" smtClean="0"/>
              <a:t>01/07/2019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FF44-A12B-4742-9407-D82615A0DB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228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E100-9A63-4280-9EB8-E51247015385}" type="datetimeFigureOut">
              <a:rPr lang="it-IT" smtClean="0"/>
              <a:t>01/07/2019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FF44-A12B-4742-9407-D82615A0DB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531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660DE100-9A63-4280-9EB8-E51247015385}" type="datetimeFigureOut">
              <a:rPr lang="it-IT" smtClean="0"/>
              <a:t>01/07/2019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E56FF44-A12B-4742-9407-D82615A0DB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3963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fif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F3C639-515D-43CE-8483-1ACB52AF5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400" y="1167819"/>
            <a:ext cx="7315200" cy="3255264"/>
          </a:xfrm>
        </p:spPr>
        <p:txBody>
          <a:bodyPr anchor="ctr"/>
          <a:lstStyle/>
          <a:p>
            <a:pPr algn="ctr"/>
            <a:r>
              <a:rPr lang="it-IT" dirty="0"/>
              <a:t>Attrattività turistica delle periferie di Milano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C9E8D91-334B-4B71-A138-93E53DDC7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0" y="4442117"/>
            <a:ext cx="7315200" cy="751114"/>
          </a:xfrm>
        </p:spPr>
        <p:txBody>
          <a:bodyPr/>
          <a:lstStyle/>
          <a:p>
            <a:pPr algn="ctr"/>
            <a:r>
              <a:rPr lang="it-IT" dirty="0"/>
              <a:t>Lucia </a:t>
            </a:r>
            <a:r>
              <a:rPr lang="it-IT" dirty="0" err="1"/>
              <a:t>Gerbi</a:t>
            </a:r>
            <a:r>
              <a:rPr lang="it-IT" dirty="0"/>
              <a:t>, Davide Orsi, Davide Porcellini, Giovanni Romanò</a:t>
            </a:r>
          </a:p>
        </p:txBody>
      </p:sp>
    </p:spTree>
    <p:extLst>
      <p:ext uri="{BB962C8B-B14F-4D97-AF65-F5344CB8AC3E}">
        <p14:creationId xmlns:p14="http://schemas.microsoft.com/office/powerpoint/2010/main" val="1516847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275F71-2D76-4E1D-9F2C-448DE04B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942" y="2905095"/>
            <a:ext cx="2996119" cy="7944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 err="1">
                <a:latin typeface="+mj-lt"/>
                <a:ea typeface="+mj-ea"/>
                <a:cs typeface="+mj-cs"/>
              </a:rPr>
              <a:t>Poset</a:t>
            </a:r>
            <a:r>
              <a:rPr lang="en-US" sz="2400" kern="1200" dirty="0">
                <a:latin typeface="+mj-lt"/>
                <a:ea typeface="+mj-ea"/>
                <a:cs typeface="+mj-cs"/>
              </a:rPr>
              <a:t> 2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1C0E8A5-ACA4-4F6E-B167-5A41256E5E98}"/>
              </a:ext>
            </a:extLst>
          </p:cNvPr>
          <p:cNvSpPr txBox="1"/>
          <p:nvPr/>
        </p:nvSpPr>
        <p:spPr>
          <a:xfrm>
            <a:off x="3610945" y="1144827"/>
            <a:ext cx="8182947" cy="431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accent2">
                    <a:lumMod val="50000"/>
                  </a:schemeClr>
                </a:solidFill>
              </a:rPr>
              <a:t>Nonostante l’obiettivo sia valutare le periferie, abbiamo tenuto le celle 	del centro perché ci interessa tener conto dell’influenza che esercitano 	sulle zone delle periferia nell’azione di </a:t>
            </a:r>
            <a:r>
              <a:rPr lang="it-IT" sz="2000" dirty="0" err="1">
                <a:solidFill>
                  <a:schemeClr val="accent2">
                    <a:lumMod val="50000"/>
                  </a:schemeClr>
                </a:solidFill>
              </a:rPr>
              <a:t>smoothing</a:t>
            </a:r>
            <a:r>
              <a:rPr lang="it-IT" sz="20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accent2">
                    <a:lumMod val="50000"/>
                  </a:schemeClr>
                </a:solidFill>
              </a:rPr>
              <a:t>Controindicazione: gli score (non </a:t>
            </a:r>
            <a:r>
              <a:rPr lang="it-IT" sz="2000" dirty="0" err="1">
                <a:solidFill>
                  <a:schemeClr val="accent2">
                    <a:lumMod val="50000"/>
                  </a:schemeClr>
                </a:solidFill>
              </a:rPr>
              <a:t>smoothed</a:t>
            </a:r>
            <a:r>
              <a:rPr lang="it-IT" sz="2000" dirty="0">
                <a:solidFill>
                  <a:schemeClr val="accent2">
                    <a:lumMod val="50000"/>
                  </a:schemeClr>
                </a:solidFill>
              </a:rPr>
              <a:t>) sono condizionati 	dalla 	presenza dei profili del centro nel </a:t>
            </a:r>
            <a:r>
              <a:rPr lang="it-IT" sz="2000" dirty="0" err="1">
                <a:solidFill>
                  <a:schemeClr val="accent2">
                    <a:lumMod val="50000"/>
                  </a:schemeClr>
                </a:solidFill>
              </a:rPr>
              <a:t>poset</a:t>
            </a:r>
            <a:r>
              <a:rPr lang="it-IT" sz="20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accent2">
                    <a:lumMod val="50000"/>
                  </a:schemeClr>
                </a:solidFill>
              </a:rPr>
              <a:t>Per monitorare questo condizionamento abbiamo effettuato le 	precedenti azioni anche su un </a:t>
            </a:r>
            <a:r>
              <a:rPr lang="it-IT" sz="2000" dirty="0" err="1">
                <a:solidFill>
                  <a:schemeClr val="accent2">
                    <a:lumMod val="50000"/>
                  </a:schemeClr>
                </a:solidFill>
              </a:rPr>
              <a:t>poset</a:t>
            </a:r>
            <a:r>
              <a:rPr lang="it-IT" sz="2000" dirty="0">
                <a:solidFill>
                  <a:schemeClr val="accent2">
                    <a:lumMod val="50000"/>
                  </a:schemeClr>
                </a:solidFill>
              </a:rPr>
              <a:t> da cui sono escluse le celle centrali.</a:t>
            </a:r>
          </a:p>
        </p:txBody>
      </p:sp>
    </p:spTree>
    <p:extLst>
      <p:ext uri="{BB962C8B-B14F-4D97-AF65-F5344CB8AC3E}">
        <p14:creationId xmlns:p14="http://schemas.microsoft.com/office/powerpoint/2010/main" val="1684705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275F71-2D76-4E1D-9F2C-448DE04B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942" y="2967133"/>
            <a:ext cx="2996119" cy="6391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 err="1">
                <a:latin typeface="+mj-lt"/>
                <a:ea typeface="+mj-ea"/>
                <a:cs typeface="+mj-cs"/>
              </a:rPr>
              <a:t>Risultati</a:t>
            </a:r>
            <a:r>
              <a:rPr lang="en-US" sz="2400" kern="1200" dirty="0">
                <a:latin typeface="+mj-lt"/>
                <a:ea typeface="+mj-ea"/>
                <a:cs typeface="+mj-cs"/>
              </a:rPr>
              <a:t> 1</a:t>
            </a:r>
          </a:p>
        </p:txBody>
      </p:sp>
      <p:pic>
        <p:nvPicPr>
          <p:cNvPr id="5" name="Immagine 4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7C16B884-7AB4-4A6A-8C95-F3201850B898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2" t="2915" r="11069" b="12260"/>
          <a:stretch/>
        </p:blipFill>
        <p:spPr>
          <a:xfrm>
            <a:off x="3554962" y="1713361"/>
            <a:ext cx="3960000" cy="3240000"/>
          </a:xfrm>
          <a:prstGeom prst="rect">
            <a:avLst/>
          </a:prstGeom>
        </p:spPr>
      </p:pic>
      <p:pic>
        <p:nvPicPr>
          <p:cNvPr id="4" name="Immagine 3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BA528104-C6D7-45AD-A23B-FC9287C3AD90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122" y="1713361"/>
            <a:ext cx="396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68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275F71-2D76-4E1D-9F2C-448DE04B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942" y="2967133"/>
            <a:ext cx="2996119" cy="6391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 err="1">
                <a:latin typeface="+mj-lt"/>
                <a:ea typeface="+mj-ea"/>
                <a:cs typeface="+mj-cs"/>
              </a:rPr>
              <a:t>Risultati</a:t>
            </a:r>
            <a:r>
              <a:rPr lang="en-US" sz="2400" kern="1200" dirty="0">
                <a:latin typeface="+mj-lt"/>
                <a:ea typeface="+mj-ea"/>
                <a:cs typeface="+mj-cs"/>
              </a:rPr>
              <a:t> 2</a:t>
            </a:r>
          </a:p>
        </p:txBody>
      </p:sp>
      <p:pic>
        <p:nvPicPr>
          <p:cNvPr id="4" name="Immagine 3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28C8BFCE-A4CF-431C-AFC0-3606C0F0B501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4" t="3211" r="11700" b="12751"/>
          <a:stretch/>
        </p:blipFill>
        <p:spPr>
          <a:xfrm>
            <a:off x="3552426" y="1713361"/>
            <a:ext cx="3960000" cy="3240000"/>
          </a:xfrm>
          <a:prstGeom prst="rect">
            <a:avLst/>
          </a:prstGeom>
        </p:spPr>
      </p:pic>
      <p:pic>
        <p:nvPicPr>
          <p:cNvPr id="7" name="Immagine 6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983B5AAA-0525-46B1-BD76-601C119FE412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941" y="1713361"/>
            <a:ext cx="396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9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275F71-2D76-4E1D-9F2C-448DE04B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850" y="2976861"/>
            <a:ext cx="1741252" cy="63914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400" kern="1200" dirty="0" err="1">
                <a:latin typeface="+mj-lt"/>
                <a:ea typeface="+mj-ea"/>
                <a:cs typeface="+mj-cs"/>
              </a:rPr>
              <a:t>Risultati</a:t>
            </a:r>
            <a:r>
              <a:rPr lang="en-US" sz="2400" kern="1200" dirty="0">
                <a:latin typeface="+mj-lt"/>
                <a:ea typeface="+mj-ea"/>
                <a:cs typeface="+mj-cs"/>
              </a:rPr>
              <a:t> 1: zona </a:t>
            </a:r>
            <a:r>
              <a:rPr lang="en-US" sz="2400" kern="1200" dirty="0" err="1">
                <a:latin typeface="+mj-lt"/>
                <a:ea typeface="+mj-ea"/>
                <a:cs typeface="+mj-cs"/>
              </a:rPr>
              <a:t>migliore</a:t>
            </a:r>
            <a:endParaRPr lang="en-US" sz="24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Immagine 3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36D305E2-600D-44F3-9BE2-68746797F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854" y="877339"/>
            <a:ext cx="4871790" cy="510332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0A3E41E-C307-41DA-9D55-4B80553AC75F}"/>
              </a:ext>
            </a:extLst>
          </p:cNvPr>
          <p:cNvSpPr txBox="1"/>
          <p:nvPr/>
        </p:nvSpPr>
        <p:spPr>
          <a:xfrm>
            <a:off x="8630815" y="1579263"/>
            <a:ext cx="3181739" cy="369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accent2">
                    <a:lumMod val="50000"/>
                  </a:schemeClr>
                </a:solidFill>
              </a:rPr>
              <a:t>5 Architetture (1.25)</a:t>
            </a:r>
          </a:p>
          <a:p>
            <a:pPr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accent2">
                    <a:lumMod val="50000"/>
                  </a:schemeClr>
                </a:solidFill>
              </a:rPr>
              <a:t>5 Musei (0.24)</a:t>
            </a:r>
          </a:p>
          <a:p>
            <a:pPr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accent2">
                    <a:lumMod val="50000"/>
                  </a:schemeClr>
                </a:solidFill>
              </a:rPr>
              <a:t>1 Cinema e Teatro (0.03)</a:t>
            </a:r>
          </a:p>
          <a:p>
            <a:pPr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accent2">
                    <a:lumMod val="50000"/>
                  </a:schemeClr>
                </a:solidFill>
              </a:rPr>
              <a:t>4 Bar (0.54)</a:t>
            </a:r>
          </a:p>
          <a:p>
            <a:pPr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accent2">
                    <a:lumMod val="50000"/>
                  </a:schemeClr>
                </a:solidFill>
              </a:rPr>
              <a:t>6 Ristoranti (0.6)</a:t>
            </a:r>
          </a:p>
          <a:p>
            <a:pPr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accent2">
                    <a:lumMod val="50000"/>
                  </a:schemeClr>
                </a:solidFill>
              </a:rPr>
              <a:t>0 Club e Discoteche (0.14)</a:t>
            </a:r>
          </a:p>
        </p:txBody>
      </p:sp>
    </p:spTree>
    <p:extLst>
      <p:ext uri="{BB962C8B-B14F-4D97-AF65-F5344CB8AC3E}">
        <p14:creationId xmlns:p14="http://schemas.microsoft.com/office/powerpoint/2010/main" val="200902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275F71-2D76-4E1D-9F2C-448DE04B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850" y="2976861"/>
            <a:ext cx="1741252" cy="63914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400" kern="1200" dirty="0" err="1">
                <a:latin typeface="+mj-lt"/>
                <a:ea typeface="+mj-ea"/>
                <a:cs typeface="+mj-cs"/>
              </a:rPr>
              <a:t>Risultati</a:t>
            </a:r>
            <a:r>
              <a:rPr lang="en-US" sz="2400" kern="1200" dirty="0">
                <a:latin typeface="+mj-lt"/>
                <a:ea typeface="+mj-ea"/>
                <a:cs typeface="+mj-cs"/>
              </a:rPr>
              <a:t> 1: zona </a:t>
            </a:r>
            <a:r>
              <a:rPr lang="en-US" sz="2400" kern="1200" dirty="0" err="1">
                <a:latin typeface="+mj-lt"/>
                <a:ea typeface="+mj-ea"/>
                <a:cs typeface="+mj-cs"/>
              </a:rPr>
              <a:t>migliore</a:t>
            </a:r>
            <a:endParaRPr lang="en-US" sz="24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A2A8994-B8CC-4B90-B6E0-EBFE43D66DE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205626" y="827160"/>
            <a:ext cx="2340000" cy="2520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A12979F-D1FA-4964-AAD0-83B2FA1AD8E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205626" y="3569352"/>
            <a:ext cx="2340000" cy="2520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A43C457-20A5-4946-9FBF-2365B6A799E6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609515" y="3569352"/>
            <a:ext cx="2340000" cy="25200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60AF4AD-672E-4DA9-8541-607205FDA7E2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609515" y="827160"/>
            <a:ext cx="234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99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275F71-2D76-4E1D-9F2C-448DE04B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45" y="2976861"/>
            <a:ext cx="2420203" cy="63914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400" kern="1200" dirty="0" err="1">
                <a:latin typeface="+mj-lt"/>
                <a:ea typeface="+mj-ea"/>
                <a:cs typeface="+mj-cs"/>
              </a:rPr>
              <a:t>Risultati</a:t>
            </a:r>
            <a:r>
              <a:rPr lang="en-US" sz="2400" kern="1200" dirty="0">
                <a:latin typeface="+mj-lt"/>
                <a:ea typeface="+mj-ea"/>
                <a:cs typeface="+mj-cs"/>
              </a:rPr>
              <a:t> 1: zona </a:t>
            </a:r>
            <a:r>
              <a:rPr lang="en-US" sz="2400" kern="1200" dirty="0" err="1">
                <a:latin typeface="+mj-lt"/>
                <a:ea typeface="+mj-ea"/>
                <a:cs typeface="+mj-cs"/>
              </a:rPr>
              <a:t>interessante</a:t>
            </a:r>
            <a:r>
              <a:rPr lang="en-US" sz="24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latin typeface="+mj-lt"/>
                <a:ea typeface="+mj-ea"/>
                <a:cs typeface="+mj-cs"/>
              </a:rPr>
              <a:t>esterna</a:t>
            </a:r>
            <a:endParaRPr lang="en-US" sz="2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0A3E41E-C307-41DA-9D55-4B80553AC75F}"/>
              </a:ext>
            </a:extLst>
          </p:cNvPr>
          <p:cNvSpPr txBox="1"/>
          <p:nvPr/>
        </p:nvSpPr>
        <p:spPr>
          <a:xfrm>
            <a:off x="8612153" y="1579263"/>
            <a:ext cx="3181739" cy="369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accent2">
                    <a:lumMod val="50000"/>
                  </a:schemeClr>
                </a:solidFill>
              </a:rPr>
              <a:t>2 Architetture (1.25)</a:t>
            </a:r>
          </a:p>
          <a:p>
            <a:pPr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accent2">
                    <a:lumMod val="50000"/>
                  </a:schemeClr>
                </a:solidFill>
              </a:rPr>
              <a:t>0 Musei (0.24)</a:t>
            </a:r>
          </a:p>
          <a:p>
            <a:pPr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accent2">
                    <a:lumMod val="50000"/>
                  </a:schemeClr>
                </a:solidFill>
              </a:rPr>
              <a:t>1 Cinema e Teatro (0.03)</a:t>
            </a:r>
          </a:p>
          <a:p>
            <a:pPr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accent2">
                    <a:lumMod val="50000"/>
                  </a:schemeClr>
                </a:solidFill>
              </a:rPr>
              <a:t>0 Bar (0.54)</a:t>
            </a:r>
          </a:p>
          <a:p>
            <a:pPr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accent2">
                    <a:lumMod val="50000"/>
                  </a:schemeClr>
                </a:solidFill>
              </a:rPr>
              <a:t>1 Ristoranti (0.6)</a:t>
            </a:r>
          </a:p>
          <a:p>
            <a:pPr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accent2">
                    <a:lumMod val="50000"/>
                  </a:schemeClr>
                </a:solidFill>
              </a:rPr>
              <a:t>0 Club e Discoteche (0.14)</a:t>
            </a:r>
          </a:p>
        </p:txBody>
      </p:sp>
      <p:pic>
        <p:nvPicPr>
          <p:cNvPr id="5" name="Immagine 4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3120385D-93FE-46E1-AAE9-4B49EFB90E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/>
          <a:stretch/>
        </p:blipFill>
        <p:spPr>
          <a:xfrm>
            <a:off x="3542524" y="1109213"/>
            <a:ext cx="5020780" cy="437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5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275F71-2D76-4E1D-9F2C-448DE04B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81" y="2937753"/>
            <a:ext cx="2986391" cy="4827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kern="1200">
                <a:latin typeface="+mj-lt"/>
                <a:ea typeface="+mj-ea"/>
                <a:cs typeface="+mj-cs"/>
              </a:rPr>
              <a:t>Periferia</a:t>
            </a:r>
          </a:p>
        </p:txBody>
      </p:sp>
      <p:pic>
        <p:nvPicPr>
          <p:cNvPr id="14" name="Segnaposto contenuto 10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CDAE8A33-7657-4D79-9602-B6D7838B1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204" y="835386"/>
            <a:ext cx="5272391" cy="517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2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275F71-2D76-4E1D-9F2C-448DE04B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81" y="2937753"/>
            <a:ext cx="2986391" cy="4827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kern="1200" dirty="0">
                <a:latin typeface="+mj-lt"/>
                <a:ea typeface="+mj-ea"/>
                <a:cs typeface="+mj-cs"/>
              </a:rPr>
              <a:t>Chi è un turista?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D955F583-BA55-4C39-8F75-8E5FA6968063}"/>
              </a:ext>
            </a:extLst>
          </p:cNvPr>
          <p:cNvGrpSpPr/>
          <p:nvPr/>
        </p:nvGrpSpPr>
        <p:grpSpPr>
          <a:xfrm>
            <a:off x="3487557" y="1113984"/>
            <a:ext cx="8244926" cy="3060000"/>
            <a:chOff x="3506218" y="1739135"/>
            <a:chExt cx="8244926" cy="3060000"/>
          </a:xfrm>
        </p:grpSpPr>
        <p:pic>
          <p:nvPicPr>
            <p:cNvPr id="4" name="Immagine 3" descr="Immagine che contiene edificio, bagagli, via, valigia&#10;&#10;Descrizione generata con affidabilità molto elevata">
              <a:extLst>
                <a:ext uri="{FF2B5EF4-FFF2-40B4-BE49-F238E27FC236}">
                  <a16:creationId xmlns:a16="http://schemas.microsoft.com/office/drawing/2014/main" id="{8ACBE679-A59B-4708-919E-CE3780706501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1" t="13662" r="13528"/>
            <a:stretch/>
          </p:blipFill>
          <p:spPr>
            <a:xfrm>
              <a:off x="3506218" y="1739135"/>
              <a:ext cx="2700000" cy="3060000"/>
            </a:xfrm>
            <a:prstGeom prst="rect">
              <a:avLst/>
            </a:prstGeom>
          </p:spPr>
        </p:pic>
        <p:pic>
          <p:nvPicPr>
            <p:cNvPr id="6" name="Immagine 5" descr="Immagine che contiene interni, persona, uomo&#10;&#10;Descrizione generata con affidabilità elevata">
              <a:extLst>
                <a:ext uri="{FF2B5EF4-FFF2-40B4-BE49-F238E27FC236}">
                  <a16:creationId xmlns:a16="http://schemas.microsoft.com/office/drawing/2014/main" id="{E2DA7DC7-D800-4E91-861D-865C6D3F0595}"/>
                </a:ext>
              </a:extLst>
            </p:cNvPr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99" r="15816"/>
            <a:stretch/>
          </p:blipFill>
          <p:spPr>
            <a:xfrm>
              <a:off x="6278681" y="1739135"/>
              <a:ext cx="2700000" cy="3060000"/>
            </a:xfrm>
            <a:prstGeom prst="rect">
              <a:avLst/>
            </a:prstGeom>
          </p:spPr>
        </p:pic>
        <p:pic>
          <p:nvPicPr>
            <p:cNvPr id="8" name="Immagine 7" descr="Immagine che contiene esterni, cielo, persona, terra&#10;&#10;Descrizione generata con affidabilità molto elevata">
              <a:extLst>
                <a:ext uri="{FF2B5EF4-FFF2-40B4-BE49-F238E27FC236}">
                  <a16:creationId xmlns:a16="http://schemas.microsoft.com/office/drawing/2014/main" id="{6F6CBD0C-61BF-40A2-92A4-D57F52B1A199}"/>
                </a:ext>
              </a:extLst>
            </p:cNvPr>
            <p:cNvPicPr>
              <a:picLocks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09" r="27008"/>
            <a:stretch/>
          </p:blipFill>
          <p:spPr>
            <a:xfrm>
              <a:off x="9051144" y="1739135"/>
              <a:ext cx="2700000" cy="3060000"/>
            </a:xfrm>
            <a:prstGeom prst="rect">
              <a:avLst/>
            </a:prstGeom>
          </p:spPr>
        </p:pic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8E88E156-400D-48C6-A1D2-3C2D9DC4B33B}"/>
                </a:ext>
              </a:extLst>
            </p:cNvPr>
            <p:cNvCxnSpPr/>
            <p:nvPr/>
          </p:nvCxnSpPr>
          <p:spPr>
            <a:xfrm>
              <a:off x="3506218" y="1739135"/>
              <a:ext cx="2700000" cy="30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4E16D80E-B6CD-4393-9147-9B1ED646594A}"/>
                </a:ext>
              </a:extLst>
            </p:cNvPr>
            <p:cNvCxnSpPr/>
            <p:nvPr/>
          </p:nvCxnSpPr>
          <p:spPr>
            <a:xfrm>
              <a:off x="6278681" y="1739135"/>
              <a:ext cx="2700000" cy="30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3D7B6E0D-DB1B-4346-B29C-782ED901A9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218" y="1739135"/>
              <a:ext cx="2700000" cy="30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68613FF3-D877-4680-B816-5CD0001F6A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8681" y="1739135"/>
              <a:ext cx="2700000" cy="30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A664DD8-E056-4158-9D7F-8FF28315C486}"/>
              </a:ext>
            </a:extLst>
          </p:cNvPr>
          <p:cNvSpPr txBox="1"/>
          <p:nvPr/>
        </p:nvSpPr>
        <p:spPr>
          <a:xfrm>
            <a:off x="4713171" y="4758613"/>
            <a:ext cx="5962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</a:rPr>
              <a:t>Ciò che definisce un turista è l’interesse per il luogo in cui si reca, non la distanza o la durata del viaggio.</a:t>
            </a:r>
          </a:p>
        </p:txBody>
      </p:sp>
    </p:spTree>
    <p:extLst>
      <p:ext uri="{BB962C8B-B14F-4D97-AF65-F5344CB8AC3E}">
        <p14:creationId xmlns:p14="http://schemas.microsoft.com/office/powerpoint/2010/main" val="306957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275F71-2D76-4E1D-9F2C-448DE04B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942" y="2905095"/>
            <a:ext cx="2996119" cy="7944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 err="1">
                <a:latin typeface="+mj-lt"/>
                <a:ea typeface="+mj-ea"/>
                <a:cs typeface="+mj-cs"/>
              </a:rPr>
              <a:t>Attrattività</a:t>
            </a:r>
            <a:r>
              <a:rPr lang="en-US" sz="24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latin typeface="+mj-lt"/>
                <a:ea typeface="+mj-ea"/>
                <a:cs typeface="+mj-cs"/>
              </a:rPr>
              <a:t>turistica</a:t>
            </a:r>
            <a:r>
              <a:rPr lang="en-US" sz="2400" kern="1200" dirty="0">
                <a:latin typeface="+mj-lt"/>
                <a:ea typeface="+mj-ea"/>
                <a:cs typeface="+mj-cs"/>
              </a:rPr>
              <a:t> di una zona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EB9E936-E198-489B-BAD8-39DC174A4FE0}"/>
              </a:ext>
            </a:extLst>
          </p:cNvPr>
          <p:cNvSpPr txBox="1"/>
          <p:nvPr/>
        </p:nvSpPr>
        <p:spPr>
          <a:xfrm>
            <a:off x="3965510" y="1255627"/>
            <a:ext cx="682067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>
                <a:solidFill>
                  <a:schemeClr val="accent2">
                    <a:lumMod val="50000"/>
                  </a:schemeClr>
                </a:solidFill>
              </a:rPr>
              <a:t>Abbiamo individuato 6 classi di strutture che contribuiscono all’attrattività di una zona: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accent2">
                    <a:lumMod val="50000"/>
                  </a:schemeClr>
                </a:solidFill>
              </a:rPr>
              <a:t>Architetture e Spazi Pubblici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accent2">
                    <a:lumMod val="50000"/>
                  </a:schemeClr>
                </a:solidFill>
              </a:rPr>
              <a:t>Musei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accent2">
                    <a:lumMod val="50000"/>
                  </a:schemeClr>
                </a:solidFill>
              </a:rPr>
              <a:t>Cinema e Teatri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accent2">
                    <a:lumMod val="50000"/>
                  </a:schemeClr>
                </a:solidFill>
              </a:rPr>
              <a:t>Ristoranti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accent2">
                    <a:lumMod val="50000"/>
                  </a:schemeClr>
                </a:solidFill>
              </a:rPr>
              <a:t>Bar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accent2">
                    <a:lumMod val="50000"/>
                  </a:schemeClr>
                </a:solidFill>
              </a:rPr>
              <a:t>Club e Discoteche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431338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275F71-2D76-4E1D-9F2C-448DE04B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942" y="2905095"/>
            <a:ext cx="2996119" cy="7944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latin typeface="+mj-lt"/>
                <a:ea typeface="+mj-ea"/>
                <a:cs typeface="+mj-cs"/>
              </a:rPr>
              <a:t>Fonti </a:t>
            </a:r>
            <a:r>
              <a:rPr lang="en-US" sz="2400" kern="1200" dirty="0" err="1">
                <a:latin typeface="+mj-lt"/>
                <a:ea typeface="+mj-ea"/>
                <a:cs typeface="+mj-cs"/>
              </a:rPr>
              <a:t>dei</a:t>
            </a:r>
            <a:r>
              <a:rPr lang="en-US" sz="24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latin typeface="+mj-lt"/>
                <a:ea typeface="+mj-ea"/>
                <a:cs typeface="+mj-cs"/>
              </a:rPr>
              <a:t>dati</a:t>
            </a:r>
            <a:endParaRPr lang="en-US" sz="24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Immagine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E94F1AAF-DB3F-411F-ABFA-6627033118F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559" y="1402821"/>
            <a:ext cx="3600000" cy="39600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05266FF-0168-491D-819B-48EAF8B3A261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443" y="1402821"/>
            <a:ext cx="360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275F71-2D76-4E1D-9F2C-448DE04B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942" y="2905095"/>
            <a:ext cx="2996119" cy="7944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 err="1">
                <a:latin typeface="+mj-lt"/>
                <a:ea typeface="+mj-ea"/>
                <a:cs typeface="+mj-cs"/>
              </a:rPr>
              <a:t>Mappa</a:t>
            </a:r>
            <a:r>
              <a:rPr lang="en-US" sz="2400" kern="1200" dirty="0">
                <a:latin typeface="+mj-lt"/>
                <a:ea typeface="+mj-ea"/>
                <a:cs typeface="+mj-cs"/>
              </a:rPr>
              <a:t> e </a:t>
            </a:r>
            <a:r>
              <a:rPr lang="en-US" sz="2400" kern="1200" dirty="0" err="1">
                <a:latin typeface="+mj-lt"/>
                <a:ea typeface="+mj-ea"/>
                <a:cs typeface="+mj-cs"/>
              </a:rPr>
              <a:t>Griglia</a:t>
            </a:r>
            <a:endParaRPr lang="en-US" sz="24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EBB5319-7697-4E64-9469-4F0BCA2384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36" t="9508" r="20938" b="16976"/>
          <a:stretch/>
        </p:blipFill>
        <p:spPr bwMode="auto">
          <a:xfrm>
            <a:off x="3749860" y="1195588"/>
            <a:ext cx="4692279" cy="44668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B7765C2-9066-49C8-8EEB-81165B6EAB1C}"/>
              </a:ext>
            </a:extLst>
          </p:cNvPr>
          <p:cNvSpPr txBox="1"/>
          <p:nvPr/>
        </p:nvSpPr>
        <p:spPr>
          <a:xfrm>
            <a:off x="8705461" y="2332845"/>
            <a:ext cx="28613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2">
                    <a:lumMod val="50000"/>
                  </a:schemeClr>
                </a:solidFill>
              </a:rPr>
              <a:t>La mappa è composta da 18</a:t>
            </a:r>
            <a:r>
              <a:rPr lang="it-IT" sz="2000" dirty="0">
                <a:solidFill>
                  <a:schemeClr val="accent2">
                    <a:lumMod val="50000"/>
                  </a:schemeClr>
                </a:solidFill>
                <a:sym typeface="Symbol" panose="05050102010706020507" pitchFamily="18" charset="2"/>
              </a:rPr>
              <a:t>17 celle quadrate.</a:t>
            </a:r>
          </a:p>
          <a:p>
            <a:endParaRPr lang="it-IT" sz="2000" dirty="0">
              <a:solidFill>
                <a:schemeClr val="accent2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r>
              <a:rPr lang="it-IT" sz="2000" dirty="0">
                <a:solidFill>
                  <a:schemeClr val="accent2">
                    <a:lumMod val="50000"/>
                  </a:schemeClr>
                </a:solidFill>
                <a:sym typeface="Symbol" panose="05050102010706020507" pitchFamily="18" charset="2"/>
              </a:rPr>
              <a:t>Approssimativamente ciascuna cella ha lato 1km.</a:t>
            </a:r>
            <a:endParaRPr lang="it-IT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740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275F71-2D76-4E1D-9F2C-448DE04B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942" y="2905095"/>
            <a:ext cx="2996119" cy="7944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 err="1">
                <a:latin typeface="+mj-lt"/>
                <a:ea typeface="+mj-ea"/>
                <a:cs typeface="+mj-cs"/>
              </a:rPr>
              <a:t>Valutazione</a:t>
            </a:r>
            <a:r>
              <a:rPr lang="en-US" sz="24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latin typeface="+mj-lt"/>
                <a:ea typeface="+mj-ea"/>
                <a:cs typeface="+mj-cs"/>
              </a:rPr>
              <a:t>delle</a:t>
            </a:r>
            <a:r>
              <a:rPr lang="en-US" sz="2400" kern="1200" dirty="0">
                <a:latin typeface="+mj-lt"/>
                <a:ea typeface="+mj-ea"/>
                <a:cs typeface="+mj-cs"/>
              </a:rPr>
              <a:t> zone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B455416-55C2-44CC-A32D-12C36CC48D9F}"/>
              </a:ext>
            </a:extLst>
          </p:cNvPr>
          <p:cNvSpPr txBox="1"/>
          <p:nvPr/>
        </p:nvSpPr>
        <p:spPr>
          <a:xfrm>
            <a:off x="3806890" y="2375933"/>
            <a:ext cx="7697755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accent2">
                    <a:lumMod val="50000"/>
                  </a:schemeClr>
                </a:solidFill>
              </a:rPr>
              <a:t>Calcolo delle frequenze di ciascuna categoria in ogni cella.</a:t>
            </a:r>
          </a:p>
          <a:p>
            <a:pPr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accent2">
                    <a:lumMod val="50000"/>
                  </a:schemeClr>
                </a:solidFill>
              </a:rPr>
              <a:t>Trasformazione da variabili numeriche (conteggi) a ordinali.</a:t>
            </a:r>
          </a:p>
          <a:p>
            <a:pPr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accent2">
                    <a:lumMod val="50000"/>
                  </a:schemeClr>
                </a:solidFill>
              </a:rPr>
              <a:t>Ottenimento degli score sul </a:t>
            </a:r>
            <a:r>
              <a:rPr lang="it-IT" sz="2000" dirty="0" err="1">
                <a:solidFill>
                  <a:schemeClr val="accent2">
                    <a:lumMod val="50000"/>
                  </a:schemeClr>
                </a:solidFill>
              </a:rPr>
              <a:t>poset</a:t>
            </a:r>
            <a:r>
              <a:rPr lang="it-IT" sz="2000" dirty="0">
                <a:solidFill>
                  <a:schemeClr val="accent2">
                    <a:lumMod val="50000"/>
                  </a:schemeClr>
                </a:solidFill>
              </a:rPr>
              <a:t> formato dalle celle.</a:t>
            </a:r>
          </a:p>
        </p:txBody>
      </p:sp>
    </p:spTree>
    <p:extLst>
      <p:ext uri="{BB962C8B-B14F-4D97-AF65-F5344CB8AC3E}">
        <p14:creationId xmlns:p14="http://schemas.microsoft.com/office/powerpoint/2010/main" val="512612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275F71-2D76-4E1D-9F2C-448DE04B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942" y="2905095"/>
            <a:ext cx="2996119" cy="7944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 err="1">
                <a:latin typeface="+mj-lt"/>
                <a:ea typeface="+mj-ea"/>
                <a:cs typeface="+mj-cs"/>
              </a:rPr>
              <a:t>Poset</a:t>
            </a:r>
            <a:endParaRPr lang="en-US" sz="2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B455416-55C2-44CC-A32D-12C36CC48D9F}"/>
              </a:ext>
            </a:extLst>
          </p:cNvPr>
          <p:cNvSpPr txBox="1"/>
          <p:nvPr/>
        </p:nvSpPr>
        <p:spPr>
          <a:xfrm>
            <a:off x="3806890" y="837050"/>
            <a:ext cx="7697755" cy="4930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accent2">
                    <a:lumMod val="50000"/>
                  </a:schemeClr>
                </a:solidFill>
              </a:rPr>
              <a:t>Ad ogni cella è associato il vettore delle 6 variabili ordinali.</a:t>
            </a:r>
          </a:p>
          <a:p>
            <a:pPr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accent2">
                    <a:lumMod val="50000"/>
                  </a:schemeClr>
                </a:solidFill>
              </a:rPr>
              <a:t>Se i valori associati alla cella A sono tutti maggiori (o uguali) di 	quelli associati alla cella B, allora A è meglio di B.</a:t>
            </a:r>
          </a:p>
          <a:p>
            <a:pPr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accent2">
                    <a:lumMod val="50000"/>
                  </a:schemeClr>
                </a:solidFill>
              </a:rPr>
              <a:t>Due celle sono comparabili se una è meglio dell’altra.</a:t>
            </a:r>
          </a:p>
          <a:p>
            <a:pPr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accent2">
                    <a:lumMod val="50000"/>
                  </a:schemeClr>
                </a:solidFill>
              </a:rPr>
              <a:t>A causa dell’incomparabilità dei profili non esiste un 	ordinamento intrinseco tra i profili.</a:t>
            </a:r>
          </a:p>
          <a:p>
            <a:pPr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accent2">
                    <a:lumMod val="50000"/>
                  </a:schemeClr>
                </a:solidFill>
              </a:rPr>
              <a:t>Per ogni profilo del </a:t>
            </a:r>
            <a:r>
              <a:rPr lang="it-IT" sz="2000" dirty="0" err="1">
                <a:solidFill>
                  <a:schemeClr val="accent2">
                    <a:lumMod val="50000"/>
                  </a:schemeClr>
                </a:solidFill>
              </a:rPr>
              <a:t>poset</a:t>
            </a:r>
            <a:r>
              <a:rPr lang="it-IT" sz="2000" dirty="0">
                <a:solidFill>
                  <a:schemeClr val="accent2">
                    <a:lumMod val="50000"/>
                  </a:schemeClr>
                </a:solidFill>
              </a:rPr>
              <a:t> è possibile ricavare uno score, che 	permette di definire un ranking.</a:t>
            </a:r>
          </a:p>
        </p:txBody>
      </p:sp>
    </p:spTree>
    <p:extLst>
      <p:ext uri="{BB962C8B-B14F-4D97-AF65-F5344CB8AC3E}">
        <p14:creationId xmlns:p14="http://schemas.microsoft.com/office/powerpoint/2010/main" val="3984385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275F71-2D76-4E1D-9F2C-448DE04B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942" y="2905095"/>
            <a:ext cx="2996119" cy="7944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latin typeface="+mj-lt"/>
                <a:ea typeface="+mj-ea"/>
                <a:cs typeface="+mj-cs"/>
              </a:rPr>
              <a:t>Smoothing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F8BE02A-D2D6-4A20-A929-3BB3F9E8E443}"/>
              </a:ext>
            </a:extLst>
          </p:cNvPr>
          <p:cNvSpPr txBox="1"/>
          <p:nvPr/>
        </p:nvSpPr>
        <p:spPr>
          <a:xfrm>
            <a:off x="4099631" y="1138334"/>
            <a:ext cx="7007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</a:rPr>
              <a:t>Una cella non può essere valutata solo per ciò che c’è al suo interno, ma anche per ciò che c’è nelle vicinanze.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6AB69C7-9E55-46DB-8CCA-5682D3B78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631" y="2479666"/>
            <a:ext cx="2996366" cy="32400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FDF7CC9C-D0C6-4587-AB80-6D4DBF9776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567" y="2479666"/>
            <a:ext cx="2997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30400"/>
      </p:ext>
    </p:extLst>
  </p:cSld>
  <p:clrMapOvr>
    <a:masterClrMapping/>
  </p:clrMapOvr>
</p:sld>
</file>

<file path=ppt/theme/theme1.xml><?xml version="1.0" encoding="utf-8"?>
<a:theme xmlns:a="http://schemas.openxmlformats.org/drawingml/2006/main" name="Cornice">
  <a:themeElements>
    <a:clrScheme name="Personalizzato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335B7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ornic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rnic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TM03457475[[fn=Cornice]]</Template>
  <TotalTime>607</TotalTime>
  <Words>302</Words>
  <Application>Microsoft Office PowerPoint</Application>
  <PresentationFormat>Widescreen</PresentationFormat>
  <Paragraphs>65</Paragraphs>
  <Slides>15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Arial</vt:lpstr>
      <vt:lpstr>Calibri</vt:lpstr>
      <vt:lpstr>Corbel</vt:lpstr>
      <vt:lpstr>Symbol</vt:lpstr>
      <vt:lpstr>Wingdings 2</vt:lpstr>
      <vt:lpstr>Cornice</vt:lpstr>
      <vt:lpstr>Attrattività turistica delle periferie di Milano</vt:lpstr>
      <vt:lpstr>Periferia</vt:lpstr>
      <vt:lpstr>Chi è un turista?</vt:lpstr>
      <vt:lpstr>Attrattività turistica di una zona</vt:lpstr>
      <vt:lpstr>Fonti dei dati</vt:lpstr>
      <vt:lpstr>Mappa e Griglia</vt:lpstr>
      <vt:lpstr>Valutazione delle zone</vt:lpstr>
      <vt:lpstr>Poset</vt:lpstr>
      <vt:lpstr>Smoothing</vt:lpstr>
      <vt:lpstr>Poset 2</vt:lpstr>
      <vt:lpstr>Risultati 1</vt:lpstr>
      <vt:lpstr>Risultati 2</vt:lpstr>
      <vt:lpstr>Risultati 1: zona migliore</vt:lpstr>
      <vt:lpstr>Risultati 1: zona migliore</vt:lpstr>
      <vt:lpstr>Risultati 1: zona interessante esterna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Attrattività turistica delle periferie di Milano</dc:title>
  <dc:creator>g.romano30@campus.unimib.it</dc:creator>
  <cp:lastModifiedBy>g.romano30@campus.unimib.it</cp:lastModifiedBy>
  <cp:revision>34</cp:revision>
  <dcterms:created xsi:type="dcterms:W3CDTF">2019-06-28T10:10:56Z</dcterms:created>
  <dcterms:modified xsi:type="dcterms:W3CDTF">2019-07-01T14:06:26Z</dcterms:modified>
</cp:coreProperties>
</file>