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57" r:id="rId4"/>
    <p:sldId id="356" r:id="rId5"/>
    <p:sldId id="361" r:id="rId6"/>
    <p:sldId id="362" r:id="rId7"/>
    <p:sldId id="363" r:id="rId8"/>
    <p:sldId id="364" r:id="rId9"/>
    <p:sldId id="371" r:id="rId10"/>
    <p:sldId id="370" r:id="rId11"/>
    <p:sldId id="369" r:id="rId12"/>
    <p:sldId id="368" r:id="rId13"/>
    <p:sldId id="367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968F4-9095-47D6-B3B3-D325F60DF73E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920D6-AB39-42CD-93EB-09AD47C8F7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15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705DB-77C3-467E-8540-89ACC96D1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258B724-DA29-4D4D-B903-B6AD91211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54156-6908-4C67-80C8-9294238F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58617-55C6-4D10-A33D-7FD58BC7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076D1F-0778-466D-92B1-B147E6F7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322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948C5-AE7F-4B4C-B185-9F183D29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FC95B25-190D-4798-8679-0041D2C5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890D86-AB64-4D34-9BD8-F3EC11DD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7582A0-708A-4220-B5C3-B25894AC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74041D-3242-4D8D-8F3B-3A6439A1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444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9307DA5-1CCF-43B0-89FA-16C40C0278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3554BC-F2C7-44F3-9A7E-74533D8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16DF56-912D-4CB1-8B3D-384AB33E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252EBB-ED0C-4FD2-836A-EF1628EEE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51CAB-A754-4925-BB72-2C0E65BA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9578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331"/>
            <a:ext cx="1135380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BC2BD7-7C99-476A-824B-34AEACBE09E4}"/>
              </a:ext>
            </a:extLst>
          </p:cNvPr>
          <p:cNvGrpSpPr/>
          <p:nvPr userDrawn="1"/>
        </p:nvGrpSpPr>
        <p:grpSpPr>
          <a:xfrm>
            <a:off x="12578642" y="2"/>
            <a:ext cx="2192063" cy="1816099"/>
            <a:chOff x="9433981" y="1"/>
            <a:chExt cx="1644047" cy="1816099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ACA455-4437-4416-A6F0-33D534A6AE9F}"/>
                </a:ext>
              </a:extLst>
            </p:cNvPr>
            <p:cNvSpPr/>
            <p:nvPr userDrawn="1"/>
          </p:nvSpPr>
          <p:spPr>
            <a:xfrm>
              <a:off x="9433981" y="1"/>
              <a:ext cx="1644047" cy="1816099"/>
            </a:xfrm>
            <a:prstGeom prst="foldedCorner">
              <a:avLst/>
            </a:prstGeom>
            <a:ln>
              <a:noFill/>
            </a:ln>
            <a:effectLst>
              <a:outerShdw blurRad="1016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Ins="0" rtlCol="0" anchor="t"/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To insert your own icons*: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Insert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 &gt;&gt; 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Icons</a:t>
              </a:r>
            </a:p>
            <a:p>
              <a:endParaRPr lang="en-US" sz="1400" dirty="0">
                <a:solidFill>
                  <a:schemeClr val="accent2">
                    <a:lumMod val="50000"/>
                  </a:schemeClr>
                </a:solidFill>
              </a:endParaRPr>
            </a:p>
            <a:p>
              <a:r>
                <a:rPr lang="en-US" sz="1200" i="1" dirty="0">
                  <a:solidFill>
                    <a:schemeClr val="accent2">
                      <a:lumMod val="50000"/>
                    </a:schemeClr>
                  </a:solidFill>
                </a:rPr>
                <a:t>(*Only available to Microsoft 365 subscribers)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388A6D-F2E7-41F0-830B-6957780585C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" b="5479"/>
            <a:stretch/>
          </p:blipFill>
          <p:spPr>
            <a:xfrm>
              <a:off x="10677978" y="424090"/>
              <a:ext cx="400050" cy="657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131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AA13A-EADB-4CCB-962C-3A60E0D9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6D5297-5AB8-4BE2-9E8C-8F0E40E9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DA62C1-C6D0-450B-A057-06D8EC6B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AA01D8-9FCC-4951-89BF-19FC15F17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50F86D-2D26-40AD-AA9E-40BFD60F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9374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A53B-ED9F-421C-8B2C-03FC4083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BF3A8F-A8D6-4AAB-94C1-1ACE50558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942292-D4CE-4589-BF90-0FB551A39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790463-9A12-4FCD-9207-92E38B2B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8BC9D2-3D62-4C38-A02D-B838EDB2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360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EADC3-334D-4CB1-A2C5-2F666C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943670F-864B-43AE-993E-FF4B1B48B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F3A3B5-FC74-4304-B159-A3B0939AB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FB6D56A-6A5F-4F43-B0F4-3F785A3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2C91973-00B6-42D6-A4C0-1DE6521E0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8D39B1-10F4-4994-A42D-1BE84E10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380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DF42A-FE30-427C-892F-52303E86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188D17-A0F6-4802-8B8B-C21562809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824D23-7A8B-47F6-B8B6-561315E3F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120AFFC-2410-4B52-B14E-B53187E4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43FDB4A-3EB2-4570-A762-0165DD8F3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D2CFDC2-BB67-4D8E-8585-F437AC23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AD257C3-C6B5-4018-8155-D7CAB2B7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BE8BF6-1533-4198-9DF4-DBEE6846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74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3A80CC-16C1-4FFE-AC39-05071105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B2D7566-CB9D-4170-A8D7-C6EBDB41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ECB1800-F398-4A14-B6B8-4C7AD947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55C05E-3484-4267-ACA1-29B792DC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928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FEB68F-8584-4E15-8913-0C043583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E7BC4A6-0B65-4657-BF41-1F69A877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9730F1-46BA-4135-B0D9-DAE18D4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6938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ED9A2C-3F9C-458A-9C63-FA633927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995A67-0B58-48DE-9CD8-5F03C576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52DC7AC-051C-4312-953C-F437651E7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1D31026-822F-402F-A3C4-43125933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C4CE59-64EE-46EB-B460-06B98F56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62E950-B276-4E0A-9A68-CDF7F161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466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87D2E2-CBDC-4420-9CF9-B4B1F6F5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249C7EB-E0A6-441B-9DE7-9308E4B3B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825127-B040-48F9-ADD8-C6E4D67D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553605D-BDDE-4317-A01D-5E25D7FD1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171F25-3034-4D90-AE00-5454F6E2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C4B90E-8517-4AE2-8159-FC64B492C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98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presentationgo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B9CA388-DD0D-4DC5-BEA3-1AEA47FB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1709398-9F51-47F3-8357-4638DCFF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BA0FE7-23F4-43C8-A75C-D06E488A5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7A537-3488-43B0-8180-BA8EC8462D1B}" type="datetimeFigureOut">
              <a:rPr lang="it-IT" smtClean="0"/>
              <a:t>28/01/2021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27A026-1D89-4790-960F-E0546ACEE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195D4A-BEE0-4C87-A342-2E1AC744E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3E973-B481-4698-A759-D42AC1E625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9606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6332"/>
            <a:ext cx="105156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1"/>
            <a:ext cx="12192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3200" b="0" i="0" u="none" strike="noStrike" kern="1200" cap="none" spc="15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.com</a:t>
            </a:r>
          </a:p>
        </p:txBody>
      </p:sp>
      <p:sp>
        <p:nvSpPr>
          <p:cNvPr id="23" name="Freeform 22"/>
          <p:cNvSpPr/>
          <p:nvPr userDrawn="1"/>
        </p:nvSpPr>
        <p:spPr>
          <a:xfrm rot="5400000">
            <a:off x="183153" y="21288"/>
            <a:ext cx="369496" cy="761203"/>
          </a:xfrm>
          <a:custGeom>
            <a:avLst/>
            <a:gdLst>
              <a:gd name="connsiteX0" fmla="*/ 210916 w 1034764"/>
              <a:gd name="connsiteY0" fmla="*/ 535701 h 1598797"/>
              <a:gd name="connsiteX1" fmla="*/ 331908 w 1034764"/>
              <a:gd name="connsiteY1" fmla="*/ 284049 h 1598797"/>
              <a:gd name="connsiteX2" fmla="*/ 741774 w 1034764"/>
              <a:gd name="connsiteY2" fmla="*/ 315409 h 1598797"/>
              <a:gd name="connsiteX3" fmla="*/ 403935 w 1034764"/>
              <a:gd name="connsiteY3" fmla="*/ 375418 h 1598797"/>
              <a:gd name="connsiteX4" fmla="*/ 266699 w 1034764"/>
              <a:gd name="connsiteY4" fmla="*/ 689905 h 1598797"/>
              <a:gd name="connsiteX5" fmla="*/ 266698 w 1034764"/>
              <a:gd name="connsiteY5" fmla="*/ 689907 h 1598797"/>
              <a:gd name="connsiteX6" fmla="*/ 210916 w 1034764"/>
              <a:gd name="connsiteY6" fmla="*/ 535701 h 1598797"/>
              <a:gd name="connsiteX7" fmla="*/ 134938 w 1034764"/>
              <a:gd name="connsiteY7" fmla="*/ 517381 h 1598797"/>
              <a:gd name="connsiteX8" fmla="*/ 517383 w 1034764"/>
              <a:gd name="connsiteY8" fmla="*/ 899826 h 1598797"/>
              <a:gd name="connsiteX9" fmla="*/ 899828 w 1034764"/>
              <a:gd name="connsiteY9" fmla="*/ 517381 h 1598797"/>
              <a:gd name="connsiteX10" fmla="*/ 517383 w 1034764"/>
              <a:gd name="connsiteY10" fmla="*/ 134936 h 1598797"/>
              <a:gd name="connsiteX11" fmla="*/ 134938 w 1034764"/>
              <a:gd name="connsiteY11" fmla="*/ 517381 h 1598797"/>
              <a:gd name="connsiteX12" fmla="*/ 0 w 1034764"/>
              <a:gd name="connsiteY12" fmla="*/ 517382 h 1598797"/>
              <a:gd name="connsiteX13" fmla="*/ 517382 w 1034764"/>
              <a:gd name="connsiteY13" fmla="*/ 0 h 1598797"/>
              <a:gd name="connsiteX14" fmla="*/ 1034764 w 1034764"/>
              <a:gd name="connsiteY14" fmla="*/ 517382 h 1598797"/>
              <a:gd name="connsiteX15" fmla="*/ 621653 w 1034764"/>
              <a:gd name="connsiteY15" fmla="*/ 1024253 h 1598797"/>
              <a:gd name="connsiteX16" fmla="*/ 620527 w 1034764"/>
              <a:gd name="connsiteY16" fmla="*/ 1024366 h 1598797"/>
              <a:gd name="connsiteX17" fmla="*/ 662992 w 1034764"/>
              <a:gd name="connsiteY17" fmla="*/ 1598797 h 1598797"/>
              <a:gd name="connsiteX18" fmla="*/ 371775 w 1034764"/>
              <a:gd name="connsiteY18" fmla="*/ 1598797 h 1598797"/>
              <a:gd name="connsiteX19" fmla="*/ 414241 w 1034764"/>
              <a:gd name="connsiteY19" fmla="*/ 1024367 h 1598797"/>
              <a:gd name="connsiteX20" fmla="*/ 413112 w 1034764"/>
              <a:gd name="connsiteY20" fmla="*/ 1024253 h 1598797"/>
              <a:gd name="connsiteX21" fmla="*/ 0 w 1034764"/>
              <a:gd name="connsiteY21" fmla="*/ 517382 h 1598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4764" h="1598797">
                <a:moveTo>
                  <a:pt x="210916" y="535701"/>
                </a:moveTo>
                <a:cubicBezTo>
                  <a:pt x="207764" y="443901"/>
                  <a:pt x="249915" y="348683"/>
                  <a:pt x="331908" y="284049"/>
                </a:cubicBezTo>
                <a:cubicBezTo>
                  <a:pt x="463097" y="180634"/>
                  <a:pt x="646600" y="194675"/>
                  <a:pt x="741774" y="315409"/>
                </a:cubicBezTo>
                <a:cubicBezTo>
                  <a:pt x="631231" y="275026"/>
                  <a:pt x="502220" y="297941"/>
                  <a:pt x="403935" y="375418"/>
                </a:cubicBezTo>
                <a:cubicBezTo>
                  <a:pt x="305650" y="452895"/>
                  <a:pt x="253243" y="572989"/>
                  <a:pt x="266699" y="689905"/>
                </a:cubicBezTo>
                <a:lnTo>
                  <a:pt x="266698" y="689907"/>
                </a:lnTo>
                <a:cubicBezTo>
                  <a:pt x="231008" y="644631"/>
                  <a:pt x="212807" y="590781"/>
                  <a:pt x="210916" y="535701"/>
                </a:cubicBezTo>
                <a:close/>
                <a:moveTo>
                  <a:pt x="134938" y="517381"/>
                </a:moveTo>
                <a:cubicBezTo>
                  <a:pt x="134938" y="728600"/>
                  <a:pt x="306164" y="899826"/>
                  <a:pt x="517383" y="899826"/>
                </a:cubicBezTo>
                <a:cubicBezTo>
                  <a:pt x="728602" y="899826"/>
                  <a:pt x="899828" y="728600"/>
                  <a:pt x="899828" y="517381"/>
                </a:cubicBezTo>
                <a:cubicBezTo>
                  <a:pt x="899828" y="306162"/>
                  <a:pt x="728602" y="134936"/>
                  <a:pt x="517383" y="134936"/>
                </a:cubicBezTo>
                <a:cubicBezTo>
                  <a:pt x="306164" y="134936"/>
                  <a:pt x="134938" y="306162"/>
                  <a:pt x="134938" y="517381"/>
                </a:cubicBezTo>
                <a:close/>
                <a:moveTo>
                  <a:pt x="0" y="517382"/>
                </a:moveTo>
                <a:cubicBezTo>
                  <a:pt x="0" y="231640"/>
                  <a:pt x="231640" y="0"/>
                  <a:pt x="517382" y="0"/>
                </a:cubicBezTo>
                <a:cubicBezTo>
                  <a:pt x="803124" y="0"/>
                  <a:pt x="1034764" y="231640"/>
                  <a:pt x="1034764" y="517382"/>
                </a:cubicBezTo>
                <a:cubicBezTo>
                  <a:pt x="1034764" y="767406"/>
                  <a:pt x="857415" y="976008"/>
                  <a:pt x="621653" y="1024253"/>
                </a:cubicBezTo>
                <a:lnTo>
                  <a:pt x="620527" y="1024366"/>
                </a:lnTo>
                <a:lnTo>
                  <a:pt x="662992" y="1598797"/>
                </a:lnTo>
                <a:lnTo>
                  <a:pt x="371775" y="1598797"/>
                </a:lnTo>
                <a:lnTo>
                  <a:pt x="414241" y="1024367"/>
                </a:lnTo>
                <a:lnTo>
                  <a:pt x="413112" y="1024253"/>
                </a:lnTo>
                <a:cubicBezTo>
                  <a:pt x="177349" y="976008"/>
                  <a:pt x="0" y="767406"/>
                  <a:pt x="0" y="51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" dist="127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sz="180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2206543" y="-73804"/>
            <a:ext cx="1977373" cy="612144"/>
            <a:chOff x="-2096383" y="21447"/>
            <a:chExt cx="1483030" cy="612144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-2096383" y="21447"/>
              <a:ext cx="2611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-1002010" y="387370"/>
              <a:ext cx="3428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  <p:sp>
        <p:nvSpPr>
          <p:cNvPr id="13" name="Rectangle 12"/>
          <p:cNvSpPr/>
          <p:nvPr userDrawn="1"/>
        </p:nvSpPr>
        <p:spPr>
          <a:xfrm>
            <a:off x="-118532" y="6959601"/>
            <a:ext cx="160172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A5CD28"/>
                </a:solidFill>
                <a:effectLst/>
                <a:latin typeface="Open Sans" panose="020B0606030504020204" pitchFamily="34" charset="0"/>
                <a:hlinkClick r:id="rId4" tooltip="PresentationGo!"/>
              </a:rPr>
              <a:t>presentationgo.com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1965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38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6.sv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3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BDCD525-8889-425B-92A3-199F8E694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it-IT" sz="2000" dirty="0">
                <a:solidFill>
                  <a:srgbClr val="080808"/>
                </a:solidFill>
              </a:rPr>
              <a:t>Davide Porcellini 816586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9F84055-56F4-4350-8382-488453D79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it-IT" sz="3600" dirty="0">
                <a:solidFill>
                  <a:srgbClr val="080808"/>
                </a:solidFill>
              </a:rPr>
              <a:t>Progetto Digital Marketing Lab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28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Elemento grafico 8" descr="Obiettivo contorno">
            <a:extLst>
              <a:ext uri="{FF2B5EF4-FFF2-40B4-BE49-F238E27FC236}">
                <a16:creationId xmlns:a16="http://schemas.microsoft.com/office/drawing/2014/main" id="{FE084DA2-5CF8-4B4B-85AD-189656717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530" y="1450314"/>
            <a:ext cx="1273032" cy="127303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7B294D4-1189-4B86-B08B-6C0F57A9A8AD}"/>
              </a:ext>
            </a:extLst>
          </p:cNvPr>
          <p:cNvSpPr txBox="1"/>
          <p:nvPr/>
        </p:nvSpPr>
        <p:spPr>
          <a:xfrm>
            <a:off x="1650576" y="1847354"/>
            <a:ext cx="402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CHURN</a:t>
            </a:r>
          </a:p>
        </p:txBody>
      </p:sp>
      <p:pic>
        <p:nvPicPr>
          <p:cNvPr id="15" name="Elemento grafico 14" descr="Grafico a barre con andamento ascendente con riempimento a tinta unita">
            <a:extLst>
              <a:ext uri="{FF2B5EF4-FFF2-40B4-BE49-F238E27FC236}">
                <a16:creationId xmlns:a16="http://schemas.microsoft.com/office/drawing/2014/main" id="{0EE75594-59ED-43C1-8C78-85CB974B3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61302"/>
            <a:ext cx="1178531" cy="1178531"/>
          </a:xfrm>
          <a:prstGeom prst="rect">
            <a:avLst/>
          </a:prstGeom>
        </p:spPr>
      </p:pic>
      <p:sp>
        <p:nvSpPr>
          <p:cNvPr id="17" name="Titolo 1">
            <a:extLst>
              <a:ext uri="{FF2B5EF4-FFF2-40B4-BE49-F238E27FC236}">
                <a16:creationId xmlns:a16="http://schemas.microsoft.com/office/drawing/2014/main" id="{CB577FB4-BE72-4CEC-9E4A-EE40C116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10" y="145258"/>
            <a:ext cx="10534473" cy="1135737"/>
          </a:xfrm>
        </p:spPr>
        <p:txBody>
          <a:bodyPr>
            <a:normAutofit/>
          </a:bodyPr>
          <a:lstStyle/>
          <a:p>
            <a:r>
              <a:rPr lang="it-IT" sz="3600" dirty="0"/>
              <a:t>Risultati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38D40E78-07F3-446F-8D3F-712B0E4D35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309" y="2714615"/>
            <a:ext cx="2652387" cy="368875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1B686826-B0A7-427D-8DB8-FE09C7AB2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23906"/>
            <a:ext cx="5279313" cy="322215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77F32F4-38C7-4BB9-96EF-B07071FFEA5F}"/>
              </a:ext>
            </a:extLst>
          </p:cNvPr>
          <p:cNvSpPr txBox="1"/>
          <p:nvPr/>
        </p:nvSpPr>
        <p:spPr>
          <a:xfrm>
            <a:off x="1236452" y="3009074"/>
            <a:ext cx="4847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Il modello migliore per predire i clienti </a:t>
            </a:r>
            <a:r>
              <a:rPr lang="it-IT" dirty="0" err="1"/>
              <a:t>churn</a:t>
            </a:r>
            <a:r>
              <a:rPr lang="it-IT" dirty="0"/>
              <a:t> è risultato, anche se di poco, essere il </a:t>
            </a:r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r>
              <a:rPr lang="it-IT" dirty="0"/>
              <a:t>, con un </a:t>
            </a:r>
            <a:r>
              <a:rPr lang="it-IT" dirty="0" err="1"/>
              <a:t>accuracy</a:t>
            </a:r>
            <a:r>
              <a:rPr lang="it-IT" dirty="0"/>
              <a:t> di quasi il 70%. Il grafico delle curve di gain e di lift ci mostra come si possa prevedere correttamente la classe con una probabilità dell’83% utilizzando il 70% del dataset a disposizione. 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4529B9D-3103-48AB-B1DD-E14B66C57367}"/>
              </a:ext>
            </a:extLst>
          </p:cNvPr>
          <p:cNvSpPr txBox="1"/>
          <p:nvPr/>
        </p:nvSpPr>
        <p:spPr>
          <a:xfrm>
            <a:off x="6721325" y="2293095"/>
            <a:ext cx="402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42148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653210-29FA-404E-A953-508BC46F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686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In conclusione, grazie a queste analisi si possono compiere delle azioni data-</a:t>
            </a:r>
            <a:r>
              <a:rPr lang="it-IT" sz="2000" dirty="0" err="1"/>
              <a:t>driven</a:t>
            </a:r>
            <a:r>
              <a:rPr lang="it-IT" sz="2000" dirty="0"/>
              <a:t> per migliorare la redditività dell’azienda. Ad esempio: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Elemento grafico 8" descr="Brainstorming con riempimento a tinta unita">
            <a:extLst>
              <a:ext uri="{FF2B5EF4-FFF2-40B4-BE49-F238E27FC236}">
                <a16:creationId xmlns:a16="http://schemas.microsoft.com/office/drawing/2014/main" id="{1CDF041D-6061-4C5A-917F-70F02DBE0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66"/>
            <a:ext cx="1273032" cy="1273032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A199498B-34A0-4BDB-BAA5-A7B720CF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10" y="145258"/>
            <a:ext cx="10534473" cy="1135737"/>
          </a:xfrm>
        </p:spPr>
        <p:txBody>
          <a:bodyPr>
            <a:normAutofit/>
          </a:bodyPr>
          <a:lstStyle/>
          <a:p>
            <a:r>
              <a:rPr lang="it-IT" sz="3600" dirty="0"/>
              <a:t>Conclusioni</a:t>
            </a:r>
          </a:p>
        </p:txBody>
      </p:sp>
      <p:pic>
        <p:nvPicPr>
          <p:cNvPr id="13" name="Elemento grafico 12" descr="Carrello della spesa con riempimento a tinta unita">
            <a:extLst>
              <a:ext uri="{FF2B5EF4-FFF2-40B4-BE49-F238E27FC236}">
                <a16:creationId xmlns:a16="http://schemas.microsoft.com/office/drawing/2014/main" id="{48580342-EDAF-4F6E-9D1D-854E11BFD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277" y="3498963"/>
            <a:ext cx="906783" cy="906783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B5131FB-0D4B-4F80-A433-BBE4F691C30D}"/>
              </a:ext>
            </a:extLst>
          </p:cNvPr>
          <p:cNvSpPr txBox="1"/>
          <p:nvPr/>
        </p:nvSpPr>
        <p:spPr>
          <a:xfrm>
            <a:off x="-1609376" y="3153110"/>
            <a:ext cx="434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RFM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8111E6B0-06A2-43B5-BBEA-297F4F46F573}"/>
              </a:ext>
            </a:extLst>
          </p:cNvPr>
          <p:cNvSpPr/>
          <p:nvPr/>
        </p:nvSpPr>
        <p:spPr>
          <a:xfrm rot="20445879">
            <a:off x="1043668" y="3376641"/>
            <a:ext cx="848139" cy="3234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82A63E89-A800-4A97-AAB4-0AB6988E0AD9}"/>
              </a:ext>
            </a:extLst>
          </p:cNvPr>
          <p:cNvSpPr/>
          <p:nvPr/>
        </p:nvSpPr>
        <p:spPr>
          <a:xfrm rot="1409318">
            <a:off x="1043382" y="4350533"/>
            <a:ext cx="848139" cy="3234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Elaborazione alternativa 18">
            <a:extLst>
              <a:ext uri="{FF2B5EF4-FFF2-40B4-BE49-F238E27FC236}">
                <a16:creationId xmlns:a16="http://schemas.microsoft.com/office/drawing/2014/main" id="{77C9252D-39B9-4AF0-8CEF-10C0A5BE39DE}"/>
              </a:ext>
            </a:extLst>
          </p:cNvPr>
          <p:cNvSpPr/>
          <p:nvPr/>
        </p:nvSpPr>
        <p:spPr>
          <a:xfrm>
            <a:off x="1920843" y="2710063"/>
            <a:ext cx="3890728" cy="11977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FFA9E78-48DF-4A36-AE04-A8BD458F32C6}"/>
              </a:ext>
            </a:extLst>
          </p:cNvPr>
          <p:cNvSpPr txBox="1"/>
          <p:nvPr/>
        </p:nvSpPr>
        <p:spPr>
          <a:xfrm>
            <a:off x="2023645" y="2736790"/>
            <a:ext cx="3790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Creare una campagna promozionale ad hoc basandosi sulla segmentazione della base clienti ottenuta dall’analisi RFM</a:t>
            </a:r>
          </a:p>
        </p:txBody>
      </p:sp>
      <p:sp>
        <p:nvSpPr>
          <p:cNvPr id="6" name="Elaborazione alternativa 5">
            <a:extLst>
              <a:ext uri="{FF2B5EF4-FFF2-40B4-BE49-F238E27FC236}">
                <a16:creationId xmlns:a16="http://schemas.microsoft.com/office/drawing/2014/main" id="{EA2759C3-916D-4A75-83F0-75035DFBF5F5}"/>
              </a:ext>
            </a:extLst>
          </p:cNvPr>
          <p:cNvSpPr/>
          <p:nvPr/>
        </p:nvSpPr>
        <p:spPr>
          <a:xfrm>
            <a:off x="1925715" y="4602104"/>
            <a:ext cx="3890728" cy="11977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F18A144-DFDF-42F3-9F03-073001B506BA}"/>
              </a:ext>
            </a:extLst>
          </p:cNvPr>
          <p:cNvSpPr txBox="1"/>
          <p:nvPr/>
        </p:nvSpPr>
        <p:spPr>
          <a:xfrm>
            <a:off x="2026321" y="4716032"/>
            <a:ext cx="379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Interagire maggiormente e creare una strategia apposita per i clienti che rientrano nella categoria </a:t>
            </a:r>
            <a:r>
              <a:rPr lang="it-IT" dirty="0" err="1"/>
              <a:t>Tin</a:t>
            </a:r>
            <a:endParaRPr lang="it-IT" dirty="0"/>
          </a:p>
        </p:txBody>
      </p:sp>
      <p:pic>
        <p:nvPicPr>
          <p:cNvPr id="20" name="Elemento grafico 19" descr="Obiettivo contorno">
            <a:extLst>
              <a:ext uri="{FF2B5EF4-FFF2-40B4-BE49-F238E27FC236}">
                <a16:creationId xmlns:a16="http://schemas.microsoft.com/office/drawing/2014/main" id="{389B6E9A-8B23-4BCE-BC8F-AFC7ABA42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6569" y="3462731"/>
            <a:ext cx="927724" cy="927724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AA4001C-4C71-4F7A-B88C-C564724D60F8}"/>
              </a:ext>
            </a:extLst>
          </p:cNvPr>
          <p:cNvSpPr txBox="1"/>
          <p:nvPr/>
        </p:nvSpPr>
        <p:spPr>
          <a:xfrm>
            <a:off x="4366100" y="3063976"/>
            <a:ext cx="4028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CHURN</a:t>
            </a:r>
          </a:p>
        </p:txBody>
      </p:sp>
      <p:sp>
        <p:nvSpPr>
          <p:cNvPr id="22" name="Freccia a destra 21">
            <a:extLst>
              <a:ext uri="{FF2B5EF4-FFF2-40B4-BE49-F238E27FC236}">
                <a16:creationId xmlns:a16="http://schemas.microsoft.com/office/drawing/2014/main" id="{3AB97440-FDD3-4015-80D7-A484154E6B01}"/>
              </a:ext>
            </a:extLst>
          </p:cNvPr>
          <p:cNvSpPr/>
          <p:nvPr/>
        </p:nvSpPr>
        <p:spPr>
          <a:xfrm rot="20445879">
            <a:off x="6836768" y="3376641"/>
            <a:ext cx="848139" cy="3234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61DFBE67-EDAF-48FF-A02F-77774BA9DE58}"/>
              </a:ext>
            </a:extLst>
          </p:cNvPr>
          <p:cNvSpPr/>
          <p:nvPr/>
        </p:nvSpPr>
        <p:spPr>
          <a:xfrm rot="1409318">
            <a:off x="6836482" y="4350533"/>
            <a:ext cx="848139" cy="3234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Elaborazione alternativa 23">
            <a:extLst>
              <a:ext uri="{FF2B5EF4-FFF2-40B4-BE49-F238E27FC236}">
                <a16:creationId xmlns:a16="http://schemas.microsoft.com/office/drawing/2014/main" id="{968A837E-C63B-4B1B-8F50-C177159FF043}"/>
              </a:ext>
            </a:extLst>
          </p:cNvPr>
          <p:cNvSpPr/>
          <p:nvPr/>
        </p:nvSpPr>
        <p:spPr>
          <a:xfrm>
            <a:off x="7713943" y="2710063"/>
            <a:ext cx="3890728" cy="11977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/>
              <a:t>Cercare di comprendere i clienti </a:t>
            </a:r>
            <a:r>
              <a:rPr lang="it-IT" dirty="0" err="1"/>
              <a:t>churner</a:t>
            </a:r>
            <a:r>
              <a:rPr lang="it-IT" dirty="0"/>
              <a:t> in modo da prevenire questo comportamento e adottare strategie adeguate</a:t>
            </a:r>
          </a:p>
        </p:txBody>
      </p:sp>
      <p:sp>
        <p:nvSpPr>
          <p:cNvPr id="25" name="Elaborazione alternativa 24">
            <a:extLst>
              <a:ext uri="{FF2B5EF4-FFF2-40B4-BE49-F238E27FC236}">
                <a16:creationId xmlns:a16="http://schemas.microsoft.com/office/drawing/2014/main" id="{4858F7D9-D75D-4389-969C-2BBFACAF5583}"/>
              </a:ext>
            </a:extLst>
          </p:cNvPr>
          <p:cNvSpPr/>
          <p:nvPr/>
        </p:nvSpPr>
        <p:spPr>
          <a:xfrm>
            <a:off x="7713943" y="4602104"/>
            <a:ext cx="3890728" cy="1197703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it-IT" dirty="0"/>
              <a:t>Migliorare il servizio clienti e ampliare i canali di comunicazione per poter comprendere e assistere meglio i clienti</a:t>
            </a:r>
          </a:p>
        </p:txBody>
      </p:sp>
    </p:spTree>
    <p:extLst>
      <p:ext uri="{BB962C8B-B14F-4D97-AF65-F5344CB8AC3E}">
        <p14:creationId xmlns:p14="http://schemas.microsoft.com/office/powerpoint/2010/main" val="7434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653210-29FA-404E-A953-508BC46FC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68" y="2806583"/>
            <a:ext cx="11429263" cy="12517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8000" dirty="0"/>
              <a:t>GRAZIE PER L’ATTENZIONE!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29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6AF962-B6DC-4A4F-8D95-655D375A6DF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Workflow </a:t>
            </a:r>
            <a:endParaRPr lang="en-US" dirty="0"/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A894C2C7-148E-48D8-9909-A9CDE8B193C2}"/>
              </a:ext>
            </a:extLst>
          </p:cNvPr>
          <p:cNvGrpSpPr/>
          <p:nvPr/>
        </p:nvGrpSpPr>
        <p:grpSpPr>
          <a:xfrm>
            <a:off x="4527387" y="1475999"/>
            <a:ext cx="692150" cy="692150"/>
            <a:chOff x="2573102" y="2053431"/>
            <a:chExt cx="692150" cy="692150"/>
          </a:xfrm>
        </p:grpSpPr>
        <p:sp>
          <p:nvSpPr>
            <p:cNvPr id="13" name="Oval 45">
              <a:extLst>
                <a:ext uri="{FF2B5EF4-FFF2-40B4-BE49-F238E27FC236}">
                  <a16:creationId xmlns:a16="http://schemas.microsoft.com/office/drawing/2014/main" id="{FE8D3584-6B4A-4FD0-ABC4-5EFAA4682CFF}"/>
                </a:ext>
              </a:extLst>
            </p:cNvPr>
            <p:cNvSpPr/>
            <p:nvPr/>
          </p:nvSpPr>
          <p:spPr>
            <a:xfrm>
              <a:off x="2573102" y="2053431"/>
              <a:ext cx="692150" cy="692150"/>
            </a:xfrm>
            <a:prstGeom prst="ellipse">
              <a:avLst/>
            </a:prstGeom>
            <a:solidFill>
              <a:srgbClr val="295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46">
              <a:extLst>
                <a:ext uri="{FF2B5EF4-FFF2-40B4-BE49-F238E27FC236}">
                  <a16:creationId xmlns:a16="http://schemas.microsoft.com/office/drawing/2014/main" id="{A21E0A79-E414-4D28-8036-D08672469B45}"/>
                </a:ext>
              </a:extLst>
            </p:cNvPr>
            <p:cNvSpPr/>
            <p:nvPr/>
          </p:nvSpPr>
          <p:spPr>
            <a:xfrm>
              <a:off x="2649429" y="2130997"/>
              <a:ext cx="539496" cy="539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sz="2800" dirty="0">
                <a:solidFill>
                  <a:srgbClr val="C00000"/>
                </a:solidFill>
                <a:latin typeface="FontAwesome" pitchFamily="2" charset="0"/>
              </a:endParaRPr>
            </a:p>
          </p:txBody>
        </p:sp>
      </p:grpSp>
      <p:grpSp>
        <p:nvGrpSpPr>
          <p:cNvPr id="17" name="Group 48">
            <a:extLst>
              <a:ext uri="{FF2B5EF4-FFF2-40B4-BE49-F238E27FC236}">
                <a16:creationId xmlns:a16="http://schemas.microsoft.com/office/drawing/2014/main" id="{36CD61EE-64A9-470C-8A5F-A8A81B6688EE}"/>
              </a:ext>
            </a:extLst>
          </p:cNvPr>
          <p:cNvGrpSpPr/>
          <p:nvPr/>
        </p:nvGrpSpPr>
        <p:grpSpPr>
          <a:xfrm>
            <a:off x="6387382" y="1475999"/>
            <a:ext cx="692150" cy="692150"/>
            <a:chOff x="2573102" y="2053431"/>
            <a:chExt cx="692150" cy="692150"/>
          </a:xfrm>
        </p:grpSpPr>
        <p:sp>
          <p:nvSpPr>
            <p:cNvPr id="18" name="Oval 49">
              <a:extLst>
                <a:ext uri="{FF2B5EF4-FFF2-40B4-BE49-F238E27FC236}">
                  <a16:creationId xmlns:a16="http://schemas.microsoft.com/office/drawing/2014/main" id="{15B72664-9667-4C42-8B96-2DB2DAF6E23F}"/>
                </a:ext>
              </a:extLst>
            </p:cNvPr>
            <p:cNvSpPr/>
            <p:nvPr/>
          </p:nvSpPr>
          <p:spPr>
            <a:xfrm>
              <a:off x="2573102" y="2053431"/>
              <a:ext cx="692150" cy="692150"/>
            </a:xfrm>
            <a:prstGeom prst="ellipse">
              <a:avLst/>
            </a:prstGeom>
            <a:solidFill>
              <a:srgbClr val="295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50">
              <a:extLst>
                <a:ext uri="{FF2B5EF4-FFF2-40B4-BE49-F238E27FC236}">
                  <a16:creationId xmlns:a16="http://schemas.microsoft.com/office/drawing/2014/main" id="{0028C2FD-7CA7-4C20-B858-0130C34E3E2F}"/>
                </a:ext>
              </a:extLst>
            </p:cNvPr>
            <p:cNvSpPr/>
            <p:nvPr/>
          </p:nvSpPr>
          <p:spPr>
            <a:xfrm>
              <a:off x="2649429" y="2130997"/>
              <a:ext cx="539496" cy="539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sz="2800" dirty="0">
                <a:solidFill>
                  <a:srgbClr val="C00000"/>
                </a:solidFill>
                <a:latin typeface="FontAwesome" pitchFamily="2" charset="0"/>
              </a:endParaRP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DBBC68F0-5BD0-48EF-B35F-3622BE3A4742}"/>
              </a:ext>
            </a:extLst>
          </p:cNvPr>
          <p:cNvGrpSpPr/>
          <p:nvPr/>
        </p:nvGrpSpPr>
        <p:grpSpPr>
          <a:xfrm>
            <a:off x="8247376" y="1475999"/>
            <a:ext cx="692150" cy="692150"/>
            <a:chOff x="2573102" y="2053431"/>
            <a:chExt cx="692150" cy="692150"/>
          </a:xfrm>
        </p:grpSpPr>
        <p:sp>
          <p:nvSpPr>
            <p:cNvPr id="21" name="Oval 52">
              <a:extLst>
                <a:ext uri="{FF2B5EF4-FFF2-40B4-BE49-F238E27FC236}">
                  <a16:creationId xmlns:a16="http://schemas.microsoft.com/office/drawing/2014/main" id="{0787BD97-F2E4-48D9-BAE6-9734055E1F1E}"/>
                </a:ext>
              </a:extLst>
            </p:cNvPr>
            <p:cNvSpPr/>
            <p:nvPr/>
          </p:nvSpPr>
          <p:spPr>
            <a:xfrm>
              <a:off x="2573102" y="2053431"/>
              <a:ext cx="692150" cy="692150"/>
            </a:xfrm>
            <a:prstGeom prst="ellipse">
              <a:avLst/>
            </a:prstGeom>
            <a:solidFill>
              <a:srgbClr val="295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53">
              <a:extLst>
                <a:ext uri="{FF2B5EF4-FFF2-40B4-BE49-F238E27FC236}">
                  <a16:creationId xmlns:a16="http://schemas.microsoft.com/office/drawing/2014/main" id="{2F8BF86E-4429-4AF8-BFE1-C9C293D5DFA7}"/>
                </a:ext>
              </a:extLst>
            </p:cNvPr>
            <p:cNvSpPr/>
            <p:nvPr/>
          </p:nvSpPr>
          <p:spPr>
            <a:xfrm>
              <a:off x="2649429" y="2130997"/>
              <a:ext cx="539496" cy="539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sz="2800" dirty="0">
                <a:solidFill>
                  <a:srgbClr val="C00000"/>
                </a:solidFill>
                <a:latin typeface="FontAwesome" pitchFamily="2" charset="0"/>
              </a:endParaRPr>
            </a:p>
          </p:txBody>
        </p:sp>
      </p:grpSp>
      <p:grpSp>
        <p:nvGrpSpPr>
          <p:cNvPr id="23" name="Group 54">
            <a:extLst>
              <a:ext uri="{FF2B5EF4-FFF2-40B4-BE49-F238E27FC236}">
                <a16:creationId xmlns:a16="http://schemas.microsoft.com/office/drawing/2014/main" id="{8A69BE40-3D56-4EA4-819E-ABBF8F43F16C}"/>
              </a:ext>
            </a:extLst>
          </p:cNvPr>
          <p:cNvGrpSpPr/>
          <p:nvPr/>
        </p:nvGrpSpPr>
        <p:grpSpPr>
          <a:xfrm>
            <a:off x="5457056" y="4793683"/>
            <a:ext cx="692150" cy="692150"/>
            <a:chOff x="2573102" y="2053431"/>
            <a:chExt cx="692150" cy="692150"/>
          </a:xfrm>
        </p:grpSpPr>
        <p:sp>
          <p:nvSpPr>
            <p:cNvPr id="24" name="Oval 55">
              <a:extLst>
                <a:ext uri="{FF2B5EF4-FFF2-40B4-BE49-F238E27FC236}">
                  <a16:creationId xmlns:a16="http://schemas.microsoft.com/office/drawing/2014/main" id="{42548528-6A9C-4CAC-9D4D-DA57003106E8}"/>
                </a:ext>
              </a:extLst>
            </p:cNvPr>
            <p:cNvSpPr/>
            <p:nvPr/>
          </p:nvSpPr>
          <p:spPr>
            <a:xfrm>
              <a:off x="2573102" y="2053431"/>
              <a:ext cx="692150" cy="692150"/>
            </a:xfrm>
            <a:prstGeom prst="ellipse">
              <a:avLst/>
            </a:prstGeom>
            <a:solidFill>
              <a:srgbClr val="295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56">
              <a:extLst>
                <a:ext uri="{FF2B5EF4-FFF2-40B4-BE49-F238E27FC236}">
                  <a16:creationId xmlns:a16="http://schemas.microsoft.com/office/drawing/2014/main" id="{98E4B12A-E7AC-4F5E-BDDD-50DD83289E40}"/>
                </a:ext>
              </a:extLst>
            </p:cNvPr>
            <p:cNvSpPr/>
            <p:nvPr/>
          </p:nvSpPr>
          <p:spPr>
            <a:xfrm>
              <a:off x="2649429" y="2129758"/>
              <a:ext cx="539496" cy="539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C00000"/>
                </a:solidFill>
                <a:latin typeface="FontAwesome" pitchFamily="2" charset="0"/>
              </a:endParaRPr>
            </a:p>
          </p:txBody>
        </p:sp>
      </p:grpSp>
      <p:grpSp>
        <p:nvGrpSpPr>
          <p:cNvPr id="26" name="Group 57">
            <a:extLst>
              <a:ext uri="{FF2B5EF4-FFF2-40B4-BE49-F238E27FC236}">
                <a16:creationId xmlns:a16="http://schemas.microsoft.com/office/drawing/2014/main" id="{7F9D4EF2-3D3A-406B-94E1-A862C5319218}"/>
              </a:ext>
            </a:extLst>
          </p:cNvPr>
          <p:cNvGrpSpPr/>
          <p:nvPr/>
        </p:nvGrpSpPr>
        <p:grpSpPr>
          <a:xfrm>
            <a:off x="7317051" y="4793683"/>
            <a:ext cx="692150" cy="692150"/>
            <a:chOff x="2573102" y="2053431"/>
            <a:chExt cx="692150" cy="692150"/>
          </a:xfrm>
        </p:grpSpPr>
        <p:sp>
          <p:nvSpPr>
            <p:cNvPr id="27" name="Oval 58">
              <a:extLst>
                <a:ext uri="{FF2B5EF4-FFF2-40B4-BE49-F238E27FC236}">
                  <a16:creationId xmlns:a16="http://schemas.microsoft.com/office/drawing/2014/main" id="{747B4DC4-0681-43BE-B9C2-4461119B813C}"/>
                </a:ext>
              </a:extLst>
            </p:cNvPr>
            <p:cNvSpPr/>
            <p:nvPr/>
          </p:nvSpPr>
          <p:spPr>
            <a:xfrm>
              <a:off x="2573102" y="2053431"/>
              <a:ext cx="692150" cy="692150"/>
            </a:xfrm>
            <a:prstGeom prst="ellipse">
              <a:avLst/>
            </a:prstGeom>
            <a:solidFill>
              <a:srgbClr val="295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59">
              <a:extLst>
                <a:ext uri="{FF2B5EF4-FFF2-40B4-BE49-F238E27FC236}">
                  <a16:creationId xmlns:a16="http://schemas.microsoft.com/office/drawing/2014/main" id="{7DD0C941-B40B-49DD-9E83-EAF5FAFEBF59}"/>
                </a:ext>
              </a:extLst>
            </p:cNvPr>
            <p:cNvSpPr/>
            <p:nvPr/>
          </p:nvSpPr>
          <p:spPr>
            <a:xfrm>
              <a:off x="2649429" y="2130997"/>
              <a:ext cx="539496" cy="539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sz="2800" dirty="0">
                <a:solidFill>
                  <a:srgbClr val="C00000"/>
                </a:solidFill>
                <a:latin typeface="FontAwesome" pitchFamily="2" charset="0"/>
              </a:endParaRPr>
            </a:p>
          </p:txBody>
        </p:sp>
      </p:grpSp>
      <p:grpSp>
        <p:nvGrpSpPr>
          <p:cNvPr id="29" name="Group 60">
            <a:extLst>
              <a:ext uri="{FF2B5EF4-FFF2-40B4-BE49-F238E27FC236}">
                <a16:creationId xmlns:a16="http://schemas.microsoft.com/office/drawing/2014/main" id="{49232CA0-B600-4848-8A7F-C592E3980CE1}"/>
              </a:ext>
            </a:extLst>
          </p:cNvPr>
          <p:cNvGrpSpPr/>
          <p:nvPr/>
        </p:nvGrpSpPr>
        <p:grpSpPr>
          <a:xfrm>
            <a:off x="9177045" y="4793683"/>
            <a:ext cx="692150" cy="692150"/>
            <a:chOff x="2573102" y="2053431"/>
            <a:chExt cx="692150" cy="692150"/>
          </a:xfrm>
        </p:grpSpPr>
        <p:sp>
          <p:nvSpPr>
            <p:cNvPr id="30" name="Oval 61">
              <a:extLst>
                <a:ext uri="{FF2B5EF4-FFF2-40B4-BE49-F238E27FC236}">
                  <a16:creationId xmlns:a16="http://schemas.microsoft.com/office/drawing/2014/main" id="{8B009FDD-14BD-45BF-B7C3-77DE661C0C2D}"/>
                </a:ext>
              </a:extLst>
            </p:cNvPr>
            <p:cNvSpPr/>
            <p:nvPr/>
          </p:nvSpPr>
          <p:spPr>
            <a:xfrm>
              <a:off x="2573102" y="2053431"/>
              <a:ext cx="692150" cy="692150"/>
            </a:xfrm>
            <a:prstGeom prst="ellipse">
              <a:avLst/>
            </a:prstGeom>
            <a:solidFill>
              <a:srgbClr val="295D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62">
              <a:extLst>
                <a:ext uri="{FF2B5EF4-FFF2-40B4-BE49-F238E27FC236}">
                  <a16:creationId xmlns:a16="http://schemas.microsoft.com/office/drawing/2014/main" id="{C9456FA5-1978-4037-AB81-2357F74B4092}"/>
                </a:ext>
              </a:extLst>
            </p:cNvPr>
            <p:cNvSpPr/>
            <p:nvPr/>
          </p:nvSpPr>
          <p:spPr>
            <a:xfrm>
              <a:off x="2649429" y="2130997"/>
              <a:ext cx="539496" cy="53949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91440" rtlCol="0" anchor="ctr"/>
            <a:lstStyle/>
            <a:p>
              <a:pPr algn="ctr"/>
              <a:endParaRPr lang="en-US" sz="2800" dirty="0">
                <a:solidFill>
                  <a:srgbClr val="C00000"/>
                </a:solidFill>
                <a:latin typeface="FontAwesome" pitchFamily="2" charset="0"/>
              </a:endParaRPr>
            </a:p>
          </p:txBody>
        </p:sp>
      </p:grpSp>
      <p:sp>
        <p:nvSpPr>
          <p:cNvPr id="32" name="TextBox 64">
            <a:extLst>
              <a:ext uri="{FF2B5EF4-FFF2-40B4-BE49-F238E27FC236}">
                <a16:creationId xmlns:a16="http://schemas.microsoft.com/office/drawing/2014/main" id="{8A285E93-C624-44DD-A075-B5BA4960652E}"/>
              </a:ext>
            </a:extLst>
          </p:cNvPr>
          <p:cNvSpPr txBox="1"/>
          <p:nvPr/>
        </p:nvSpPr>
        <p:spPr>
          <a:xfrm>
            <a:off x="1114793" y="3274665"/>
            <a:ext cx="199208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000" b="1" dirty="0" err="1"/>
              <a:t>Acquisizione</a:t>
            </a:r>
            <a:r>
              <a:rPr lang="en-US" sz="2000" b="1" dirty="0"/>
              <a:t> </a:t>
            </a:r>
            <a:r>
              <a:rPr lang="en-US" sz="2000" b="1" dirty="0" err="1"/>
              <a:t>dati</a:t>
            </a:r>
            <a:endParaRPr lang="en-US" sz="2000" b="1" dirty="0"/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45230BB2-BC73-4949-9754-27F57AD3B409}"/>
              </a:ext>
            </a:extLst>
          </p:cNvPr>
          <p:cNvSpPr txBox="1"/>
          <p:nvPr/>
        </p:nvSpPr>
        <p:spPr>
          <a:xfrm>
            <a:off x="4839250" y="5587461"/>
            <a:ext cx="1927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err="1"/>
              <a:t>Analisi</a:t>
            </a:r>
            <a:r>
              <a:rPr lang="en-US" b="1" dirty="0"/>
              <a:t> </a:t>
            </a:r>
            <a:r>
              <a:rPr lang="en-US" b="1" dirty="0" err="1"/>
              <a:t>esplorativa</a:t>
            </a:r>
            <a:endParaRPr lang="en-US" b="1" dirty="0"/>
          </a:p>
        </p:txBody>
      </p:sp>
      <p:sp>
        <p:nvSpPr>
          <p:cNvPr id="34" name="TextBox 66">
            <a:extLst>
              <a:ext uri="{FF2B5EF4-FFF2-40B4-BE49-F238E27FC236}">
                <a16:creationId xmlns:a16="http://schemas.microsoft.com/office/drawing/2014/main" id="{DF6A9F8B-CFD8-449A-AEC6-FEC8394ADC87}"/>
              </a:ext>
            </a:extLst>
          </p:cNvPr>
          <p:cNvSpPr txBox="1"/>
          <p:nvPr/>
        </p:nvSpPr>
        <p:spPr>
          <a:xfrm>
            <a:off x="6855889" y="5587461"/>
            <a:ext cx="16113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err="1"/>
              <a:t>Modello</a:t>
            </a:r>
            <a:r>
              <a:rPr lang="en-US" b="1" dirty="0"/>
              <a:t> Churn</a:t>
            </a:r>
          </a:p>
        </p:txBody>
      </p:sp>
      <p:sp>
        <p:nvSpPr>
          <p:cNvPr id="35" name="TextBox 67">
            <a:extLst>
              <a:ext uri="{FF2B5EF4-FFF2-40B4-BE49-F238E27FC236}">
                <a16:creationId xmlns:a16="http://schemas.microsoft.com/office/drawing/2014/main" id="{29A95B5C-E2F4-442A-B8CC-1C3D8251C594}"/>
              </a:ext>
            </a:extLst>
          </p:cNvPr>
          <p:cNvSpPr txBox="1"/>
          <p:nvPr/>
        </p:nvSpPr>
        <p:spPr>
          <a:xfrm>
            <a:off x="8880225" y="5587461"/>
            <a:ext cx="127951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err="1"/>
              <a:t>Conclusioni</a:t>
            </a:r>
            <a:endParaRPr lang="en-US" b="1" dirty="0"/>
          </a:p>
        </p:txBody>
      </p:sp>
      <p:sp>
        <p:nvSpPr>
          <p:cNvPr id="36" name="TextBox 68">
            <a:extLst>
              <a:ext uri="{FF2B5EF4-FFF2-40B4-BE49-F238E27FC236}">
                <a16:creationId xmlns:a16="http://schemas.microsoft.com/office/drawing/2014/main" id="{AB6682F7-C632-4373-A5F2-647C7D6053F9}"/>
              </a:ext>
            </a:extLst>
          </p:cNvPr>
          <p:cNvSpPr txBox="1"/>
          <p:nvPr/>
        </p:nvSpPr>
        <p:spPr>
          <a:xfrm>
            <a:off x="4270023" y="1070213"/>
            <a:ext cx="12293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err="1"/>
              <a:t>Pulizia</a:t>
            </a:r>
            <a:r>
              <a:rPr lang="en-US" b="1" dirty="0"/>
              <a:t> </a:t>
            </a:r>
            <a:r>
              <a:rPr lang="en-US" b="1" dirty="0" err="1"/>
              <a:t>dati</a:t>
            </a:r>
            <a:endParaRPr lang="en-US" b="1" dirty="0"/>
          </a:p>
        </p:txBody>
      </p:sp>
      <p:sp>
        <p:nvSpPr>
          <p:cNvPr id="37" name="TextBox 69">
            <a:extLst>
              <a:ext uri="{FF2B5EF4-FFF2-40B4-BE49-F238E27FC236}">
                <a16:creationId xmlns:a16="http://schemas.microsoft.com/office/drawing/2014/main" id="{53600755-015A-4DA5-8E20-AB6955F86411}"/>
              </a:ext>
            </a:extLst>
          </p:cNvPr>
          <p:cNvSpPr txBox="1"/>
          <p:nvPr/>
        </p:nvSpPr>
        <p:spPr>
          <a:xfrm>
            <a:off x="6005559" y="1070213"/>
            <a:ext cx="14750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err="1"/>
              <a:t>Modello</a:t>
            </a:r>
            <a:r>
              <a:rPr lang="en-US" b="1" dirty="0"/>
              <a:t> RFM</a:t>
            </a:r>
          </a:p>
        </p:txBody>
      </p:sp>
      <p:sp>
        <p:nvSpPr>
          <p:cNvPr id="38" name="TextBox 70">
            <a:extLst>
              <a:ext uri="{FF2B5EF4-FFF2-40B4-BE49-F238E27FC236}">
                <a16:creationId xmlns:a16="http://schemas.microsoft.com/office/drawing/2014/main" id="{EC983D76-0489-4946-8E31-6957860D30A7}"/>
              </a:ext>
            </a:extLst>
          </p:cNvPr>
          <p:cNvSpPr txBox="1"/>
          <p:nvPr/>
        </p:nvSpPr>
        <p:spPr>
          <a:xfrm>
            <a:off x="8117835" y="1070213"/>
            <a:ext cx="9673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 err="1"/>
              <a:t>Risultati</a:t>
            </a:r>
            <a:endParaRPr lang="en-US" b="1" dirty="0"/>
          </a:p>
        </p:txBody>
      </p:sp>
      <p:sp>
        <p:nvSpPr>
          <p:cNvPr id="39" name="Rectangle 79">
            <a:extLst>
              <a:ext uri="{FF2B5EF4-FFF2-40B4-BE49-F238E27FC236}">
                <a16:creationId xmlns:a16="http://schemas.microsoft.com/office/drawing/2014/main" id="{E025ECED-18BF-4FA5-B8AB-F04114576532}"/>
              </a:ext>
            </a:extLst>
          </p:cNvPr>
          <p:cNvSpPr/>
          <p:nvPr/>
        </p:nvSpPr>
        <p:spPr>
          <a:xfrm>
            <a:off x="3342713" y="3429000"/>
            <a:ext cx="5760720" cy="91440"/>
          </a:xfrm>
          <a:prstGeom prst="rect">
            <a:avLst/>
          </a:prstGeom>
          <a:solidFill>
            <a:srgbClr val="29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80">
            <a:extLst>
              <a:ext uri="{FF2B5EF4-FFF2-40B4-BE49-F238E27FC236}">
                <a16:creationId xmlns:a16="http://schemas.microsoft.com/office/drawing/2014/main" id="{D8A1A31E-AD59-4095-A360-BF9A17ABA39F}"/>
              </a:ext>
            </a:extLst>
          </p:cNvPr>
          <p:cNvSpPr/>
          <p:nvPr/>
        </p:nvSpPr>
        <p:spPr>
          <a:xfrm>
            <a:off x="4459139" y="2143390"/>
            <a:ext cx="457186" cy="1377050"/>
          </a:xfrm>
          <a:custGeom>
            <a:avLst/>
            <a:gdLst>
              <a:gd name="connsiteX0" fmla="*/ 377986 w 457186"/>
              <a:gd name="connsiteY0" fmla="*/ 0 h 1377050"/>
              <a:gd name="connsiteX1" fmla="*/ 457186 w 457186"/>
              <a:gd name="connsiteY1" fmla="*/ 0 h 1377050"/>
              <a:gd name="connsiteX2" fmla="*/ 457186 w 457186"/>
              <a:gd name="connsiteY2" fmla="*/ 974562 h 1377050"/>
              <a:gd name="connsiteX3" fmla="*/ 54698 w 457186"/>
              <a:gd name="connsiteY3" fmla="*/ 1377050 h 1377050"/>
              <a:gd name="connsiteX4" fmla="*/ 0 w 457186"/>
              <a:gd name="connsiteY4" fmla="*/ 1377050 h 1377050"/>
              <a:gd name="connsiteX5" fmla="*/ 0 w 457186"/>
              <a:gd name="connsiteY5" fmla="*/ 1285873 h 1377050"/>
              <a:gd name="connsiteX6" fmla="*/ 70747 w 457186"/>
              <a:gd name="connsiteY6" fmla="*/ 1285873 h 1377050"/>
              <a:gd name="connsiteX7" fmla="*/ 377986 w 457186"/>
              <a:gd name="connsiteY7" fmla="*/ 978634 h 13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86" h="1377050">
                <a:moveTo>
                  <a:pt x="377986" y="0"/>
                </a:moveTo>
                <a:lnTo>
                  <a:pt x="457186" y="0"/>
                </a:lnTo>
                <a:lnTo>
                  <a:pt x="457186" y="974562"/>
                </a:lnTo>
                <a:cubicBezTo>
                  <a:pt x="457186" y="1196850"/>
                  <a:pt x="276986" y="1377050"/>
                  <a:pt x="54698" y="1377050"/>
                </a:cubicBezTo>
                <a:lnTo>
                  <a:pt x="0" y="1377050"/>
                </a:lnTo>
                <a:lnTo>
                  <a:pt x="0" y="1285873"/>
                </a:lnTo>
                <a:lnTo>
                  <a:pt x="70747" y="1285873"/>
                </a:lnTo>
                <a:cubicBezTo>
                  <a:pt x="240430" y="1285873"/>
                  <a:pt x="377986" y="1148317"/>
                  <a:pt x="377986" y="978634"/>
                </a:cubicBezTo>
                <a:close/>
              </a:path>
            </a:pathLst>
          </a:custGeom>
          <a:solidFill>
            <a:srgbClr val="29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81">
            <a:extLst>
              <a:ext uri="{FF2B5EF4-FFF2-40B4-BE49-F238E27FC236}">
                <a16:creationId xmlns:a16="http://schemas.microsoft.com/office/drawing/2014/main" id="{3EF7394E-7206-43CA-99AF-E0F7BCF329E8}"/>
              </a:ext>
            </a:extLst>
          </p:cNvPr>
          <p:cNvSpPr/>
          <p:nvPr/>
        </p:nvSpPr>
        <p:spPr>
          <a:xfrm>
            <a:off x="6316857" y="2143390"/>
            <a:ext cx="457186" cy="1377050"/>
          </a:xfrm>
          <a:custGeom>
            <a:avLst/>
            <a:gdLst>
              <a:gd name="connsiteX0" fmla="*/ 377986 w 457186"/>
              <a:gd name="connsiteY0" fmla="*/ 0 h 1377050"/>
              <a:gd name="connsiteX1" fmla="*/ 457186 w 457186"/>
              <a:gd name="connsiteY1" fmla="*/ 0 h 1377050"/>
              <a:gd name="connsiteX2" fmla="*/ 457186 w 457186"/>
              <a:gd name="connsiteY2" fmla="*/ 974562 h 1377050"/>
              <a:gd name="connsiteX3" fmla="*/ 54698 w 457186"/>
              <a:gd name="connsiteY3" fmla="*/ 1377050 h 1377050"/>
              <a:gd name="connsiteX4" fmla="*/ 0 w 457186"/>
              <a:gd name="connsiteY4" fmla="*/ 1377050 h 1377050"/>
              <a:gd name="connsiteX5" fmla="*/ 0 w 457186"/>
              <a:gd name="connsiteY5" fmla="*/ 1285873 h 1377050"/>
              <a:gd name="connsiteX6" fmla="*/ 70747 w 457186"/>
              <a:gd name="connsiteY6" fmla="*/ 1285873 h 1377050"/>
              <a:gd name="connsiteX7" fmla="*/ 377986 w 457186"/>
              <a:gd name="connsiteY7" fmla="*/ 978634 h 13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86" h="1377050">
                <a:moveTo>
                  <a:pt x="377986" y="0"/>
                </a:moveTo>
                <a:lnTo>
                  <a:pt x="457186" y="0"/>
                </a:lnTo>
                <a:lnTo>
                  <a:pt x="457186" y="974562"/>
                </a:lnTo>
                <a:cubicBezTo>
                  <a:pt x="457186" y="1196850"/>
                  <a:pt x="276986" y="1377050"/>
                  <a:pt x="54698" y="1377050"/>
                </a:cubicBezTo>
                <a:lnTo>
                  <a:pt x="0" y="1377050"/>
                </a:lnTo>
                <a:lnTo>
                  <a:pt x="0" y="1285873"/>
                </a:lnTo>
                <a:lnTo>
                  <a:pt x="70747" y="1285873"/>
                </a:lnTo>
                <a:cubicBezTo>
                  <a:pt x="240430" y="1285873"/>
                  <a:pt x="377986" y="1148317"/>
                  <a:pt x="377986" y="978634"/>
                </a:cubicBezTo>
                <a:close/>
              </a:path>
            </a:pathLst>
          </a:custGeom>
          <a:solidFill>
            <a:srgbClr val="29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82">
            <a:extLst>
              <a:ext uri="{FF2B5EF4-FFF2-40B4-BE49-F238E27FC236}">
                <a16:creationId xmlns:a16="http://schemas.microsoft.com/office/drawing/2014/main" id="{A212B198-7A4F-4D1A-92A2-B035B1B5037C}"/>
              </a:ext>
            </a:extLst>
          </p:cNvPr>
          <p:cNvSpPr/>
          <p:nvPr/>
        </p:nvSpPr>
        <p:spPr>
          <a:xfrm>
            <a:off x="8174575" y="2143390"/>
            <a:ext cx="457186" cy="1377050"/>
          </a:xfrm>
          <a:custGeom>
            <a:avLst/>
            <a:gdLst>
              <a:gd name="connsiteX0" fmla="*/ 377986 w 457186"/>
              <a:gd name="connsiteY0" fmla="*/ 0 h 1377050"/>
              <a:gd name="connsiteX1" fmla="*/ 457186 w 457186"/>
              <a:gd name="connsiteY1" fmla="*/ 0 h 1377050"/>
              <a:gd name="connsiteX2" fmla="*/ 457186 w 457186"/>
              <a:gd name="connsiteY2" fmla="*/ 974562 h 1377050"/>
              <a:gd name="connsiteX3" fmla="*/ 54698 w 457186"/>
              <a:gd name="connsiteY3" fmla="*/ 1377050 h 1377050"/>
              <a:gd name="connsiteX4" fmla="*/ 0 w 457186"/>
              <a:gd name="connsiteY4" fmla="*/ 1377050 h 1377050"/>
              <a:gd name="connsiteX5" fmla="*/ 0 w 457186"/>
              <a:gd name="connsiteY5" fmla="*/ 1285873 h 1377050"/>
              <a:gd name="connsiteX6" fmla="*/ 70747 w 457186"/>
              <a:gd name="connsiteY6" fmla="*/ 1285873 h 1377050"/>
              <a:gd name="connsiteX7" fmla="*/ 377986 w 457186"/>
              <a:gd name="connsiteY7" fmla="*/ 978634 h 13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86" h="1377050">
                <a:moveTo>
                  <a:pt x="377986" y="0"/>
                </a:moveTo>
                <a:lnTo>
                  <a:pt x="457186" y="0"/>
                </a:lnTo>
                <a:lnTo>
                  <a:pt x="457186" y="974562"/>
                </a:lnTo>
                <a:cubicBezTo>
                  <a:pt x="457186" y="1196850"/>
                  <a:pt x="276986" y="1377050"/>
                  <a:pt x="54698" y="1377050"/>
                </a:cubicBezTo>
                <a:lnTo>
                  <a:pt x="0" y="1377050"/>
                </a:lnTo>
                <a:lnTo>
                  <a:pt x="0" y="1285873"/>
                </a:lnTo>
                <a:lnTo>
                  <a:pt x="70747" y="1285873"/>
                </a:lnTo>
                <a:cubicBezTo>
                  <a:pt x="240430" y="1285873"/>
                  <a:pt x="377986" y="1148317"/>
                  <a:pt x="377986" y="978634"/>
                </a:cubicBezTo>
                <a:close/>
              </a:path>
            </a:pathLst>
          </a:custGeom>
          <a:solidFill>
            <a:srgbClr val="29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83">
            <a:extLst>
              <a:ext uri="{FF2B5EF4-FFF2-40B4-BE49-F238E27FC236}">
                <a16:creationId xmlns:a16="http://schemas.microsoft.com/office/drawing/2014/main" id="{4EF5BB49-5E6C-4055-A63A-5882B4B744A8}"/>
              </a:ext>
            </a:extLst>
          </p:cNvPr>
          <p:cNvSpPr/>
          <p:nvPr/>
        </p:nvSpPr>
        <p:spPr>
          <a:xfrm flipV="1">
            <a:off x="5387998" y="3429000"/>
            <a:ext cx="457186" cy="1380744"/>
          </a:xfrm>
          <a:custGeom>
            <a:avLst/>
            <a:gdLst>
              <a:gd name="connsiteX0" fmla="*/ 377986 w 457186"/>
              <a:gd name="connsiteY0" fmla="*/ 0 h 1377050"/>
              <a:gd name="connsiteX1" fmla="*/ 457186 w 457186"/>
              <a:gd name="connsiteY1" fmla="*/ 0 h 1377050"/>
              <a:gd name="connsiteX2" fmla="*/ 457186 w 457186"/>
              <a:gd name="connsiteY2" fmla="*/ 974562 h 1377050"/>
              <a:gd name="connsiteX3" fmla="*/ 54698 w 457186"/>
              <a:gd name="connsiteY3" fmla="*/ 1377050 h 1377050"/>
              <a:gd name="connsiteX4" fmla="*/ 0 w 457186"/>
              <a:gd name="connsiteY4" fmla="*/ 1377050 h 1377050"/>
              <a:gd name="connsiteX5" fmla="*/ 0 w 457186"/>
              <a:gd name="connsiteY5" fmla="*/ 1285873 h 1377050"/>
              <a:gd name="connsiteX6" fmla="*/ 70747 w 457186"/>
              <a:gd name="connsiteY6" fmla="*/ 1285873 h 1377050"/>
              <a:gd name="connsiteX7" fmla="*/ 377986 w 457186"/>
              <a:gd name="connsiteY7" fmla="*/ 978634 h 13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86" h="1377050">
                <a:moveTo>
                  <a:pt x="377986" y="0"/>
                </a:moveTo>
                <a:lnTo>
                  <a:pt x="457186" y="0"/>
                </a:lnTo>
                <a:lnTo>
                  <a:pt x="457186" y="974562"/>
                </a:lnTo>
                <a:cubicBezTo>
                  <a:pt x="457186" y="1196850"/>
                  <a:pt x="276986" y="1377050"/>
                  <a:pt x="54698" y="1377050"/>
                </a:cubicBezTo>
                <a:lnTo>
                  <a:pt x="0" y="1377050"/>
                </a:lnTo>
                <a:lnTo>
                  <a:pt x="0" y="1285873"/>
                </a:lnTo>
                <a:lnTo>
                  <a:pt x="70747" y="1285873"/>
                </a:lnTo>
                <a:cubicBezTo>
                  <a:pt x="240430" y="1285873"/>
                  <a:pt x="377986" y="1148317"/>
                  <a:pt x="377986" y="978634"/>
                </a:cubicBezTo>
                <a:close/>
              </a:path>
            </a:pathLst>
          </a:custGeom>
          <a:solidFill>
            <a:srgbClr val="29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84">
            <a:extLst>
              <a:ext uri="{FF2B5EF4-FFF2-40B4-BE49-F238E27FC236}">
                <a16:creationId xmlns:a16="http://schemas.microsoft.com/office/drawing/2014/main" id="{A7576336-05EE-4B8D-AFDC-C02914FF4D63}"/>
              </a:ext>
            </a:extLst>
          </p:cNvPr>
          <p:cNvSpPr/>
          <p:nvPr/>
        </p:nvSpPr>
        <p:spPr>
          <a:xfrm flipV="1">
            <a:off x="7245716" y="3429000"/>
            <a:ext cx="457186" cy="1380744"/>
          </a:xfrm>
          <a:custGeom>
            <a:avLst/>
            <a:gdLst>
              <a:gd name="connsiteX0" fmla="*/ 377986 w 457186"/>
              <a:gd name="connsiteY0" fmla="*/ 0 h 1377050"/>
              <a:gd name="connsiteX1" fmla="*/ 457186 w 457186"/>
              <a:gd name="connsiteY1" fmla="*/ 0 h 1377050"/>
              <a:gd name="connsiteX2" fmla="*/ 457186 w 457186"/>
              <a:gd name="connsiteY2" fmla="*/ 974562 h 1377050"/>
              <a:gd name="connsiteX3" fmla="*/ 54698 w 457186"/>
              <a:gd name="connsiteY3" fmla="*/ 1377050 h 1377050"/>
              <a:gd name="connsiteX4" fmla="*/ 0 w 457186"/>
              <a:gd name="connsiteY4" fmla="*/ 1377050 h 1377050"/>
              <a:gd name="connsiteX5" fmla="*/ 0 w 457186"/>
              <a:gd name="connsiteY5" fmla="*/ 1285873 h 1377050"/>
              <a:gd name="connsiteX6" fmla="*/ 70747 w 457186"/>
              <a:gd name="connsiteY6" fmla="*/ 1285873 h 1377050"/>
              <a:gd name="connsiteX7" fmla="*/ 377986 w 457186"/>
              <a:gd name="connsiteY7" fmla="*/ 978634 h 13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86" h="1377050">
                <a:moveTo>
                  <a:pt x="377986" y="0"/>
                </a:moveTo>
                <a:lnTo>
                  <a:pt x="457186" y="0"/>
                </a:lnTo>
                <a:lnTo>
                  <a:pt x="457186" y="974562"/>
                </a:lnTo>
                <a:cubicBezTo>
                  <a:pt x="457186" y="1196850"/>
                  <a:pt x="276986" y="1377050"/>
                  <a:pt x="54698" y="1377050"/>
                </a:cubicBezTo>
                <a:lnTo>
                  <a:pt x="0" y="1377050"/>
                </a:lnTo>
                <a:lnTo>
                  <a:pt x="0" y="1285873"/>
                </a:lnTo>
                <a:lnTo>
                  <a:pt x="70747" y="1285873"/>
                </a:lnTo>
                <a:cubicBezTo>
                  <a:pt x="240430" y="1285873"/>
                  <a:pt x="377986" y="1148317"/>
                  <a:pt x="377986" y="978634"/>
                </a:cubicBezTo>
                <a:close/>
              </a:path>
            </a:pathLst>
          </a:custGeom>
          <a:solidFill>
            <a:srgbClr val="29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85">
            <a:extLst>
              <a:ext uri="{FF2B5EF4-FFF2-40B4-BE49-F238E27FC236}">
                <a16:creationId xmlns:a16="http://schemas.microsoft.com/office/drawing/2014/main" id="{9F62A606-9301-40C7-8267-D8B4908515BA}"/>
              </a:ext>
            </a:extLst>
          </p:cNvPr>
          <p:cNvSpPr/>
          <p:nvPr/>
        </p:nvSpPr>
        <p:spPr>
          <a:xfrm flipV="1">
            <a:off x="9103433" y="3429000"/>
            <a:ext cx="457186" cy="1380744"/>
          </a:xfrm>
          <a:custGeom>
            <a:avLst/>
            <a:gdLst>
              <a:gd name="connsiteX0" fmla="*/ 377986 w 457186"/>
              <a:gd name="connsiteY0" fmla="*/ 0 h 1377050"/>
              <a:gd name="connsiteX1" fmla="*/ 457186 w 457186"/>
              <a:gd name="connsiteY1" fmla="*/ 0 h 1377050"/>
              <a:gd name="connsiteX2" fmla="*/ 457186 w 457186"/>
              <a:gd name="connsiteY2" fmla="*/ 974562 h 1377050"/>
              <a:gd name="connsiteX3" fmla="*/ 54698 w 457186"/>
              <a:gd name="connsiteY3" fmla="*/ 1377050 h 1377050"/>
              <a:gd name="connsiteX4" fmla="*/ 0 w 457186"/>
              <a:gd name="connsiteY4" fmla="*/ 1377050 h 1377050"/>
              <a:gd name="connsiteX5" fmla="*/ 0 w 457186"/>
              <a:gd name="connsiteY5" fmla="*/ 1285873 h 1377050"/>
              <a:gd name="connsiteX6" fmla="*/ 70747 w 457186"/>
              <a:gd name="connsiteY6" fmla="*/ 1285873 h 1377050"/>
              <a:gd name="connsiteX7" fmla="*/ 377986 w 457186"/>
              <a:gd name="connsiteY7" fmla="*/ 978634 h 13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186" h="1377050">
                <a:moveTo>
                  <a:pt x="377986" y="0"/>
                </a:moveTo>
                <a:lnTo>
                  <a:pt x="457186" y="0"/>
                </a:lnTo>
                <a:lnTo>
                  <a:pt x="457186" y="974562"/>
                </a:lnTo>
                <a:cubicBezTo>
                  <a:pt x="457186" y="1196850"/>
                  <a:pt x="276986" y="1377050"/>
                  <a:pt x="54698" y="1377050"/>
                </a:cubicBezTo>
                <a:lnTo>
                  <a:pt x="0" y="1377050"/>
                </a:lnTo>
                <a:lnTo>
                  <a:pt x="0" y="1285873"/>
                </a:lnTo>
                <a:lnTo>
                  <a:pt x="70747" y="1285873"/>
                </a:lnTo>
                <a:cubicBezTo>
                  <a:pt x="240430" y="1285873"/>
                  <a:pt x="377986" y="1148317"/>
                  <a:pt x="377986" y="978634"/>
                </a:cubicBezTo>
                <a:close/>
              </a:path>
            </a:pathLst>
          </a:custGeom>
          <a:solidFill>
            <a:srgbClr val="295D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Elemento grafico 45" descr="Carrello della spesa con riempimento a tinta unita">
            <a:extLst>
              <a:ext uri="{FF2B5EF4-FFF2-40B4-BE49-F238E27FC236}">
                <a16:creationId xmlns:a16="http://schemas.microsoft.com/office/drawing/2014/main" id="{EC6A6F4E-348C-4382-8EC3-3F95AAAD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4864" y="1600455"/>
            <a:ext cx="457186" cy="457186"/>
          </a:xfrm>
          <a:prstGeom prst="rect">
            <a:avLst/>
          </a:prstGeom>
        </p:spPr>
      </p:pic>
      <p:pic>
        <p:nvPicPr>
          <p:cNvPr id="47" name="Elemento grafico 46" descr="Grafico a barre con riempimento a tinta unita">
            <a:extLst>
              <a:ext uri="{FF2B5EF4-FFF2-40B4-BE49-F238E27FC236}">
                <a16:creationId xmlns:a16="http://schemas.microsoft.com/office/drawing/2014/main" id="{F31E21A6-33C5-429A-BE28-E1241993D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74302" y="4904475"/>
            <a:ext cx="470566" cy="470566"/>
          </a:xfrm>
          <a:prstGeom prst="rect">
            <a:avLst/>
          </a:prstGeom>
        </p:spPr>
      </p:pic>
      <p:pic>
        <p:nvPicPr>
          <p:cNvPr id="48" name="Elemento grafico 47" descr="Grafico a barre con andamento ascendente con riempimento a tinta unita">
            <a:extLst>
              <a:ext uri="{FF2B5EF4-FFF2-40B4-BE49-F238E27FC236}">
                <a16:creationId xmlns:a16="http://schemas.microsoft.com/office/drawing/2014/main" id="{CEA5C5F8-A3AC-4D65-8DB5-10F804D925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2529" y="1588126"/>
            <a:ext cx="481844" cy="481844"/>
          </a:xfrm>
          <a:prstGeom prst="rect">
            <a:avLst/>
          </a:prstGeom>
        </p:spPr>
      </p:pic>
      <p:pic>
        <p:nvPicPr>
          <p:cNvPr id="49" name="Elemento grafico 48" descr="Obiettivo contorno">
            <a:extLst>
              <a:ext uri="{FF2B5EF4-FFF2-40B4-BE49-F238E27FC236}">
                <a16:creationId xmlns:a16="http://schemas.microsoft.com/office/drawing/2014/main" id="{6E78292D-4436-4992-A8EA-84CD874E4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3378" y="4870010"/>
            <a:ext cx="553910" cy="553910"/>
          </a:xfrm>
          <a:prstGeom prst="rect">
            <a:avLst/>
          </a:prstGeom>
        </p:spPr>
      </p:pic>
      <p:pic>
        <p:nvPicPr>
          <p:cNvPr id="50" name="Elemento grafico 49" descr="Brainstorming con riempimento a tinta unita">
            <a:extLst>
              <a:ext uri="{FF2B5EF4-FFF2-40B4-BE49-F238E27FC236}">
                <a16:creationId xmlns:a16="http://schemas.microsoft.com/office/drawing/2014/main" id="{D0907B4E-07D7-4D4D-AF88-D397EFB782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7373" y="4908244"/>
            <a:ext cx="477314" cy="477314"/>
          </a:xfrm>
          <a:prstGeom prst="rect">
            <a:avLst/>
          </a:prstGeom>
        </p:spPr>
      </p:pic>
      <p:pic>
        <p:nvPicPr>
          <p:cNvPr id="51" name="Elemento grafico 50" descr="Secchio e straccio con riempimento a tinta unita">
            <a:extLst>
              <a:ext uri="{FF2B5EF4-FFF2-40B4-BE49-F238E27FC236}">
                <a16:creationId xmlns:a16="http://schemas.microsoft.com/office/drawing/2014/main" id="{620EE5A7-406F-4FEA-9784-DB6919DB6E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86181" y="1553565"/>
            <a:ext cx="506137" cy="50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4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17A14B0-FD6E-46E0-BC31-6A961694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dirty="0" err="1"/>
              <a:t>Descrizione</a:t>
            </a:r>
            <a:r>
              <a:rPr lang="en-US" dirty="0"/>
              <a:t> Dataset</a:t>
            </a:r>
          </a:p>
        </p:txBody>
      </p:sp>
      <p:grpSp>
        <p:nvGrpSpPr>
          <p:cNvPr id="11" name="Group 60">
            <a:extLst>
              <a:ext uri="{FF2B5EF4-FFF2-40B4-BE49-F238E27FC236}">
                <a16:creationId xmlns:a16="http://schemas.microsoft.com/office/drawing/2014/main" id="{A8492C84-7C4B-426D-9532-E9D9B499A703}"/>
              </a:ext>
            </a:extLst>
          </p:cNvPr>
          <p:cNvGrpSpPr/>
          <p:nvPr/>
        </p:nvGrpSpPr>
        <p:grpSpPr>
          <a:xfrm>
            <a:off x="8219611" y="2622144"/>
            <a:ext cx="2194560" cy="738986"/>
            <a:chOff x="8921977" y="1433010"/>
            <a:chExt cx="2926080" cy="985311"/>
          </a:xfrm>
        </p:grpSpPr>
        <p:sp>
          <p:nvSpPr>
            <p:cNvPr id="13" name="TextBox 70">
              <a:extLst>
                <a:ext uri="{FF2B5EF4-FFF2-40B4-BE49-F238E27FC236}">
                  <a16:creationId xmlns:a16="http://schemas.microsoft.com/office/drawing/2014/main" id="{E3BD2730-CA5D-4C50-A7E5-ED5D8079F76F}"/>
                </a:ext>
              </a:extLst>
            </p:cNvPr>
            <p:cNvSpPr txBox="1"/>
            <p:nvPr/>
          </p:nvSpPr>
          <p:spPr>
            <a:xfrm>
              <a:off x="8921977" y="14330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3">
                      <a:lumMod val="75000"/>
                    </a:schemeClr>
                  </a:solidFill>
                </a:rPr>
                <a:t>Campaign Category</a:t>
              </a:r>
            </a:p>
          </p:txBody>
        </p:sp>
        <p:sp>
          <p:nvSpPr>
            <p:cNvPr id="15" name="TextBox 71">
              <a:extLst>
                <a:ext uri="{FF2B5EF4-FFF2-40B4-BE49-F238E27FC236}">
                  <a16:creationId xmlns:a16="http://schemas.microsoft.com/office/drawing/2014/main" id="{BE35070C-6B26-4E54-8644-8F26F29C8400}"/>
                </a:ext>
              </a:extLst>
            </p:cNvPr>
            <p:cNvSpPr txBox="1"/>
            <p:nvPr/>
          </p:nvSpPr>
          <p:spPr>
            <a:xfrm>
              <a:off x="8921977" y="1925880"/>
              <a:ext cx="2926080" cy="4924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Tipo di campagna</a:t>
              </a:r>
            </a:p>
          </p:txBody>
        </p:sp>
      </p:grpSp>
      <p:grpSp>
        <p:nvGrpSpPr>
          <p:cNvPr id="17" name="Group 61">
            <a:extLst>
              <a:ext uri="{FF2B5EF4-FFF2-40B4-BE49-F238E27FC236}">
                <a16:creationId xmlns:a16="http://schemas.microsoft.com/office/drawing/2014/main" id="{F579520A-B93C-4B8E-94C3-7086A84D5F77}"/>
              </a:ext>
            </a:extLst>
          </p:cNvPr>
          <p:cNvGrpSpPr/>
          <p:nvPr/>
        </p:nvGrpSpPr>
        <p:grpSpPr>
          <a:xfrm>
            <a:off x="8219611" y="4935913"/>
            <a:ext cx="2194560" cy="1015985"/>
            <a:chOff x="8921977" y="4039671"/>
            <a:chExt cx="2926080" cy="1354644"/>
          </a:xfrm>
        </p:grpSpPr>
        <p:sp>
          <p:nvSpPr>
            <p:cNvPr id="18" name="TextBox 68">
              <a:extLst>
                <a:ext uri="{FF2B5EF4-FFF2-40B4-BE49-F238E27FC236}">
                  <a16:creationId xmlns:a16="http://schemas.microsoft.com/office/drawing/2014/main" id="{65969962-2D78-48A6-A7DE-C17477617908}"/>
                </a:ext>
              </a:extLst>
            </p:cNvPr>
            <p:cNvSpPr txBox="1"/>
            <p:nvPr/>
          </p:nvSpPr>
          <p:spPr>
            <a:xfrm>
              <a:off x="8921977" y="403967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4">
                      <a:lumMod val="75000"/>
                    </a:schemeClr>
                  </a:solidFill>
                </a:rPr>
                <a:t>Tickets</a:t>
              </a:r>
            </a:p>
          </p:txBody>
        </p:sp>
        <p:sp>
          <p:nvSpPr>
            <p:cNvPr id="19" name="TextBox 69">
              <a:extLst>
                <a:ext uri="{FF2B5EF4-FFF2-40B4-BE49-F238E27FC236}">
                  <a16:creationId xmlns:a16="http://schemas.microsoft.com/office/drawing/2014/main" id="{BF090105-6752-4B09-B9CC-8BFB85716E80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8617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Dati sulle transazioni del cliente</a:t>
              </a:r>
            </a:p>
          </p:txBody>
        </p:sp>
      </p:grpSp>
      <p:grpSp>
        <p:nvGrpSpPr>
          <p:cNvPr id="20" name="Group 62">
            <a:extLst>
              <a:ext uri="{FF2B5EF4-FFF2-40B4-BE49-F238E27FC236}">
                <a16:creationId xmlns:a16="http://schemas.microsoft.com/office/drawing/2014/main" id="{EAC4EBD5-0130-4612-8C34-50E9DBD510A3}"/>
              </a:ext>
            </a:extLst>
          </p:cNvPr>
          <p:cNvGrpSpPr/>
          <p:nvPr/>
        </p:nvGrpSpPr>
        <p:grpSpPr>
          <a:xfrm>
            <a:off x="8219611" y="1465259"/>
            <a:ext cx="2194560" cy="1015985"/>
            <a:chOff x="8921977" y="1433010"/>
            <a:chExt cx="2926080" cy="1354644"/>
          </a:xfrm>
        </p:grpSpPr>
        <p:sp>
          <p:nvSpPr>
            <p:cNvPr id="21" name="TextBox 66">
              <a:extLst>
                <a:ext uri="{FF2B5EF4-FFF2-40B4-BE49-F238E27FC236}">
                  <a16:creationId xmlns:a16="http://schemas.microsoft.com/office/drawing/2014/main" id="{B968D965-3349-4671-9FA2-95CA1EBC9823}"/>
                </a:ext>
              </a:extLst>
            </p:cNvPr>
            <p:cNvSpPr txBox="1"/>
            <p:nvPr/>
          </p:nvSpPr>
          <p:spPr>
            <a:xfrm>
              <a:off x="8921977" y="14330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2">
                      <a:lumMod val="75000"/>
                    </a:schemeClr>
                  </a:solidFill>
                </a:rPr>
                <a:t>Privacy</a:t>
              </a:r>
            </a:p>
          </p:txBody>
        </p:sp>
        <p:sp>
          <p:nvSpPr>
            <p:cNvPr id="22" name="TextBox 67">
              <a:extLst>
                <a:ext uri="{FF2B5EF4-FFF2-40B4-BE49-F238E27FC236}">
                  <a16:creationId xmlns:a16="http://schemas.microsoft.com/office/drawing/2014/main" id="{9960A1BA-2B34-4C15-9FAC-CFABD5391031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8617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Dati riguardanti la privacy</a:t>
              </a:r>
            </a:p>
          </p:txBody>
        </p:sp>
      </p:grpSp>
      <p:grpSp>
        <p:nvGrpSpPr>
          <p:cNvPr id="23" name="Group 63">
            <a:extLst>
              <a:ext uri="{FF2B5EF4-FFF2-40B4-BE49-F238E27FC236}">
                <a16:creationId xmlns:a16="http://schemas.microsoft.com/office/drawing/2014/main" id="{DEBCD243-5E9B-4C92-A23F-766F747978B9}"/>
              </a:ext>
            </a:extLst>
          </p:cNvPr>
          <p:cNvGrpSpPr/>
          <p:nvPr/>
        </p:nvGrpSpPr>
        <p:grpSpPr>
          <a:xfrm>
            <a:off x="8219611" y="3779027"/>
            <a:ext cx="2194560" cy="1015985"/>
            <a:chOff x="8921977" y="4039671"/>
            <a:chExt cx="2926080" cy="1354644"/>
          </a:xfrm>
        </p:grpSpPr>
        <p:sp>
          <p:nvSpPr>
            <p:cNvPr id="24" name="TextBox 64">
              <a:extLst>
                <a:ext uri="{FF2B5EF4-FFF2-40B4-BE49-F238E27FC236}">
                  <a16:creationId xmlns:a16="http://schemas.microsoft.com/office/drawing/2014/main" id="{8312A7DA-9D48-4D3C-BA46-84D71490B18C}"/>
                </a:ext>
              </a:extLst>
            </p:cNvPr>
            <p:cNvSpPr txBox="1"/>
            <p:nvPr/>
          </p:nvSpPr>
          <p:spPr>
            <a:xfrm>
              <a:off x="8921977" y="403967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en-US" sz="2000" b="1" noProof="1">
                  <a:solidFill>
                    <a:schemeClr val="accent5"/>
                  </a:solidFill>
                </a:rPr>
                <a:t>Campaign Event</a:t>
              </a:r>
            </a:p>
          </p:txBody>
        </p:sp>
        <p:sp>
          <p:nvSpPr>
            <p:cNvPr id="25" name="TextBox 65">
              <a:extLst>
                <a:ext uri="{FF2B5EF4-FFF2-40B4-BE49-F238E27FC236}">
                  <a16:creationId xmlns:a16="http://schemas.microsoft.com/office/drawing/2014/main" id="{DBE065C3-3E43-4CC3-9523-4DC5A1FD4A63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8617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Tipo di evento nella campagna</a:t>
              </a:r>
            </a:p>
          </p:txBody>
        </p:sp>
      </p:grpSp>
      <p:grpSp>
        <p:nvGrpSpPr>
          <p:cNvPr id="26" name="Group 73">
            <a:extLst>
              <a:ext uri="{FF2B5EF4-FFF2-40B4-BE49-F238E27FC236}">
                <a16:creationId xmlns:a16="http://schemas.microsoft.com/office/drawing/2014/main" id="{AC3FB5DB-9FF5-4E76-92B5-35E0A00F8374}"/>
              </a:ext>
            </a:extLst>
          </p:cNvPr>
          <p:cNvGrpSpPr/>
          <p:nvPr/>
        </p:nvGrpSpPr>
        <p:grpSpPr>
          <a:xfrm>
            <a:off x="1777830" y="3200585"/>
            <a:ext cx="2194560" cy="738986"/>
            <a:chOff x="8921977" y="1433010"/>
            <a:chExt cx="2926080" cy="985312"/>
          </a:xfrm>
        </p:grpSpPr>
        <p:sp>
          <p:nvSpPr>
            <p:cNvPr id="27" name="TextBox 83">
              <a:extLst>
                <a:ext uri="{FF2B5EF4-FFF2-40B4-BE49-F238E27FC236}">
                  <a16:creationId xmlns:a16="http://schemas.microsoft.com/office/drawing/2014/main" id="{54A3D7B5-26F1-4FE1-BE3B-FE85BCD368B5}"/>
                </a:ext>
              </a:extLst>
            </p:cNvPr>
            <p:cNvSpPr txBox="1"/>
            <p:nvPr/>
          </p:nvSpPr>
          <p:spPr>
            <a:xfrm>
              <a:off x="8921977" y="14330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rgbClr val="EB1E42"/>
                  </a:solidFill>
                </a:rPr>
                <a:t>Account</a:t>
              </a:r>
            </a:p>
          </p:txBody>
        </p:sp>
        <p:sp>
          <p:nvSpPr>
            <p:cNvPr id="28" name="TextBox 84">
              <a:extLst>
                <a:ext uri="{FF2B5EF4-FFF2-40B4-BE49-F238E27FC236}">
                  <a16:creationId xmlns:a16="http://schemas.microsoft.com/office/drawing/2014/main" id="{2060A8D6-92CA-40B7-9321-162634F235E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9244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Dati account cliente</a:t>
              </a:r>
            </a:p>
          </p:txBody>
        </p:sp>
      </p:grpSp>
      <p:grpSp>
        <p:nvGrpSpPr>
          <p:cNvPr id="29" name="Group 74">
            <a:extLst>
              <a:ext uri="{FF2B5EF4-FFF2-40B4-BE49-F238E27FC236}">
                <a16:creationId xmlns:a16="http://schemas.microsoft.com/office/drawing/2014/main" id="{75B0A88E-80B1-4FE2-830F-5910A6ABB8F3}"/>
              </a:ext>
            </a:extLst>
          </p:cNvPr>
          <p:cNvGrpSpPr/>
          <p:nvPr/>
        </p:nvGrpSpPr>
        <p:grpSpPr>
          <a:xfrm>
            <a:off x="1777830" y="4357470"/>
            <a:ext cx="2194560" cy="1015985"/>
            <a:chOff x="8921977" y="4039671"/>
            <a:chExt cx="2926080" cy="1354644"/>
          </a:xfrm>
        </p:grpSpPr>
        <p:sp>
          <p:nvSpPr>
            <p:cNvPr id="30" name="TextBox 81">
              <a:extLst>
                <a:ext uri="{FF2B5EF4-FFF2-40B4-BE49-F238E27FC236}">
                  <a16:creationId xmlns:a16="http://schemas.microsoft.com/office/drawing/2014/main" id="{8233B64D-C194-4C93-8941-951062C6A290}"/>
                </a:ext>
              </a:extLst>
            </p:cNvPr>
            <p:cNvSpPr txBox="1"/>
            <p:nvPr/>
          </p:nvSpPr>
          <p:spPr>
            <a:xfrm>
              <a:off x="8921977" y="4039671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accent6">
                      <a:lumMod val="75000"/>
                    </a:schemeClr>
                  </a:solidFill>
                </a:rPr>
                <a:t>Address</a:t>
              </a:r>
            </a:p>
          </p:txBody>
        </p:sp>
        <p:sp>
          <p:nvSpPr>
            <p:cNvPr id="31" name="TextBox 82">
              <a:extLst>
                <a:ext uri="{FF2B5EF4-FFF2-40B4-BE49-F238E27FC236}">
                  <a16:creationId xmlns:a16="http://schemas.microsoft.com/office/drawing/2014/main" id="{32AC2119-6947-495D-AE9C-F9ADE2518518}"/>
                </a:ext>
              </a:extLst>
            </p:cNvPr>
            <p:cNvSpPr txBox="1"/>
            <p:nvPr/>
          </p:nvSpPr>
          <p:spPr>
            <a:xfrm>
              <a:off x="8921977" y="4532542"/>
              <a:ext cx="2926080" cy="8617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Localizzazione geografica del cliente</a:t>
              </a:r>
            </a:p>
          </p:txBody>
        </p:sp>
      </p:grpSp>
      <p:grpSp>
        <p:nvGrpSpPr>
          <p:cNvPr id="32" name="Group 75">
            <a:extLst>
              <a:ext uri="{FF2B5EF4-FFF2-40B4-BE49-F238E27FC236}">
                <a16:creationId xmlns:a16="http://schemas.microsoft.com/office/drawing/2014/main" id="{A4A26D27-8AFC-47FC-9120-5DB81D1EB4C6}"/>
              </a:ext>
            </a:extLst>
          </p:cNvPr>
          <p:cNvGrpSpPr/>
          <p:nvPr/>
        </p:nvGrpSpPr>
        <p:grpSpPr>
          <a:xfrm>
            <a:off x="1777830" y="2043699"/>
            <a:ext cx="2194560" cy="1015985"/>
            <a:chOff x="8921977" y="1433010"/>
            <a:chExt cx="2926080" cy="1354644"/>
          </a:xfrm>
        </p:grpSpPr>
        <p:sp>
          <p:nvSpPr>
            <p:cNvPr id="33" name="TextBox 79">
              <a:extLst>
                <a:ext uri="{FF2B5EF4-FFF2-40B4-BE49-F238E27FC236}">
                  <a16:creationId xmlns:a16="http://schemas.microsoft.com/office/drawing/2014/main" id="{6E99600B-7247-48EE-82AD-3E8631C7E16C}"/>
                </a:ext>
              </a:extLst>
            </p:cNvPr>
            <p:cNvSpPr txBox="1"/>
            <p:nvPr/>
          </p:nvSpPr>
          <p:spPr>
            <a:xfrm>
              <a:off x="8921977" y="1433010"/>
              <a:ext cx="2926080" cy="53348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r"/>
              <a:r>
                <a:rPr lang="en-US" sz="2000" b="1" noProof="1">
                  <a:solidFill>
                    <a:schemeClr val="tx2"/>
                  </a:solidFill>
                </a:rPr>
                <a:t>Fidelity</a:t>
              </a:r>
            </a:p>
          </p:txBody>
        </p:sp>
        <p:sp>
          <p:nvSpPr>
            <p:cNvPr id="34" name="TextBox 80">
              <a:extLst>
                <a:ext uri="{FF2B5EF4-FFF2-40B4-BE49-F238E27FC236}">
                  <a16:creationId xmlns:a16="http://schemas.microsoft.com/office/drawing/2014/main" id="{77F66D03-E8EF-47A6-B8FD-2E1E8A7EE1A9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86177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Tipologia di carta fedeltà del cliente</a:t>
              </a:r>
            </a:p>
          </p:txBody>
        </p:sp>
      </p:grpSp>
      <p:sp>
        <p:nvSpPr>
          <p:cNvPr id="35" name="Freeform: Shape 10">
            <a:extLst>
              <a:ext uri="{FF2B5EF4-FFF2-40B4-BE49-F238E27FC236}">
                <a16:creationId xmlns:a16="http://schemas.microsoft.com/office/drawing/2014/main" id="{565838A4-F615-4E9F-855A-295BCCE273F0}"/>
              </a:ext>
            </a:extLst>
          </p:cNvPr>
          <p:cNvSpPr/>
          <p:nvPr/>
        </p:nvSpPr>
        <p:spPr>
          <a:xfrm>
            <a:off x="4996454" y="1829902"/>
            <a:ext cx="1041414" cy="1598222"/>
          </a:xfrm>
          <a:custGeom>
            <a:avLst/>
            <a:gdLst>
              <a:gd name="connsiteX0" fmla="*/ 737842 w 1558863"/>
              <a:gd name="connsiteY0" fmla="*/ 984 h 2392333"/>
              <a:gd name="connsiteX1" fmla="*/ 1477069 w 1558863"/>
              <a:gd name="connsiteY1" fmla="*/ 438904 h 2392333"/>
              <a:gd name="connsiteX2" fmla="*/ 1553851 w 1558863"/>
              <a:gd name="connsiteY2" fmla="*/ 737842 h 2392333"/>
              <a:gd name="connsiteX3" fmla="*/ 1552623 w 1558863"/>
              <a:gd name="connsiteY3" fmla="*/ 764158 h 2392333"/>
              <a:gd name="connsiteX4" fmla="*/ 1555507 w 1558863"/>
              <a:gd name="connsiteY4" fmla="*/ 762762 h 2392333"/>
              <a:gd name="connsiteX5" fmla="*/ 1558863 w 1558863"/>
              <a:gd name="connsiteY5" fmla="*/ 2392333 h 2392333"/>
              <a:gd name="connsiteX6" fmla="*/ 283028 w 1558863"/>
              <a:gd name="connsiteY6" fmla="*/ 1378427 h 2392333"/>
              <a:gd name="connsiteX7" fmla="*/ 285911 w 1558863"/>
              <a:gd name="connsiteY7" fmla="*/ 1377033 h 2392333"/>
              <a:gd name="connsiteX8" fmla="*/ 264514 w 1558863"/>
              <a:gd name="connsiteY8" fmla="*/ 1361664 h 2392333"/>
              <a:gd name="connsiteX9" fmla="*/ 77767 w 1558863"/>
              <a:gd name="connsiteY9" fmla="*/ 1115930 h 2392333"/>
              <a:gd name="connsiteX10" fmla="*/ 438905 w 1558863"/>
              <a:gd name="connsiteY10" fmla="*/ 77766 h 2392333"/>
              <a:gd name="connsiteX11" fmla="*/ 737842 w 1558863"/>
              <a:gd name="connsiteY11" fmla="*/ 984 h 239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58863" h="2392333">
                <a:moveTo>
                  <a:pt x="737842" y="984"/>
                </a:moveTo>
                <a:cubicBezTo>
                  <a:pt x="1040347" y="-14301"/>
                  <a:pt x="1336852" y="149099"/>
                  <a:pt x="1477069" y="438904"/>
                </a:cubicBezTo>
                <a:cubicBezTo>
                  <a:pt x="1523808" y="535506"/>
                  <a:pt x="1548757" y="637007"/>
                  <a:pt x="1553851" y="737842"/>
                </a:cubicBezTo>
                <a:lnTo>
                  <a:pt x="1552623" y="764158"/>
                </a:lnTo>
                <a:lnTo>
                  <a:pt x="1555507" y="762762"/>
                </a:lnTo>
                <a:lnTo>
                  <a:pt x="1558863" y="2392333"/>
                </a:lnTo>
                <a:lnTo>
                  <a:pt x="283028" y="1378427"/>
                </a:lnTo>
                <a:lnTo>
                  <a:pt x="285911" y="1377033"/>
                </a:lnTo>
                <a:lnTo>
                  <a:pt x="264514" y="1361664"/>
                </a:lnTo>
                <a:cubicBezTo>
                  <a:pt x="188610" y="1295088"/>
                  <a:pt x="124506" y="1212532"/>
                  <a:pt x="77767" y="1115930"/>
                </a:cubicBezTo>
                <a:cubicBezTo>
                  <a:pt x="-109189" y="729523"/>
                  <a:pt x="52498" y="264722"/>
                  <a:pt x="438905" y="77766"/>
                </a:cubicBezTo>
                <a:cubicBezTo>
                  <a:pt x="535506" y="31027"/>
                  <a:pt x="637008" y="6079"/>
                  <a:pt x="737842" y="984"/>
                </a:cubicBez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350"/>
          </a:p>
        </p:txBody>
      </p:sp>
      <p:sp>
        <p:nvSpPr>
          <p:cNvPr id="36" name="Freeform: Shape 11">
            <a:extLst>
              <a:ext uri="{FF2B5EF4-FFF2-40B4-BE49-F238E27FC236}">
                <a16:creationId xmlns:a16="http://schemas.microsoft.com/office/drawing/2014/main" id="{ADFF5ADC-13EA-42A7-BEFD-F72CA073E7B2}"/>
              </a:ext>
            </a:extLst>
          </p:cNvPr>
          <p:cNvSpPr/>
          <p:nvPr/>
        </p:nvSpPr>
        <p:spPr>
          <a:xfrm>
            <a:off x="5141127" y="1974574"/>
            <a:ext cx="749380" cy="749381"/>
          </a:xfrm>
          <a:custGeom>
            <a:avLst/>
            <a:gdLst>
              <a:gd name="connsiteX0" fmla="*/ 532312 w 1121726"/>
              <a:gd name="connsiteY0" fmla="*/ 711 h 1121727"/>
              <a:gd name="connsiteX1" fmla="*/ 1065622 w 1121726"/>
              <a:gd name="connsiteY1" fmla="*/ 316646 h 1121727"/>
              <a:gd name="connsiteX2" fmla="*/ 805081 w 1121726"/>
              <a:gd name="connsiteY2" fmla="*/ 1065623 h 1121727"/>
              <a:gd name="connsiteX3" fmla="*/ 56105 w 1121726"/>
              <a:gd name="connsiteY3" fmla="*/ 805082 h 1121727"/>
              <a:gd name="connsiteX4" fmla="*/ 316645 w 1121726"/>
              <a:gd name="connsiteY4" fmla="*/ 56105 h 1121727"/>
              <a:gd name="connsiteX5" fmla="*/ 532312 w 1121726"/>
              <a:gd name="connsiteY5" fmla="*/ 711 h 112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1726" h="1121727">
                <a:moveTo>
                  <a:pt x="532312" y="711"/>
                </a:moveTo>
                <a:cubicBezTo>
                  <a:pt x="750552" y="-10316"/>
                  <a:pt x="964464" y="107568"/>
                  <a:pt x="1065622" y="316646"/>
                </a:cubicBezTo>
                <a:cubicBezTo>
                  <a:pt x="1200500" y="595416"/>
                  <a:pt x="1083852" y="930745"/>
                  <a:pt x="805081" y="1065623"/>
                </a:cubicBezTo>
                <a:cubicBezTo>
                  <a:pt x="526311" y="1200500"/>
                  <a:pt x="190982" y="1083852"/>
                  <a:pt x="56105" y="805082"/>
                </a:cubicBezTo>
                <a:cubicBezTo>
                  <a:pt x="-78773" y="526312"/>
                  <a:pt x="37875" y="190983"/>
                  <a:pt x="316645" y="56105"/>
                </a:cubicBezTo>
                <a:cubicBezTo>
                  <a:pt x="386338" y="22386"/>
                  <a:pt x="459565" y="4387"/>
                  <a:pt x="532312" y="711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  <a:ln/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37" name="Group 133">
            <a:extLst>
              <a:ext uri="{FF2B5EF4-FFF2-40B4-BE49-F238E27FC236}">
                <a16:creationId xmlns:a16="http://schemas.microsoft.com/office/drawing/2014/main" id="{755FE360-D0BA-4122-8CF2-1896D827AA8F}"/>
              </a:ext>
            </a:extLst>
          </p:cNvPr>
          <p:cNvGrpSpPr/>
          <p:nvPr/>
        </p:nvGrpSpPr>
        <p:grpSpPr>
          <a:xfrm>
            <a:off x="4244341" y="2740475"/>
            <a:ext cx="1793528" cy="1038713"/>
            <a:chOff x="3627120" y="2252430"/>
            <a:chExt cx="2391371" cy="1384951"/>
          </a:xfrm>
        </p:grpSpPr>
        <p:sp>
          <p:nvSpPr>
            <p:cNvPr id="38" name="Freeform: Shape 5">
              <a:extLst>
                <a:ext uri="{FF2B5EF4-FFF2-40B4-BE49-F238E27FC236}">
                  <a16:creationId xmlns:a16="http://schemas.microsoft.com/office/drawing/2014/main" id="{DF8D3464-4643-4C9F-BBE1-0C80C45F35EA}"/>
                </a:ext>
              </a:extLst>
            </p:cNvPr>
            <p:cNvSpPr/>
            <p:nvPr/>
          </p:nvSpPr>
          <p:spPr>
            <a:xfrm>
              <a:off x="3627120" y="2252430"/>
              <a:ext cx="2251049" cy="1384951"/>
            </a:xfrm>
            <a:custGeom>
              <a:avLst/>
              <a:gdLst>
                <a:gd name="connsiteX0" fmla="*/ 792860 w 2527148"/>
                <a:gd name="connsiteY0" fmla="*/ 169 h 1554819"/>
                <a:gd name="connsiteX1" fmla="*/ 949119 w 2527148"/>
                <a:gd name="connsiteY1" fmla="*/ 19374 h 1554819"/>
                <a:gd name="connsiteX2" fmla="*/ 1230687 w 2527148"/>
                <a:gd name="connsiteY2" fmla="*/ 145782 h 1554819"/>
                <a:gd name="connsiteX3" fmla="*/ 1250492 w 2527148"/>
                <a:gd name="connsiteY3" fmla="*/ 163154 h 1554819"/>
                <a:gd name="connsiteX4" fmla="*/ 1251200 w 2527148"/>
                <a:gd name="connsiteY4" fmla="*/ 160029 h 1554819"/>
                <a:gd name="connsiteX5" fmla="*/ 2527148 w 2527148"/>
                <a:gd name="connsiteY5" fmla="*/ 1173671 h 1554819"/>
                <a:gd name="connsiteX6" fmla="*/ 938904 w 2527148"/>
                <a:gd name="connsiteY6" fmla="*/ 1538695 h 1554819"/>
                <a:gd name="connsiteX7" fmla="*/ 939612 w 2527148"/>
                <a:gd name="connsiteY7" fmla="*/ 1535571 h 1554819"/>
                <a:gd name="connsiteX8" fmla="*/ 914254 w 2527148"/>
                <a:gd name="connsiteY8" fmla="*/ 1542713 h 1554819"/>
                <a:gd name="connsiteX9" fmla="*/ 605699 w 2527148"/>
                <a:gd name="connsiteY9" fmla="*/ 1535446 h 1554819"/>
                <a:gd name="connsiteX10" fmla="*/ 19373 w 2527148"/>
                <a:gd name="connsiteY10" fmla="*/ 605700 h 1554819"/>
                <a:gd name="connsiteX11" fmla="*/ 792860 w 2527148"/>
                <a:gd name="connsiteY11" fmla="*/ 169 h 1554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7148" h="1554819">
                  <a:moveTo>
                    <a:pt x="792860" y="169"/>
                  </a:moveTo>
                  <a:cubicBezTo>
                    <a:pt x="844493" y="1250"/>
                    <a:pt x="896787" y="7520"/>
                    <a:pt x="949119" y="19374"/>
                  </a:cubicBezTo>
                  <a:cubicBezTo>
                    <a:pt x="1053782" y="43083"/>
                    <a:pt x="1148686" y="86880"/>
                    <a:pt x="1230687" y="145782"/>
                  </a:cubicBezTo>
                  <a:lnTo>
                    <a:pt x="1250492" y="163154"/>
                  </a:lnTo>
                  <a:lnTo>
                    <a:pt x="1251200" y="160029"/>
                  </a:lnTo>
                  <a:lnTo>
                    <a:pt x="2527148" y="1173671"/>
                  </a:lnTo>
                  <a:lnTo>
                    <a:pt x="938904" y="1538695"/>
                  </a:lnTo>
                  <a:lnTo>
                    <a:pt x="939612" y="1535571"/>
                  </a:lnTo>
                  <a:lnTo>
                    <a:pt x="914254" y="1542713"/>
                  </a:lnTo>
                  <a:cubicBezTo>
                    <a:pt x="814875" y="1560528"/>
                    <a:pt x="710361" y="1559154"/>
                    <a:pt x="605699" y="1535446"/>
                  </a:cubicBezTo>
                  <a:cubicBezTo>
                    <a:pt x="187047" y="1440613"/>
                    <a:pt x="-75459" y="1024352"/>
                    <a:pt x="19373" y="605700"/>
                  </a:cubicBezTo>
                  <a:cubicBezTo>
                    <a:pt x="102352" y="239380"/>
                    <a:pt x="431424" y="-7392"/>
                    <a:pt x="792860" y="169"/>
                  </a:cubicBezTo>
                  <a:close/>
                </a:path>
              </a:pathLst>
            </a:custGeom>
            <a:solidFill>
              <a:srgbClr val="EB1E4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39" name="Freeform: Shape 6">
              <a:extLst>
                <a:ext uri="{FF2B5EF4-FFF2-40B4-BE49-F238E27FC236}">
                  <a16:creationId xmlns:a16="http://schemas.microsoft.com/office/drawing/2014/main" id="{5D117255-A667-425D-AEB8-470A26B0C54C}"/>
                </a:ext>
              </a:extLst>
            </p:cNvPr>
            <p:cNvSpPr/>
            <p:nvPr/>
          </p:nvSpPr>
          <p:spPr>
            <a:xfrm>
              <a:off x="3820013" y="2445323"/>
              <a:ext cx="999164" cy="999164"/>
            </a:xfrm>
            <a:custGeom>
              <a:avLst/>
              <a:gdLst>
                <a:gd name="connsiteX0" fmla="*/ 572006 w 1121715"/>
                <a:gd name="connsiteY0" fmla="*/ 122 h 1121714"/>
                <a:gd name="connsiteX1" fmla="*/ 684738 w 1121715"/>
                <a:gd name="connsiteY1" fmla="*/ 13977 h 1121714"/>
                <a:gd name="connsiteX2" fmla="*/ 1107738 w 1121715"/>
                <a:gd name="connsiteY2" fmla="*/ 684736 h 1121714"/>
                <a:gd name="connsiteX3" fmla="*/ 436979 w 1121715"/>
                <a:gd name="connsiteY3" fmla="*/ 1107737 h 1121714"/>
                <a:gd name="connsiteX4" fmla="*/ 13978 w 1121715"/>
                <a:gd name="connsiteY4" fmla="*/ 436978 h 1121714"/>
                <a:gd name="connsiteX5" fmla="*/ 572006 w 1121715"/>
                <a:gd name="connsiteY5" fmla="*/ 122 h 112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715" h="1121714">
                  <a:moveTo>
                    <a:pt x="572006" y="122"/>
                  </a:moveTo>
                  <a:cubicBezTo>
                    <a:pt x="609256" y="901"/>
                    <a:pt x="646984" y="5425"/>
                    <a:pt x="684738" y="13977"/>
                  </a:cubicBezTo>
                  <a:cubicBezTo>
                    <a:pt x="986771" y="82394"/>
                    <a:pt x="1176155" y="382703"/>
                    <a:pt x="1107738" y="684736"/>
                  </a:cubicBezTo>
                  <a:cubicBezTo>
                    <a:pt x="1039322" y="986770"/>
                    <a:pt x="739012" y="1176154"/>
                    <a:pt x="436979" y="1107737"/>
                  </a:cubicBezTo>
                  <a:cubicBezTo>
                    <a:pt x="134946" y="1039321"/>
                    <a:pt x="-54438" y="739011"/>
                    <a:pt x="13978" y="436978"/>
                  </a:cubicBezTo>
                  <a:cubicBezTo>
                    <a:pt x="73843" y="172699"/>
                    <a:pt x="311250" y="-5333"/>
                    <a:pt x="572006" y="122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/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0" name="Freeform: Shape 4">
              <a:extLst>
                <a:ext uri="{FF2B5EF4-FFF2-40B4-BE49-F238E27FC236}">
                  <a16:creationId xmlns:a16="http://schemas.microsoft.com/office/drawing/2014/main" id="{5792010E-3ADB-401C-BBB1-1D4E9821FF43}"/>
                </a:ext>
              </a:extLst>
            </p:cNvPr>
            <p:cNvSpPr/>
            <p:nvPr/>
          </p:nvSpPr>
          <p:spPr>
            <a:xfrm>
              <a:off x="5248380" y="2911997"/>
              <a:ext cx="629789" cy="529279"/>
            </a:xfrm>
            <a:custGeom>
              <a:avLst/>
              <a:gdLst>
                <a:gd name="connsiteX0" fmla="*/ 145550 w 636319"/>
                <a:gd name="connsiteY0" fmla="*/ 0 h 534767"/>
                <a:gd name="connsiteX1" fmla="*/ 636319 w 636319"/>
                <a:gd name="connsiteY1" fmla="*/ 389878 h 534767"/>
                <a:gd name="connsiteX2" fmla="*/ 5901 w 636319"/>
                <a:gd name="connsiteY2" fmla="*/ 534767 h 534767"/>
                <a:gd name="connsiteX3" fmla="*/ 0 w 636319"/>
                <a:gd name="connsiteY3" fmla="*/ 476236 h 534767"/>
                <a:gd name="connsiteX4" fmla="*/ 145423 w 636319"/>
                <a:gd name="connsiteY4" fmla="*/ 154 h 534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319" h="534767">
                  <a:moveTo>
                    <a:pt x="145550" y="0"/>
                  </a:moveTo>
                  <a:lnTo>
                    <a:pt x="636319" y="389878"/>
                  </a:lnTo>
                  <a:lnTo>
                    <a:pt x="5901" y="534767"/>
                  </a:lnTo>
                  <a:lnTo>
                    <a:pt x="0" y="476236"/>
                  </a:lnTo>
                  <a:cubicBezTo>
                    <a:pt x="0" y="299885"/>
                    <a:pt x="53611" y="136054"/>
                    <a:pt x="145423" y="154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1" name="Freeform: Shape 9">
              <a:extLst>
                <a:ext uri="{FF2B5EF4-FFF2-40B4-BE49-F238E27FC236}">
                  <a16:creationId xmlns:a16="http://schemas.microsoft.com/office/drawing/2014/main" id="{E30B592B-B7A0-493B-B6A2-6724F05BDE71}"/>
                </a:ext>
              </a:extLst>
            </p:cNvPr>
            <p:cNvSpPr/>
            <p:nvPr/>
          </p:nvSpPr>
          <p:spPr>
            <a:xfrm>
              <a:off x="5516191" y="2548036"/>
              <a:ext cx="502300" cy="621261"/>
            </a:xfrm>
            <a:custGeom>
              <a:avLst/>
              <a:gdLst>
                <a:gd name="connsiteX0" fmla="*/ 506215 w 507508"/>
                <a:gd name="connsiteY0" fmla="*/ 0 h 627703"/>
                <a:gd name="connsiteX1" fmla="*/ 507508 w 507508"/>
                <a:gd name="connsiteY1" fmla="*/ 627703 h 627703"/>
                <a:gd name="connsiteX2" fmla="*/ 0 w 507508"/>
                <a:gd name="connsiteY2" fmla="*/ 224386 h 627703"/>
                <a:gd name="connsiteX3" fmla="*/ 104831 w 507508"/>
                <a:gd name="connsiteY3" fmla="*/ 137893 h 627703"/>
                <a:gd name="connsiteX4" fmla="*/ 409306 w 507508"/>
                <a:gd name="connsiteY4" fmla="*/ 9770 h 62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508" h="627703">
                  <a:moveTo>
                    <a:pt x="506215" y="0"/>
                  </a:moveTo>
                  <a:lnTo>
                    <a:pt x="507508" y="627703"/>
                  </a:lnTo>
                  <a:lnTo>
                    <a:pt x="0" y="224386"/>
                  </a:lnTo>
                  <a:lnTo>
                    <a:pt x="104831" y="137893"/>
                  </a:lnTo>
                  <a:cubicBezTo>
                    <a:pt x="195431" y="76685"/>
                    <a:pt x="298445" y="32455"/>
                    <a:pt x="409306" y="9770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42" name="Group 134">
            <a:extLst>
              <a:ext uri="{FF2B5EF4-FFF2-40B4-BE49-F238E27FC236}">
                <a16:creationId xmlns:a16="http://schemas.microsoft.com/office/drawing/2014/main" id="{F767AD06-1F64-4BB6-8DF0-2B0B6F73F54A}"/>
              </a:ext>
            </a:extLst>
          </p:cNvPr>
          <p:cNvGrpSpPr/>
          <p:nvPr/>
        </p:nvGrpSpPr>
        <p:grpSpPr>
          <a:xfrm>
            <a:off x="6165871" y="1827858"/>
            <a:ext cx="1039207" cy="1600266"/>
            <a:chOff x="6189160" y="1035609"/>
            <a:chExt cx="1385609" cy="2133688"/>
          </a:xfrm>
        </p:grpSpPr>
        <p:sp>
          <p:nvSpPr>
            <p:cNvPr id="43" name="Freeform: Shape 15">
              <a:extLst>
                <a:ext uri="{FF2B5EF4-FFF2-40B4-BE49-F238E27FC236}">
                  <a16:creationId xmlns:a16="http://schemas.microsoft.com/office/drawing/2014/main" id="{40123F49-F3EA-4E42-BF0D-1283CD4CF242}"/>
                </a:ext>
              </a:extLst>
            </p:cNvPr>
            <p:cNvSpPr/>
            <p:nvPr/>
          </p:nvSpPr>
          <p:spPr>
            <a:xfrm>
              <a:off x="6189160" y="1035609"/>
              <a:ext cx="1385609" cy="2133688"/>
            </a:xfrm>
            <a:custGeom>
              <a:avLst/>
              <a:gdLst>
                <a:gd name="connsiteX0" fmla="*/ 814742 w 1555558"/>
                <a:gd name="connsiteY0" fmla="*/ 841 h 2395392"/>
                <a:gd name="connsiteX1" fmla="*/ 1113971 w 1555558"/>
                <a:gd name="connsiteY1" fmla="*/ 76479 h 2395392"/>
                <a:gd name="connsiteX2" fmla="*/ 1479079 w 1555558"/>
                <a:gd name="connsiteY2" fmla="*/ 1113253 h 2395392"/>
                <a:gd name="connsiteX3" fmla="*/ 1293275 w 1555558"/>
                <a:gd name="connsiteY3" fmla="*/ 1359699 h 2395392"/>
                <a:gd name="connsiteX4" fmla="*/ 1271936 w 1555558"/>
                <a:gd name="connsiteY4" fmla="*/ 1375150 h 2395392"/>
                <a:gd name="connsiteX5" fmla="*/ 1274826 w 1555558"/>
                <a:gd name="connsiteY5" fmla="*/ 1376535 h 2395392"/>
                <a:gd name="connsiteX6" fmla="*/ 3038 w 1555558"/>
                <a:gd name="connsiteY6" fmla="*/ 2395392 h 2395392"/>
                <a:gd name="connsiteX7" fmla="*/ 0 w 1555558"/>
                <a:gd name="connsiteY7" fmla="*/ 765744 h 2395392"/>
                <a:gd name="connsiteX8" fmla="*/ 2888 w 1555558"/>
                <a:gd name="connsiteY8" fmla="*/ 767128 h 2395392"/>
                <a:gd name="connsiteX9" fmla="*/ 1559 w 1555558"/>
                <a:gd name="connsiteY9" fmla="*/ 740817 h 2395392"/>
                <a:gd name="connsiteX10" fmla="*/ 77197 w 1555558"/>
                <a:gd name="connsiteY10" fmla="*/ 441587 h 2395392"/>
                <a:gd name="connsiteX11" fmla="*/ 814742 w 1555558"/>
                <a:gd name="connsiteY11" fmla="*/ 841 h 239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5558" h="2395392">
                  <a:moveTo>
                    <a:pt x="814742" y="841"/>
                  </a:moveTo>
                  <a:cubicBezTo>
                    <a:pt x="915595" y="5550"/>
                    <a:pt x="1017191" y="30110"/>
                    <a:pt x="1113971" y="76479"/>
                  </a:cubicBezTo>
                  <a:cubicBezTo>
                    <a:pt x="1501090" y="261954"/>
                    <a:pt x="1664555" y="726133"/>
                    <a:pt x="1479079" y="1113253"/>
                  </a:cubicBezTo>
                  <a:cubicBezTo>
                    <a:pt x="1432710" y="1210033"/>
                    <a:pt x="1368923" y="1292834"/>
                    <a:pt x="1293275" y="1359699"/>
                  </a:cubicBezTo>
                  <a:lnTo>
                    <a:pt x="1271936" y="1375150"/>
                  </a:lnTo>
                  <a:lnTo>
                    <a:pt x="1274826" y="1376535"/>
                  </a:lnTo>
                  <a:lnTo>
                    <a:pt x="3038" y="2395392"/>
                  </a:lnTo>
                  <a:lnTo>
                    <a:pt x="0" y="765744"/>
                  </a:lnTo>
                  <a:lnTo>
                    <a:pt x="2888" y="767128"/>
                  </a:lnTo>
                  <a:lnTo>
                    <a:pt x="1559" y="740817"/>
                  </a:lnTo>
                  <a:cubicBezTo>
                    <a:pt x="6268" y="639963"/>
                    <a:pt x="30828" y="538367"/>
                    <a:pt x="77197" y="441587"/>
                  </a:cubicBezTo>
                  <a:cubicBezTo>
                    <a:pt x="216303" y="151248"/>
                    <a:pt x="512181" y="-13286"/>
                    <a:pt x="814742" y="8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4" name="Freeform: Shape 16">
              <a:extLst>
                <a:ext uri="{FF2B5EF4-FFF2-40B4-BE49-F238E27FC236}">
                  <a16:creationId xmlns:a16="http://schemas.microsoft.com/office/drawing/2014/main" id="{5C5DE500-4AF5-45BA-8FDB-15B2AFDE5D98}"/>
                </a:ext>
              </a:extLst>
            </p:cNvPr>
            <p:cNvSpPr/>
            <p:nvPr/>
          </p:nvSpPr>
          <p:spPr>
            <a:xfrm>
              <a:off x="6382696" y="1228505"/>
              <a:ext cx="999177" cy="999178"/>
            </a:xfrm>
            <a:custGeom>
              <a:avLst/>
              <a:gdLst>
                <a:gd name="connsiteX0" fmla="*/ 587272 w 1121729"/>
                <a:gd name="connsiteY0" fmla="*/ 607 h 1121730"/>
                <a:gd name="connsiteX1" fmla="*/ 803149 w 1121729"/>
                <a:gd name="connsiteY1" fmla="*/ 55176 h 1121730"/>
                <a:gd name="connsiteX2" fmla="*/ 1066555 w 1121729"/>
                <a:gd name="connsiteY2" fmla="*/ 803150 h 1121730"/>
                <a:gd name="connsiteX3" fmla="*/ 318581 w 1121729"/>
                <a:gd name="connsiteY3" fmla="*/ 1066555 h 1121730"/>
                <a:gd name="connsiteX4" fmla="*/ 55175 w 1121729"/>
                <a:gd name="connsiteY4" fmla="*/ 318581 h 1121730"/>
                <a:gd name="connsiteX5" fmla="*/ 587272 w 1121729"/>
                <a:gd name="connsiteY5" fmla="*/ 607 h 112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729" h="1121730">
                  <a:moveTo>
                    <a:pt x="587272" y="607"/>
                  </a:moveTo>
                  <a:cubicBezTo>
                    <a:pt x="660033" y="4004"/>
                    <a:pt x="733328" y="21723"/>
                    <a:pt x="803149" y="55176"/>
                  </a:cubicBezTo>
                  <a:cubicBezTo>
                    <a:pt x="1082434" y="188985"/>
                    <a:pt x="1200364" y="523865"/>
                    <a:pt x="1066555" y="803150"/>
                  </a:cubicBezTo>
                  <a:cubicBezTo>
                    <a:pt x="932745" y="1082434"/>
                    <a:pt x="597865" y="1200365"/>
                    <a:pt x="318581" y="1066555"/>
                  </a:cubicBezTo>
                  <a:cubicBezTo>
                    <a:pt x="39296" y="932745"/>
                    <a:pt x="-78634" y="597865"/>
                    <a:pt x="55175" y="318581"/>
                  </a:cubicBezTo>
                  <a:cubicBezTo>
                    <a:pt x="155533" y="109118"/>
                    <a:pt x="368992" y="-9584"/>
                    <a:pt x="587272" y="607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/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5" name="Freeform: Shape 14">
              <a:extLst>
                <a:ext uri="{FF2B5EF4-FFF2-40B4-BE49-F238E27FC236}">
                  <a16:creationId xmlns:a16="http://schemas.microsoft.com/office/drawing/2014/main" id="{634E16D1-FD40-41BE-B9A1-8C1A94CB44CB}"/>
                </a:ext>
              </a:extLst>
            </p:cNvPr>
            <p:cNvSpPr/>
            <p:nvPr/>
          </p:nvSpPr>
          <p:spPr>
            <a:xfrm>
              <a:off x="6190713" y="2550621"/>
              <a:ext cx="487227" cy="618676"/>
            </a:xfrm>
            <a:custGeom>
              <a:avLst/>
              <a:gdLst>
                <a:gd name="connsiteX0" fmla="*/ 0 w 492279"/>
                <a:gd name="connsiteY0" fmla="*/ 0 h 625091"/>
                <a:gd name="connsiteX1" fmla="*/ 71005 w 492279"/>
                <a:gd name="connsiteY1" fmla="*/ 7158 h 625091"/>
                <a:gd name="connsiteX2" fmla="*/ 375481 w 492279"/>
                <a:gd name="connsiteY2" fmla="*/ 135281 h 625091"/>
                <a:gd name="connsiteX3" fmla="*/ 492279 w 492279"/>
                <a:gd name="connsiteY3" fmla="*/ 231649 h 625091"/>
                <a:gd name="connsiteX4" fmla="*/ 1165 w 492279"/>
                <a:gd name="connsiteY4" fmla="*/ 625091 h 6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279" h="625091">
                  <a:moveTo>
                    <a:pt x="0" y="0"/>
                  </a:moveTo>
                  <a:lnTo>
                    <a:pt x="71005" y="7158"/>
                  </a:lnTo>
                  <a:cubicBezTo>
                    <a:pt x="181867" y="29843"/>
                    <a:pt x="284880" y="74073"/>
                    <a:pt x="375481" y="135281"/>
                  </a:cubicBezTo>
                  <a:lnTo>
                    <a:pt x="492279" y="231649"/>
                  </a:lnTo>
                  <a:lnTo>
                    <a:pt x="1165" y="62509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46" name="Group 135">
            <a:extLst>
              <a:ext uri="{FF2B5EF4-FFF2-40B4-BE49-F238E27FC236}">
                <a16:creationId xmlns:a16="http://schemas.microsoft.com/office/drawing/2014/main" id="{62D230AD-8348-4E93-A065-0A23655B4CE7}"/>
              </a:ext>
            </a:extLst>
          </p:cNvPr>
          <p:cNvGrpSpPr/>
          <p:nvPr/>
        </p:nvGrpSpPr>
        <p:grpSpPr>
          <a:xfrm>
            <a:off x="6260938" y="2737604"/>
            <a:ext cx="1686723" cy="1038718"/>
            <a:chOff x="6315916" y="2248604"/>
            <a:chExt cx="2248964" cy="1384957"/>
          </a:xfrm>
        </p:grpSpPr>
        <p:sp>
          <p:nvSpPr>
            <p:cNvPr id="47" name="Freeform: Shape 20">
              <a:extLst>
                <a:ext uri="{FF2B5EF4-FFF2-40B4-BE49-F238E27FC236}">
                  <a16:creationId xmlns:a16="http://schemas.microsoft.com/office/drawing/2014/main" id="{ABF837C6-4310-4F73-AEA3-DCDC12F8DA6F}"/>
                </a:ext>
              </a:extLst>
            </p:cNvPr>
            <p:cNvSpPr/>
            <p:nvPr/>
          </p:nvSpPr>
          <p:spPr>
            <a:xfrm>
              <a:off x="6315916" y="2248604"/>
              <a:ext cx="2248964" cy="1384957"/>
            </a:xfrm>
            <a:custGeom>
              <a:avLst/>
              <a:gdLst>
                <a:gd name="connsiteX0" fmla="*/ 1727477 w 2524807"/>
                <a:gd name="connsiteY0" fmla="*/ 274 h 1554826"/>
                <a:gd name="connsiteX1" fmla="*/ 2504430 w 2524807"/>
                <a:gd name="connsiteY1" fmla="*/ 601349 h 1554826"/>
                <a:gd name="connsiteX2" fmla="*/ 1923458 w 2524807"/>
                <a:gd name="connsiteY2" fmla="*/ 1534449 h 1554826"/>
                <a:gd name="connsiteX3" fmla="*/ 1614949 w 2524807"/>
                <a:gd name="connsiteY3" fmla="*/ 1543490 h 1554826"/>
                <a:gd name="connsiteX4" fmla="*/ 1589550 w 2524807"/>
                <a:gd name="connsiteY4" fmla="*/ 1536493 h 1554826"/>
                <a:gd name="connsiteX5" fmla="*/ 1590276 w 2524807"/>
                <a:gd name="connsiteY5" fmla="*/ 1539614 h 1554826"/>
                <a:gd name="connsiteX6" fmla="*/ 0 w 2524807"/>
                <a:gd name="connsiteY6" fmla="*/ 1183895 h 1554826"/>
                <a:gd name="connsiteX7" fmla="*/ 1270062 w 2524807"/>
                <a:gd name="connsiteY7" fmla="*/ 162767 h 1554826"/>
                <a:gd name="connsiteX8" fmla="*/ 1270788 w 2524807"/>
                <a:gd name="connsiteY8" fmla="*/ 165887 h 1554826"/>
                <a:gd name="connsiteX9" fmla="*/ 1290494 w 2524807"/>
                <a:gd name="connsiteY9" fmla="*/ 148400 h 1554826"/>
                <a:gd name="connsiteX10" fmla="*/ 1571330 w 2524807"/>
                <a:gd name="connsiteY10" fmla="*/ 20377 h 1554826"/>
                <a:gd name="connsiteX11" fmla="*/ 1727477 w 2524807"/>
                <a:gd name="connsiteY11" fmla="*/ 274 h 1554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4807" h="1554826">
                  <a:moveTo>
                    <a:pt x="1727477" y="274"/>
                  </a:moveTo>
                  <a:cubicBezTo>
                    <a:pt x="2088863" y="-9365"/>
                    <a:pt x="2419348" y="235512"/>
                    <a:pt x="2504430" y="601349"/>
                  </a:cubicBezTo>
                  <a:cubicBezTo>
                    <a:pt x="2601667" y="1019449"/>
                    <a:pt x="2341557" y="1437212"/>
                    <a:pt x="1923458" y="1534449"/>
                  </a:cubicBezTo>
                  <a:cubicBezTo>
                    <a:pt x="1818933" y="1558759"/>
                    <a:pt x="1714429" y="1560734"/>
                    <a:pt x="1614949" y="1543490"/>
                  </a:cubicBezTo>
                  <a:lnTo>
                    <a:pt x="1589550" y="1536493"/>
                  </a:lnTo>
                  <a:lnTo>
                    <a:pt x="1590276" y="1539614"/>
                  </a:lnTo>
                  <a:lnTo>
                    <a:pt x="0" y="1183895"/>
                  </a:lnTo>
                  <a:lnTo>
                    <a:pt x="1270062" y="162767"/>
                  </a:lnTo>
                  <a:lnTo>
                    <a:pt x="1270788" y="165887"/>
                  </a:lnTo>
                  <a:lnTo>
                    <a:pt x="1290494" y="148400"/>
                  </a:lnTo>
                  <a:cubicBezTo>
                    <a:pt x="1372155" y="89028"/>
                    <a:pt x="1466805" y="44686"/>
                    <a:pt x="1571330" y="20377"/>
                  </a:cubicBezTo>
                  <a:cubicBezTo>
                    <a:pt x="1623593" y="8222"/>
                    <a:pt x="1675850" y="1651"/>
                    <a:pt x="1727477" y="2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8" name="Freeform: Shape 21">
              <a:extLst>
                <a:ext uri="{FF2B5EF4-FFF2-40B4-BE49-F238E27FC236}">
                  <a16:creationId xmlns:a16="http://schemas.microsoft.com/office/drawing/2014/main" id="{FB505CB8-BC30-470C-BD99-ADDBD7373D72}"/>
                </a:ext>
              </a:extLst>
            </p:cNvPr>
            <p:cNvSpPr/>
            <p:nvPr/>
          </p:nvSpPr>
          <p:spPr>
            <a:xfrm>
              <a:off x="7372817" y="2441499"/>
              <a:ext cx="999171" cy="999170"/>
            </a:xfrm>
            <a:custGeom>
              <a:avLst/>
              <a:gdLst>
                <a:gd name="connsiteX0" fmla="*/ 546492 w 1121721"/>
                <a:gd name="connsiteY0" fmla="*/ 199 h 1121721"/>
                <a:gd name="connsiteX1" fmla="*/ 1107020 w 1121721"/>
                <a:gd name="connsiteY1" fmla="*/ 433841 h 1121721"/>
                <a:gd name="connsiteX2" fmla="*/ 687882 w 1121721"/>
                <a:gd name="connsiteY2" fmla="*/ 1107020 h 1121721"/>
                <a:gd name="connsiteX3" fmla="*/ 14702 w 1121721"/>
                <a:gd name="connsiteY3" fmla="*/ 687881 h 1121721"/>
                <a:gd name="connsiteX4" fmla="*/ 433841 w 1121721"/>
                <a:gd name="connsiteY4" fmla="*/ 14702 h 1121721"/>
                <a:gd name="connsiteX5" fmla="*/ 546492 w 1121721"/>
                <a:gd name="connsiteY5" fmla="*/ 199 h 1121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721" h="1121721">
                  <a:moveTo>
                    <a:pt x="546492" y="199"/>
                  </a:moveTo>
                  <a:cubicBezTo>
                    <a:pt x="807211" y="-6754"/>
                    <a:pt x="1045638" y="169911"/>
                    <a:pt x="1107020" y="433841"/>
                  </a:cubicBezTo>
                  <a:cubicBezTo>
                    <a:pt x="1177171" y="735476"/>
                    <a:pt x="989516" y="1036869"/>
                    <a:pt x="687882" y="1107020"/>
                  </a:cubicBezTo>
                  <a:cubicBezTo>
                    <a:pt x="386247" y="1177171"/>
                    <a:pt x="84854" y="989516"/>
                    <a:pt x="14702" y="687881"/>
                  </a:cubicBezTo>
                  <a:cubicBezTo>
                    <a:pt x="-55449" y="386246"/>
                    <a:pt x="132206" y="84853"/>
                    <a:pt x="433841" y="14702"/>
                  </a:cubicBezTo>
                  <a:cubicBezTo>
                    <a:pt x="471546" y="5934"/>
                    <a:pt x="509246" y="1193"/>
                    <a:pt x="546492" y="199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/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  <p:sp>
          <p:nvSpPr>
            <p:cNvPr id="49" name="Freeform: Shape 19">
              <a:extLst>
                <a:ext uri="{FF2B5EF4-FFF2-40B4-BE49-F238E27FC236}">
                  <a16:creationId xmlns:a16="http://schemas.microsoft.com/office/drawing/2014/main" id="{B777EA77-86F0-427A-A0C5-ACCF0F52E8B0}"/>
                </a:ext>
              </a:extLst>
            </p:cNvPr>
            <p:cNvSpPr/>
            <p:nvPr/>
          </p:nvSpPr>
          <p:spPr>
            <a:xfrm>
              <a:off x="6315916" y="2919017"/>
              <a:ext cx="617989" cy="521093"/>
            </a:xfrm>
            <a:custGeom>
              <a:avLst/>
              <a:gdLst>
                <a:gd name="connsiteX0" fmla="*/ 482740 w 624397"/>
                <a:gd name="connsiteY0" fmla="*/ 0 h 526496"/>
                <a:gd name="connsiteX1" fmla="*/ 557482 w 624397"/>
                <a:gd name="connsiteY1" fmla="*/ 137702 h 526496"/>
                <a:gd name="connsiteX2" fmla="*/ 624397 w 624397"/>
                <a:gd name="connsiteY2" fmla="*/ 469144 h 526496"/>
                <a:gd name="connsiteX3" fmla="*/ 618616 w 624397"/>
                <a:gd name="connsiteY3" fmla="*/ 526496 h 526496"/>
                <a:gd name="connsiteX4" fmla="*/ 0 w 624397"/>
                <a:gd name="connsiteY4" fmla="*/ 388122 h 5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397" h="526496">
                  <a:moveTo>
                    <a:pt x="482740" y="0"/>
                  </a:moveTo>
                  <a:lnTo>
                    <a:pt x="557482" y="137702"/>
                  </a:lnTo>
                  <a:cubicBezTo>
                    <a:pt x="600570" y="239574"/>
                    <a:pt x="624397" y="351576"/>
                    <a:pt x="624397" y="469144"/>
                  </a:cubicBezTo>
                  <a:lnTo>
                    <a:pt x="618616" y="526496"/>
                  </a:lnTo>
                  <a:lnTo>
                    <a:pt x="0" y="388122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50" name="Group 136">
            <a:extLst>
              <a:ext uri="{FF2B5EF4-FFF2-40B4-BE49-F238E27FC236}">
                <a16:creationId xmlns:a16="http://schemas.microsoft.com/office/drawing/2014/main" id="{3D7FF347-403C-41C9-B8A5-F8E77C1BF26B}"/>
              </a:ext>
            </a:extLst>
          </p:cNvPr>
          <p:cNvGrpSpPr/>
          <p:nvPr/>
        </p:nvGrpSpPr>
        <p:grpSpPr>
          <a:xfrm>
            <a:off x="6227961" y="3705799"/>
            <a:ext cx="1458218" cy="1264143"/>
            <a:chOff x="6271947" y="3539529"/>
            <a:chExt cx="1944291" cy="1685524"/>
          </a:xfrm>
        </p:grpSpPr>
        <p:sp>
          <p:nvSpPr>
            <p:cNvPr id="51" name="Freeform: Shape 25">
              <a:extLst>
                <a:ext uri="{FF2B5EF4-FFF2-40B4-BE49-F238E27FC236}">
                  <a16:creationId xmlns:a16="http://schemas.microsoft.com/office/drawing/2014/main" id="{41120125-4F14-498C-9538-AD6660B3DFA8}"/>
                </a:ext>
              </a:extLst>
            </p:cNvPr>
            <p:cNvSpPr/>
            <p:nvPr/>
          </p:nvSpPr>
          <p:spPr>
            <a:xfrm>
              <a:off x="6271947" y="3539529"/>
              <a:ext cx="1944291" cy="1685524"/>
            </a:xfrm>
            <a:custGeom>
              <a:avLst/>
              <a:gdLst>
                <a:gd name="connsiteX0" fmla="*/ 0 w 2182764"/>
                <a:gd name="connsiteY0" fmla="*/ 0 h 1892259"/>
                <a:gd name="connsiteX1" fmla="*/ 1589647 w 2182764"/>
                <a:gd name="connsiteY1" fmla="*/ 358865 h 1892259"/>
                <a:gd name="connsiteX2" fmla="*/ 1588554 w 2182764"/>
                <a:gd name="connsiteY2" fmla="*/ 360242 h 1892259"/>
                <a:gd name="connsiteX3" fmla="*/ 1685792 w 2182764"/>
                <a:gd name="connsiteY3" fmla="*/ 389829 h 1892259"/>
                <a:gd name="connsiteX4" fmla="*/ 1888573 w 2182764"/>
                <a:gd name="connsiteY4" fmla="*/ 506107 h 1892259"/>
                <a:gd name="connsiteX5" fmla="*/ 2014376 w 2182764"/>
                <a:gd name="connsiteY5" fmla="*/ 1598068 h 1892259"/>
                <a:gd name="connsiteX6" fmla="*/ 922415 w 2182764"/>
                <a:gd name="connsiteY6" fmla="*/ 1723871 h 1892259"/>
                <a:gd name="connsiteX7" fmla="*/ 732661 w 2182764"/>
                <a:gd name="connsiteY7" fmla="*/ 1504504 h 1892259"/>
                <a:gd name="connsiteX8" fmla="*/ 713531 w 2182764"/>
                <a:gd name="connsiteY8" fmla="*/ 1463137 h 1892259"/>
                <a:gd name="connsiteX9" fmla="*/ 711054 w 2182764"/>
                <a:gd name="connsiteY9" fmla="*/ 1466259 h 189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2764" h="1892259">
                  <a:moveTo>
                    <a:pt x="0" y="0"/>
                  </a:moveTo>
                  <a:lnTo>
                    <a:pt x="1589647" y="358865"/>
                  </a:lnTo>
                  <a:lnTo>
                    <a:pt x="1588554" y="360242"/>
                  </a:lnTo>
                  <a:lnTo>
                    <a:pt x="1685792" y="389829"/>
                  </a:lnTo>
                  <a:cubicBezTo>
                    <a:pt x="1757104" y="417418"/>
                    <a:pt x="1825521" y="456083"/>
                    <a:pt x="1888573" y="506107"/>
                  </a:cubicBezTo>
                  <a:cubicBezTo>
                    <a:pt x="2224849" y="772905"/>
                    <a:pt x="2281173" y="1261792"/>
                    <a:pt x="2014376" y="1598068"/>
                  </a:cubicBezTo>
                  <a:cubicBezTo>
                    <a:pt x="1747579" y="1934344"/>
                    <a:pt x="1258692" y="1990668"/>
                    <a:pt x="922415" y="1723871"/>
                  </a:cubicBezTo>
                  <a:cubicBezTo>
                    <a:pt x="843601" y="1661340"/>
                    <a:pt x="780164" y="1586610"/>
                    <a:pt x="732661" y="1504504"/>
                  </a:cubicBezTo>
                  <a:lnTo>
                    <a:pt x="713531" y="1463137"/>
                  </a:lnTo>
                  <a:lnTo>
                    <a:pt x="711054" y="146625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2" name="Freeform: Shape 26">
              <a:extLst>
                <a:ext uri="{FF2B5EF4-FFF2-40B4-BE49-F238E27FC236}">
                  <a16:creationId xmlns:a16="http://schemas.microsoft.com/office/drawing/2014/main" id="{4654CDF5-32F0-4DB8-A7C3-F2D8FB3964C6}"/>
                </a:ext>
              </a:extLst>
            </p:cNvPr>
            <p:cNvSpPr/>
            <p:nvPr/>
          </p:nvSpPr>
          <p:spPr>
            <a:xfrm>
              <a:off x="7024394" y="4033208"/>
              <a:ext cx="998985" cy="998986"/>
            </a:xfrm>
            <a:custGeom>
              <a:avLst/>
              <a:gdLst>
                <a:gd name="connsiteX0" fmla="*/ 604148 w 1121513"/>
                <a:gd name="connsiteY0" fmla="*/ 1647 h 1121514"/>
                <a:gd name="connsiteX1" fmla="*/ 909271 w 1121513"/>
                <a:gd name="connsiteY1" fmla="*/ 121484 h 1121514"/>
                <a:gd name="connsiteX2" fmla="*/ 1000031 w 1121513"/>
                <a:gd name="connsiteY2" fmla="*/ 909272 h 1121514"/>
                <a:gd name="connsiteX3" fmla="*/ 212243 w 1121513"/>
                <a:gd name="connsiteY3" fmla="*/ 1000032 h 1121514"/>
                <a:gd name="connsiteX4" fmla="*/ 121483 w 1121513"/>
                <a:gd name="connsiteY4" fmla="*/ 212244 h 1121514"/>
                <a:gd name="connsiteX5" fmla="*/ 604148 w 1121513"/>
                <a:gd name="connsiteY5" fmla="*/ 1647 h 112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513" h="1121514">
                  <a:moveTo>
                    <a:pt x="604148" y="1647"/>
                  </a:moveTo>
                  <a:cubicBezTo>
                    <a:pt x="711835" y="9906"/>
                    <a:pt x="818295" y="49304"/>
                    <a:pt x="909271" y="121484"/>
                  </a:cubicBezTo>
                  <a:cubicBezTo>
                    <a:pt x="1151875" y="313963"/>
                    <a:pt x="1192510" y="666668"/>
                    <a:pt x="1000031" y="909272"/>
                  </a:cubicBezTo>
                  <a:cubicBezTo>
                    <a:pt x="807552" y="1151876"/>
                    <a:pt x="454847" y="1192511"/>
                    <a:pt x="212243" y="1000032"/>
                  </a:cubicBezTo>
                  <a:cubicBezTo>
                    <a:pt x="-30361" y="807553"/>
                    <a:pt x="-70996" y="454848"/>
                    <a:pt x="121483" y="212244"/>
                  </a:cubicBezTo>
                  <a:cubicBezTo>
                    <a:pt x="241783" y="60616"/>
                    <a:pt x="424670" y="-12117"/>
                    <a:pt x="604148" y="1647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/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3" name="Freeform: Shape 24">
              <a:extLst>
                <a:ext uri="{FF2B5EF4-FFF2-40B4-BE49-F238E27FC236}">
                  <a16:creationId xmlns:a16="http://schemas.microsoft.com/office/drawing/2014/main" id="{823794C7-E32B-49A3-9143-3C055AB39C45}"/>
                </a:ext>
              </a:extLst>
            </p:cNvPr>
            <p:cNvSpPr/>
            <p:nvPr/>
          </p:nvSpPr>
          <p:spPr>
            <a:xfrm>
              <a:off x="6271947" y="3539529"/>
              <a:ext cx="606571" cy="554352"/>
            </a:xfrm>
            <a:custGeom>
              <a:avLst/>
              <a:gdLst>
                <a:gd name="connsiteX0" fmla="*/ 0 w 612860"/>
                <a:gd name="connsiteY0" fmla="*/ 0 h 560100"/>
                <a:gd name="connsiteX1" fmla="*/ 612860 w 612860"/>
                <a:gd name="connsiteY1" fmla="*/ 138354 h 560100"/>
                <a:gd name="connsiteX2" fmla="*/ 601907 w 612860"/>
                <a:gd name="connsiteY2" fmla="*/ 173640 h 560100"/>
                <a:gd name="connsiteX3" fmla="*/ 293404 w 612860"/>
                <a:gd name="connsiteY3" fmla="*/ 548275 h 560100"/>
                <a:gd name="connsiteX4" fmla="*/ 271618 w 612860"/>
                <a:gd name="connsiteY4" fmla="*/ 560100 h 56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860" h="560100">
                  <a:moveTo>
                    <a:pt x="0" y="0"/>
                  </a:moveTo>
                  <a:lnTo>
                    <a:pt x="612860" y="138354"/>
                  </a:lnTo>
                  <a:lnTo>
                    <a:pt x="601907" y="173640"/>
                  </a:lnTo>
                  <a:cubicBezTo>
                    <a:pt x="537275" y="326448"/>
                    <a:pt x="429304" y="456463"/>
                    <a:pt x="293404" y="548275"/>
                  </a:cubicBezTo>
                  <a:lnTo>
                    <a:pt x="271618" y="56010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54" name="Group 131">
            <a:extLst>
              <a:ext uri="{FF2B5EF4-FFF2-40B4-BE49-F238E27FC236}">
                <a16:creationId xmlns:a16="http://schemas.microsoft.com/office/drawing/2014/main" id="{BE75088E-6A71-4793-870E-E227E04DC501}"/>
              </a:ext>
            </a:extLst>
          </p:cNvPr>
          <p:cNvGrpSpPr/>
          <p:nvPr/>
        </p:nvGrpSpPr>
        <p:grpSpPr>
          <a:xfrm>
            <a:off x="5573865" y="3779187"/>
            <a:ext cx="1038487" cy="1717776"/>
            <a:chOff x="5399818" y="3637381"/>
            <a:chExt cx="1384649" cy="2290368"/>
          </a:xfrm>
        </p:grpSpPr>
        <p:sp>
          <p:nvSpPr>
            <p:cNvPr id="55" name="Freeform: Shape 30">
              <a:extLst>
                <a:ext uri="{FF2B5EF4-FFF2-40B4-BE49-F238E27FC236}">
                  <a16:creationId xmlns:a16="http://schemas.microsoft.com/office/drawing/2014/main" id="{5D584D07-7B95-43FB-A1F8-F2BC567FE571}"/>
                </a:ext>
              </a:extLst>
            </p:cNvPr>
            <p:cNvSpPr/>
            <p:nvPr/>
          </p:nvSpPr>
          <p:spPr>
            <a:xfrm>
              <a:off x="5399818" y="3637381"/>
              <a:ext cx="1384649" cy="2290368"/>
            </a:xfrm>
            <a:custGeom>
              <a:avLst/>
              <a:gdLst>
                <a:gd name="connsiteX0" fmla="*/ 777152 w 1554480"/>
                <a:gd name="connsiteY0" fmla="*/ 0 h 2571289"/>
                <a:gd name="connsiteX1" fmla="*/ 1484036 w 1554480"/>
                <a:gd name="connsiteY1" fmla="*/ 1468358 h 2571289"/>
                <a:gd name="connsiteX2" fmla="*/ 1480833 w 1554480"/>
                <a:gd name="connsiteY2" fmla="*/ 1468358 h 2571289"/>
                <a:gd name="connsiteX3" fmla="*/ 1493401 w 1554480"/>
                <a:gd name="connsiteY3" fmla="*/ 1491512 h 2571289"/>
                <a:gd name="connsiteX4" fmla="*/ 1554480 w 1554480"/>
                <a:gd name="connsiteY4" fmla="*/ 1794049 h 2571289"/>
                <a:gd name="connsiteX5" fmla="*/ 777240 w 1554480"/>
                <a:gd name="connsiteY5" fmla="*/ 2571289 h 2571289"/>
                <a:gd name="connsiteX6" fmla="*/ 0 w 1554480"/>
                <a:gd name="connsiteY6" fmla="*/ 1794049 h 2571289"/>
                <a:gd name="connsiteX7" fmla="*/ 61079 w 1554480"/>
                <a:gd name="connsiteY7" fmla="*/ 1491512 h 2571289"/>
                <a:gd name="connsiteX8" fmla="*/ 73647 w 1554480"/>
                <a:gd name="connsiteY8" fmla="*/ 1468358 h 2571289"/>
                <a:gd name="connsiteX9" fmla="*/ 70443 w 1554480"/>
                <a:gd name="connsiteY9" fmla="*/ 1468358 h 257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4480" h="2571289">
                  <a:moveTo>
                    <a:pt x="777152" y="0"/>
                  </a:moveTo>
                  <a:lnTo>
                    <a:pt x="1484036" y="1468358"/>
                  </a:lnTo>
                  <a:lnTo>
                    <a:pt x="1480833" y="1468358"/>
                  </a:lnTo>
                  <a:lnTo>
                    <a:pt x="1493401" y="1491512"/>
                  </a:lnTo>
                  <a:cubicBezTo>
                    <a:pt x="1532731" y="1584500"/>
                    <a:pt x="1554480" y="1686735"/>
                    <a:pt x="1554480" y="1794049"/>
                  </a:cubicBezTo>
                  <a:cubicBezTo>
                    <a:pt x="1554480" y="2223307"/>
                    <a:pt x="1206498" y="2571289"/>
                    <a:pt x="777240" y="2571289"/>
                  </a:cubicBezTo>
                  <a:cubicBezTo>
                    <a:pt x="347982" y="2571289"/>
                    <a:pt x="0" y="2223307"/>
                    <a:pt x="0" y="1794049"/>
                  </a:cubicBezTo>
                  <a:cubicBezTo>
                    <a:pt x="0" y="1686735"/>
                    <a:pt x="21749" y="1584500"/>
                    <a:pt x="61079" y="1491512"/>
                  </a:cubicBezTo>
                  <a:lnTo>
                    <a:pt x="73647" y="1468358"/>
                  </a:lnTo>
                  <a:lnTo>
                    <a:pt x="70443" y="14683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6" name="Freeform: Shape 31">
              <a:extLst>
                <a:ext uri="{FF2B5EF4-FFF2-40B4-BE49-F238E27FC236}">
                  <a16:creationId xmlns:a16="http://schemas.microsoft.com/office/drawing/2014/main" id="{82C73A78-C268-4FA0-A784-BEDB953152AA}"/>
                </a:ext>
              </a:extLst>
            </p:cNvPr>
            <p:cNvSpPr/>
            <p:nvPr/>
          </p:nvSpPr>
          <p:spPr>
            <a:xfrm>
              <a:off x="5592668" y="4735951"/>
              <a:ext cx="998946" cy="998946"/>
            </a:xfrm>
            <a:custGeom>
              <a:avLst/>
              <a:gdLst>
                <a:gd name="connsiteX0" fmla="*/ 560735 w 1121470"/>
                <a:gd name="connsiteY0" fmla="*/ 0 h 1121470"/>
                <a:gd name="connsiteX1" fmla="*/ 1121470 w 1121470"/>
                <a:gd name="connsiteY1" fmla="*/ 560735 h 1121470"/>
                <a:gd name="connsiteX2" fmla="*/ 560735 w 1121470"/>
                <a:gd name="connsiteY2" fmla="*/ 1121470 h 1121470"/>
                <a:gd name="connsiteX3" fmla="*/ 0 w 1121470"/>
                <a:gd name="connsiteY3" fmla="*/ 560735 h 1121470"/>
                <a:gd name="connsiteX4" fmla="*/ 560735 w 1121470"/>
                <a:gd name="connsiteY4" fmla="*/ 0 h 112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470" h="1121470">
                  <a:moveTo>
                    <a:pt x="560735" y="0"/>
                  </a:moveTo>
                  <a:cubicBezTo>
                    <a:pt x="870420" y="0"/>
                    <a:pt x="1121470" y="251050"/>
                    <a:pt x="1121470" y="560735"/>
                  </a:cubicBezTo>
                  <a:cubicBezTo>
                    <a:pt x="1121470" y="870420"/>
                    <a:pt x="870420" y="1121470"/>
                    <a:pt x="560735" y="1121470"/>
                  </a:cubicBezTo>
                  <a:cubicBezTo>
                    <a:pt x="251050" y="1121470"/>
                    <a:pt x="0" y="870420"/>
                    <a:pt x="0" y="560735"/>
                  </a:cubicBezTo>
                  <a:cubicBezTo>
                    <a:pt x="0" y="251050"/>
                    <a:pt x="251050" y="0"/>
                    <a:pt x="560735" y="0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/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57" name="Freeform: Shape 29">
              <a:extLst>
                <a:ext uri="{FF2B5EF4-FFF2-40B4-BE49-F238E27FC236}">
                  <a16:creationId xmlns:a16="http://schemas.microsoft.com/office/drawing/2014/main" id="{CF95EDEE-51DB-4787-B24C-331F19958589}"/>
                </a:ext>
              </a:extLst>
            </p:cNvPr>
            <p:cNvSpPr/>
            <p:nvPr/>
          </p:nvSpPr>
          <p:spPr>
            <a:xfrm>
              <a:off x="5830518" y="3637381"/>
              <a:ext cx="522910" cy="588727"/>
            </a:xfrm>
            <a:custGeom>
              <a:avLst/>
              <a:gdLst>
                <a:gd name="connsiteX0" fmla="*/ 264258 w 528332"/>
                <a:gd name="connsiteY0" fmla="*/ 0 h 594832"/>
                <a:gd name="connsiteX1" fmla="*/ 528332 w 528332"/>
                <a:gd name="connsiteY1" fmla="*/ 548541 h 594832"/>
                <a:gd name="connsiteX2" fmla="*/ 434934 w 528332"/>
                <a:gd name="connsiteY2" fmla="*/ 577533 h 594832"/>
                <a:gd name="connsiteX3" fmla="*/ 263327 w 528332"/>
                <a:gd name="connsiteY3" fmla="*/ 594832 h 594832"/>
                <a:gd name="connsiteX4" fmla="*/ 91720 w 528332"/>
                <a:gd name="connsiteY4" fmla="*/ 577533 h 594832"/>
                <a:gd name="connsiteX5" fmla="*/ 0 w 528332"/>
                <a:gd name="connsiteY5" fmla="*/ 549061 h 59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332" h="594832">
                  <a:moveTo>
                    <a:pt x="264258" y="0"/>
                  </a:moveTo>
                  <a:lnTo>
                    <a:pt x="528332" y="548541"/>
                  </a:lnTo>
                  <a:lnTo>
                    <a:pt x="434934" y="577533"/>
                  </a:lnTo>
                  <a:cubicBezTo>
                    <a:pt x="379504" y="588876"/>
                    <a:pt x="322111" y="594832"/>
                    <a:pt x="263327" y="594832"/>
                  </a:cubicBezTo>
                  <a:cubicBezTo>
                    <a:pt x="204543" y="594832"/>
                    <a:pt x="147151" y="588876"/>
                    <a:pt x="91720" y="577533"/>
                  </a:cubicBezTo>
                  <a:lnTo>
                    <a:pt x="0" y="549061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58" name="Group 132">
            <a:extLst>
              <a:ext uri="{FF2B5EF4-FFF2-40B4-BE49-F238E27FC236}">
                <a16:creationId xmlns:a16="http://schemas.microsoft.com/office/drawing/2014/main" id="{9409C38B-64E2-49FD-8C9A-D8BEC8905F47}"/>
              </a:ext>
            </a:extLst>
          </p:cNvPr>
          <p:cNvGrpSpPr/>
          <p:nvPr/>
        </p:nvGrpSpPr>
        <p:grpSpPr>
          <a:xfrm>
            <a:off x="4500913" y="3705799"/>
            <a:ext cx="1455840" cy="1267129"/>
            <a:chOff x="3969217" y="3539529"/>
            <a:chExt cx="1941120" cy="1689505"/>
          </a:xfrm>
        </p:grpSpPr>
        <p:sp>
          <p:nvSpPr>
            <p:cNvPr id="59" name="Freeform: Shape 35">
              <a:extLst>
                <a:ext uri="{FF2B5EF4-FFF2-40B4-BE49-F238E27FC236}">
                  <a16:creationId xmlns:a16="http://schemas.microsoft.com/office/drawing/2014/main" id="{8B934DE5-E3C5-40DA-A678-1DC5F62BBE0E}"/>
                </a:ext>
              </a:extLst>
            </p:cNvPr>
            <p:cNvSpPr/>
            <p:nvPr/>
          </p:nvSpPr>
          <p:spPr>
            <a:xfrm>
              <a:off x="3969217" y="3539529"/>
              <a:ext cx="1941120" cy="1689505"/>
            </a:xfrm>
            <a:custGeom>
              <a:avLst/>
              <a:gdLst>
                <a:gd name="connsiteX0" fmla="*/ 2179204 w 2179204"/>
                <a:gd name="connsiteY0" fmla="*/ 0 h 1896728"/>
                <a:gd name="connsiteX1" fmla="*/ 1472788 w 2179204"/>
                <a:gd name="connsiteY1" fmla="*/ 1468584 h 1896728"/>
                <a:gd name="connsiteX2" fmla="*/ 1470790 w 2179204"/>
                <a:gd name="connsiteY2" fmla="*/ 1466081 h 1896728"/>
                <a:gd name="connsiteX3" fmla="*/ 1460538 w 2179204"/>
                <a:gd name="connsiteY3" fmla="*/ 1490348 h 1896728"/>
                <a:gd name="connsiteX4" fmla="*/ 1262225 w 2179204"/>
                <a:gd name="connsiteY4" fmla="*/ 1726847 h 1896728"/>
                <a:gd name="connsiteX5" fmla="*/ 169881 w 2179204"/>
                <a:gd name="connsiteY5" fmla="*/ 1604415 h 1896728"/>
                <a:gd name="connsiteX6" fmla="*/ 292313 w 2179204"/>
                <a:gd name="connsiteY6" fmla="*/ 512072 h 1896728"/>
                <a:gd name="connsiteX7" fmla="*/ 566846 w 2179204"/>
                <a:gd name="connsiteY7" fmla="*/ 371036 h 1896728"/>
                <a:gd name="connsiteX8" fmla="*/ 592780 w 2179204"/>
                <a:gd name="connsiteY8" fmla="*/ 366411 h 1896728"/>
                <a:gd name="connsiteX9" fmla="*/ 590781 w 2179204"/>
                <a:gd name="connsiteY9" fmla="*/ 363907 h 1896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79204" h="1896728">
                  <a:moveTo>
                    <a:pt x="2179204" y="0"/>
                  </a:moveTo>
                  <a:lnTo>
                    <a:pt x="1472788" y="1468584"/>
                  </a:lnTo>
                  <a:lnTo>
                    <a:pt x="1470790" y="1466081"/>
                  </a:lnTo>
                  <a:lnTo>
                    <a:pt x="1460538" y="1490348"/>
                  </a:lnTo>
                  <a:cubicBezTo>
                    <a:pt x="1412411" y="1579103"/>
                    <a:pt x="1346088" y="1659888"/>
                    <a:pt x="1262225" y="1726847"/>
                  </a:cubicBezTo>
                  <a:cubicBezTo>
                    <a:pt x="926774" y="1994681"/>
                    <a:pt x="437715" y="1939866"/>
                    <a:pt x="169881" y="1604415"/>
                  </a:cubicBezTo>
                  <a:cubicBezTo>
                    <a:pt x="-97953" y="1268964"/>
                    <a:pt x="-43138" y="779906"/>
                    <a:pt x="292313" y="512072"/>
                  </a:cubicBezTo>
                  <a:cubicBezTo>
                    <a:pt x="376176" y="445113"/>
                    <a:pt x="469639" y="398320"/>
                    <a:pt x="566846" y="371036"/>
                  </a:cubicBezTo>
                  <a:lnTo>
                    <a:pt x="592780" y="366411"/>
                  </a:lnTo>
                  <a:lnTo>
                    <a:pt x="590781" y="363907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0" name="Freeform: Shape 36">
              <a:extLst>
                <a:ext uri="{FF2B5EF4-FFF2-40B4-BE49-F238E27FC236}">
                  <a16:creationId xmlns:a16="http://schemas.microsoft.com/office/drawing/2014/main" id="{DD05B9CB-B7E7-4498-978D-A988D0736A17}"/>
                </a:ext>
              </a:extLst>
            </p:cNvPr>
            <p:cNvSpPr/>
            <p:nvPr/>
          </p:nvSpPr>
          <p:spPr>
            <a:xfrm>
              <a:off x="4162075" y="4037190"/>
              <a:ext cx="998984" cy="998984"/>
            </a:xfrm>
            <a:custGeom>
              <a:avLst/>
              <a:gdLst>
                <a:gd name="connsiteX0" fmla="*/ 515640 w 1121512"/>
                <a:gd name="connsiteY0" fmla="*/ 1783 h 1121512"/>
                <a:gd name="connsiteX1" fmla="*/ 998953 w 1121512"/>
                <a:gd name="connsiteY1" fmla="*/ 210888 h 1121512"/>
                <a:gd name="connsiteX2" fmla="*/ 910625 w 1121512"/>
                <a:gd name="connsiteY2" fmla="*/ 998953 h 1121512"/>
                <a:gd name="connsiteX3" fmla="*/ 122561 w 1121512"/>
                <a:gd name="connsiteY3" fmla="*/ 910626 h 1121512"/>
                <a:gd name="connsiteX4" fmla="*/ 210888 w 1121512"/>
                <a:gd name="connsiteY4" fmla="*/ 122561 h 1121512"/>
                <a:gd name="connsiteX5" fmla="*/ 515640 w 1121512"/>
                <a:gd name="connsiteY5" fmla="*/ 1783 h 1121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1512" h="1121512">
                  <a:moveTo>
                    <a:pt x="515640" y="1783"/>
                  </a:moveTo>
                  <a:cubicBezTo>
                    <a:pt x="695074" y="-12535"/>
                    <a:pt x="878186" y="59633"/>
                    <a:pt x="998953" y="210888"/>
                  </a:cubicBezTo>
                  <a:cubicBezTo>
                    <a:pt x="1192180" y="452897"/>
                    <a:pt x="1152634" y="805726"/>
                    <a:pt x="910625" y="998953"/>
                  </a:cubicBezTo>
                  <a:cubicBezTo>
                    <a:pt x="668617" y="1192180"/>
                    <a:pt x="315788" y="1152634"/>
                    <a:pt x="122561" y="910626"/>
                  </a:cubicBezTo>
                  <a:cubicBezTo>
                    <a:pt x="-70666" y="668617"/>
                    <a:pt x="-31121" y="315788"/>
                    <a:pt x="210888" y="122561"/>
                  </a:cubicBezTo>
                  <a:cubicBezTo>
                    <a:pt x="301641" y="50101"/>
                    <a:pt x="407979" y="10374"/>
                    <a:pt x="515640" y="1783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</a:gradFill>
            <a:ln/>
            <a:effectLst>
              <a:outerShdw blurRad="1651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61" name="Freeform: Shape 34">
              <a:extLst>
                <a:ext uri="{FF2B5EF4-FFF2-40B4-BE49-F238E27FC236}">
                  <a16:creationId xmlns:a16="http://schemas.microsoft.com/office/drawing/2014/main" id="{BCC1809F-910A-4253-8AD4-442A81DC7B44}"/>
                </a:ext>
              </a:extLst>
            </p:cNvPr>
            <p:cNvSpPr/>
            <p:nvPr/>
          </p:nvSpPr>
          <p:spPr>
            <a:xfrm>
              <a:off x="5304357" y="3539529"/>
              <a:ext cx="605980" cy="555288"/>
            </a:xfrm>
            <a:custGeom>
              <a:avLst/>
              <a:gdLst>
                <a:gd name="connsiteX0" fmla="*/ 612263 w 612263"/>
                <a:gd name="connsiteY0" fmla="*/ 0 h 561046"/>
                <a:gd name="connsiteX1" fmla="*/ 342390 w 612263"/>
                <a:gd name="connsiteY1" fmla="*/ 561046 h 561046"/>
                <a:gd name="connsiteX2" fmla="*/ 318862 w 612263"/>
                <a:gd name="connsiteY2" fmla="*/ 548275 h 561046"/>
                <a:gd name="connsiteX3" fmla="*/ 10358 w 612263"/>
                <a:gd name="connsiteY3" fmla="*/ 173640 h 561046"/>
                <a:gd name="connsiteX4" fmla="*/ 0 w 612263"/>
                <a:gd name="connsiteY4" fmla="*/ 140269 h 56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263" h="561046">
                  <a:moveTo>
                    <a:pt x="612263" y="0"/>
                  </a:moveTo>
                  <a:lnTo>
                    <a:pt x="342390" y="561046"/>
                  </a:lnTo>
                  <a:lnTo>
                    <a:pt x="318862" y="548275"/>
                  </a:lnTo>
                  <a:cubicBezTo>
                    <a:pt x="182962" y="456463"/>
                    <a:pt x="74991" y="326448"/>
                    <a:pt x="10358" y="173640"/>
                  </a:cubicBezTo>
                  <a:lnTo>
                    <a:pt x="0" y="140269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350" dirty="0"/>
            </a:p>
          </p:txBody>
        </p:sp>
      </p:grpSp>
      <p:grpSp>
        <p:nvGrpSpPr>
          <p:cNvPr id="62" name="Graphic 98" descr="Shopping cart">
            <a:extLst>
              <a:ext uri="{FF2B5EF4-FFF2-40B4-BE49-F238E27FC236}">
                <a16:creationId xmlns:a16="http://schemas.microsoft.com/office/drawing/2014/main" id="{3E248810-FE92-4B9F-A22C-07C7735DCF63}"/>
              </a:ext>
            </a:extLst>
          </p:cNvPr>
          <p:cNvGrpSpPr/>
          <p:nvPr/>
        </p:nvGrpSpPr>
        <p:grpSpPr>
          <a:xfrm>
            <a:off x="6926885" y="4240088"/>
            <a:ext cx="480060" cy="480060"/>
            <a:chOff x="5002382" y="1410776"/>
            <a:chExt cx="640080" cy="64008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3" name="Freeform: Shape 100">
              <a:extLst>
                <a:ext uri="{FF2B5EF4-FFF2-40B4-BE49-F238E27FC236}">
                  <a16:creationId xmlns:a16="http://schemas.microsoft.com/office/drawing/2014/main" id="{1A325E62-DD9D-4022-8468-0653EA6C27BC}"/>
                </a:ext>
              </a:extLst>
            </p:cNvPr>
            <p:cNvSpPr/>
            <p:nvPr/>
          </p:nvSpPr>
          <p:spPr>
            <a:xfrm>
              <a:off x="5055722" y="1464116"/>
              <a:ext cx="493395" cy="453390"/>
            </a:xfrm>
            <a:custGeom>
              <a:avLst/>
              <a:gdLst>
                <a:gd name="connsiteX0" fmla="*/ 153353 w 493395"/>
                <a:gd name="connsiteY0" fmla="*/ 153353 h 453390"/>
                <a:gd name="connsiteX1" fmla="*/ 80010 w 493395"/>
                <a:gd name="connsiteY1" fmla="*/ 153353 h 453390"/>
                <a:gd name="connsiteX2" fmla="*/ 80010 w 493395"/>
                <a:gd name="connsiteY2" fmla="*/ 106680 h 453390"/>
                <a:gd name="connsiteX3" fmla="*/ 153353 w 493395"/>
                <a:gd name="connsiteY3" fmla="*/ 106680 h 453390"/>
                <a:gd name="connsiteX4" fmla="*/ 153353 w 493395"/>
                <a:gd name="connsiteY4" fmla="*/ 153353 h 453390"/>
                <a:gd name="connsiteX5" fmla="*/ 253365 w 493395"/>
                <a:gd name="connsiteY5" fmla="*/ 106680 h 453390"/>
                <a:gd name="connsiteX6" fmla="*/ 253365 w 493395"/>
                <a:gd name="connsiteY6" fmla="*/ 153353 h 453390"/>
                <a:gd name="connsiteX7" fmla="*/ 180023 w 493395"/>
                <a:gd name="connsiteY7" fmla="*/ 153353 h 453390"/>
                <a:gd name="connsiteX8" fmla="*/ 180023 w 493395"/>
                <a:gd name="connsiteY8" fmla="*/ 106680 h 453390"/>
                <a:gd name="connsiteX9" fmla="*/ 253365 w 493395"/>
                <a:gd name="connsiteY9" fmla="*/ 106680 h 453390"/>
                <a:gd name="connsiteX10" fmla="*/ 353378 w 493395"/>
                <a:gd name="connsiteY10" fmla="*/ 106680 h 453390"/>
                <a:gd name="connsiteX11" fmla="*/ 353378 w 493395"/>
                <a:gd name="connsiteY11" fmla="*/ 153353 h 453390"/>
                <a:gd name="connsiteX12" fmla="*/ 280035 w 493395"/>
                <a:gd name="connsiteY12" fmla="*/ 153353 h 453390"/>
                <a:gd name="connsiteX13" fmla="*/ 280035 w 493395"/>
                <a:gd name="connsiteY13" fmla="*/ 106680 h 453390"/>
                <a:gd name="connsiteX14" fmla="*/ 353378 w 493395"/>
                <a:gd name="connsiteY14" fmla="*/ 106680 h 453390"/>
                <a:gd name="connsiteX15" fmla="*/ 453390 w 493395"/>
                <a:gd name="connsiteY15" fmla="*/ 106680 h 453390"/>
                <a:gd name="connsiteX16" fmla="*/ 453390 w 493395"/>
                <a:gd name="connsiteY16" fmla="*/ 153353 h 453390"/>
                <a:gd name="connsiteX17" fmla="*/ 380048 w 493395"/>
                <a:gd name="connsiteY17" fmla="*/ 153353 h 453390"/>
                <a:gd name="connsiteX18" fmla="*/ 380048 w 493395"/>
                <a:gd name="connsiteY18" fmla="*/ 106680 h 453390"/>
                <a:gd name="connsiteX19" fmla="*/ 453390 w 493395"/>
                <a:gd name="connsiteY19" fmla="*/ 106680 h 453390"/>
                <a:gd name="connsiteX20" fmla="*/ 453390 w 493395"/>
                <a:gd name="connsiteY20" fmla="*/ 226695 h 453390"/>
                <a:gd name="connsiteX21" fmla="*/ 380048 w 493395"/>
                <a:gd name="connsiteY21" fmla="*/ 226695 h 453390"/>
                <a:gd name="connsiteX22" fmla="*/ 380048 w 493395"/>
                <a:gd name="connsiteY22" fmla="*/ 180023 h 453390"/>
                <a:gd name="connsiteX23" fmla="*/ 453390 w 493395"/>
                <a:gd name="connsiteY23" fmla="*/ 180023 h 453390"/>
                <a:gd name="connsiteX24" fmla="*/ 453390 w 493395"/>
                <a:gd name="connsiteY24" fmla="*/ 226695 h 453390"/>
                <a:gd name="connsiteX25" fmla="*/ 453390 w 493395"/>
                <a:gd name="connsiteY25" fmla="*/ 283369 h 453390"/>
                <a:gd name="connsiteX26" fmla="*/ 380048 w 493395"/>
                <a:gd name="connsiteY26" fmla="*/ 290036 h 453390"/>
                <a:gd name="connsiteX27" fmla="*/ 380048 w 493395"/>
                <a:gd name="connsiteY27" fmla="*/ 253365 h 453390"/>
                <a:gd name="connsiteX28" fmla="*/ 453390 w 493395"/>
                <a:gd name="connsiteY28" fmla="*/ 253365 h 453390"/>
                <a:gd name="connsiteX29" fmla="*/ 453390 w 493395"/>
                <a:gd name="connsiteY29" fmla="*/ 283369 h 453390"/>
                <a:gd name="connsiteX30" fmla="*/ 153353 w 493395"/>
                <a:gd name="connsiteY30" fmla="*/ 253365 h 453390"/>
                <a:gd name="connsiteX31" fmla="*/ 153353 w 493395"/>
                <a:gd name="connsiteY31" fmla="*/ 310039 h 453390"/>
                <a:gd name="connsiteX32" fmla="*/ 80010 w 493395"/>
                <a:gd name="connsiteY32" fmla="*/ 316706 h 453390"/>
                <a:gd name="connsiteX33" fmla="*/ 80010 w 493395"/>
                <a:gd name="connsiteY33" fmla="*/ 253365 h 453390"/>
                <a:gd name="connsiteX34" fmla="*/ 153353 w 493395"/>
                <a:gd name="connsiteY34" fmla="*/ 253365 h 453390"/>
                <a:gd name="connsiteX35" fmla="*/ 153353 w 493395"/>
                <a:gd name="connsiteY35" fmla="*/ 226695 h 453390"/>
                <a:gd name="connsiteX36" fmla="*/ 80010 w 493395"/>
                <a:gd name="connsiteY36" fmla="*/ 226695 h 453390"/>
                <a:gd name="connsiteX37" fmla="*/ 80010 w 493395"/>
                <a:gd name="connsiteY37" fmla="*/ 180023 h 453390"/>
                <a:gd name="connsiteX38" fmla="*/ 153353 w 493395"/>
                <a:gd name="connsiteY38" fmla="*/ 180023 h 453390"/>
                <a:gd name="connsiteX39" fmla="*/ 153353 w 493395"/>
                <a:gd name="connsiteY39" fmla="*/ 226695 h 453390"/>
                <a:gd name="connsiteX40" fmla="*/ 253365 w 493395"/>
                <a:gd name="connsiteY40" fmla="*/ 226695 h 453390"/>
                <a:gd name="connsiteX41" fmla="*/ 180023 w 493395"/>
                <a:gd name="connsiteY41" fmla="*/ 226695 h 453390"/>
                <a:gd name="connsiteX42" fmla="*/ 180023 w 493395"/>
                <a:gd name="connsiteY42" fmla="*/ 180023 h 453390"/>
                <a:gd name="connsiteX43" fmla="*/ 253365 w 493395"/>
                <a:gd name="connsiteY43" fmla="*/ 180023 h 453390"/>
                <a:gd name="connsiteX44" fmla="*/ 253365 w 493395"/>
                <a:gd name="connsiteY44" fmla="*/ 226695 h 453390"/>
                <a:gd name="connsiteX45" fmla="*/ 280035 w 493395"/>
                <a:gd name="connsiteY45" fmla="*/ 226695 h 453390"/>
                <a:gd name="connsiteX46" fmla="*/ 280035 w 493395"/>
                <a:gd name="connsiteY46" fmla="*/ 180023 h 453390"/>
                <a:gd name="connsiteX47" fmla="*/ 353378 w 493395"/>
                <a:gd name="connsiteY47" fmla="*/ 180023 h 453390"/>
                <a:gd name="connsiteX48" fmla="*/ 353378 w 493395"/>
                <a:gd name="connsiteY48" fmla="*/ 226695 h 453390"/>
                <a:gd name="connsiteX49" fmla="*/ 280035 w 493395"/>
                <a:gd name="connsiteY49" fmla="*/ 226695 h 453390"/>
                <a:gd name="connsiteX50" fmla="*/ 253365 w 493395"/>
                <a:gd name="connsiteY50" fmla="*/ 301371 h 453390"/>
                <a:gd name="connsiteX51" fmla="*/ 180023 w 493395"/>
                <a:gd name="connsiteY51" fmla="*/ 308039 h 453390"/>
                <a:gd name="connsiteX52" fmla="*/ 180023 w 493395"/>
                <a:gd name="connsiteY52" fmla="*/ 253365 h 453390"/>
                <a:gd name="connsiteX53" fmla="*/ 253365 w 493395"/>
                <a:gd name="connsiteY53" fmla="*/ 253365 h 453390"/>
                <a:gd name="connsiteX54" fmla="*/ 253365 w 493395"/>
                <a:gd name="connsiteY54" fmla="*/ 301371 h 453390"/>
                <a:gd name="connsiteX55" fmla="*/ 280035 w 493395"/>
                <a:gd name="connsiteY55" fmla="*/ 253365 h 453390"/>
                <a:gd name="connsiteX56" fmla="*/ 353378 w 493395"/>
                <a:gd name="connsiteY56" fmla="*/ 253365 h 453390"/>
                <a:gd name="connsiteX57" fmla="*/ 353378 w 493395"/>
                <a:gd name="connsiteY57" fmla="*/ 292037 h 453390"/>
                <a:gd name="connsiteX58" fmla="*/ 280035 w 493395"/>
                <a:gd name="connsiteY58" fmla="*/ 298704 h 453390"/>
                <a:gd name="connsiteX59" fmla="*/ 280035 w 493395"/>
                <a:gd name="connsiteY59" fmla="*/ 253365 h 453390"/>
                <a:gd name="connsiteX60" fmla="*/ 493395 w 493395"/>
                <a:gd name="connsiteY60" fmla="*/ 320040 h 453390"/>
                <a:gd name="connsiteX61" fmla="*/ 493395 w 493395"/>
                <a:gd name="connsiteY61" fmla="*/ 66675 h 453390"/>
                <a:gd name="connsiteX62" fmla="*/ 80010 w 493395"/>
                <a:gd name="connsiteY62" fmla="*/ 66675 h 453390"/>
                <a:gd name="connsiteX63" fmla="*/ 80010 w 493395"/>
                <a:gd name="connsiteY63" fmla="*/ 60008 h 453390"/>
                <a:gd name="connsiteX64" fmla="*/ 20003 w 493395"/>
                <a:gd name="connsiteY64" fmla="*/ 0 h 453390"/>
                <a:gd name="connsiteX65" fmla="*/ 0 w 493395"/>
                <a:gd name="connsiteY65" fmla="*/ 20003 h 453390"/>
                <a:gd name="connsiteX66" fmla="*/ 20003 w 493395"/>
                <a:gd name="connsiteY66" fmla="*/ 40005 h 453390"/>
                <a:gd name="connsiteX67" fmla="*/ 40005 w 493395"/>
                <a:gd name="connsiteY67" fmla="*/ 60008 h 453390"/>
                <a:gd name="connsiteX68" fmla="*/ 40005 w 493395"/>
                <a:gd name="connsiteY68" fmla="*/ 393383 h 453390"/>
                <a:gd name="connsiteX69" fmla="*/ 100013 w 493395"/>
                <a:gd name="connsiteY69" fmla="*/ 453390 h 453390"/>
                <a:gd name="connsiteX70" fmla="*/ 120015 w 493395"/>
                <a:gd name="connsiteY70" fmla="*/ 453390 h 453390"/>
                <a:gd name="connsiteX71" fmla="*/ 413385 w 493395"/>
                <a:gd name="connsiteY71" fmla="*/ 453390 h 453390"/>
                <a:gd name="connsiteX72" fmla="*/ 473393 w 493395"/>
                <a:gd name="connsiteY72" fmla="*/ 453390 h 453390"/>
                <a:gd name="connsiteX73" fmla="*/ 493395 w 493395"/>
                <a:gd name="connsiteY73" fmla="*/ 433388 h 453390"/>
                <a:gd name="connsiteX74" fmla="*/ 473393 w 493395"/>
                <a:gd name="connsiteY74" fmla="*/ 413385 h 453390"/>
                <a:gd name="connsiteX75" fmla="*/ 100013 w 493395"/>
                <a:gd name="connsiteY75" fmla="*/ 413385 h 453390"/>
                <a:gd name="connsiteX76" fmla="*/ 80010 w 493395"/>
                <a:gd name="connsiteY76" fmla="*/ 393383 h 453390"/>
                <a:gd name="connsiteX77" fmla="*/ 80010 w 493395"/>
                <a:gd name="connsiteY77" fmla="*/ 356711 h 453390"/>
                <a:gd name="connsiteX78" fmla="*/ 493395 w 493395"/>
                <a:gd name="connsiteY78" fmla="*/ 320040 h 45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93395" h="453390">
                  <a:moveTo>
                    <a:pt x="153353" y="153353"/>
                  </a:moveTo>
                  <a:lnTo>
                    <a:pt x="80010" y="153353"/>
                  </a:lnTo>
                  <a:lnTo>
                    <a:pt x="80010" y="106680"/>
                  </a:lnTo>
                  <a:lnTo>
                    <a:pt x="153353" y="106680"/>
                  </a:lnTo>
                  <a:lnTo>
                    <a:pt x="153353" y="153353"/>
                  </a:lnTo>
                  <a:close/>
                  <a:moveTo>
                    <a:pt x="253365" y="106680"/>
                  </a:moveTo>
                  <a:lnTo>
                    <a:pt x="253365" y="153353"/>
                  </a:lnTo>
                  <a:lnTo>
                    <a:pt x="180023" y="153353"/>
                  </a:lnTo>
                  <a:lnTo>
                    <a:pt x="180023" y="106680"/>
                  </a:lnTo>
                  <a:lnTo>
                    <a:pt x="253365" y="106680"/>
                  </a:lnTo>
                  <a:close/>
                  <a:moveTo>
                    <a:pt x="353378" y="106680"/>
                  </a:moveTo>
                  <a:lnTo>
                    <a:pt x="353378" y="153353"/>
                  </a:lnTo>
                  <a:lnTo>
                    <a:pt x="280035" y="153353"/>
                  </a:lnTo>
                  <a:lnTo>
                    <a:pt x="280035" y="106680"/>
                  </a:lnTo>
                  <a:lnTo>
                    <a:pt x="353378" y="106680"/>
                  </a:lnTo>
                  <a:close/>
                  <a:moveTo>
                    <a:pt x="453390" y="106680"/>
                  </a:moveTo>
                  <a:lnTo>
                    <a:pt x="453390" y="153353"/>
                  </a:lnTo>
                  <a:lnTo>
                    <a:pt x="380048" y="153353"/>
                  </a:lnTo>
                  <a:lnTo>
                    <a:pt x="380048" y="106680"/>
                  </a:lnTo>
                  <a:lnTo>
                    <a:pt x="453390" y="106680"/>
                  </a:lnTo>
                  <a:close/>
                  <a:moveTo>
                    <a:pt x="453390" y="226695"/>
                  </a:moveTo>
                  <a:lnTo>
                    <a:pt x="380048" y="226695"/>
                  </a:lnTo>
                  <a:lnTo>
                    <a:pt x="380048" y="180023"/>
                  </a:lnTo>
                  <a:lnTo>
                    <a:pt x="453390" y="180023"/>
                  </a:lnTo>
                  <a:lnTo>
                    <a:pt x="453390" y="226695"/>
                  </a:lnTo>
                  <a:close/>
                  <a:moveTo>
                    <a:pt x="453390" y="283369"/>
                  </a:moveTo>
                  <a:lnTo>
                    <a:pt x="380048" y="290036"/>
                  </a:lnTo>
                  <a:lnTo>
                    <a:pt x="380048" y="253365"/>
                  </a:lnTo>
                  <a:lnTo>
                    <a:pt x="453390" y="253365"/>
                  </a:lnTo>
                  <a:lnTo>
                    <a:pt x="453390" y="283369"/>
                  </a:lnTo>
                  <a:close/>
                  <a:moveTo>
                    <a:pt x="153353" y="253365"/>
                  </a:moveTo>
                  <a:lnTo>
                    <a:pt x="153353" y="310039"/>
                  </a:lnTo>
                  <a:lnTo>
                    <a:pt x="80010" y="316706"/>
                  </a:lnTo>
                  <a:lnTo>
                    <a:pt x="80010" y="253365"/>
                  </a:lnTo>
                  <a:lnTo>
                    <a:pt x="153353" y="253365"/>
                  </a:lnTo>
                  <a:close/>
                  <a:moveTo>
                    <a:pt x="153353" y="226695"/>
                  </a:moveTo>
                  <a:lnTo>
                    <a:pt x="80010" y="226695"/>
                  </a:lnTo>
                  <a:lnTo>
                    <a:pt x="80010" y="180023"/>
                  </a:lnTo>
                  <a:lnTo>
                    <a:pt x="153353" y="180023"/>
                  </a:lnTo>
                  <a:lnTo>
                    <a:pt x="153353" y="226695"/>
                  </a:lnTo>
                  <a:close/>
                  <a:moveTo>
                    <a:pt x="253365" y="226695"/>
                  </a:moveTo>
                  <a:lnTo>
                    <a:pt x="180023" y="226695"/>
                  </a:lnTo>
                  <a:lnTo>
                    <a:pt x="180023" y="180023"/>
                  </a:lnTo>
                  <a:lnTo>
                    <a:pt x="253365" y="180023"/>
                  </a:lnTo>
                  <a:lnTo>
                    <a:pt x="253365" y="226695"/>
                  </a:lnTo>
                  <a:close/>
                  <a:moveTo>
                    <a:pt x="280035" y="226695"/>
                  </a:moveTo>
                  <a:lnTo>
                    <a:pt x="280035" y="180023"/>
                  </a:lnTo>
                  <a:lnTo>
                    <a:pt x="353378" y="180023"/>
                  </a:lnTo>
                  <a:lnTo>
                    <a:pt x="353378" y="226695"/>
                  </a:lnTo>
                  <a:lnTo>
                    <a:pt x="280035" y="226695"/>
                  </a:lnTo>
                  <a:close/>
                  <a:moveTo>
                    <a:pt x="253365" y="301371"/>
                  </a:moveTo>
                  <a:lnTo>
                    <a:pt x="180023" y="308039"/>
                  </a:lnTo>
                  <a:lnTo>
                    <a:pt x="180023" y="253365"/>
                  </a:lnTo>
                  <a:lnTo>
                    <a:pt x="253365" y="253365"/>
                  </a:lnTo>
                  <a:lnTo>
                    <a:pt x="253365" y="301371"/>
                  </a:lnTo>
                  <a:close/>
                  <a:moveTo>
                    <a:pt x="280035" y="253365"/>
                  </a:moveTo>
                  <a:lnTo>
                    <a:pt x="353378" y="253365"/>
                  </a:lnTo>
                  <a:lnTo>
                    <a:pt x="353378" y="292037"/>
                  </a:lnTo>
                  <a:lnTo>
                    <a:pt x="280035" y="298704"/>
                  </a:lnTo>
                  <a:lnTo>
                    <a:pt x="280035" y="253365"/>
                  </a:lnTo>
                  <a:close/>
                  <a:moveTo>
                    <a:pt x="493395" y="320040"/>
                  </a:moveTo>
                  <a:lnTo>
                    <a:pt x="493395" y="66675"/>
                  </a:lnTo>
                  <a:lnTo>
                    <a:pt x="80010" y="66675"/>
                  </a:lnTo>
                  <a:lnTo>
                    <a:pt x="80010" y="60008"/>
                  </a:lnTo>
                  <a:cubicBezTo>
                    <a:pt x="80010" y="26670"/>
                    <a:pt x="53340" y="0"/>
                    <a:pt x="20003" y="0"/>
                  </a:cubicBezTo>
                  <a:cubicBezTo>
                    <a:pt x="8668" y="0"/>
                    <a:pt x="0" y="8668"/>
                    <a:pt x="0" y="20003"/>
                  </a:cubicBezTo>
                  <a:cubicBezTo>
                    <a:pt x="0" y="31337"/>
                    <a:pt x="8668" y="40005"/>
                    <a:pt x="20003" y="40005"/>
                  </a:cubicBezTo>
                  <a:cubicBezTo>
                    <a:pt x="31337" y="40005"/>
                    <a:pt x="40005" y="48673"/>
                    <a:pt x="40005" y="60008"/>
                  </a:cubicBezTo>
                  <a:lnTo>
                    <a:pt x="40005" y="393383"/>
                  </a:lnTo>
                  <a:cubicBezTo>
                    <a:pt x="40005" y="426720"/>
                    <a:pt x="66675" y="453390"/>
                    <a:pt x="100013" y="453390"/>
                  </a:cubicBezTo>
                  <a:lnTo>
                    <a:pt x="120015" y="453390"/>
                  </a:lnTo>
                  <a:lnTo>
                    <a:pt x="413385" y="453390"/>
                  </a:lnTo>
                  <a:lnTo>
                    <a:pt x="473393" y="453390"/>
                  </a:lnTo>
                  <a:cubicBezTo>
                    <a:pt x="484727" y="453390"/>
                    <a:pt x="493395" y="444722"/>
                    <a:pt x="493395" y="433388"/>
                  </a:cubicBezTo>
                  <a:cubicBezTo>
                    <a:pt x="493395" y="422053"/>
                    <a:pt x="484727" y="413385"/>
                    <a:pt x="473393" y="413385"/>
                  </a:cubicBezTo>
                  <a:lnTo>
                    <a:pt x="100013" y="413385"/>
                  </a:lnTo>
                  <a:cubicBezTo>
                    <a:pt x="88678" y="413385"/>
                    <a:pt x="80010" y="404717"/>
                    <a:pt x="80010" y="393383"/>
                  </a:cubicBezTo>
                  <a:lnTo>
                    <a:pt x="80010" y="356711"/>
                  </a:lnTo>
                  <a:lnTo>
                    <a:pt x="493395" y="320040"/>
                  </a:ln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4" name="Freeform: Shape 101">
              <a:extLst>
                <a:ext uri="{FF2B5EF4-FFF2-40B4-BE49-F238E27FC236}">
                  <a16:creationId xmlns:a16="http://schemas.microsoft.com/office/drawing/2014/main" id="{AB371FCA-ED5A-477E-A5BC-81D8A1FEC9A5}"/>
                </a:ext>
              </a:extLst>
            </p:cNvPr>
            <p:cNvSpPr/>
            <p:nvPr/>
          </p:nvSpPr>
          <p:spPr>
            <a:xfrm>
              <a:off x="5135732" y="1917506"/>
              <a:ext cx="80010" cy="80010"/>
            </a:xfrm>
            <a:custGeom>
              <a:avLst/>
              <a:gdLst>
                <a:gd name="connsiteX0" fmla="*/ 80010 w 80010"/>
                <a:gd name="connsiteY0" fmla="*/ 40005 h 80010"/>
                <a:gd name="connsiteX1" fmla="*/ 40005 w 80010"/>
                <a:gd name="connsiteY1" fmla="*/ 80010 h 80010"/>
                <a:gd name="connsiteX2" fmla="*/ 0 w 80010"/>
                <a:gd name="connsiteY2" fmla="*/ 40005 h 80010"/>
                <a:gd name="connsiteX3" fmla="*/ 40005 w 80010"/>
                <a:gd name="connsiteY3" fmla="*/ 0 h 80010"/>
                <a:gd name="connsiteX4" fmla="*/ 80010 w 80010"/>
                <a:gd name="connsiteY4" fmla="*/ 40005 h 8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" h="80010">
                  <a:moveTo>
                    <a:pt x="80010" y="40005"/>
                  </a:moveTo>
                  <a:cubicBezTo>
                    <a:pt x="80010" y="62099"/>
                    <a:pt x="62099" y="80010"/>
                    <a:pt x="40005" y="80010"/>
                  </a:cubicBezTo>
                  <a:cubicBezTo>
                    <a:pt x="17911" y="80010"/>
                    <a:pt x="0" y="62099"/>
                    <a:pt x="0" y="40005"/>
                  </a:cubicBezTo>
                  <a:cubicBezTo>
                    <a:pt x="0" y="17911"/>
                    <a:pt x="17911" y="0"/>
                    <a:pt x="40005" y="0"/>
                  </a:cubicBezTo>
                  <a:cubicBezTo>
                    <a:pt x="62099" y="0"/>
                    <a:pt x="80010" y="17911"/>
                    <a:pt x="80010" y="40005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5" name="Freeform: Shape 102">
              <a:extLst>
                <a:ext uri="{FF2B5EF4-FFF2-40B4-BE49-F238E27FC236}">
                  <a16:creationId xmlns:a16="http://schemas.microsoft.com/office/drawing/2014/main" id="{4C485D08-198C-4AE6-84F2-1CD336B7233B}"/>
                </a:ext>
              </a:extLst>
            </p:cNvPr>
            <p:cNvSpPr/>
            <p:nvPr/>
          </p:nvSpPr>
          <p:spPr>
            <a:xfrm>
              <a:off x="5429102" y="1917506"/>
              <a:ext cx="80010" cy="80010"/>
            </a:xfrm>
            <a:custGeom>
              <a:avLst/>
              <a:gdLst>
                <a:gd name="connsiteX0" fmla="*/ 80010 w 80010"/>
                <a:gd name="connsiteY0" fmla="*/ 40005 h 80010"/>
                <a:gd name="connsiteX1" fmla="*/ 40005 w 80010"/>
                <a:gd name="connsiteY1" fmla="*/ 80010 h 80010"/>
                <a:gd name="connsiteX2" fmla="*/ 0 w 80010"/>
                <a:gd name="connsiteY2" fmla="*/ 40005 h 80010"/>
                <a:gd name="connsiteX3" fmla="*/ 40005 w 80010"/>
                <a:gd name="connsiteY3" fmla="*/ 0 h 80010"/>
                <a:gd name="connsiteX4" fmla="*/ 80010 w 80010"/>
                <a:gd name="connsiteY4" fmla="*/ 40005 h 8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" h="80010">
                  <a:moveTo>
                    <a:pt x="80010" y="40005"/>
                  </a:moveTo>
                  <a:cubicBezTo>
                    <a:pt x="80010" y="62099"/>
                    <a:pt x="62099" y="80010"/>
                    <a:pt x="40005" y="80010"/>
                  </a:cubicBezTo>
                  <a:cubicBezTo>
                    <a:pt x="17911" y="80010"/>
                    <a:pt x="0" y="62099"/>
                    <a:pt x="0" y="40005"/>
                  </a:cubicBezTo>
                  <a:cubicBezTo>
                    <a:pt x="0" y="17911"/>
                    <a:pt x="17911" y="0"/>
                    <a:pt x="40005" y="0"/>
                  </a:cubicBezTo>
                  <a:cubicBezTo>
                    <a:pt x="62099" y="0"/>
                    <a:pt x="80010" y="17911"/>
                    <a:pt x="80010" y="40005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66" name="Graphic 90" descr="Database">
            <a:extLst>
              <a:ext uri="{FF2B5EF4-FFF2-40B4-BE49-F238E27FC236}">
                <a16:creationId xmlns:a16="http://schemas.microsoft.com/office/drawing/2014/main" id="{7671728A-0DBE-443D-852B-A83BB3AB0D60}"/>
              </a:ext>
            </a:extLst>
          </p:cNvPr>
          <p:cNvGrpSpPr/>
          <p:nvPr/>
        </p:nvGrpSpPr>
        <p:grpSpPr>
          <a:xfrm>
            <a:off x="4628315" y="3044087"/>
            <a:ext cx="280035" cy="380048"/>
            <a:chOff x="7337196" y="4279336"/>
            <a:chExt cx="373380" cy="50673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7" name="Freeform: Shape 111">
              <a:extLst>
                <a:ext uri="{FF2B5EF4-FFF2-40B4-BE49-F238E27FC236}">
                  <a16:creationId xmlns:a16="http://schemas.microsoft.com/office/drawing/2014/main" id="{07044BD0-CEAA-4C80-A0A7-EEE4274A83E5}"/>
                </a:ext>
              </a:extLst>
            </p:cNvPr>
            <p:cNvSpPr/>
            <p:nvPr/>
          </p:nvSpPr>
          <p:spPr>
            <a:xfrm>
              <a:off x="7337196" y="4279336"/>
              <a:ext cx="373380" cy="106680"/>
            </a:xfrm>
            <a:custGeom>
              <a:avLst/>
              <a:gdLst>
                <a:gd name="connsiteX0" fmla="*/ 373380 w 373380"/>
                <a:gd name="connsiteY0" fmla="*/ 53340 h 106680"/>
                <a:gd name="connsiteX1" fmla="*/ 186690 w 373380"/>
                <a:gd name="connsiteY1" fmla="*/ 106680 h 106680"/>
                <a:gd name="connsiteX2" fmla="*/ 0 w 373380"/>
                <a:gd name="connsiteY2" fmla="*/ 53340 h 106680"/>
                <a:gd name="connsiteX3" fmla="*/ 186690 w 373380"/>
                <a:gd name="connsiteY3" fmla="*/ 0 h 106680"/>
                <a:gd name="connsiteX4" fmla="*/ 373380 w 373380"/>
                <a:gd name="connsiteY4" fmla="*/ 53340 h 106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380" h="106680">
                  <a:moveTo>
                    <a:pt x="373380" y="53340"/>
                  </a:moveTo>
                  <a:cubicBezTo>
                    <a:pt x="373380" y="82799"/>
                    <a:pt x="289796" y="106680"/>
                    <a:pt x="186690" y="106680"/>
                  </a:cubicBezTo>
                  <a:cubicBezTo>
                    <a:pt x="83584" y="106680"/>
                    <a:pt x="0" y="82799"/>
                    <a:pt x="0" y="53340"/>
                  </a:cubicBezTo>
                  <a:cubicBezTo>
                    <a:pt x="0" y="23881"/>
                    <a:pt x="83584" y="0"/>
                    <a:pt x="186690" y="0"/>
                  </a:cubicBezTo>
                  <a:cubicBezTo>
                    <a:pt x="289796" y="0"/>
                    <a:pt x="373380" y="23881"/>
                    <a:pt x="373380" y="53340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8" name="Freeform: Shape 112">
              <a:extLst>
                <a:ext uri="{FF2B5EF4-FFF2-40B4-BE49-F238E27FC236}">
                  <a16:creationId xmlns:a16="http://schemas.microsoft.com/office/drawing/2014/main" id="{6EAD5B8F-F525-489A-8688-812752448625}"/>
                </a:ext>
              </a:extLst>
            </p:cNvPr>
            <p:cNvSpPr/>
            <p:nvPr/>
          </p:nvSpPr>
          <p:spPr>
            <a:xfrm>
              <a:off x="7337196" y="4359346"/>
              <a:ext cx="373380" cy="160020"/>
            </a:xfrm>
            <a:custGeom>
              <a:avLst/>
              <a:gdLst>
                <a:gd name="connsiteX0" fmla="*/ 320040 w 373380"/>
                <a:gd name="connsiteY0" fmla="*/ 106680 h 160020"/>
                <a:gd name="connsiteX1" fmla="*/ 306705 w 373380"/>
                <a:gd name="connsiteY1" fmla="*/ 93345 h 160020"/>
                <a:gd name="connsiteX2" fmla="*/ 320040 w 373380"/>
                <a:gd name="connsiteY2" fmla="*/ 80010 h 160020"/>
                <a:gd name="connsiteX3" fmla="*/ 333375 w 373380"/>
                <a:gd name="connsiteY3" fmla="*/ 93345 h 160020"/>
                <a:gd name="connsiteX4" fmla="*/ 320040 w 373380"/>
                <a:gd name="connsiteY4" fmla="*/ 106680 h 160020"/>
                <a:gd name="connsiteX5" fmla="*/ 186690 w 373380"/>
                <a:gd name="connsiteY5" fmla="*/ 53340 h 160020"/>
                <a:gd name="connsiteX6" fmla="*/ 0 w 373380"/>
                <a:gd name="connsiteY6" fmla="*/ 0 h 160020"/>
                <a:gd name="connsiteX7" fmla="*/ 0 w 373380"/>
                <a:gd name="connsiteY7" fmla="*/ 106680 h 160020"/>
                <a:gd name="connsiteX8" fmla="*/ 186690 w 373380"/>
                <a:gd name="connsiteY8" fmla="*/ 160020 h 160020"/>
                <a:gd name="connsiteX9" fmla="*/ 373380 w 373380"/>
                <a:gd name="connsiteY9" fmla="*/ 106680 h 160020"/>
                <a:gd name="connsiteX10" fmla="*/ 373380 w 373380"/>
                <a:gd name="connsiteY10" fmla="*/ 0 h 160020"/>
                <a:gd name="connsiteX11" fmla="*/ 186690 w 373380"/>
                <a:gd name="connsiteY11" fmla="*/ 5334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3380" h="160020">
                  <a:moveTo>
                    <a:pt x="320040" y="106680"/>
                  </a:moveTo>
                  <a:cubicBezTo>
                    <a:pt x="312039" y="106680"/>
                    <a:pt x="306705" y="101346"/>
                    <a:pt x="306705" y="93345"/>
                  </a:cubicBezTo>
                  <a:cubicBezTo>
                    <a:pt x="306705" y="85344"/>
                    <a:pt x="312039" y="80010"/>
                    <a:pt x="320040" y="80010"/>
                  </a:cubicBezTo>
                  <a:cubicBezTo>
                    <a:pt x="328041" y="80010"/>
                    <a:pt x="333375" y="85344"/>
                    <a:pt x="333375" y="93345"/>
                  </a:cubicBezTo>
                  <a:cubicBezTo>
                    <a:pt x="333375" y="101346"/>
                    <a:pt x="328041" y="106680"/>
                    <a:pt x="320040" y="106680"/>
                  </a:cubicBezTo>
                  <a:close/>
                  <a:moveTo>
                    <a:pt x="186690" y="53340"/>
                  </a:moveTo>
                  <a:cubicBezTo>
                    <a:pt x="84010" y="53340"/>
                    <a:pt x="0" y="29337"/>
                    <a:pt x="0" y="0"/>
                  </a:cubicBezTo>
                  <a:lnTo>
                    <a:pt x="0" y="106680"/>
                  </a:lnTo>
                  <a:cubicBezTo>
                    <a:pt x="0" y="136017"/>
                    <a:pt x="84010" y="160020"/>
                    <a:pt x="186690" y="160020"/>
                  </a:cubicBezTo>
                  <a:cubicBezTo>
                    <a:pt x="289370" y="160020"/>
                    <a:pt x="373380" y="136017"/>
                    <a:pt x="373380" y="106680"/>
                  </a:cubicBezTo>
                  <a:lnTo>
                    <a:pt x="373380" y="0"/>
                  </a:lnTo>
                  <a:cubicBezTo>
                    <a:pt x="373380" y="29337"/>
                    <a:pt x="289370" y="53340"/>
                    <a:pt x="186690" y="53340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69" name="Freeform: Shape 113">
              <a:extLst>
                <a:ext uri="{FF2B5EF4-FFF2-40B4-BE49-F238E27FC236}">
                  <a16:creationId xmlns:a16="http://schemas.microsoft.com/office/drawing/2014/main" id="{BF80FE75-962D-4B25-81AF-6B2498F8C4DD}"/>
                </a:ext>
              </a:extLst>
            </p:cNvPr>
            <p:cNvSpPr/>
            <p:nvPr/>
          </p:nvSpPr>
          <p:spPr>
            <a:xfrm>
              <a:off x="7337196" y="4492696"/>
              <a:ext cx="373380" cy="160020"/>
            </a:xfrm>
            <a:custGeom>
              <a:avLst/>
              <a:gdLst>
                <a:gd name="connsiteX0" fmla="*/ 320040 w 373380"/>
                <a:gd name="connsiteY0" fmla="*/ 106680 h 160020"/>
                <a:gd name="connsiteX1" fmla="*/ 306705 w 373380"/>
                <a:gd name="connsiteY1" fmla="*/ 93345 h 160020"/>
                <a:gd name="connsiteX2" fmla="*/ 320040 w 373380"/>
                <a:gd name="connsiteY2" fmla="*/ 80010 h 160020"/>
                <a:gd name="connsiteX3" fmla="*/ 333375 w 373380"/>
                <a:gd name="connsiteY3" fmla="*/ 93345 h 160020"/>
                <a:gd name="connsiteX4" fmla="*/ 320040 w 373380"/>
                <a:gd name="connsiteY4" fmla="*/ 106680 h 160020"/>
                <a:gd name="connsiteX5" fmla="*/ 186690 w 373380"/>
                <a:gd name="connsiteY5" fmla="*/ 53340 h 160020"/>
                <a:gd name="connsiteX6" fmla="*/ 0 w 373380"/>
                <a:gd name="connsiteY6" fmla="*/ 0 h 160020"/>
                <a:gd name="connsiteX7" fmla="*/ 0 w 373380"/>
                <a:gd name="connsiteY7" fmla="*/ 106680 h 160020"/>
                <a:gd name="connsiteX8" fmla="*/ 186690 w 373380"/>
                <a:gd name="connsiteY8" fmla="*/ 160020 h 160020"/>
                <a:gd name="connsiteX9" fmla="*/ 373380 w 373380"/>
                <a:gd name="connsiteY9" fmla="*/ 106680 h 160020"/>
                <a:gd name="connsiteX10" fmla="*/ 373380 w 373380"/>
                <a:gd name="connsiteY10" fmla="*/ 0 h 160020"/>
                <a:gd name="connsiteX11" fmla="*/ 186690 w 373380"/>
                <a:gd name="connsiteY11" fmla="*/ 5334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3380" h="160020">
                  <a:moveTo>
                    <a:pt x="320040" y="106680"/>
                  </a:moveTo>
                  <a:cubicBezTo>
                    <a:pt x="312039" y="106680"/>
                    <a:pt x="306705" y="101346"/>
                    <a:pt x="306705" y="93345"/>
                  </a:cubicBezTo>
                  <a:cubicBezTo>
                    <a:pt x="306705" y="85344"/>
                    <a:pt x="312039" y="80010"/>
                    <a:pt x="320040" y="80010"/>
                  </a:cubicBezTo>
                  <a:cubicBezTo>
                    <a:pt x="328041" y="80010"/>
                    <a:pt x="333375" y="85344"/>
                    <a:pt x="333375" y="93345"/>
                  </a:cubicBezTo>
                  <a:cubicBezTo>
                    <a:pt x="333375" y="101346"/>
                    <a:pt x="328041" y="106680"/>
                    <a:pt x="320040" y="106680"/>
                  </a:cubicBezTo>
                  <a:close/>
                  <a:moveTo>
                    <a:pt x="186690" y="53340"/>
                  </a:moveTo>
                  <a:cubicBezTo>
                    <a:pt x="84010" y="53340"/>
                    <a:pt x="0" y="29337"/>
                    <a:pt x="0" y="0"/>
                  </a:cubicBezTo>
                  <a:lnTo>
                    <a:pt x="0" y="106680"/>
                  </a:lnTo>
                  <a:cubicBezTo>
                    <a:pt x="0" y="136017"/>
                    <a:pt x="84010" y="160020"/>
                    <a:pt x="186690" y="160020"/>
                  </a:cubicBezTo>
                  <a:cubicBezTo>
                    <a:pt x="289370" y="160020"/>
                    <a:pt x="373380" y="136017"/>
                    <a:pt x="373380" y="106680"/>
                  </a:cubicBezTo>
                  <a:lnTo>
                    <a:pt x="373380" y="0"/>
                  </a:lnTo>
                  <a:cubicBezTo>
                    <a:pt x="373380" y="29337"/>
                    <a:pt x="289370" y="53340"/>
                    <a:pt x="186690" y="53340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  <p:sp>
          <p:nvSpPr>
            <p:cNvPr id="70" name="Freeform: Shape 114">
              <a:extLst>
                <a:ext uri="{FF2B5EF4-FFF2-40B4-BE49-F238E27FC236}">
                  <a16:creationId xmlns:a16="http://schemas.microsoft.com/office/drawing/2014/main" id="{F7EB6369-7559-400A-8302-17A53CF3D13A}"/>
                </a:ext>
              </a:extLst>
            </p:cNvPr>
            <p:cNvSpPr/>
            <p:nvPr/>
          </p:nvSpPr>
          <p:spPr>
            <a:xfrm>
              <a:off x="7337196" y="4626046"/>
              <a:ext cx="373380" cy="160020"/>
            </a:xfrm>
            <a:custGeom>
              <a:avLst/>
              <a:gdLst>
                <a:gd name="connsiteX0" fmla="*/ 320040 w 373380"/>
                <a:gd name="connsiteY0" fmla="*/ 106680 h 160020"/>
                <a:gd name="connsiteX1" fmla="*/ 306705 w 373380"/>
                <a:gd name="connsiteY1" fmla="*/ 93345 h 160020"/>
                <a:gd name="connsiteX2" fmla="*/ 320040 w 373380"/>
                <a:gd name="connsiteY2" fmla="*/ 80010 h 160020"/>
                <a:gd name="connsiteX3" fmla="*/ 333375 w 373380"/>
                <a:gd name="connsiteY3" fmla="*/ 93345 h 160020"/>
                <a:gd name="connsiteX4" fmla="*/ 320040 w 373380"/>
                <a:gd name="connsiteY4" fmla="*/ 106680 h 160020"/>
                <a:gd name="connsiteX5" fmla="*/ 186690 w 373380"/>
                <a:gd name="connsiteY5" fmla="*/ 53340 h 160020"/>
                <a:gd name="connsiteX6" fmla="*/ 0 w 373380"/>
                <a:gd name="connsiteY6" fmla="*/ 0 h 160020"/>
                <a:gd name="connsiteX7" fmla="*/ 0 w 373380"/>
                <a:gd name="connsiteY7" fmla="*/ 106680 h 160020"/>
                <a:gd name="connsiteX8" fmla="*/ 186690 w 373380"/>
                <a:gd name="connsiteY8" fmla="*/ 160020 h 160020"/>
                <a:gd name="connsiteX9" fmla="*/ 373380 w 373380"/>
                <a:gd name="connsiteY9" fmla="*/ 106680 h 160020"/>
                <a:gd name="connsiteX10" fmla="*/ 373380 w 373380"/>
                <a:gd name="connsiteY10" fmla="*/ 0 h 160020"/>
                <a:gd name="connsiteX11" fmla="*/ 186690 w 373380"/>
                <a:gd name="connsiteY11" fmla="*/ 53340 h 160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3380" h="160020">
                  <a:moveTo>
                    <a:pt x="320040" y="106680"/>
                  </a:moveTo>
                  <a:cubicBezTo>
                    <a:pt x="312039" y="106680"/>
                    <a:pt x="306705" y="101346"/>
                    <a:pt x="306705" y="93345"/>
                  </a:cubicBezTo>
                  <a:cubicBezTo>
                    <a:pt x="306705" y="85344"/>
                    <a:pt x="312039" y="80010"/>
                    <a:pt x="320040" y="80010"/>
                  </a:cubicBezTo>
                  <a:cubicBezTo>
                    <a:pt x="328041" y="80010"/>
                    <a:pt x="333375" y="85344"/>
                    <a:pt x="333375" y="93345"/>
                  </a:cubicBezTo>
                  <a:cubicBezTo>
                    <a:pt x="333375" y="101346"/>
                    <a:pt x="328041" y="106680"/>
                    <a:pt x="320040" y="106680"/>
                  </a:cubicBezTo>
                  <a:close/>
                  <a:moveTo>
                    <a:pt x="186690" y="53340"/>
                  </a:moveTo>
                  <a:cubicBezTo>
                    <a:pt x="84010" y="53340"/>
                    <a:pt x="0" y="29337"/>
                    <a:pt x="0" y="0"/>
                  </a:cubicBezTo>
                  <a:lnTo>
                    <a:pt x="0" y="106680"/>
                  </a:lnTo>
                  <a:cubicBezTo>
                    <a:pt x="0" y="136017"/>
                    <a:pt x="84010" y="160020"/>
                    <a:pt x="186690" y="160020"/>
                  </a:cubicBezTo>
                  <a:cubicBezTo>
                    <a:pt x="289370" y="160020"/>
                    <a:pt x="373380" y="136017"/>
                    <a:pt x="373380" y="106680"/>
                  </a:cubicBezTo>
                  <a:lnTo>
                    <a:pt x="373380" y="0"/>
                  </a:lnTo>
                  <a:cubicBezTo>
                    <a:pt x="373380" y="29337"/>
                    <a:pt x="289370" y="53340"/>
                    <a:pt x="186690" y="53340"/>
                  </a:cubicBezTo>
                  <a:close/>
                </a:path>
              </a:pathLst>
            </a:custGeom>
            <a:grpFill/>
            <a:ln w="664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350"/>
            </a:p>
          </p:txBody>
        </p:sp>
      </p:grpSp>
      <p:pic>
        <p:nvPicPr>
          <p:cNvPr id="71" name="Elemento grafico 70" descr="Monete con riempimento a tinta unita">
            <a:extLst>
              <a:ext uri="{FF2B5EF4-FFF2-40B4-BE49-F238E27FC236}">
                <a16:creationId xmlns:a16="http://schemas.microsoft.com/office/drawing/2014/main" id="{48F2646D-F372-4CEA-B3AC-19211C139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9241" y="4659189"/>
            <a:ext cx="627480" cy="627480"/>
          </a:xfrm>
          <a:prstGeom prst="rect">
            <a:avLst/>
          </a:prstGeom>
        </p:spPr>
      </p:pic>
      <p:pic>
        <p:nvPicPr>
          <p:cNvPr id="72" name="Elemento grafico 71" descr="Carta di credito contorno">
            <a:extLst>
              <a:ext uri="{FF2B5EF4-FFF2-40B4-BE49-F238E27FC236}">
                <a16:creationId xmlns:a16="http://schemas.microsoft.com/office/drawing/2014/main" id="{9F9A3039-EE33-449D-9B3C-E67DE4EDD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5997" y="2012534"/>
            <a:ext cx="671970" cy="671970"/>
          </a:xfrm>
          <a:prstGeom prst="rect">
            <a:avLst/>
          </a:prstGeom>
        </p:spPr>
      </p:pic>
      <p:pic>
        <p:nvPicPr>
          <p:cNvPr id="73" name="Elemento grafico 72" descr="Illustratore con riempimento a tinta unita">
            <a:extLst>
              <a:ext uri="{FF2B5EF4-FFF2-40B4-BE49-F238E27FC236}">
                <a16:creationId xmlns:a16="http://schemas.microsoft.com/office/drawing/2014/main" id="{7ECC3CBB-88DA-4E23-8F99-C0C613665F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86906" y="2928846"/>
            <a:ext cx="690470" cy="690470"/>
          </a:xfrm>
          <a:prstGeom prst="rect">
            <a:avLst/>
          </a:prstGeom>
        </p:spPr>
      </p:pic>
      <p:pic>
        <p:nvPicPr>
          <p:cNvPr id="74" name="Elemento grafico 73" descr="Posta in arrivo con riempimento a tinta unita">
            <a:extLst>
              <a:ext uri="{FF2B5EF4-FFF2-40B4-BE49-F238E27FC236}">
                <a16:creationId xmlns:a16="http://schemas.microsoft.com/office/drawing/2014/main" id="{09BCFB02-8889-4B05-B885-C52A0A7FA0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39195" y="1974162"/>
            <a:ext cx="687388" cy="687388"/>
          </a:xfrm>
          <a:prstGeom prst="rect">
            <a:avLst/>
          </a:prstGeom>
        </p:spPr>
      </p:pic>
      <p:pic>
        <p:nvPicPr>
          <p:cNvPr id="75" name="Elemento grafico 74" descr="Mappa con segnaposto con riempimento a tinta unita">
            <a:extLst>
              <a:ext uri="{FF2B5EF4-FFF2-40B4-BE49-F238E27FC236}">
                <a16:creationId xmlns:a16="http://schemas.microsoft.com/office/drawing/2014/main" id="{BD5DC32E-646F-48A2-B9AB-A9422EC1DD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00269" y="410573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4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BE620CF-BEC3-4D62-830F-4D6D39AB9415}"/>
              </a:ext>
            </a:extLst>
          </p:cNvPr>
          <p:cNvSpPr txBox="1"/>
          <p:nvPr/>
        </p:nvSpPr>
        <p:spPr>
          <a:xfrm>
            <a:off x="705466" y="28326"/>
            <a:ext cx="62152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latin typeface="+mj-lt"/>
              </a:rPr>
              <a:t>Analisi Esplorativa Dataset</a:t>
            </a: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42E5EE89-054E-4B98-BAAE-BEED75452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2112321"/>
            <a:ext cx="4610100" cy="12382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A4578CAB-E78A-4735-AF1E-039D579FA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446" y="1871003"/>
            <a:ext cx="2912769" cy="213421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FCFC5E9F-5EC2-4AFB-AD79-3F52F32B6E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5" y="4005219"/>
            <a:ext cx="3602086" cy="2457741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C8CE4392-1482-4DD5-8E4B-116B2EBF4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129" y="4297558"/>
            <a:ext cx="3602086" cy="2405846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77CBD4E-F398-45DE-88E4-1C43FB0E2C09}"/>
              </a:ext>
            </a:extLst>
          </p:cNvPr>
          <p:cNvSpPr txBox="1"/>
          <p:nvPr/>
        </p:nvSpPr>
        <p:spPr>
          <a:xfrm>
            <a:off x="211015" y="826093"/>
            <a:ext cx="1176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Vengono riportate come esemplificazione alcune delle analisi esplorative effettuate sui vari dataset. Queste analisi sono fondamentali per capire quali modelli applicare e quali strategie adottare nelle successive analisi. Queste analisi sono di vari tipi: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6F7D0F3-35EB-4C2E-A192-5025D3A068E1}"/>
              </a:ext>
            </a:extLst>
          </p:cNvPr>
          <p:cNvSpPr txBox="1"/>
          <p:nvPr/>
        </p:nvSpPr>
        <p:spPr>
          <a:xfrm>
            <a:off x="211015" y="168633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1) Metriche quantitative sulla distribuzione delle variabili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BBBD12B-F61A-46A8-BE90-8D81065107E1}"/>
              </a:ext>
            </a:extLst>
          </p:cNvPr>
          <p:cNvSpPr txBox="1"/>
          <p:nvPr/>
        </p:nvSpPr>
        <p:spPr>
          <a:xfrm>
            <a:off x="6555545" y="1873200"/>
            <a:ext cx="2203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2) Istogramma distribuzione di una variabile categoriale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D46B0D5-BAB1-4D26-947F-74E1C64C893C}"/>
              </a:ext>
            </a:extLst>
          </p:cNvPr>
          <p:cNvSpPr txBox="1"/>
          <p:nvPr/>
        </p:nvSpPr>
        <p:spPr>
          <a:xfrm>
            <a:off x="211015" y="3507430"/>
            <a:ext cx="600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3) </a:t>
            </a:r>
            <a:r>
              <a:rPr lang="it-IT" dirty="0" err="1"/>
              <a:t>Scatterplot</a:t>
            </a:r>
            <a:r>
              <a:rPr lang="it-IT" dirty="0"/>
              <a:t> dei punti di una variabile in relazione ad un’altra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E0AA14C-FFB7-424A-B03B-27CCFBB316F3}"/>
              </a:ext>
            </a:extLst>
          </p:cNvPr>
          <p:cNvSpPr txBox="1"/>
          <p:nvPr/>
        </p:nvSpPr>
        <p:spPr>
          <a:xfrm>
            <a:off x="5697415" y="4303559"/>
            <a:ext cx="2203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4) Istogramma di una variabile quantitativa</a:t>
            </a:r>
          </a:p>
        </p:txBody>
      </p:sp>
      <p:pic>
        <p:nvPicPr>
          <p:cNvPr id="23" name="Elemento grafico 22" descr="Grafico a barre con riempimento a tinta unita">
            <a:extLst>
              <a:ext uri="{FF2B5EF4-FFF2-40B4-BE49-F238E27FC236}">
                <a16:creationId xmlns:a16="http://schemas.microsoft.com/office/drawing/2014/main" id="{81CD53CC-04BE-4F87-AC94-3040EC1142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1015" y="159757"/>
            <a:ext cx="470566" cy="47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90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51A1952-3926-44A2-AB3A-D82AD9A86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7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Per cercare di rispondere alla business </a:t>
            </a:r>
            <a:r>
              <a:rPr lang="it-IT" sz="1800" dirty="0" err="1"/>
              <a:t>questions</a:t>
            </a:r>
            <a:r>
              <a:rPr lang="it-IT" sz="1800" dirty="0"/>
              <a:t> sono stati provati due differenti modelli: RFM e </a:t>
            </a:r>
            <a:r>
              <a:rPr lang="it-IT" sz="1800" dirty="0" err="1"/>
              <a:t>Churn</a:t>
            </a:r>
            <a:r>
              <a:rPr lang="it-IT" sz="1800" dirty="0"/>
              <a:t>.</a:t>
            </a:r>
          </a:p>
        </p:txBody>
      </p:sp>
      <p:pic>
        <p:nvPicPr>
          <p:cNvPr id="11" name="Elemento grafico 10" descr="Carrello della spesa con riempimento a tinta unita">
            <a:extLst>
              <a:ext uri="{FF2B5EF4-FFF2-40B4-BE49-F238E27FC236}">
                <a16:creationId xmlns:a16="http://schemas.microsoft.com/office/drawing/2014/main" id="{BBAF72A7-04F9-45D9-8998-62ADDA965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9440" y="2262537"/>
            <a:ext cx="1273032" cy="1273032"/>
          </a:xfrm>
          <a:prstGeom prst="rect">
            <a:avLst/>
          </a:prstGeom>
        </p:spPr>
      </p:pic>
      <p:pic>
        <p:nvPicPr>
          <p:cNvPr id="13" name="Elemento grafico 12" descr="Obiettivo contorno">
            <a:extLst>
              <a:ext uri="{FF2B5EF4-FFF2-40B4-BE49-F238E27FC236}">
                <a16:creationId xmlns:a16="http://schemas.microsoft.com/office/drawing/2014/main" id="{E8FC85FB-3EE3-4FB0-814C-1B9DDF7DA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5240" y="2262537"/>
            <a:ext cx="1273032" cy="1273032"/>
          </a:xfrm>
          <a:prstGeom prst="rect">
            <a:avLst/>
          </a:prstGeom>
        </p:spPr>
      </p:pic>
      <p:sp>
        <p:nvSpPr>
          <p:cNvPr id="15" name="Titolo 1">
            <a:extLst>
              <a:ext uri="{FF2B5EF4-FFF2-40B4-BE49-F238E27FC236}">
                <a16:creationId xmlns:a16="http://schemas.microsoft.com/office/drawing/2014/main" id="{A9F77E7C-71E5-4C3B-8889-8596B6594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it-IT" dirty="0"/>
              <a:t>Modelli applicati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4FAC0B-942C-428C-9BAE-D5CDF4B53BDA}"/>
              </a:ext>
            </a:extLst>
          </p:cNvPr>
          <p:cNvSpPr txBox="1"/>
          <p:nvPr/>
        </p:nvSpPr>
        <p:spPr>
          <a:xfrm>
            <a:off x="1755913" y="3843130"/>
            <a:ext cx="43400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RFM</a:t>
            </a:r>
          </a:p>
          <a:p>
            <a:pPr algn="just"/>
            <a:r>
              <a:rPr lang="it-IT" dirty="0"/>
              <a:t>L’analisi </a:t>
            </a:r>
            <a:r>
              <a:rPr lang="it-IT" dirty="0" err="1"/>
              <a:t>Recency</a:t>
            </a:r>
            <a:r>
              <a:rPr lang="it-IT" dirty="0"/>
              <a:t>, Frequency e </a:t>
            </a:r>
            <a:r>
              <a:rPr lang="it-IT" dirty="0" err="1"/>
              <a:t>Monetary</a:t>
            </a:r>
            <a:r>
              <a:rPr lang="it-IT" dirty="0"/>
              <a:t> (RFM) è un’analisi che si basa su queste tre metriche che servono ad identificare i migliori clienti. In particolare: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Recency</a:t>
            </a:r>
            <a:r>
              <a:rPr lang="it-IT" dirty="0"/>
              <a:t>, quanto tempo passa tra un acquisto e l’altro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Frequency, il numero totale di acquisti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 err="1"/>
              <a:t>Monetary</a:t>
            </a:r>
            <a:r>
              <a:rPr lang="it-IT" dirty="0"/>
              <a:t>, quanto spende per gli acquisti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F9D0FF-BE49-4C6B-90E4-8FB1AAA5D6CB}"/>
              </a:ext>
            </a:extLst>
          </p:cNvPr>
          <p:cNvSpPr txBox="1"/>
          <p:nvPr/>
        </p:nvSpPr>
        <p:spPr>
          <a:xfrm>
            <a:off x="6407426" y="3843129"/>
            <a:ext cx="4028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CHURN</a:t>
            </a:r>
          </a:p>
          <a:p>
            <a:r>
              <a:rPr lang="it-IT" dirty="0"/>
              <a:t>Cerca di predire se il cliente acquisterà o meno altri prodotti o se </a:t>
            </a:r>
            <a:r>
              <a:rPr lang="it-IT" dirty="0" err="1"/>
              <a:t>disdirrà</a:t>
            </a:r>
            <a:r>
              <a:rPr lang="it-IT" dirty="0"/>
              <a:t> o meno un certo servizio. Serve a monitorare i profitti dell’azienda e il servizio clienti.</a:t>
            </a:r>
          </a:p>
        </p:txBody>
      </p:sp>
    </p:spTree>
    <p:extLst>
      <p:ext uri="{BB962C8B-B14F-4D97-AF65-F5344CB8AC3E}">
        <p14:creationId xmlns:p14="http://schemas.microsoft.com/office/powerpoint/2010/main" val="128434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F8C3DD-4D37-415A-A1C0-F8CE514D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059" y="321734"/>
            <a:ext cx="10534473" cy="1135737"/>
          </a:xfrm>
        </p:spPr>
        <p:txBody>
          <a:bodyPr>
            <a:normAutofit/>
          </a:bodyPr>
          <a:lstStyle/>
          <a:p>
            <a:r>
              <a:rPr lang="it-IT" sz="3600" dirty="0"/>
              <a:t>RFM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Elemento grafico 8" descr="Carrello della spesa con riempimento a tinta unita">
            <a:extLst>
              <a:ext uri="{FF2B5EF4-FFF2-40B4-BE49-F238E27FC236}">
                <a16:creationId xmlns:a16="http://schemas.microsoft.com/office/drawing/2014/main" id="{E75BD364-623B-4C6F-B740-07E130497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43411"/>
            <a:ext cx="1014060" cy="10140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A716992-C45D-4EAD-93E2-998CF2977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923" y="3020841"/>
            <a:ext cx="5088527" cy="370939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0493511-EF89-44A2-A987-88102B83411F}"/>
              </a:ext>
            </a:extLst>
          </p:cNvPr>
          <p:cNvSpPr txBox="1"/>
          <p:nvPr/>
        </p:nvSpPr>
        <p:spPr>
          <a:xfrm>
            <a:off x="1245704" y="1457471"/>
            <a:ext cx="982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Il primo modello utilizzato è il modello RFM, nei grafici in figura possiamo vedere le distribuzioni dei clienti secondo le categorie ricavate dalle tre metriche di interesse. In particolare nel primo grafico troviamo i clienti in combinazione di frequency e </a:t>
            </a:r>
            <a:r>
              <a:rPr lang="it-IT" dirty="0" err="1"/>
              <a:t>recency</a:t>
            </a:r>
            <a:r>
              <a:rPr lang="it-IT" dirty="0"/>
              <a:t> mentre nella seconda è stata creata una variabile </a:t>
            </a:r>
            <a:r>
              <a:rPr lang="it-IT" dirty="0" err="1"/>
              <a:t>rf</a:t>
            </a:r>
            <a:r>
              <a:rPr lang="it-IT" dirty="0"/>
              <a:t> dove sono state accorpate le due variabili e sono state messa in relazione con la </a:t>
            </a:r>
            <a:r>
              <a:rPr lang="it-IT" dirty="0" err="1"/>
              <a:t>monetary</a:t>
            </a:r>
            <a:r>
              <a:rPr lang="it-IT" dirty="0"/>
              <a:t>.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66377750-78B5-4827-A20C-DDE3B04A8F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409" y="2861542"/>
            <a:ext cx="5317513" cy="38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6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Elemento grafico 8" descr="Obiettivo contorno">
            <a:extLst>
              <a:ext uri="{FF2B5EF4-FFF2-40B4-BE49-F238E27FC236}">
                <a16:creationId xmlns:a16="http://schemas.microsoft.com/office/drawing/2014/main" id="{BAEBFE9C-7763-4F14-BC99-FF22420E6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89" y="76611"/>
            <a:ext cx="1273032" cy="1273032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719E156A-9BC4-4A7C-9DD8-38386DF6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10" y="145258"/>
            <a:ext cx="10534473" cy="1135737"/>
          </a:xfrm>
        </p:spPr>
        <p:txBody>
          <a:bodyPr>
            <a:normAutofit/>
          </a:bodyPr>
          <a:lstStyle/>
          <a:p>
            <a:r>
              <a:rPr lang="it-IT" sz="3600" dirty="0" err="1"/>
              <a:t>Churn</a:t>
            </a:r>
            <a:endParaRPr lang="it-IT" sz="36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665F348-3722-4501-A59B-72574D75BF89}"/>
              </a:ext>
            </a:extLst>
          </p:cNvPr>
          <p:cNvSpPr txBox="1"/>
          <p:nvPr/>
        </p:nvSpPr>
        <p:spPr>
          <a:xfrm>
            <a:off x="670705" y="1494901"/>
            <a:ext cx="105344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modello di </a:t>
            </a:r>
            <a:r>
              <a:rPr lang="it-IT" dirty="0" err="1"/>
              <a:t>Churn</a:t>
            </a:r>
            <a:r>
              <a:rPr lang="it-IT" dirty="0"/>
              <a:t> prevede una stima della verosimiglianza che un cliente non acquisiti più un prodotto o disdica un servizio dell’azienda.</a:t>
            </a:r>
          </a:p>
          <a:p>
            <a:r>
              <a:rPr lang="it-IT" dirty="0"/>
              <a:t>Data riferimento: 01/10/2018 - 01/01/2019</a:t>
            </a:r>
          </a:p>
          <a:p>
            <a:r>
              <a:rPr lang="it-IT" dirty="0"/>
              <a:t>Data </a:t>
            </a:r>
            <a:r>
              <a:rPr lang="it-IT" dirty="0" err="1"/>
              <a:t>Holdout</a:t>
            </a:r>
            <a:r>
              <a:rPr lang="it-IT" dirty="0"/>
              <a:t>: 01/01/2019 - 28/02/2019</a:t>
            </a:r>
          </a:p>
          <a:p>
            <a:r>
              <a:rPr lang="it-IT" dirty="0"/>
              <a:t>Creazione variabile CHURN {0,1} su periodo </a:t>
            </a:r>
            <a:r>
              <a:rPr lang="it-IT" dirty="0" err="1"/>
              <a:t>holdout</a:t>
            </a:r>
            <a:endParaRPr lang="it-IT" dirty="0"/>
          </a:p>
          <a:p>
            <a:r>
              <a:rPr lang="it-IT" dirty="0"/>
              <a:t>Selezione variabili esplicative: </a:t>
            </a:r>
            <a:r>
              <a:rPr lang="en-US" dirty="0"/>
              <a:t>RECENCY, SPESA, TOT_PURCHASE, REGION, LAST_COD_FID e TYP_JOB</a:t>
            </a:r>
            <a:endParaRPr lang="it-IT" dirty="0"/>
          </a:p>
        </p:txBody>
      </p:sp>
      <p:pic>
        <p:nvPicPr>
          <p:cNvPr id="7" name="Immagine 6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E10B54A-3DA5-4823-8949-07DF5F8C0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0" y="4406892"/>
            <a:ext cx="9345295" cy="230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7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Elemento grafico 8" descr="Obiettivo contorno">
            <a:extLst>
              <a:ext uri="{FF2B5EF4-FFF2-40B4-BE49-F238E27FC236}">
                <a16:creationId xmlns:a16="http://schemas.microsoft.com/office/drawing/2014/main" id="{4AA11B93-3825-498C-A12C-59C2DDE3ED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89" y="76611"/>
            <a:ext cx="1273032" cy="1273032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3808E83D-5EAF-4948-B771-001C5E76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10" y="145258"/>
            <a:ext cx="10534473" cy="1135737"/>
          </a:xfrm>
        </p:spPr>
        <p:txBody>
          <a:bodyPr>
            <a:normAutofit/>
          </a:bodyPr>
          <a:lstStyle/>
          <a:p>
            <a:r>
              <a:rPr lang="it-IT" sz="3600" dirty="0"/>
              <a:t>Modelli utilizzati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9A0952A-2C2C-43F2-AE1D-B9F4BB12A0EF}"/>
              </a:ext>
            </a:extLst>
          </p:cNvPr>
          <p:cNvSpPr txBox="1"/>
          <p:nvPr/>
        </p:nvSpPr>
        <p:spPr>
          <a:xfrm>
            <a:off x="670705" y="1815547"/>
            <a:ext cx="4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Decision</a:t>
            </a:r>
            <a:r>
              <a:rPr lang="it-IT" dirty="0"/>
              <a:t> </a:t>
            </a:r>
            <a:r>
              <a:rPr lang="it-IT" dirty="0" err="1"/>
              <a:t>Tree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138FEF5-A6B6-44E1-B53B-178D642B3E35}"/>
              </a:ext>
            </a:extLst>
          </p:cNvPr>
          <p:cNvSpPr txBox="1"/>
          <p:nvPr/>
        </p:nvSpPr>
        <p:spPr>
          <a:xfrm>
            <a:off x="6697504" y="1797469"/>
            <a:ext cx="4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Random </a:t>
            </a:r>
            <a:r>
              <a:rPr lang="it-IT" dirty="0" err="1"/>
              <a:t>Forest</a:t>
            </a:r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9D0B206-94CE-4FD5-933D-F2A0E6464D9E}"/>
              </a:ext>
            </a:extLst>
          </p:cNvPr>
          <p:cNvSpPr txBox="1"/>
          <p:nvPr/>
        </p:nvSpPr>
        <p:spPr>
          <a:xfrm>
            <a:off x="670704" y="4188490"/>
            <a:ext cx="4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Logistic</a:t>
            </a:r>
            <a:r>
              <a:rPr lang="it-IT" dirty="0"/>
              <a:t> </a:t>
            </a:r>
            <a:r>
              <a:rPr lang="it-IT" dirty="0" err="1"/>
              <a:t>Regression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505828B-0E63-4109-9E71-FBC6E8C4E43E}"/>
              </a:ext>
            </a:extLst>
          </p:cNvPr>
          <p:cNvSpPr txBox="1"/>
          <p:nvPr/>
        </p:nvSpPr>
        <p:spPr>
          <a:xfrm>
            <a:off x="6697504" y="4188490"/>
            <a:ext cx="482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LASSO</a:t>
            </a:r>
          </a:p>
        </p:txBody>
      </p:sp>
      <p:pic>
        <p:nvPicPr>
          <p:cNvPr id="7" name="Immagine 6" descr="Immagine che contiene tavolo, aria, sedendo, diverso&#10;&#10;Descrizione generata automaticamente">
            <a:extLst>
              <a:ext uri="{FF2B5EF4-FFF2-40B4-BE49-F238E27FC236}">
                <a16:creationId xmlns:a16="http://schemas.microsoft.com/office/drawing/2014/main" id="{BA7922C6-6B91-4171-A9EE-D37475103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053" y="2390666"/>
            <a:ext cx="3474720" cy="173284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B728A0F-4525-4D46-898D-2765CECC2E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36" y="4557822"/>
            <a:ext cx="3746084" cy="215492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7316FA22-5717-4D96-81AE-C32D7B8179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105" y="4563554"/>
            <a:ext cx="2377668" cy="2016918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27564087-CD51-4913-AD74-0205B5B1A7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36" y="2369939"/>
            <a:ext cx="2810405" cy="16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86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Elemento grafico 8" descr="Grafico a barre con andamento ascendente con riempimento a tinta unita">
            <a:extLst>
              <a:ext uri="{FF2B5EF4-FFF2-40B4-BE49-F238E27FC236}">
                <a16:creationId xmlns:a16="http://schemas.microsoft.com/office/drawing/2014/main" id="{B8C22DE7-9F66-487B-BAF7-6DE79FE5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61302"/>
            <a:ext cx="1178531" cy="1178531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3866C688-4D6F-4055-83AF-B4F3AAD7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410" y="145258"/>
            <a:ext cx="10534473" cy="1135737"/>
          </a:xfrm>
        </p:spPr>
        <p:txBody>
          <a:bodyPr>
            <a:normAutofit/>
          </a:bodyPr>
          <a:lstStyle/>
          <a:p>
            <a:r>
              <a:rPr lang="it-IT" sz="3600" dirty="0"/>
              <a:t>Risultati</a:t>
            </a:r>
          </a:p>
        </p:txBody>
      </p:sp>
      <p:pic>
        <p:nvPicPr>
          <p:cNvPr id="13" name="Elemento grafico 12" descr="Carrello della spesa con riempimento a tinta unita">
            <a:extLst>
              <a:ext uri="{FF2B5EF4-FFF2-40B4-BE49-F238E27FC236}">
                <a16:creationId xmlns:a16="http://schemas.microsoft.com/office/drawing/2014/main" id="{C982F330-478A-480A-8930-F64B1ECF22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8530" y="1499122"/>
            <a:ext cx="1273032" cy="127303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6B820C2-762D-404D-BC57-2066208B7377}"/>
              </a:ext>
            </a:extLst>
          </p:cNvPr>
          <p:cNvSpPr txBox="1"/>
          <p:nvPr/>
        </p:nvSpPr>
        <p:spPr>
          <a:xfrm>
            <a:off x="1014060" y="1794838"/>
            <a:ext cx="4340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RFM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61D4AC4-6485-4C31-A4E2-3C053D762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163" y="2892665"/>
            <a:ext cx="4726743" cy="3417663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587DC6F-0DC7-4D74-B6F9-08BE64A6B20A}"/>
              </a:ext>
            </a:extLst>
          </p:cNvPr>
          <p:cNvSpPr txBox="1"/>
          <p:nvPr/>
        </p:nvSpPr>
        <p:spPr>
          <a:xfrm>
            <a:off x="1341410" y="3021496"/>
            <a:ext cx="48473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Come si può notare dal grafico, il gruppo più numeroso di clienti appartiene alla categoria </a:t>
            </a:r>
            <a:r>
              <a:rPr lang="it-IT" dirty="0" err="1"/>
              <a:t>bronze</a:t>
            </a:r>
            <a:r>
              <a:rPr lang="it-IT" dirty="0"/>
              <a:t>, mentre il meno numeroso alla categoria </a:t>
            </a:r>
            <a:r>
              <a:rPr lang="it-IT" dirty="0" err="1"/>
              <a:t>gold</a:t>
            </a:r>
            <a:r>
              <a:rPr lang="it-IT" dirty="0"/>
              <a:t>. Il secondo gruppo più numeroso è il </a:t>
            </a:r>
            <a:r>
              <a:rPr lang="it-IT" dirty="0" err="1"/>
              <a:t>tin</a:t>
            </a:r>
            <a:r>
              <a:rPr lang="it-IT" dirty="0"/>
              <a:t>, gruppo su cui bisognerebbe concentrare le proprie azioni di marketing poiché risulta essere il meno redditizio. Bisognerebbe cercare di trasformare tutti i clienti </a:t>
            </a:r>
            <a:r>
              <a:rPr lang="it-IT" dirty="0" err="1"/>
              <a:t>tin</a:t>
            </a:r>
            <a:r>
              <a:rPr lang="it-IT" dirty="0"/>
              <a:t> in clienti di categoria </a:t>
            </a:r>
            <a:r>
              <a:rPr lang="it-IT" dirty="0" err="1"/>
              <a:t>copper</a:t>
            </a:r>
            <a:r>
              <a:rPr lang="it-IT" dirty="0"/>
              <a:t> o </a:t>
            </a:r>
            <a:r>
              <a:rPr lang="it-IT" dirty="0" err="1"/>
              <a:t>bronze</a:t>
            </a:r>
            <a:r>
              <a:rPr lang="it-IT" dirty="0"/>
              <a:t>. Il gruppo </a:t>
            </a:r>
            <a:r>
              <a:rPr lang="it-IT" dirty="0" err="1"/>
              <a:t>gold</a:t>
            </a:r>
            <a:r>
              <a:rPr lang="it-IT" dirty="0"/>
              <a:t> anche se è il meno numeroso è comunque un gruppo di clienti che garantisco un buon rendimento.</a:t>
            </a:r>
          </a:p>
        </p:txBody>
      </p:sp>
    </p:spTree>
    <p:extLst>
      <p:ext uri="{BB962C8B-B14F-4D97-AF65-F5344CB8AC3E}">
        <p14:creationId xmlns:p14="http://schemas.microsoft.com/office/powerpoint/2010/main" val="464571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">
  <a:themeElements>
    <a:clrScheme name="PGO2">
      <a:dk1>
        <a:sysClr val="windowText" lastClr="000000"/>
      </a:dk1>
      <a:lt1>
        <a:sysClr val="window" lastClr="FFFFFF"/>
      </a:lt1>
      <a:dk2>
        <a:srgbClr val="063951"/>
      </a:dk2>
      <a:lt2>
        <a:srgbClr val="D3D3D3"/>
      </a:lt2>
      <a:accent1>
        <a:srgbClr val="3A5C84"/>
      </a:accent1>
      <a:accent2>
        <a:srgbClr val="F7931F"/>
      </a:accent2>
      <a:accent3>
        <a:srgbClr val="4CC1EF"/>
      </a:accent3>
      <a:accent4>
        <a:srgbClr val="FFCC4C"/>
      </a:accent4>
      <a:accent5>
        <a:srgbClr val="C13018"/>
      </a:accent5>
      <a:accent6>
        <a:srgbClr val="A2B969"/>
      </a:accent6>
      <a:hlink>
        <a:srgbClr val="6C2B43"/>
      </a:hlink>
      <a:folHlink>
        <a:srgbClr val="6C2B43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638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FontAwesome</vt:lpstr>
      <vt:lpstr>Helvetica</vt:lpstr>
      <vt:lpstr>Open Sans</vt:lpstr>
      <vt:lpstr>Tema di Office</vt:lpstr>
      <vt:lpstr>Template PresentationGO</vt:lpstr>
      <vt:lpstr>Progetto Digital Marketing Lab</vt:lpstr>
      <vt:lpstr>Presentazione standard di PowerPoint</vt:lpstr>
      <vt:lpstr>Descrizione Dataset</vt:lpstr>
      <vt:lpstr>Presentazione standard di PowerPoint</vt:lpstr>
      <vt:lpstr>Modelli applicati</vt:lpstr>
      <vt:lpstr>RFM</vt:lpstr>
      <vt:lpstr>Churn</vt:lpstr>
      <vt:lpstr>Modelli utilizzati</vt:lpstr>
      <vt:lpstr>Risultati</vt:lpstr>
      <vt:lpstr>Risultati</vt:lpstr>
      <vt:lpstr>Conclusioni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porce</dc:creator>
  <cp:lastModifiedBy>porce</cp:lastModifiedBy>
  <cp:revision>28</cp:revision>
  <dcterms:created xsi:type="dcterms:W3CDTF">2021-01-27T09:03:47Z</dcterms:created>
  <dcterms:modified xsi:type="dcterms:W3CDTF">2021-01-28T19:06:27Z</dcterms:modified>
</cp:coreProperties>
</file>