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Garamon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JqjXPQL+jUov3DKfkdBMnFA6r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Garamon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aramond-bold.fntdata"/><Relationship Id="rId6" Type="http://schemas.openxmlformats.org/officeDocument/2006/relationships/slide" Target="slides/slide2.xml"/><Relationship Id="rId18" Type="http://schemas.openxmlformats.org/officeDocument/2006/relationships/font" Target="fonts/Garamo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Ciao a tutti</a:t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© Copyright </a:t>
            </a:r>
            <a:r>
              <a:rPr b="1" lang="it-IT"/>
              <a:t>PresentationGO.com</a:t>
            </a:r>
            <a:r>
              <a:rPr lang="it-IT"/>
              <a:t> – The free PowerPoint and Google Slides template library</a:t>
            </a:r>
            <a:endParaRPr/>
          </a:p>
        </p:txBody>
      </p:sp>
      <p:sp>
        <p:nvSpPr>
          <p:cNvPr id="234" name="Google Shape;23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" name="Google Shape;20;p1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1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15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5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5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" name="Google Shape;27;p15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Garamond"/>
              <a:buNone/>
              <a:defRPr b="0" sz="68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Garamond"/>
              <a:buNone/>
              <a:defRPr b="1" sz="48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0" y="1005381"/>
            <a:ext cx="12192000" cy="419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aramond"/>
              <a:buNone/>
              <a:defRPr b="0" sz="2400"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9" name="Google Shape;49;p1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9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Garamond"/>
              <a:buNone/>
              <a:defRPr sz="68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3" name="Google Shape;53;p1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4" name="Google Shape;54;p1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1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4" name="Google Shape;64;p20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2" name="Google Shape;72;p21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21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22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3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B0C6EC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2" name="Google Shape;92;p23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3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4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aramond"/>
              <a:buNone/>
              <a:defRPr b="0" i="0" sz="4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4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tivo a strisce blu su sfondo bianco" id="115" name="Google Shape;115;p1"/>
          <p:cNvPicPr preferRelativeResize="0"/>
          <p:nvPr/>
        </p:nvPicPr>
        <p:blipFill rotWithShape="1">
          <a:blip r:embed="rId3">
            <a:alphaModFix/>
          </a:blip>
          <a:srcRect b="16875" l="0" r="0" t="5271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"/>
          <p:cNvSpPr txBox="1"/>
          <p:nvPr>
            <p:ph type="ctrTitle"/>
          </p:nvPr>
        </p:nvSpPr>
        <p:spPr>
          <a:xfrm>
            <a:off x="5861010" y="1975104"/>
            <a:ext cx="5120639" cy="2020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</a:pPr>
            <a:r>
              <a:rPr b="0" i="0" lang="it-IT" sz="2800"/>
              <a:t>CLASSIFICAZIONE DI NOTIZIE REAL O FAKE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119" name="Google Shape;119;p1"/>
          <p:cNvSpPr txBox="1"/>
          <p:nvPr>
            <p:ph idx="1" type="subTitle"/>
          </p:nvPr>
        </p:nvSpPr>
        <p:spPr>
          <a:xfrm>
            <a:off x="6033793" y="39959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it-IT" sz="1200"/>
              <a:t>Davide Porcellini – 816586, Simone D’Amico - 850369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descr="Immagine che contiene testo&#10;&#10;Descrizione generata automaticamente" id="120" name="Google Shape;12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08532"/>
            <a:ext cx="5465536" cy="307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cap="sq" cmpd="sng" w="9525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/>
          <p:nvPr/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8" name="Google Shape;228;p10"/>
          <p:cNvSpPr txBox="1"/>
          <p:nvPr>
            <p:ph type="title"/>
          </p:nvPr>
        </p:nvSpPr>
        <p:spPr>
          <a:xfrm>
            <a:off x="9321801" y="612843"/>
            <a:ext cx="2312480" cy="1499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it-IT" sz="2400"/>
              <a:t>INTERFACCIA UTENTE</a:t>
            </a:r>
            <a:endParaRPr/>
          </a:p>
        </p:txBody>
      </p:sp>
      <p:pic>
        <p:nvPicPr>
          <p:cNvPr descr="Immagine che contiene testo&#10;&#10;Descrizione generata automaticamente" id="229" name="Google Shape;22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094" y="612843"/>
            <a:ext cx="7902169" cy="583210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0"/>
          <p:cNvSpPr txBox="1"/>
          <p:nvPr/>
        </p:nvSpPr>
        <p:spPr>
          <a:xfrm>
            <a:off x="9321800" y="2619215"/>
            <a:ext cx="2312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Data una nuova notizia restituisce: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it-IT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Soft classification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it-IT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Explainable-AI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aramond"/>
              <a:buNone/>
            </a:pPr>
            <a:r>
              <a:rPr lang="it-IT"/>
              <a:t>CONCLUSIONI</a:t>
            </a:r>
            <a:endParaRPr/>
          </a:p>
        </p:txBody>
      </p:sp>
      <p:grpSp>
        <p:nvGrpSpPr>
          <p:cNvPr id="237" name="Google Shape;237;p11"/>
          <p:cNvGrpSpPr/>
          <p:nvPr/>
        </p:nvGrpSpPr>
        <p:grpSpPr>
          <a:xfrm>
            <a:off x="3157803" y="2014194"/>
            <a:ext cx="5876393" cy="2604706"/>
            <a:chOff x="2100263" y="1703696"/>
            <a:chExt cx="4943474" cy="2191192"/>
          </a:xfrm>
        </p:grpSpPr>
        <p:grpSp>
          <p:nvGrpSpPr>
            <p:cNvPr id="238" name="Google Shape;238;p11"/>
            <p:cNvGrpSpPr/>
            <p:nvPr/>
          </p:nvGrpSpPr>
          <p:grpSpPr>
            <a:xfrm>
              <a:off x="2100263" y="2424846"/>
              <a:ext cx="4943474" cy="1470042"/>
              <a:chOff x="1758950" y="3581400"/>
              <a:chExt cx="6591300" cy="1960056"/>
            </a:xfrm>
          </p:grpSpPr>
          <p:sp>
            <p:nvSpPr>
              <p:cNvPr id="239" name="Google Shape;239;p11"/>
              <p:cNvSpPr/>
              <p:nvPr/>
            </p:nvSpPr>
            <p:spPr>
              <a:xfrm>
                <a:off x="1758950" y="4031691"/>
                <a:ext cx="3187700" cy="279400"/>
              </a:xfrm>
              <a:prstGeom prst="trapezoid">
                <a:avLst>
                  <a:gd fmla="val 23181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5162550" y="4260291"/>
                <a:ext cx="3187700" cy="279400"/>
              </a:xfrm>
              <a:prstGeom prst="trapezoid">
                <a:avLst>
                  <a:gd fmla="val 23181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1758950" y="4311091"/>
                <a:ext cx="2360880" cy="1099109"/>
              </a:xfrm>
              <a:prstGeom prst="rect">
                <a:avLst/>
              </a:prstGeom>
              <a:solidFill>
                <a:srgbClr val="D3CF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-IT" sz="4050">
                    <a:solidFill>
                      <a:srgbClr val="3F3F3F"/>
                    </a:solidFill>
                    <a:latin typeface="Garamond"/>
                    <a:ea typeface="Garamond"/>
                    <a:cs typeface="Garamond"/>
                    <a:sym typeface="Garamond"/>
                  </a:rPr>
                  <a:t>2</a:t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5989370" y="4539691"/>
                <a:ext cx="2360880" cy="870509"/>
              </a:xfrm>
              <a:prstGeom prst="rect">
                <a:avLst/>
              </a:prstGeom>
              <a:solidFill>
                <a:srgbClr val="D3CF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-IT" sz="3000">
                    <a:solidFill>
                      <a:srgbClr val="3F3F3F"/>
                    </a:solidFill>
                    <a:latin typeface="Garamond"/>
                    <a:ea typeface="Garamond"/>
                    <a:cs typeface="Garamond"/>
                    <a:sym typeface="Garamond"/>
                  </a:rPr>
                  <a:t>3</a:t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4013200" y="3581400"/>
                <a:ext cx="2165350" cy="127000"/>
              </a:xfrm>
              <a:prstGeom prst="trapezoid">
                <a:avLst>
                  <a:gd fmla="val 12869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3879850" y="4311091"/>
                <a:ext cx="133350" cy="1099109"/>
              </a:xfrm>
              <a:prstGeom prst="rtTriangle">
                <a:avLst/>
              </a:prstGeom>
              <a:solidFill>
                <a:srgbClr val="B5AEA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4013200" y="3708400"/>
                <a:ext cx="2165350" cy="183305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-IT" sz="6600">
                    <a:solidFill>
                      <a:srgbClr val="3F3F3F"/>
                    </a:solidFill>
                    <a:latin typeface="Garamond"/>
                    <a:ea typeface="Garamond"/>
                    <a:cs typeface="Garamond"/>
                    <a:sym typeface="Garamond"/>
                  </a:rPr>
                  <a:t>1</a:t>
                </a:r>
                <a:endParaRPr/>
              </a:p>
            </p:txBody>
          </p:sp>
        </p:grpSp>
        <p:grpSp>
          <p:nvGrpSpPr>
            <p:cNvPr descr="Medal" id="246" name="Google Shape;246;p11"/>
            <p:cNvGrpSpPr/>
            <p:nvPr/>
          </p:nvGrpSpPr>
          <p:grpSpPr>
            <a:xfrm>
              <a:off x="2855668" y="2257897"/>
              <a:ext cx="467146" cy="643041"/>
              <a:chOff x="3807559" y="2520601"/>
              <a:chExt cx="622861" cy="857387"/>
            </a:xfrm>
          </p:grpSpPr>
          <p:sp>
            <p:nvSpPr>
              <p:cNvPr id="247" name="Google Shape;247;p11"/>
              <p:cNvSpPr/>
              <p:nvPr/>
            </p:nvSpPr>
            <p:spPr>
              <a:xfrm>
                <a:off x="3989727" y="3008200"/>
                <a:ext cx="257434" cy="258525"/>
              </a:xfrm>
              <a:custGeom>
                <a:rect b="b" l="l" r="r" t="t"/>
                <a:pathLst>
                  <a:path extrusionOk="0" h="258525" w="257434">
                    <a:moveTo>
                      <a:pt x="128717" y="0"/>
                    </a:moveTo>
                    <a:cubicBezTo>
                      <a:pt x="57814" y="0"/>
                      <a:pt x="0" y="57814"/>
                      <a:pt x="0" y="128717"/>
                    </a:cubicBezTo>
                    <a:cubicBezTo>
                      <a:pt x="0" y="199621"/>
                      <a:pt x="57814" y="258525"/>
                      <a:pt x="128717" y="258525"/>
                    </a:cubicBezTo>
                    <a:cubicBezTo>
                      <a:pt x="199621" y="258525"/>
                      <a:pt x="257434" y="200712"/>
                      <a:pt x="257434" y="129808"/>
                    </a:cubicBezTo>
                    <a:cubicBezTo>
                      <a:pt x="257434" y="58904"/>
                      <a:pt x="199621" y="0"/>
                      <a:pt x="128717" y="0"/>
                    </a:cubicBezTo>
                  </a:path>
                </a:pathLst>
              </a:custGeom>
              <a:solidFill>
                <a:srgbClr val="7F766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3878463" y="2898026"/>
                <a:ext cx="479962" cy="479962"/>
              </a:xfrm>
              <a:custGeom>
                <a:rect b="b" l="l" r="r" t="t"/>
                <a:pathLst>
                  <a:path extrusionOk="0" h="479962" w="479962">
                    <a:moveTo>
                      <a:pt x="239981" y="0"/>
                    </a:moveTo>
                    <a:cubicBezTo>
                      <a:pt x="107992" y="0"/>
                      <a:pt x="0" y="107992"/>
                      <a:pt x="0" y="239981"/>
                    </a:cubicBezTo>
                    <a:cubicBezTo>
                      <a:pt x="0" y="371971"/>
                      <a:pt x="107992" y="479963"/>
                      <a:pt x="239981" y="479963"/>
                    </a:cubicBezTo>
                    <a:cubicBezTo>
                      <a:pt x="371971" y="479963"/>
                      <a:pt x="479963" y="371971"/>
                      <a:pt x="479963" y="239981"/>
                    </a:cubicBezTo>
                    <a:cubicBezTo>
                      <a:pt x="479963" y="107992"/>
                      <a:pt x="371971" y="0"/>
                      <a:pt x="239981" y="0"/>
                    </a:cubicBezTo>
                    <a:moveTo>
                      <a:pt x="239981" y="414513"/>
                    </a:moveTo>
                    <a:cubicBezTo>
                      <a:pt x="143989" y="414513"/>
                      <a:pt x="65449" y="335974"/>
                      <a:pt x="65449" y="239981"/>
                    </a:cubicBezTo>
                    <a:cubicBezTo>
                      <a:pt x="65449" y="143989"/>
                      <a:pt x="143989" y="65449"/>
                      <a:pt x="239981" y="65449"/>
                    </a:cubicBezTo>
                    <a:cubicBezTo>
                      <a:pt x="335974" y="65449"/>
                      <a:pt x="414513" y="143989"/>
                      <a:pt x="414513" y="239981"/>
                    </a:cubicBezTo>
                    <a:cubicBezTo>
                      <a:pt x="414513" y="335974"/>
                      <a:pt x="335974" y="414513"/>
                      <a:pt x="239981" y="4145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4177349" y="2520601"/>
                <a:ext cx="253071" cy="394878"/>
              </a:xfrm>
              <a:custGeom>
                <a:rect b="b" l="l" r="r" t="t"/>
                <a:pathLst>
                  <a:path extrusionOk="0" h="394878" w="253071">
                    <a:moveTo>
                      <a:pt x="0" y="339246"/>
                    </a:moveTo>
                    <a:cubicBezTo>
                      <a:pt x="43633" y="349064"/>
                      <a:pt x="83993" y="367608"/>
                      <a:pt x="118900" y="394878"/>
                    </a:cubicBezTo>
                    <a:lnTo>
                      <a:pt x="253071" y="91629"/>
                    </a:lnTo>
                    <a:lnTo>
                      <a:pt x="191985" y="0"/>
                    </a:lnTo>
                    <a:lnTo>
                      <a:pt x="152715" y="0"/>
                    </a:lnTo>
                    <a:lnTo>
                      <a:pt x="67631" y="186531"/>
                    </a:lnTo>
                    <a:lnTo>
                      <a:pt x="0" y="33924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3807559" y="2520601"/>
                <a:ext cx="251980" cy="394878"/>
              </a:xfrm>
              <a:custGeom>
                <a:rect b="b" l="l" r="r" t="t"/>
                <a:pathLst>
                  <a:path extrusionOk="0" h="394878" w="251980">
                    <a:moveTo>
                      <a:pt x="251980" y="339246"/>
                    </a:moveTo>
                    <a:lnTo>
                      <a:pt x="184349" y="186531"/>
                    </a:lnTo>
                    <a:lnTo>
                      <a:pt x="99265" y="0"/>
                    </a:lnTo>
                    <a:lnTo>
                      <a:pt x="59995" y="0"/>
                    </a:lnTo>
                    <a:lnTo>
                      <a:pt x="0" y="91629"/>
                    </a:lnTo>
                    <a:lnTo>
                      <a:pt x="134171" y="394878"/>
                    </a:lnTo>
                    <a:cubicBezTo>
                      <a:pt x="167987" y="368699"/>
                      <a:pt x="208347" y="349064"/>
                      <a:pt x="251980" y="33924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3954820" y="2521692"/>
                <a:ext cx="327247" cy="130898"/>
              </a:xfrm>
              <a:custGeom>
                <a:rect b="b" l="l" r="r" t="t"/>
                <a:pathLst>
                  <a:path extrusionOk="0" h="130898" w="327247">
                    <a:moveTo>
                      <a:pt x="267252" y="130899"/>
                    </a:moveTo>
                    <a:lnTo>
                      <a:pt x="327247" y="0"/>
                    </a:lnTo>
                    <a:lnTo>
                      <a:pt x="0" y="0"/>
                    </a:lnTo>
                    <a:lnTo>
                      <a:pt x="59995" y="130899"/>
                    </a:lnTo>
                    <a:close/>
                  </a:path>
                </a:pathLst>
              </a:custGeom>
              <a:solidFill>
                <a:srgbClr val="2A5B5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</p:grpSp>
        <p:grpSp>
          <p:nvGrpSpPr>
            <p:cNvPr descr="Medal" id="252" name="Google Shape;252;p11"/>
            <p:cNvGrpSpPr/>
            <p:nvPr/>
          </p:nvGrpSpPr>
          <p:grpSpPr>
            <a:xfrm>
              <a:off x="5848545" y="2429347"/>
              <a:ext cx="467146" cy="643041"/>
              <a:chOff x="7798064" y="2749201"/>
              <a:chExt cx="622861" cy="857387"/>
            </a:xfrm>
          </p:grpSpPr>
          <p:sp>
            <p:nvSpPr>
              <p:cNvPr id="253" name="Google Shape;253;p11"/>
              <p:cNvSpPr/>
              <p:nvPr/>
            </p:nvSpPr>
            <p:spPr>
              <a:xfrm>
                <a:off x="7980232" y="3236800"/>
                <a:ext cx="257434" cy="258525"/>
              </a:xfrm>
              <a:custGeom>
                <a:rect b="b" l="l" r="r" t="t"/>
                <a:pathLst>
                  <a:path extrusionOk="0" h="258525" w="257434">
                    <a:moveTo>
                      <a:pt x="128717" y="0"/>
                    </a:moveTo>
                    <a:cubicBezTo>
                      <a:pt x="57814" y="0"/>
                      <a:pt x="0" y="57814"/>
                      <a:pt x="0" y="128717"/>
                    </a:cubicBezTo>
                    <a:cubicBezTo>
                      <a:pt x="0" y="199621"/>
                      <a:pt x="57814" y="258525"/>
                      <a:pt x="128717" y="258525"/>
                    </a:cubicBezTo>
                    <a:cubicBezTo>
                      <a:pt x="199621" y="258525"/>
                      <a:pt x="257434" y="200712"/>
                      <a:pt x="257434" y="129808"/>
                    </a:cubicBezTo>
                    <a:cubicBezTo>
                      <a:pt x="257434" y="58904"/>
                      <a:pt x="199621" y="0"/>
                      <a:pt x="128717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>
                <a:off x="7868968" y="3126626"/>
                <a:ext cx="479962" cy="479962"/>
              </a:xfrm>
              <a:custGeom>
                <a:rect b="b" l="l" r="r" t="t"/>
                <a:pathLst>
                  <a:path extrusionOk="0" h="479962" w="479962">
                    <a:moveTo>
                      <a:pt x="239981" y="0"/>
                    </a:moveTo>
                    <a:cubicBezTo>
                      <a:pt x="107992" y="0"/>
                      <a:pt x="0" y="107992"/>
                      <a:pt x="0" y="239981"/>
                    </a:cubicBezTo>
                    <a:cubicBezTo>
                      <a:pt x="0" y="371971"/>
                      <a:pt x="107992" y="479963"/>
                      <a:pt x="239981" y="479963"/>
                    </a:cubicBezTo>
                    <a:cubicBezTo>
                      <a:pt x="371971" y="479963"/>
                      <a:pt x="479963" y="371971"/>
                      <a:pt x="479963" y="239981"/>
                    </a:cubicBezTo>
                    <a:cubicBezTo>
                      <a:pt x="479963" y="107992"/>
                      <a:pt x="371971" y="0"/>
                      <a:pt x="239981" y="0"/>
                    </a:cubicBezTo>
                    <a:moveTo>
                      <a:pt x="239981" y="414513"/>
                    </a:moveTo>
                    <a:cubicBezTo>
                      <a:pt x="143989" y="414513"/>
                      <a:pt x="65449" y="335974"/>
                      <a:pt x="65449" y="239981"/>
                    </a:cubicBezTo>
                    <a:cubicBezTo>
                      <a:pt x="65449" y="143989"/>
                      <a:pt x="143989" y="65449"/>
                      <a:pt x="239981" y="65449"/>
                    </a:cubicBezTo>
                    <a:cubicBezTo>
                      <a:pt x="335974" y="65449"/>
                      <a:pt x="414513" y="143989"/>
                      <a:pt x="414513" y="239981"/>
                    </a:cubicBezTo>
                    <a:cubicBezTo>
                      <a:pt x="414513" y="335974"/>
                      <a:pt x="335974" y="414513"/>
                      <a:pt x="239981" y="4145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>
                <a:off x="8167854" y="2749201"/>
                <a:ext cx="253071" cy="394878"/>
              </a:xfrm>
              <a:custGeom>
                <a:rect b="b" l="l" r="r" t="t"/>
                <a:pathLst>
                  <a:path extrusionOk="0" h="394878" w="253071">
                    <a:moveTo>
                      <a:pt x="0" y="339246"/>
                    </a:moveTo>
                    <a:cubicBezTo>
                      <a:pt x="43633" y="349064"/>
                      <a:pt x="83993" y="367608"/>
                      <a:pt x="118900" y="394878"/>
                    </a:cubicBezTo>
                    <a:lnTo>
                      <a:pt x="253071" y="91629"/>
                    </a:lnTo>
                    <a:lnTo>
                      <a:pt x="191985" y="0"/>
                    </a:lnTo>
                    <a:lnTo>
                      <a:pt x="152715" y="0"/>
                    </a:lnTo>
                    <a:lnTo>
                      <a:pt x="67631" y="186531"/>
                    </a:lnTo>
                    <a:lnTo>
                      <a:pt x="0" y="33924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>
                <a:off x="7798064" y="2749201"/>
                <a:ext cx="251980" cy="394878"/>
              </a:xfrm>
              <a:custGeom>
                <a:rect b="b" l="l" r="r" t="t"/>
                <a:pathLst>
                  <a:path extrusionOk="0" h="394878" w="251980">
                    <a:moveTo>
                      <a:pt x="251980" y="339246"/>
                    </a:moveTo>
                    <a:lnTo>
                      <a:pt x="184349" y="186531"/>
                    </a:lnTo>
                    <a:lnTo>
                      <a:pt x="99265" y="0"/>
                    </a:lnTo>
                    <a:lnTo>
                      <a:pt x="59995" y="0"/>
                    </a:lnTo>
                    <a:lnTo>
                      <a:pt x="0" y="91629"/>
                    </a:lnTo>
                    <a:lnTo>
                      <a:pt x="134171" y="394878"/>
                    </a:lnTo>
                    <a:cubicBezTo>
                      <a:pt x="167987" y="368699"/>
                      <a:pt x="208347" y="349064"/>
                      <a:pt x="251980" y="33924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>
                <a:off x="7945325" y="2750292"/>
                <a:ext cx="327247" cy="130898"/>
              </a:xfrm>
              <a:custGeom>
                <a:rect b="b" l="l" r="r" t="t"/>
                <a:pathLst>
                  <a:path extrusionOk="0" h="130898" w="327247">
                    <a:moveTo>
                      <a:pt x="267252" y="130899"/>
                    </a:moveTo>
                    <a:lnTo>
                      <a:pt x="327247" y="0"/>
                    </a:lnTo>
                    <a:lnTo>
                      <a:pt x="0" y="0"/>
                    </a:lnTo>
                    <a:lnTo>
                      <a:pt x="59995" y="130899"/>
                    </a:lnTo>
                    <a:close/>
                  </a:path>
                </a:pathLst>
              </a:custGeom>
              <a:solidFill>
                <a:srgbClr val="2A5B5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</p:grpSp>
        <p:grpSp>
          <p:nvGrpSpPr>
            <p:cNvPr id="258" name="Google Shape;258;p11"/>
            <p:cNvGrpSpPr/>
            <p:nvPr/>
          </p:nvGrpSpPr>
          <p:grpSpPr>
            <a:xfrm>
              <a:off x="4228156" y="1703696"/>
              <a:ext cx="687689" cy="775125"/>
              <a:chOff x="5637540" y="1781668"/>
              <a:chExt cx="916919" cy="1033500"/>
            </a:xfrm>
          </p:grpSpPr>
          <p:sp>
            <p:nvSpPr>
              <p:cNvPr descr="Trophy" id="259" name="Google Shape;259;p11"/>
              <p:cNvSpPr/>
              <p:nvPr/>
            </p:nvSpPr>
            <p:spPr>
              <a:xfrm>
                <a:off x="5637540" y="1781668"/>
                <a:ext cx="916919" cy="1033499"/>
              </a:xfrm>
              <a:custGeom>
                <a:rect b="b" l="l" r="r" t="t"/>
                <a:pathLst>
                  <a:path extrusionOk="0" h="1033499" w="916919">
                    <a:moveTo>
                      <a:pt x="784621" y="497756"/>
                    </a:moveTo>
                    <a:cubicBezTo>
                      <a:pt x="738775" y="544912"/>
                      <a:pt x="695549" y="575040"/>
                      <a:pt x="601237" y="585519"/>
                    </a:cubicBezTo>
                    <a:cubicBezTo>
                      <a:pt x="626125" y="560631"/>
                      <a:pt x="654943" y="535743"/>
                      <a:pt x="679831" y="505616"/>
                    </a:cubicBezTo>
                    <a:cubicBezTo>
                      <a:pt x="690310" y="493827"/>
                      <a:pt x="709958" y="467629"/>
                      <a:pt x="709958" y="466319"/>
                    </a:cubicBezTo>
                    <a:cubicBezTo>
                      <a:pt x="732226" y="429642"/>
                      <a:pt x="745325" y="387726"/>
                      <a:pt x="745325" y="341880"/>
                    </a:cubicBezTo>
                    <a:lnTo>
                      <a:pt x="745325" y="171595"/>
                    </a:lnTo>
                    <a:lnTo>
                      <a:pt x="837017" y="171595"/>
                    </a:lnTo>
                    <a:lnTo>
                      <a:pt x="837017" y="370698"/>
                    </a:lnTo>
                    <a:cubicBezTo>
                      <a:pt x="838327" y="373317"/>
                      <a:pt x="840946" y="438812"/>
                      <a:pt x="784621" y="497756"/>
                    </a:cubicBezTo>
                    <a:close/>
                    <a:moveTo>
                      <a:pt x="133608" y="497756"/>
                    </a:moveTo>
                    <a:cubicBezTo>
                      <a:pt x="75973" y="438812"/>
                      <a:pt x="78593" y="373317"/>
                      <a:pt x="78593" y="370698"/>
                    </a:cubicBezTo>
                    <a:lnTo>
                      <a:pt x="78593" y="170285"/>
                    </a:lnTo>
                    <a:lnTo>
                      <a:pt x="170285" y="170285"/>
                    </a:lnTo>
                    <a:lnTo>
                      <a:pt x="170285" y="340570"/>
                    </a:lnTo>
                    <a:cubicBezTo>
                      <a:pt x="170285" y="386416"/>
                      <a:pt x="183384" y="428333"/>
                      <a:pt x="205652" y="465009"/>
                    </a:cubicBezTo>
                    <a:cubicBezTo>
                      <a:pt x="205652" y="466319"/>
                      <a:pt x="225300" y="493827"/>
                      <a:pt x="235779" y="504306"/>
                    </a:cubicBezTo>
                    <a:cubicBezTo>
                      <a:pt x="261977" y="534433"/>
                      <a:pt x="289485" y="559321"/>
                      <a:pt x="314373" y="584209"/>
                    </a:cubicBezTo>
                    <a:cubicBezTo>
                      <a:pt x="222681" y="573730"/>
                      <a:pt x="178144" y="543602"/>
                      <a:pt x="133608" y="497756"/>
                    </a:cubicBezTo>
                    <a:close/>
                    <a:moveTo>
                      <a:pt x="916920" y="366768"/>
                    </a:moveTo>
                    <a:lnTo>
                      <a:pt x="916920" y="91692"/>
                    </a:lnTo>
                    <a:lnTo>
                      <a:pt x="746635" y="91692"/>
                    </a:lnTo>
                    <a:lnTo>
                      <a:pt x="746635" y="0"/>
                    </a:lnTo>
                    <a:lnTo>
                      <a:pt x="458460" y="0"/>
                    </a:lnTo>
                    <a:lnTo>
                      <a:pt x="170285" y="0"/>
                    </a:lnTo>
                    <a:lnTo>
                      <a:pt x="170285" y="91692"/>
                    </a:lnTo>
                    <a:lnTo>
                      <a:pt x="0" y="91692"/>
                    </a:lnTo>
                    <a:lnTo>
                      <a:pt x="0" y="365458"/>
                    </a:lnTo>
                    <a:cubicBezTo>
                      <a:pt x="0" y="378557"/>
                      <a:pt x="0" y="468939"/>
                      <a:pt x="74663" y="548842"/>
                    </a:cubicBezTo>
                    <a:cubicBezTo>
                      <a:pt x="146707" y="624815"/>
                      <a:pt x="234469" y="664112"/>
                      <a:pt x="387726" y="666732"/>
                    </a:cubicBezTo>
                    <a:cubicBezTo>
                      <a:pt x="399515" y="686380"/>
                      <a:pt x="406064" y="708648"/>
                      <a:pt x="406064" y="732226"/>
                    </a:cubicBezTo>
                    <a:lnTo>
                      <a:pt x="406064" y="902511"/>
                    </a:lnTo>
                    <a:lnTo>
                      <a:pt x="340570" y="902511"/>
                    </a:lnTo>
                    <a:cubicBezTo>
                      <a:pt x="311753" y="902511"/>
                      <a:pt x="288175" y="926089"/>
                      <a:pt x="288175" y="954907"/>
                    </a:cubicBezTo>
                    <a:lnTo>
                      <a:pt x="222681" y="954907"/>
                    </a:lnTo>
                    <a:cubicBezTo>
                      <a:pt x="193863" y="954907"/>
                      <a:pt x="170285" y="978484"/>
                      <a:pt x="170285" y="1007302"/>
                    </a:cubicBezTo>
                    <a:lnTo>
                      <a:pt x="170285" y="1033500"/>
                    </a:lnTo>
                    <a:lnTo>
                      <a:pt x="746635" y="1033500"/>
                    </a:lnTo>
                    <a:lnTo>
                      <a:pt x="746635" y="1007302"/>
                    </a:lnTo>
                    <a:cubicBezTo>
                      <a:pt x="746635" y="978484"/>
                      <a:pt x="723057" y="954907"/>
                      <a:pt x="694239" y="954907"/>
                    </a:cubicBezTo>
                    <a:lnTo>
                      <a:pt x="628745" y="954907"/>
                    </a:lnTo>
                    <a:cubicBezTo>
                      <a:pt x="628745" y="926089"/>
                      <a:pt x="605167" y="902511"/>
                      <a:pt x="576350" y="902511"/>
                    </a:cubicBezTo>
                    <a:lnTo>
                      <a:pt x="510855" y="902511"/>
                    </a:lnTo>
                    <a:lnTo>
                      <a:pt x="510855" y="733536"/>
                    </a:lnTo>
                    <a:cubicBezTo>
                      <a:pt x="510855" y="709958"/>
                      <a:pt x="517405" y="687690"/>
                      <a:pt x="529194" y="668042"/>
                    </a:cubicBezTo>
                    <a:cubicBezTo>
                      <a:pt x="682450" y="665422"/>
                      <a:pt x="770213" y="624815"/>
                      <a:pt x="842256" y="550152"/>
                    </a:cubicBezTo>
                    <a:cubicBezTo>
                      <a:pt x="916920" y="471559"/>
                      <a:pt x="916920" y="379867"/>
                      <a:pt x="916920" y="366768"/>
                    </a:cubicBezTo>
                    <a:close/>
                  </a:path>
                </a:pathLst>
              </a:custGeom>
              <a:solidFill>
                <a:srgbClr val="FFCC4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descr="Trophy" id="260" name="Google Shape;260;p11"/>
              <p:cNvSpPr/>
              <p:nvPr/>
            </p:nvSpPr>
            <p:spPr>
              <a:xfrm>
                <a:off x="6095999" y="1781668"/>
                <a:ext cx="458460" cy="1033500"/>
              </a:xfrm>
              <a:custGeom>
                <a:rect b="b" l="l" r="r" t="t"/>
                <a:pathLst>
                  <a:path extrusionOk="0" h="1033500" w="458460">
                    <a:moveTo>
                      <a:pt x="286865" y="171595"/>
                    </a:moveTo>
                    <a:lnTo>
                      <a:pt x="286865" y="341880"/>
                    </a:lnTo>
                    <a:cubicBezTo>
                      <a:pt x="286865" y="387726"/>
                      <a:pt x="273766" y="429642"/>
                      <a:pt x="251498" y="466319"/>
                    </a:cubicBezTo>
                    <a:cubicBezTo>
                      <a:pt x="251498" y="467629"/>
                      <a:pt x="231850" y="493827"/>
                      <a:pt x="221371" y="505616"/>
                    </a:cubicBezTo>
                    <a:cubicBezTo>
                      <a:pt x="196483" y="535743"/>
                      <a:pt x="167665" y="560631"/>
                      <a:pt x="142777" y="585519"/>
                    </a:cubicBezTo>
                    <a:cubicBezTo>
                      <a:pt x="237089" y="575040"/>
                      <a:pt x="280315" y="544912"/>
                      <a:pt x="326161" y="497756"/>
                    </a:cubicBezTo>
                    <a:cubicBezTo>
                      <a:pt x="382486" y="438812"/>
                      <a:pt x="379867" y="373317"/>
                      <a:pt x="378557" y="370698"/>
                    </a:cubicBezTo>
                    <a:lnTo>
                      <a:pt x="378557" y="171595"/>
                    </a:lnTo>
                    <a:close/>
                    <a:moveTo>
                      <a:pt x="0" y="0"/>
                    </a:moveTo>
                    <a:lnTo>
                      <a:pt x="288175" y="0"/>
                    </a:lnTo>
                    <a:lnTo>
                      <a:pt x="288175" y="91692"/>
                    </a:lnTo>
                    <a:lnTo>
                      <a:pt x="458460" y="91692"/>
                    </a:lnTo>
                    <a:lnTo>
                      <a:pt x="458460" y="366768"/>
                    </a:lnTo>
                    <a:cubicBezTo>
                      <a:pt x="458460" y="379867"/>
                      <a:pt x="458460" y="471559"/>
                      <a:pt x="383796" y="550152"/>
                    </a:cubicBezTo>
                    <a:cubicBezTo>
                      <a:pt x="311753" y="624815"/>
                      <a:pt x="223990" y="665422"/>
                      <a:pt x="70734" y="668042"/>
                    </a:cubicBezTo>
                    <a:cubicBezTo>
                      <a:pt x="58945" y="687690"/>
                      <a:pt x="52395" y="709958"/>
                      <a:pt x="52395" y="733536"/>
                    </a:cubicBezTo>
                    <a:lnTo>
                      <a:pt x="52395" y="902511"/>
                    </a:lnTo>
                    <a:lnTo>
                      <a:pt x="117890" y="902511"/>
                    </a:lnTo>
                    <a:cubicBezTo>
                      <a:pt x="146707" y="902511"/>
                      <a:pt x="170285" y="926089"/>
                      <a:pt x="170285" y="954907"/>
                    </a:cubicBezTo>
                    <a:lnTo>
                      <a:pt x="235779" y="954907"/>
                    </a:lnTo>
                    <a:cubicBezTo>
                      <a:pt x="264597" y="954907"/>
                      <a:pt x="288175" y="978484"/>
                      <a:pt x="288175" y="1007302"/>
                    </a:cubicBezTo>
                    <a:lnTo>
                      <a:pt x="288175" y="1033500"/>
                    </a:lnTo>
                    <a:lnTo>
                      <a:pt x="0" y="1033500"/>
                    </a:lnTo>
                    <a:close/>
                  </a:path>
                </a:pathLst>
              </a:custGeom>
              <a:solidFill>
                <a:schemeClr val="dk1">
                  <a:alpha val="2000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</p:grpSp>
      </p:grpSp>
      <p:grpSp>
        <p:nvGrpSpPr>
          <p:cNvPr id="261" name="Google Shape;261;p11"/>
          <p:cNvGrpSpPr/>
          <p:nvPr/>
        </p:nvGrpSpPr>
        <p:grpSpPr>
          <a:xfrm>
            <a:off x="7791615" y="5194868"/>
            <a:ext cx="2485264" cy="1075432"/>
            <a:chOff x="8921977" y="1353874"/>
            <a:chExt cx="2926200" cy="1433908"/>
          </a:xfrm>
        </p:grpSpPr>
        <p:sp>
          <p:nvSpPr>
            <p:cNvPr id="262" name="Google Shape;262;p11"/>
            <p:cNvSpPr txBox="1"/>
            <p:nvPr/>
          </p:nvSpPr>
          <p:spPr>
            <a:xfrm>
              <a:off x="8921977" y="1353874"/>
              <a:ext cx="2926080" cy="574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2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MLP – 88.18%</a:t>
              </a:r>
              <a:endParaRPr b="1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63" name="Google Shape;263;p11"/>
            <p:cNvSpPr txBox="1"/>
            <p:nvPr/>
          </p:nvSpPr>
          <p:spPr>
            <a:xfrm>
              <a:off x="8921977" y="1925882"/>
              <a:ext cx="29262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latin typeface="Garamond"/>
                  <a:ea typeface="Garamond"/>
                  <a:cs typeface="Garamond"/>
                  <a:sym typeface="Garamond"/>
                </a:rPr>
                <a:t>Rappresentazione tramite Word Embedding</a:t>
              </a:r>
              <a:endParaRPr/>
            </a:p>
          </p:txBody>
        </p:sp>
      </p:grpSp>
      <p:grpSp>
        <p:nvGrpSpPr>
          <p:cNvPr id="264" name="Google Shape;264;p11"/>
          <p:cNvGrpSpPr/>
          <p:nvPr/>
        </p:nvGrpSpPr>
        <p:grpSpPr>
          <a:xfrm>
            <a:off x="1179442" y="5194868"/>
            <a:ext cx="3094759" cy="1290782"/>
            <a:chOff x="-867329" y="2596989"/>
            <a:chExt cx="4126345" cy="1721043"/>
          </a:xfrm>
        </p:grpSpPr>
        <p:sp>
          <p:nvSpPr>
            <p:cNvPr id="265" name="Google Shape;265;p11"/>
            <p:cNvSpPr txBox="1"/>
            <p:nvPr/>
          </p:nvSpPr>
          <p:spPr>
            <a:xfrm>
              <a:off x="-867329" y="2596989"/>
              <a:ext cx="412634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Regressione Logistica - 91.55% </a:t>
              </a:r>
              <a:endParaRPr b="1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66" name="Google Shape;266;p11"/>
            <p:cNvSpPr txBox="1"/>
            <p:nvPr/>
          </p:nvSpPr>
          <p:spPr>
            <a:xfrm>
              <a:off x="-867329" y="3086925"/>
              <a:ext cx="4126345" cy="1231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Rappresentazione tramite frequenza utilizzando 1-grammi e 2-grammi.</a:t>
              </a:r>
              <a:endParaRPr sz="1800">
                <a:solidFill>
                  <a:srgbClr val="595959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grpSp>
        <p:nvGrpSpPr>
          <p:cNvPr id="267" name="Google Shape;267;p11"/>
          <p:cNvGrpSpPr/>
          <p:nvPr/>
        </p:nvGrpSpPr>
        <p:grpSpPr>
          <a:xfrm>
            <a:off x="4998718" y="4918408"/>
            <a:ext cx="2194560" cy="1383114"/>
            <a:chOff x="8921977" y="1312837"/>
            <a:chExt cx="2926080" cy="1844151"/>
          </a:xfrm>
        </p:grpSpPr>
        <p:sp>
          <p:nvSpPr>
            <p:cNvPr id="268" name="Google Shape;268;p11"/>
            <p:cNvSpPr txBox="1"/>
            <p:nvPr/>
          </p:nvSpPr>
          <p:spPr>
            <a:xfrm>
              <a:off x="8921977" y="1312837"/>
              <a:ext cx="2926080" cy="615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24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SVM – 92.06%</a:t>
              </a:r>
              <a:endParaRPr b="1" sz="2400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69" name="Google Shape;269;p11"/>
            <p:cNvSpPr txBox="1"/>
            <p:nvPr/>
          </p:nvSpPr>
          <p:spPr>
            <a:xfrm>
              <a:off x="8921977" y="1925882"/>
              <a:ext cx="2926080" cy="1231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Rappresentazione tramite il Tf-Idf utilizzando unigrammi</a:t>
              </a:r>
              <a:endParaRPr sz="1800">
                <a:solidFill>
                  <a:srgbClr val="595959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5" name="Google Shape;275;p1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magine che contiene testo, clipart&#10;&#10;Descrizione generata automaticamente" id="276" name="Google Shape;276;p12"/>
          <p:cNvPicPr preferRelativeResize="0"/>
          <p:nvPr/>
        </p:nvPicPr>
        <p:blipFill rotWithShape="1">
          <a:blip r:embed="rId3">
            <a:alphaModFix/>
          </a:blip>
          <a:srcRect b="1" l="68073" r="7977" t="0"/>
          <a:stretch/>
        </p:blipFill>
        <p:spPr>
          <a:xfrm flipH="1">
            <a:off x="234696" y="237744"/>
            <a:ext cx="3996183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2"/>
          <p:cNvSpPr/>
          <p:nvPr/>
        </p:nvSpPr>
        <p:spPr>
          <a:xfrm>
            <a:off x="4379494" y="374904"/>
            <a:ext cx="7440649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2"/>
          <p:cNvSpPr txBox="1"/>
          <p:nvPr>
            <p:ph type="title"/>
          </p:nvPr>
        </p:nvSpPr>
        <p:spPr>
          <a:xfrm>
            <a:off x="4965192" y="642593"/>
            <a:ext cx="6280826" cy="1746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aramond"/>
              <a:buNone/>
            </a:pPr>
            <a:r>
              <a:rPr lang="it-IT"/>
              <a:t>SVILUPPI FUTURI</a:t>
            </a:r>
            <a:endParaRPr/>
          </a:p>
        </p:txBody>
      </p:sp>
      <p:sp>
        <p:nvSpPr>
          <p:cNvPr id="279" name="Google Shape;279;p12"/>
          <p:cNvSpPr txBox="1"/>
          <p:nvPr>
            <p:ph idx="1" type="body"/>
          </p:nvPr>
        </p:nvSpPr>
        <p:spPr>
          <a:xfrm>
            <a:off x="4965192" y="2386584"/>
            <a:ext cx="6280826" cy="364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it-IT"/>
              <a:t>Maggior potenza computazionale per migliorare architettura Multi-Layer Perceptron per cercare di migliorare precisione di classificazione;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it-IT"/>
              <a:t>Maggior potenza computazionale per non rinunciare a tutte le notizie che siamo stati costretti a scartare; 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it-IT"/>
              <a:t>Implementare la capacità di riconoscere testi di lingue differenti all'inglese; 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it-IT"/>
              <a:t>Provare diversi modelli di classificazioni o diverse tecniche di filtraggio delle parole poco frequenti o troppo frequenti.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 txBox="1"/>
          <p:nvPr>
            <p:ph type="title"/>
          </p:nvPr>
        </p:nvSpPr>
        <p:spPr>
          <a:xfrm>
            <a:off x="1066800" y="27432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aramond"/>
              <a:buNone/>
            </a:pPr>
            <a:r>
              <a:rPr lang="it-IT"/>
              <a:t>GRAZIE PER L’ATTENZIONE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type="title"/>
          </p:nvPr>
        </p:nvSpPr>
        <p:spPr>
          <a:xfrm>
            <a:off x="6579450" y="727627"/>
            <a:ext cx="495755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aramond"/>
              <a:buNone/>
            </a:pPr>
            <a:r>
              <a:rPr lang="it-IT"/>
              <a:t>INTRODUZIONE</a:t>
            </a: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cap="sq" cmpd="sng" w="9525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magine che contiene testo&#10;&#10;Descrizione generata automaticamente" id="128" name="Google Shape;12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256" y="1782668"/>
            <a:ext cx="4414438" cy="331082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"/>
          <p:cNvSpPr txBox="1"/>
          <p:nvPr>
            <p:ph idx="1" type="body"/>
          </p:nvPr>
        </p:nvSpPr>
        <p:spPr>
          <a:xfrm>
            <a:off x="6579450" y="2538919"/>
            <a:ext cx="4957554" cy="349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Il lavoro svolto mira a creare dei modelli che riescano a classificare con un certo grado di accuratezza se una nuova notizia che viene fornita in ingresso sia una notizia </a:t>
            </a:r>
            <a:r>
              <a:rPr i="1" lang="it-IT"/>
              <a:t>Fake</a:t>
            </a:r>
            <a:r>
              <a:rPr lang="it-IT"/>
              <a:t> o </a:t>
            </a:r>
            <a:r>
              <a:rPr i="1" lang="it-IT"/>
              <a:t>True.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idx="4294967295" type="title"/>
          </p:nvPr>
        </p:nvSpPr>
        <p:spPr>
          <a:xfrm>
            <a:off x="0" y="549275"/>
            <a:ext cx="12192000" cy="77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aramond"/>
              <a:buNone/>
            </a:pPr>
            <a:r>
              <a:rPr lang="it-IT"/>
              <a:t>WORKFLOW</a:t>
            </a:r>
            <a:endParaRPr/>
          </a:p>
        </p:txBody>
      </p:sp>
      <p:cxnSp>
        <p:nvCxnSpPr>
          <p:cNvPr id="135" name="Google Shape;135;p3"/>
          <p:cNvCxnSpPr/>
          <p:nvPr/>
        </p:nvCxnSpPr>
        <p:spPr>
          <a:xfrm>
            <a:off x="883829" y="2948100"/>
            <a:ext cx="10410825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6" name="Google Shape;136;p3"/>
          <p:cNvSpPr/>
          <p:nvPr/>
        </p:nvSpPr>
        <p:spPr>
          <a:xfrm>
            <a:off x="1479157" y="2408100"/>
            <a:ext cx="1080000" cy="1080000"/>
          </a:xfrm>
          <a:prstGeom prst="roundRect">
            <a:avLst>
              <a:gd fmla="val 10715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3336765" y="2318758"/>
            <a:ext cx="1258686" cy="1258686"/>
          </a:xfrm>
          <a:prstGeom prst="roundRect">
            <a:avLst>
              <a:gd fmla="val 1071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5376000" y="2228100"/>
            <a:ext cx="1440000" cy="1440000"/>
          </a:xfrm>
          <a:prstGeom prst="roundRect">
            <a:avLst>
              <a:gd fmla="val 107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7596549" y="2318758"/>
            <a:ext cx="1258686" cy="1258686"/>
          </a:xfrm>
          <a:prstGeom prst="roundRect">
            <a:avLst>
              <a:gd fmla="val 1071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9660778" y="2408100"/>
            <a:ext cx="1080000" cy="1080000"/>
          </a:xfrm>
          <a:prstGeom prst="roundRect">
            <a:avLst>
              <a:gd fmla="val 10715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5423918" y="4204440"/>
            <a:ext cx="13681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Modelli di classificazione per catalogare le nuove notizie</a:t>
            </a:r>
            <a:endParaRPr b="0" i="0" sz="1200" u="none" cap="none" strike="noStrike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9503701" y="4204440"/>
            <a:ext cx="13681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Creazione interfaccia per l’utente</a:t>
            </a:r>
            <a:endParaRPr b="0" i="0" sz="1200" u="none" cap="none" strike="noStrike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7549535" y="4204440"/>
            <a:ext cx="13681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Valutazione modelli e scelta del migliore</a:t>
            </a:r>
            <a:endParaRPr b="0" i="0" sz="1200" u="none" cap="none" strike="noStrike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3288776" y="4204440"/>
            <a:ext cx="13681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Rappresentazione del testo per poter addestrare i modelli</a:t>
            </a:r>
            <a:endParaRPr b="0" i="0" sz="1200" u="none" cap="none" strike="noStrike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1335081" y="4204440"/>
            <a:ext cx="13681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Preparazione dati iniziali per svolgimento analisi</a:t>
            </a:r>
            <a:endParaRPr b="0" i="0" sz="1200" u="none" cap="none" strike="noStrike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1430433" y="5455444"/>
            <a:ext cx="1177448" cy="407391"/>
          </a:xfrm>
          <a:prstGeom prst="roundRect">
            <a:avLst>
              <a:gd fmla="val 2333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1367638" y="5505250"/>
            <a:ext cx="13007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Preprocessing</a:t>
            </a:r>
            <a:endParaRPr b="1" i="0" sz="1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3251002" y="5381384"/>
            <a:ext cx="1489734" cy="555508"/>
          </a:xfrm>
          <a:prstGeom prst="roundRect">
            <a:avLst>
              <a:gd fmla="val 23334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3142222" y="5397528"/>
            <a:ext cx="17072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Rappresentazione del testo</a:t>
            </a:r>
            <a:endParaRPr b="1" i="0" sz="1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5417174" y="5343421"/>
            <a:ext cx="1489733" cy="607976"/>
          </a:xfrm>
          <a:prstGeom prst="roundRect">
            <a:avLst>
              <a:gd fmla="val 2333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5308393" y="5330698"/>
            <a:ext cx="17072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Modelli di classificazione</a:t>
            </a:r>
            <a:endParaRPr b="1" i="0" sz="1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7570544" y="5398283"/>
            <a:ext cx="1368152" cy="523220"/>
          </a:xfrm>
          <a:prstGeom prst="roundRect">
            <a:avLst>
              <a:gd fmla="val 23334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9504504" y="5377917"/>
            <a:ext cx="1368151" cy="573480"/>
          </a:xfrm>
          <a:prstGeom prst="roundRect">
            <a:avLst>
              <a:gd fmla="val 2333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7708996" y="5381665"/>
            <a:ext cx="1091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Valutazione modelli</a:t>
            </a:r>
            <a:endParaRPr b="1" i="0" sz="1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Secchio e straccio con riempimento a tinta unita" id="155" name="Google Shape;1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0805" y="249333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o con riempimento a tinta unita" id="156" name="Google Shape;15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9216" y="248278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fico a barre con andamento ascendente con riempimento a tinta unita" id="157" name="Google Shape;15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9532" y="2395164"/>
            <a:ext cx="1092936" cy="10929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ccia utente/Esperienza utente contorno" id="158" name="Google Shape;15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30577" y="249725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entazione con grafico a barre con riempimento a tinta unita" id="159" name="Google Shape;15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97420" y="248200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"/>
          <p:cNvSpPr txBox="1"/>
          <p:nvPr/>
        </p:nvSpPr>
        <p:spPr>
          <a:xfrm>
            <a:off x="9642153" y="5381665"/>
            <a:ext cx="1091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Interfaccia utente</a:t>
            </a:r>
            <a:endParaRPr b="1" i="0" sz="1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aramond"/>
              <a:buNone/>
            </a:pPr>
            <a:r>
              <a:rPr lang="it-IT"/>
              <a:t>PREPROCESSING</a:t>
            </a:r>
            <a:endParaRPr/>
          </a:p>
        </p:txBody>
      </p:sp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1066800" y="2103120"/>
            <a:ext cx="4911969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it-IT"/>
              <a:t>Dati iniziali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it-IT"/>
              <a:t>Due fonti dati per un totale di più di 50’000 notizie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it-IT"/>
              <a:t>Testi vuoti o duplicati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it-IT"/>
              <a:t>Presenza di numerose lingue diverse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it-IT"/>
              <a:t>Caratteri non alfabetici</a:t>
            </a:r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7280031" y="2103120"/>
            <a:ext cx="4911969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Dataset finale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</a:pPr>
            <a:r>
              <a:rPr b="0" i="0" lang="it-IT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Unico dataset composto da 10’000 notizie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</a:pPr>
            <a:r>
              <a:rPr b="0" i="0" lang="it-IT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Rimozione testi vuoti e duplicati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</a:pPr>
            <a:r>
              <a:rPr b="0" i="0" lang="it-IT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Detect lingua inglese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</a:pPr>
            <a:r>
              <a:rPr b="0" i="0" lang="it-IT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Rimozione caratte</a:t>
            </a:r>
            <a:r>
              <a:rPr lang="it-IT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</a:t>
            </a:r>
            <a:r>
              <a:rPr b="0" i="0" lang="it-IT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 numerici, stopwords, punteggiatura, emoji e parole in lingua straniera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</a:pPr>
            <a:r>
              <a:rPr b="0" i="0" lang="it-IT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Tokenizzazione</a:t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</a:pPr>
            <a:r>
              <a:rPr b="0" i="0" lang="it-IT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Lemmatization</a:t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68579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Frecce a zig zag con riempimento a tinta unita" id="168" name="Google Shape;1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971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aramond"/>
              <a:buNone/>
            </a:pPr>
            <a:r>
              <a:rPr lang="it-IT"/>
              <a:t>RAPPRESENTAZIONE DEL TESTO</a:t>
            </a:r>
            <a:endParaRPr/>
          </a:p>
        </p:txBody>
      </p:sp>
      <p:sp>
        <p:nvSpPr>
          <p:cNvPr id="174" name="Google Shape;174;p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Rappresentazioni tramite frequenza del testo: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Garamond"/>
              <a:buAutoNum type="arabicPeriod"/>
            </a:pPr>
            <a:r>
              <a:rPr lang="it-IT"/>
              <a:t>Conteggio frequenza delle occorrenze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Garamond"/>
              <a:buAutoNum type="arabicPeriod"/>
            </a:pPr>
            <a:r>
              <a:rPr lang="it-IT"/>
              <a:t>Tf-Idf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Garamond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it-IT"/>
              <a:t>Dimensioni degli n-grammi: i solo unigrammi, i solo bigrammi, i soli trigrammi, unigrammi e bigrammi, bigrammi e trigrammi e infine tutti e tre insieme.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it-IT"/>
              <a:t>Grid Search per trovare la dimensione migliore per tipo di rappresentazione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6579450" y="727627"/>
            <a:ext cx="495755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Font typeface="Garamond"/>
              <a:buNone/>
            </a:pPr>
            <a:r>
              <a:rPr lang="it-IT" sz="3700"/>
              <a:t>RAPPRESENTAZIONE DEL TESTO</a:t>
            </a:r>
            <a:endParaRPr/>
          </a:p>
        </p:txBody>
      </p:sp>
      <p:sp>
        <p:nvSpPr>
          <p:cNvPr id="180" name="Google Shape;180;p6"/>
          <p:cNvSpPr/>
          <p:nvPr/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cap="sq" cmpd="sng" w="9525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256" y="1669351"/>
            <a:ext cx="4414438" cy="353746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6"/>
          <p:cNvSpPr txBox="1"/>
          <p:nvPr>
            <p:ph idx="1" type="body"/>
          </p:nvPr>
        </p:nvSpPr>
        <p:spPr>
          <a:xfrm>
            <a:off x="6416040" y="2538919"/>
            <a:ext cx="5344552" cy="349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Rappresentazione tramite Word Embeddings → Doc2vec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it-IT"/>
              <a:t>Modello creato ad hoc dal train set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it-IT"/>
              <a:t>Modello pretrainato ottenuto da una serie di articoli della Associated Press English dal 2009 al 2015.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aramond"/>
              <a:buNone/>
            </a:pPr>
            <a:r>
              <a:rPr lang="it-IT"/>
              <a:t>MODELLI DI CLASSIFICAZIONE</a:t>
            </a:r>
            <a:endParaRPr/>
          </a:p>
        </p:txBody>
      </p:sp>
      <p:sp>
        <p:nvSpPr>
          <p:cNvPr id="189" name="Google Shape;189;p7"/>
          <p:cNvSpPr txBox="1"/>
          <p:nvPr>
            <p:ph idx="1" type="body"/>
          </p:nvPr>
        </p:nvSpPr>
        <p:spPr>
          <a:xfrm>
            <a:off x="1066800" y="2426473"/>
            <a:ext cx="3240157" cy="2005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4 diversi modelli di classificazione: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it-IT"/>
              <a:t>Logistic Regression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it-IT"/>
              <a:t>Support Vector Machine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it-IT"/>
              <a:t>Random Forest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it-IT"/>
              <a:t>Multi-Layer Perceptron</a:t>
            </a:r>
            <a:endParaRPr/>
          </a:p>
        </p:txBody>
      </p:sp>
      <p:cxnSp>
        <p:nvCxnSpPr>
          <p:cNvPr id="190" name="Google Shape;190;p7"/>
          <p:cNvCxnSpPr/>
          <p:nvPr/>
        </p:nvCxnSpPr>
        <p:spPr>
          <a:xfrm rot="360000">
            <a:off x="3564835" y="3205918"/>
            <a:ext cx="3087756" cy="0"/>
          </a:xfrm>
          <a:prstGeom prst="straightConnector1">
            <a:avLst/>
          </a:prstGeom>
          <a:noFill/>
          <a:ln cap="flat" cmpd="sng" w="9525">
            <a:solidFill>
              <a:srgbClr val="356FD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p7"/>
          <p:cNvSpPr/>
          <p:nvPr/>
        </p:nvSpPr>
        <p:spPr>
          <a:xfrm>
            <a:off x="6971211" y="3235212"/>
            <a:ext cx="1489733" cy="607976"/>
          </a:xfrm>
          <a:prstGeom prst="roundRect">
            <a:avLst>
              <a:gd fmla="val 23334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6096000" y="2426473"/>
            <a:ext cx="3240157" cy="2005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Metrica di valutazione dei modelli: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93" name="Google Shape;193;p7"/>
          <p:cNvCxnSpPr/>
          <p:nvPr/>
        </p:nvCxnSpPr>
        <p:spPr>
          <a:xfrm flipH="1" rot="10440000">
            <a:off x="3564835" y="3985363"/>
            <a:ext cx="3087756" cy="1"/>
          </a:xfrm>
          <a:prstGeom prst="straightConnector1">
            <a:avLst/>
          </a:prstGeom>
          <a:noFill/>
          <a:ln cap="flat" cmpd="sng" w="9525">
            <a:solidFill>
              <a:srgbClr val="356FD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p7"/>
          <p:cNvCxnSpPr/>
          <p:nvPr/>
        </p:nvCxnSpPr>
        <p:spPr>
          <a:xfrm rot="120000">
            <a:off x="3666102" y="3457712"/>
            <a:ext cx="2978259" cy="0"/>
          </a:xfrm>
          <a:prstGeom prst="straightConnector1">
            <a:avLst/>
          </a:prstGeom>
          <a:noFill/>
          <a:ln cap="flat" cmpd="sng" w="9525">
            <a:solidFill>
              <a:srgbClr val="356FD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" name="Google Shape;195;p7"/>
          <p:cNvSpPr txBox="1"/>
          <p:nvPr/>
        </p:nvSpPr>
        <p:spPr>
          <a:xfrm>
            <a:off x="7133328" y="3354534"/>
            <a:ext cx="11654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Accuracy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96" name="Google Shape;196;p7"/>
          <p:cNvCxnSpPr/>
          <p:nvPr/>
        </p:nvCxnSpPr>
        <p:spPr>
          <a:xfrm flipH="1" rot="10740000">
            <a:off x="3623004" y="3689045"/>
            <a:ext cx="3021130" cy="101444"/>
          </a:xfrm>
          <a:prstGeom prst="straightConnector1">
            <a:avLst/>
          </a:prstGeom>
          <a:noFill/>
          <a:ln cap="flat" cmpd="sng" w="9525">
            <a:solidFill>
              <a:srgbClr val="356FD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type="title"/>
          </p:nvPr>
        </p:nvSpPr>
        <p:spPr>
          <a:xfrm>
            <a:off x="6579450" y="727627"/>
            <a:ext cx="495755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Font typeface="Garamond"/>
              <a:buNone/>
            </a:pPr>
            <a:r>
              <a:rPr lang="it-IT" sz="3700"/>
              <a:t>VALUTAZIONE MODELLI</a:t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cap="sq" cmpd="sng" w="9525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 txBox="1"/>
          <p:nvPr>
            <p:ph idx="1" type="body"/>
          </p:nvPr>
        </p:nvSpPr>
        <p:spPr>
          <a:xfrm>
            <a:off x="6416040" y="2538919"/>
            <a:ext cx="5344552" cy="349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Rappresentazione tramite conteggio frequenza: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it-IT"/>
              <a:t>Logistic Regression (1,2) – Accuracy = 91,55%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it-IT"/>
              <a:t>Rappresentazione tramite Tf-Idf: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it-IT"/>
              <a:t>Support Vector Machine (1,1) – Accuracy = 92,06%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it-IT"/>
              <a:t>Rappresentazione tramite Word Embedding: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it-IT"/>
              <a:t>Multi-Layer Perceptron – Accuracy = 88,18%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5" name="Google Shape;205;p8"/>
          <p:cNvPicPr preferRelativeResize="0"/>
          <p:nvPr/>
        </p:nvPicPr>
        <p:blipFill rotWithShape="1">
          <a:blip r:embed="rId3">
            <a:alphaModFix/>
          </a:blip>
          <a:srcRect b="-8537" l="6472" r="8844" t="8538"/>
          <a:stretch/>
        </p:blipFill>
        <p:spPr>
          <a:xfrm>
            <a:off x="925261" y="1127506"/>
            <a:ext cx="4974314" cy="195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/>
          <p:cNvPicPr preferRelativeResize="0"/>
          <p:nvPr/>
        </p:nvPicPr>
        <p:blipFill rotWithShape="1">
          <a:blip r:embed="rId4">
            <a:alphaModFix/>
          </a:blip>
          <a:srcRect b="0" l="7504" r="9142" t="9211"/>
          <a:stretch/>
        </p:blipFill>
        <p:spPr>
          <a:xfrm>
            <a:off x="925261" y="3922642"/>
            <a:ext cx="4991783" cy="180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cap="sq" cmpd="sng" w="9525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701" y="1633735"/>
            <a:ext cx="7237877" cy="361893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"/>
          <p:cNvSpPr/>
          <p:nvPr/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6" name="Google Shape;216;p9"/>
          <p:cNvSpPr txBox="1"/>
          <p:nvPr>
            <p:ph type="title"/>
          </p:nvPr>
        </p:nvSpPr>
        <p:spPr>
          <a:xfrm>
            <a:off x="9308020" y="3551582"/>
            <a:ext cx="2312480" cy="454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it-IT" sz="2600"/>
              <a:t>VALUTAZIONE</a:t>
            </a:r>
            <a:endParaRPr/>
          </a:p>
        </p:txBody>
      </p:sp>
      <p:sp>
        <p:nvSpPr>
          <p:cNvPr id="217" name="Google Shape;217;p9"/>
          <p:cNvSpPr txBox="1"/>
          <p:nvPr>
            <p:ph idx="1" type="body"/>
          </p:nvPr>
        </p:nvSpPr>
        <p:spPr>
          <a:xfrm>
            <a:off x="9321801" y="2149813"/>
            <a:ext cx="2312479" cy="1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400">
                <a:solidFill>
                  <a:srgbClr val="262626"/>
                </a:solidFill>
              </a:rPr>
              <a:t>Rimozione parole troppo o troppo poco frequenti tramite tecnica Range Interquartile, vengono rimosse separatamente per conteggio frequenza e Tf-Idf.</a:t>
            </a:r>
            <a:endParaRPr/>
          </a:p>
        </p:txBody>
      </p:sp>
      <p:sp>
        <p:nvSpPr>
          <p:cNvPr id="218" name="Google Shape;218;p9"/>
          <p:cNvSpPr txBox="1"/>
          <p:nvPr/>
        </p:nvSpPr>
        <p:spPr>
          <a:xfrm>
            <a:off x="9308020" y="757857"/>
            <a:ext cx="2312480" cy="1499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Garamond"/>
              <a:buNone/>
            </a:pPr>
            <a:r>
              <a:rPr i="0" lang="it-IT" sz="26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FILTRAGGIO</a:t>
            </a:r>
            <a:endParaRPr/>
          </a:p>
        </p:txBody>
      </p:sp>
      <p:sp>
        <p:nvSpPr>
          <p:cNvPr id="219" name="Google Shape;219;p9"/>
          <p:cNvSpPr txBox="1"/>
          <p:nvPr/>
        </p:nvSpPr>
        <p:spPr>
          <a:xfrm>
            <a:off x="9314911" y="4009976"/>
            <a:ext cx="2312479" cy="1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it-IT" sz="1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Regressione Logistica: 68,15%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it-IT" sz="1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SVM: 70,85%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it-IT" sz="1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Entrambi i modelli sono peggiorati notevolmente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sz="14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sz="14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6E2"/>
      </a:lt2>
      <a:accent1>
        <a:srgbClr val="7CA2E1"/>
      </a:accent1>
      <a:accent2>
        <a:srgbClr val="46B0CB"/>
      </a:accent2>
      <a:accent3>
        <a:srgbClr val="59B29F"/>
      </a:accent3>
      <a:accent4>
        <a:srgbClr val="4FB675"/>
      </a:accent4>
      <a:accent5>
        <a:srgbClr val="55B850"/>
      </a:accent5>
      <a:accent6>
        <a:srgbClr val="7AB04C"/>
      </a:accent6>
      <a:hlink>
        <a:srgbClr val="967F5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2021-02-12T10:25:49Z</dcterms:created>
  <dc:creator>porce</dc:creator>
</cp:coreProperties>
</file>