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Lst>
  <p:notesMasterIdLst>
    <p:notesMasterId r:id="rId44"/>
  </p:notesMasterIdLst>
  <p:handoutMasterIdLst>
    <p:handoutMasterId r:id="rId45"/>
  </p:handoutMasterIdLst>
  <p:sldIdLst>
    <p:sldId id="416" r:id="rId2"/>
    <p:sldId id="419" r:id="rId3"/>
    <p:sldId id="420" r:id="rId4"/>
    <p:sldId id="421" r:id="rId5"/>
    <p:sldId id="473" r:id="rId6"/>
    <p:sldId id="474" r:id="rId7"/>
    <p:sldId id="475" r:id="rId8"/>
    <p:sldId id="471" r:id="rId9"/>
    <p:sldId id="472" r:id="rId10"/>
    <p:sldId id="2147377871" r:id="rId11"/>
    <p:sldId id="458" r:id="rId12"/>
    <p:sldId id="483" r:id="rId13"/>
    <p:sldId id="503" r:id="rId14"/>
    <p:sldId id="477" r:id="rId15"/>
    <p:sldId id="505" r:id="rId16"/>
    <p:sldId id="506" r:id="rId17"/>
    <p:sldId id="507" r:id="rId18"/>
    <p:sldId id="493" r:id="rId19"/>
    <p:sldId id="494" r:id="rId20"/>
    <p:sldId id="499" r:id="rId21"/>
    <p:sldId id="429" r:id="rId22"/>
    <p:sldId id="430" r:id="rId23"/>
    <p:sldId id="431" r:id="rId24"/>
    <p:sldId id="432" r:id="rId25"/>
    <p:sldId id="433" r:id="rId26"/>
    <p:sldId id="509" r:id="rId27"/>
    <p:sldId id="435" r:id="rId28"/>
    <p:sldId id="500" r:id="rId29"/>
    <p:sldId id="1834" r:id="rId30"/>
    <p:sldId id="608" r:id="rId31"/>
    <p:sldId id="610" r:id="rId32"/>
    <p:sldId id="609" r:id="rId33"/>
    <p:sldId id="611" r:id="rId34"/>
    <p:sldId id="1837" r:id="rId35"/>
    <p:sldId id="1835" r:id="rId36"/>
    <p:sldId id="1836" r:id="rId37"/>
    <p:sldId id="612" r:id="rId38"/>
    <p:sldId id="615" r:id="rId39"/>
    <p:sldId id="613" r:id="rId40"/>
    <p:sldId id="1838" r:id="rId41"/>
    <p:sldId id="2147377870" r:id="rId42"/>
    <p:sldId id="2147377869" r:id="rId43"/>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200FF"/>
    <a:srgbClr val="3365FF"/>
    <a:srgbClr val="0166FF"/>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27" autoAdjust="0"/>
    <p:restoredTop sz="86850" autoAdjust="0"/>
  </p:normalViewPr>
  <p:slideViewPr>
    <p:cSldViewPr>
      <p:cViewPr varScale="1">
        <p:scale>
          <a:sx n="115" d="100"/>
          <a:sy n="115" d="100"/>
        </p:scale>
        <p:origin x="600" y="49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24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Let's continue our study of basic text processing methods.  In this lecture we'll talk about some basic properties of words. How many words are there? And what are the properties of corpora, that's the plural of corpus, meaning bodies of text?</a:t>
            </a:r>
          </a:p>
        </p:txBody>
      </p:sp>
    </p:spTree>
    <p:extLst>
      <p:ext uri="{BB962C8B-B14F-4D97-AF65-F5344CB8AC3E}">
        <p14:creationId xmlns:p14="http://schemas.microsoft.com/office/powerpoint/2010/main" val="2123016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introduce some simple Unix tools for text processing, starting with the UNIX "tr" command for space-based word tokenization. Our goal will be to take a text file and output word tokens and their frequencies.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11</a:t>
            </a:fld>
            <a:endParaRPr lang="en-US"/>
          </a:p>
        </p:txBody>
      </p:sp>
    </p:spTree>
    <p:extLst>
      <p:ext uri="{BB962C8B-B14F-4D97-AF65-F5344CB8AC3E}">
        <p14:creationId xmlns:p14="http://schemas.microsoft.com/office/powerpoint/2010/main" val="3081184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tokenization in most real situations isn't as simple as I've suggested with the simple UNIX tools.</a:t>
            </a:r>
          </a:p>
        </p:txBody>
      </p:sp>
      <p:sp>
        <p:nvSpPr>
          <p:cNvPr id="4" name="Slide Number Placeholder 3"/>
          <p:cNvSpPr>
            <a:spLocks noGrp="1"/>
          </p:cNvSpPr>
          <p:nvPr>
            <p:ph type="sldNum" sz="quarter" idx="5"/>
          </p:nvPr>
        </p:nvSpPr>
        <p:spPr/>
        <p:txBody>
          <a:bodyPr/>
          <a:lstStyle/>
          <a:p>
            <a:fld id="{3EB9031F-EB71-7642-8F3C-6FDC1408CB92}" type="slidenum">
              <a:rPr lang="en-US" smtClean="0"/>
              <a:pPr/>
              <a:t>13</a:t>
            </a:fld>
            <a:endParaRPr lang="en-US"/>
          </a:p>
        </p:txBody>
      </p:sp>
    </p:spTree>
    <p:extLst>
      <p:ext uri="{BB962C8B-B14F-4D97-AF65-F5344CB8AC3E}">
        <p14:creationId xmlns:p14="http://schemas.microsoft.com/office/powerpoint/2010/main" val="2432733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most standard tokenization programs for English or languages with similar writing systems need to deal with each of these issues. Here's a simple python tokenizer in the Natural Language Toolkit that has little regular expressions for dealing with </a:t>
            </a:r>
            <a:r>
              <a:rPr lang="en-US" dirty="0" err="1"/>
              <a:t>hypthens</a:t>
            </a:r>
            <a:r>
              <a:rPr lang="en-US" dirty="0"/>
              <a:t>, and currency, and whatnot</a:t>
            </a:r>
          </a:p>
        </p:txBody>
      </p:sp>
      <p:sp>
        <p:nvSpPr>
          <p:cNvPr id="4" name="Slide Number Placeholder 3"/>
          <p:cNvSpPr>
            <a:spLocks noGrp="1"/>
          </p:cNvSpPr>
          <p:nvPr>
            <p:ph type="sldNum" sz="quarter" idx="5"/>
          </p:nvPr>
        </p:nvSpPr>
        <p:spPr/>
        <p:txBody>
          <a:bodyPr/>
          <a:lstStyle/>
          <a:p>
            <a:fld id="{3EB9031F-EB71-7642-8F3C-6FDC1408CB92}" type="slidenum">
              <a:rPr lang="en-US" smtClean="0"/>
              <a:pPr/>
              <a:t>14</a:t>
            </a:fld>
            <a:endParaRPr lang="en-US"/>
          </a:p>
        </p:txBody>
      </p:sp>
    </p:spTree>
    <p:extLst>
      <p:ext uri="{BB962C8B-B14F-4D97-AF65-F5344CB8AC3E}">
        <p14:creationId xmlns:p14="http://schemas.microsoft.com/office/powerpoint/2010/main" val="2053048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
        <p:nvSpPr>
          <p:cNvPr id="4" name="Slide Number Placeholder 3"/>
          <p:cNvSpPr>
            <a:spLocks noGrp="1"/>
          </p:cNvSpPr>
          <p:nvPr>
            <p:ph type="sldNum" sz="quarter" idx="5"/>
          </p:nvPr>
        </p:nvSpPr>
        <p:spPr/>
        <p:txBody>
          <a:bodyPr/>
          <a:lstStyle/>
          <a:p>
            <a:fld id="{3EB9031F-EB71-7642-8F3C-6FDC1408CB92}" type="slidenum">
              <a:rPr lang="en-US"/>
              <a:pPr/>
              <a:t>19</a:t>
            </a:fld>
            <a:endParaRPr lang="en-US"/>
          </a:p>
        </p:txBody>
      </p:sp>
    </p:spTree>
    <p:extLst>
      <p:ext uri="{BB962C8B-B14F-4D97-AF65-F5344CB8AC3E}">
        <p14:creationId xmlns:p14="http://schemas.microsoft.com/office/powerpoint/2010/main" val="251303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Now let's discuss how to put all words in a standard format, a process called Word Normalization. We'll also talk about sentence segmentation, the process of breaking up your text corpus into larger units like sentences.</a:t>
            </a:r>
          </a:p>
        </p:txBody>
      </p:sp>
    </p:spTree>
    <p:extLst>
      <p:ext uri="{BB962C8B-B14F-4D97-AF65-F5344CB8AC3E}">
        <p14:creationId xmlns:p14="http://schemas.microsoft.com/office/powerpoint/2010/main" val="3554981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21</a:t>
            </a:fld>
            <a:endParaRPr lang="en-US"/>
          </a:p>
        </p:txBody>
      </p:sp>
    </p:spTree>
    <p:extLst>
      <p:ext uri="{BB962C8B-B14F-4D97-AF65-F5344CB8AC3E}">
        <p14:creationId xmlns:p14="http://schemas.microsoft.com/office/powerpoint/2010/main" val="1168377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01B9DA1-D091-A64A-A0FC-8E8CCCAFB71C}" type="slidenum">
              <a:rPr lang="en-US"/>
              <a:pPr/>
              <a:t>24</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74209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BE32076-AB54-DD42-AB81-EE05460AD3D3}" type="slidenum">
              <a:rPr lang="en-US"/>
              <a:pPr/>
              <a:t>27</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987059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74D6FAE-BAB2-4B44-B9CF-68A8BE4C6FBA}" type="slidenum">
              <a:rPr lang="en-US"/>
              <a:pPr/>
              <a:t>28</a:t>
            </a:fld>
            <a:endParaRPr lang="en-US"/>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2259542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introduce the task of part-of-speech tagging</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707532-839C-41A2-9E71-D5288AEAE66A}"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62375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A652608-6990-6E43-AA5F-49A5045801F2}" type="slidenum">
              <a:rPr lang="en-US"/>
              <a:pPr/>
              <a:t>2</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Let's start by asking how many words are in just one sentence? Here's a sentence: </a:t>
            </a:r>
            <a:r>
              <a:rPr lang="en-US" sz="1200" dirty="0"/>
              <a:t>"I do uh main- mainly business data processing". How many words are in that sentence? It's a complicated question.  Is "uh" a word? What about the cutoff "main" the first time I started to say "mainly". We call things like "main" here a fragment, and we call "uh" and "um" filled pauses. So for certain applications, like speech applications, we might want to be counting these.  Or how about "cat" and "cats" in this Dr. Seuss sentence?   It will help to introduce the distinction between "lemma" and "wordform". Two words are the same lemma if they have the same stem, the same part of speech, the same sense.  Whereas wordform is the exact surface form of the word, with all its inflections or endings.  So if we're counting lemmas, "cat" and "cats" count as the same lemma.  If we're counting wordforms, "cat" and "cats" are different.</a:t>
            </a:r>
          </a:p>
          <a:p>
            <a:endParaRPr lang="en-US" dirty="0"/>
          </a:p>
          <a:p>
            <a:endParaRPr lang="en-US" dirty="0"/>
          </a:p>
        </p:txBody>
      </p:sp>
    </p:spTree>
    <p:extLst>
      <p:ext uri="{BB962C8B-B14F-4D97-AF65-F5344CB8AC3E}">
        <p14:creationId xmlns:p14="http://schemas.microsoft.com/office/powerpoint/2010/main" val="1202376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6A12441-541C-8049-9EB6-B7944644D433}" type="slidenum">
              <a:rPr lang="en-US"/>
              <a:pPr/>
              <a:t>30</a:t>
            </a:fld>
            <a:endParaRPr lang="en-US"/>
          </a:p>
        </p:txBody>
      </p:sp>
      <p:sp>
        <p:nvSpPr>
          <p:cNvPr id="6146" name="Rectangle 7"/>
          <p:cNvSpPr txBox="1">
            <a:spLocks noGrp="1" noChangeArrowheads="1"/>
          </p:cNvSpPr>
          <p:nvPr/>
        </p:nvSpPr>
        <p:spPr bwMode="auto">
          <a:xfrm>
            <a:off x="3883758" y="8946168"/>
            <a:ext cx="2985311" cy="4632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r" eaLnBrk="0" hangingPunct="0"/>
            <a:fld id="{511E387A-761F-6A49-BCBC-FEFB84592E4B}" type="slidenum">
              <a:rPr lang="en-US" sz="1200">
                <a:latin typeface="Times New Roman" charset="0"/>
              </a:rPr>
              <a:pPr algn="r" eaLnBrk="0" hangingPunct="0"/>
              <a:t>30</a:t>
            </a:fld>
            <a:endParaRPr lang="en-US" sz="1200">
              <a:latin typeface="Times New Roman" charset="0"/>
            </a:endParaRPr>
          </a:p>
        </p:txBody>
      </p:sp>
      <p:sp>
        <p:nvSpPr>
          <p:cNvPr id="6147"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48" name="Rectangle 3"/>
          <p:cNvSpPr>
            <a:spLocks noGrp="1" noChangeArrowheads="1"/>
          </p:cNvSpPr>
          <p:nvPr>
            <p:ph type="body" idx="1"/>
          </p:nvPr>
        </p:nvSpPr>
        <p:spPr/>
        <p:txBody>
          <a:bodyPr/>
          <a:lstStyle/>
          <a:p>
            <a:r>
              <a:rPr lang="en-US" dirty="0"/>
              <a:t>From the earliest linguistic traditions (the Sanskrit grammarians </a:t>
            </a:r>
            <a:r>
              <a:rPr lang="en-US" dirty="0" err="1"/>
              <a:t>Yaska</a:t>
            </a:r>
            <a:r>
              <a:rPr lang="en-US" dirty="0"/>
              <a:t> and Panini in India, the Aristotle and the Stoics in Greece), came idea that words can be classified into grammatical categories, what we now call parts of speech, word classes, or sometimes just for short, POS or POS tags.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By 100 BCE, Dionysius </a:t>
            </a:r>
            <a:r>
              <a:rPr lang="en-US" sz="1200" kern="1200" dirty="0" err="1">
                <a:solidFill>
                  <a:schemeClr val="tx1"/>
                </a:solidFill>
                <a:effectLst/>
                <a:latin typeface="+mn-lt"/>
                <a:ea typeface="+mn-ea"/>
                <a:cs typeface="+mn-cs"/>
              </a:rPr>
              <a:t>Thrax</a:t>
            </a:r>
            <a:r>
              <a:rPr lang="en-US" sz="1200" kern="1200" dirty="0">
                <a:solidFill>
                  <a:schemeClr val="tx1"/>
                </a:solidFill>
                <a:effectLst/>
                <a:latin typeface="+mn-lt"/>
                <a:ea typeface="+mn-ea"/>
                <a:cs typeface="+mn-cs"/>
              </a:rPr>
              <a:t> settled on a set of eight that became the basis for descriptions of European languages for the next 2000 years.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durability of parts of speech through two millennia speaks to their centrality in models of human language.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07D92F1-8734-4144-B257-88D33EAF4046}" type="slidenum">
              <a:rPr lang="en-US"/>
              <a:pPr/>
              <a:t>31</a:t>
            </a:fld>
            <a:endParaRPr lang="en-US"/>
          </a:p>
        </p:txBody>
      </p:sp>
      <p:sp>
        <p:nvSpPr>
          <p:cNvPr id="17410" name="Rectangle 7"/>
          <p:cNvSpPr txBox="1">
            <a:spLocks noGrp="1" noChangeArrowheads="1"/>
          </p:cNvSpPr>
          <p:nvPr/>
        </p:nvSpPr>
        <p:spPr bwMode="auto">
          <a:xfrm>
            <a:off x="3883758" y="8946168"/>
            <a:ext cx="2985311" cy="4632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r" eaLnBrk="0" hangingPunct="0"/>
            <a:fld id="{5625C148-C31F-2643-B3A9-4F14A87B232E}" type="slidenum">
              <a:rPr lang="en-US" sz="1200">
                <a:latin typeface="Times New Roman" charset="0"/>
              </a:rPr>
              <a:pPr algn="r" eaLnBrk="0" hangingPunct="0"/>
              <a:t>31</a:t>
            </a:fld>
            <a:endParaRPr lang="en-US" sz="1200">
              <a:latin typeface="Times New Roman" charset="0"/>
            </a:endParaRPr>
          </a:p>
        </p:txBody>
      </p:sp>
      <p:sp>
        <p:nvSpPr>
          <p:cNvPr id="17411" name="Rectangle 2"/>
          <p:cNvSpPr>
            <a:spLocks noGrp="1" noRot="1" noChangeAspect="1" noChangeArrowheads="1" noTextEdit="1"/>
          </p:cNvSpPr>
          <p:nvPr>
            <p:ph type="sldImg"/>
          </p:nvPr>
        </p:nvSpPr>
        <p:spPr>
          <a:xfrm>
            <a:off x="293688" y="704850"/>
            <a:ext cx="6259512" cy="3522663"/>
          </a:xfrm>
          <a:ln/>
          <a:extLst>
            <a:ext uri="{FAA26D3D-D897-4be2-8F04-BA451C77F1D7}">
              <ma14:placeholderFlag xmlns="" xmlns:ma14="http://schemas.microsoft.com/office/mac/drawingml/2011/main" val="1"/>
            </a:ext>
          </a:extLst>
        </p:spPr>
      </p:sp>
      <p:sp>
        <p:nvSpPr>
          <p:cNvPr id="17412" name="Rectangle 3"/>
          <p:cNvSpPr>
            <a:spLocks noGrp="1" noChangeArrowheads="1"/>
          </p:cNvSpPr>
          <p:nvPr>
            <p:ph type="body" idx="1"/>
          </p:nvPr>
        </p:nvSpPr>
        <p:spPr>
          <a:xfrm>
            <a:off x="912707" y="4464928"/>
            <a:ext cx="5019887" cy="4226754"/>
          </a:xfrm>
        </p:spPr>
        <p:txBody>
          <a:bodyPr lIns="92821" tIns="46410" rIns="92821" bIns="4641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Let's talk about some parts of speech. While these word classes do have semantic tendencies—adjectives, for example, often describe </a:t>
            </a:r>
            <a:r>
              <a:rPr lang="en-US" sz="1200" i="1" kern="1200" dirty="0">
                <a:solidFill>
                  <a:schemeClr val="tx1"/>
                </a:solidFill>
                <a:effectLst/>
                <a:latin typeface="+mn-lt"/>
                <a:ea typeface="+mn-ea"/>
                <a:cs typeface="+mn-cs"/>
              </a:rPr>
              <a:t>properties </a:t>
            </a:r>
            <a:r>
              <a:rPr lang="en-US" sz="1200" kern="1200" dirty="0">
                <a:solidFill>
                  <a:schemeClr val="tx1"/>
                </a:solidFill>
                <a:effectLst/>
                <a:latin typeface="+mn-lt"/>
                <a:ea typeface="+mn-ea"/>
                <a:cs typeface="+mn-cs"/>
              </a:rPr>
              <a:t>and nouns </a:t>
            </a:r>
            <a:r>
              <a:rPr lang="en-US" sz="1200" i="1" kern="1200" dirty="0">
                <a:solidFill>
                  <a:schemeClr val="tx1"/>
                </a:solidFill>
                <a:effectLst/>
                <a:latin typeface="+mn-lt"/>
                <a:ea typeface="+mn-ea"/>
                <a:cs typeface="+mn-cs"/>
              </a:rPr>
              <a:t>people</a:t>
            </a:r>
            <a:r>
              <a:rPr lang="en-US" sz="1200" kern="1200" dirty="0">
                <a:solidFill>
                  <a:schemeClr val="tx1"/>
                </a:solidFill>
                <a:effectLst/>
                <a:latin typeface="+mn-lt"/>
                <a:ea typeface="+mn-ea"/>
                <a:cs typeface="+mn-cs"/>
              </a:rPr>
              <a:t>— parts of speech are defined instead based on their grammatical relationship with neighboring words or the morphological properties about their affixes.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Parts of speech fall into two broad categories: </a:t>
            </a:r>
            <a:r>
              <a:rPr lang="en-US" sz="1200" b="0" kern="1200" dirty="0">
                <a:solidFill>
                  <a:schemeClr val="tx1"/>
                </a:solidFill>
                <a:effectLst/>
                <a:latin typeface="+mn-lt"/>
                <a:ea typeface="+mn-ea"/>
                <a:cs typeface="+mn-cs"/>
              </a:rPr>
              <a:t>closed class </a:t>
            </a:r>
            <a:r>
              <a:rPr lang="en-US" sz="1200" kern="1200" dirty="0">
                <a:solidFill>
                  <a:schemeClr val="tx1"/>
                </a:solidFill>
                <a:effectLst/>
                <a:latin typeface="+mn-lt"/>
                <a:ea typeface="+mn-ea"/>
                <a:cs typeface="+mn-cs"/>
              </a:rPr>
              <a:t>and </a:t>
            </a:r>
            <a:r>
              <a:rPr lang="en-US" sz="1200" b="0" kern="1200" dirty="0">
                <a:solidFill>
                  <a:schemeClr val="tx1"/>
                </a:solidFill>
                <a:effectLst/>
                <a:latin typeface="+mn-lt"/>
                <a:ea typeface="+mn-ea"/>
                <a:cs typeface="+mn-cs"/>
              </a:rPr>
              <a:t>open class</a:t>
            </a:r>
            <a:r>
              <a:rPr lang="en-US" sz="1200" kern="1200" dirty="0">
                <a:solidFill>
                  <a:schemeClr val="tx1"/>
                </a:solidFill>
                <a:effectLst/>
                <a:latin typeface="+mn-lt"/>
                <a:ea typeface="+mn-ea"/>
                <a:cs typeface="+mn-cs"/>
              </a:rPr>
              <a:t>. Closed classes are those with relatively fixed membership, such as prepositions— new prepositions are rarely coined. By contrast, nouns and verbs are open classes— new nouns and verbs like </a:t>
            </a:r>
            <a:r>
              <a:rPr lang="en-US" sz="1200" i="1" kern="1200" dirty="0">
                <a:solidFill>
                  <a:schemeClr val="tx1"/>
                </a:solidFill>
                <a:effectLst/>
                <a:latin typeface="+mn-lt"/>
                <a:ea typeface="+mn-ea"/>
                <a:cs typeface="+mn-cs"/>
              </a:rPr>
              <a:t>iPhone </a:t>
            </a:r>
            <a:r>
              <a:rPr lang="en-US" sz="1200" kern="1200" dirty="0">
                <a:solidFill>
                  <a:schemeClr val="tx1"/>
                </a:solidFill>
                <a:effectLst/>
                <a:latin typeface="+mn-lt"/>
                <a:ea typeface="+mn-ea"/>
                <a:cs typeface="+mn-cs"/>
              </a:rPr>
              <a:t>or </a:t>
            </a:r>
            <a:r>
              <a:rPr lang="en-US" sz="1200" i="1" kern="1200" dirty="0">
                <a:solidFill>
                  <a:schemeClr val="tx1"/>
                </a:solidFill>
                <a:effectLst/>
                <a:latin typeface="+mn-lt"/>
                <a:ea typeface="+mn-ea"/>
                <a:cs typeface="+mn-cs"/>
              </a:rPr>
              <a:t>to fax </a:t>
            </a:r>
            <a:r>
              <a:rPr lang="en-US" sz="1200" kern="1200" dirty="0">
                <a:solidFill>
                  <a:schemeClr val="tx1"/>
                </a:solidFill>
                <a:effectLst/>
                <a:latin typeface="+mn-lt"/>
                <a:ea typeface="+mn-ea"/>
                <a:cs typeface="+mn-cs"/>
              </a:rPr>
              <a:t>are continually being created or borrowed. Closed class words are generally </a:t>
            </a:r>
            <a:r>
              <a:rPr lang="en-US" sz="1200" b="0" kern="1200" dirty="0">
                <a:solidFill>
                  <a:schemeClr val="tx1"/>
                </a:solidFill>
                <a:effectLst/>
                <a:latin typeface="+mn-lt"/>
                <a:ea typeface="+mn-ea"/>
                <a:cs typeface="+mn-cs"/>
              </a:rPr>
              <a:t>function words </a:t>
            </a:r>
            <a:r>
              <a:rPr lang="en-US" sz="1200" kern="1200" dirty="0">
                <a:solidFill>
                  <a:schemeClr val="tx1"/>
                </a:solidFill>
                <a:effectLst/>
                <a:latin typeface="+mn-lt"/>
                <a:ea typeface="+mn-ea"/>
                <a:cs typeface="+mn-cs"/>
              </a:rPr>
              <a:t>like </a:t>
            </a:r>
            <a:r>
              <a:rPr lang="en-US" sz="1200" i="1" kern="1200" dirty="0">
                <a:solidFill>
                  <a:schemeClr val="tx1"/>
                </a:solidFill>
                <a:effectLst/>
                <a:latin typeface="+mn-lt"/>
                <a:ea typeface="+mn-ea"/>
                <a:cs typeface="+mn-cs"/>
              </a:rPr>
              <a:t>of</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it</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and</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you</a:t>
            </a:r>
            <a:r>
              <a:rPr lang="en-US" sz="1200" kern="1200" dirty="0">
                <a:solidFill>
                  <a:schemeClr val="tx1"/>
                </a:solidFill>
                <a:effectLst/>
                <a:latin typeface="+mn-lt"/>
                <a:ea typeface="+mn-ea"/>
                <a:cs typeface="+mn-cs"/>
              </a:rPr>
              <a:t>, which tend to be very short, occur frequently, and often have structuring uses in grammar.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Four major open classes occur in the languages of the world: </a:t>
            </a:r>
            <a:r>
              <a:rPr lang="en-US" sz="1200" b="0" kern="1200" dirty="0">
                <a:solidFill>
                  <a:schemeClr val="tx1"/>
                </a:solidFill>
                <a:effectLst/>
                <a:latin typeface="+mn-lt"/>
                <a:ea typeface="+mn-ea"/>
                <a:cs typeface="+mn-cs"/>
              </a:rPr>
              <a:t>nouns </a:t>
            </a:r>
            <a:r>
              <a:rPr lang="en-US" sz="1200" kern="1200" dirty="0">
                <a:solidFill>
                  <a:schemeClr val="tx1"/>
                </a:solidFill>
                <a:effectLst/>
                <a:latin typeface="+mn-lt"/>
                <a:ea typeface="+mn-ea"/>
                <a:cs typeface="+mn-cs"/>
              </a:rPr>
              <a:t>(including proper nouns), </a:t>
            </a:r>
            <a:r>
              <a:rPr lang="en-US" sz="1200" b="0" kern="1200" dirty="0">
                <a:solidFill>
                  <a:schemeClr val="tx1"/>
                </a:solidFill>
                <a:effectLst/>
                <a:latin typeface="+mn-lt"/>
                <a:ea typeface="+mn-ea"/>
                <a:cs typeface="+mn-cs"/>
              </a:rPr>
              <a:t>verbs</a:t>
            </a:r>
            <a:r>
              <a:rPr lang="en-US" sz="12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adjectives</a:t>
            </a:r>
            <a:r>
              <a:rPr lang="en-US" sz="1200" kern="1200" dirty="0">
                <a:solidFill>
                  <a:schemeClr val="tx1"/>
                </a:solidFill>
                <a:effectLst/>
                <a:latin typeface="+mn-lt"/>
                <a:ea typeface="+mn-ea"/>
                <a:cs typeface="+mn-cs"/>
              </a:rPr>
              <a:t>, and </a:t>
            </a:r>
            <a:r>
              <a:rPr lang="en-US" sz="1200" b="0" kern="1200" dirty="0">
                <a:solidFill>
                  <a:schemeClr val="tx1"/>
                </a:solidFill>
                <a:effectLst/>
                <a:latin typeface="+mn-lt"/>
                <a:ea typeface="+mn-ea"/>
                <a:cs typeface="+mn-cs"/>
              </a:rPr>
              <a:t>adverbs</a:t>
            </a:r>
            <a:r>
              <a:rPr lang="en-US" sz="1200" kern="1200" dirty="0">
                <a:solidFill>
                  <a:schemeClr val="tx1"/>
                </a:solidFill>
                <a:effectLst/>
                <a:latin typeface="+mn-lt"/>
                <a:ea typeface="+mn-ea"/>
                <a:cs typeface="+mn-cs"/>
              </a:rPr>
              <a:t>, as well as the smaller open class of </a:t>
            </a:r>
            <a:r>
              <a:rPr lang="en-US" sz="1200" b="0" kern="1200" dirty="0">
                <a:solidFill>
                  <a:schemeClr val="tx1"/>
                </a:solidFill>
                <a:effectLst/>
                <a:latin typeface="+mn-lt"/>
                <a:ea typeface="+mn-ea"/>
                <a:cs typeface="+mn-cs"/>
              </a:rPr>
              <a:t>interjections</a:t>
            </a:r>
            <a:r>
              <a:rPr lang="en-US" sz="1200" kern="1200" dirty="0">
                <a:solidFill>
                  <a:schemeClr val="tx1"/>
                </a:solidFill>
                <a:effectLst/>
                <a:latin typeface="+mn-lt"/>
                <a:ea typeface="+mn-ea"/>
                <a:cs typeface="+mn-cs"/>
              </a:rPr>
              <a:t>. English has all five, although not every language does.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buFontTx/>
              <a:buNone/>
            </a:pP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Nouns </a:t>
            </a:r>
            <a:r>
              <a:rPr lang="en-US" sz="1200" kern="1200" dirty="0">
                <a:solidFill>
                  <a:schemeClr val="tx1"/>
                </a:solidFill>
                <a:effectLst/>
                <a:latin typeface="+mn-lt"/>
                <a:ea typeface="+mn-ea"/>
                <a:cs typeface="+mn-cs"/>
              </a:rPr>
              <a:t>are words for people, places, or things, but include others as well. </a:t>
            </a:r>
            <a:r>
              <a:rPr lang="en-US" sz="1200" b="0" kern="1200" dirty="0">
                <a:solidFill>
                  <a:schemeClr val="tx1"/>
                </a:solidFill>
                <a:effectLst/>
                <a:latin typeface="+mn-lt"/>
                <a:ea typeface="+mn-ea"/>
                <a:cs typeface="+mn-cs"/>
              </a:rPr>
              <a:t>Common nouns </a:t>
            </a:r>
            <a:r>
              <a:rPr lang="en-US" sz="1200" kern="1200" dirty="0">
                <a:solidFill>
                  <a:schemeClr val="tx1"/>
                </a:solidFill>
                <a:effectLst/>
                <a:latin typeface="+mn-lt"/>
                <a:ea typeface="+mn-ea"/>
                <a:cs typeface="+mn-cs"/>
              </a:rPr>
              <a:t>include concrete terms like </a:t>
            </a:r>
            <a:r>
              <a:rPr lang="en-US" sz="1200" i="1" kern="1200" dirty="0">
                <a:solidFill>
                  <a:schemeClr val="tx1"/>
                </a:solidFill>
                <a:effectLst/>
                <a:latin typeface="+mn-lt"/>
                <a:ea typeface="+mn-ea"/>
                <a:cs typeface="+mn-cs"/>
              </a:rPr>
              <a:t>cat </a:t>
            </a:r>
            <a:r>
              <a:rPr lang="en-US" sz="1200" kern="1200" dirty="0">
                <a:solidFill>
                  <a:schemeClr val="tx1"/>
                </a:solidFill>
                <a:effectLst/>
                <a:latin typeface="+mn-lt"/>
                <a:ea typeface="+mn-ea"/>
                <a:cs typeface="+mn-cs"/>
              </a:rPr>
              <a:t>and </a:t>
            </a:r>
            <a:r>
              <a:rPr lang="en-US" sz="1200" i="1" kern="1200" dirty="0">
                <a:solidFill>
                  <a:schemeClr val="tx1"/>
                </a:solidFill>
                <a:effectLst/>
                <a:latin typeface="+mn-lt"/>
                <a:ea typeface="+mn-ea"/>
                <a:cs typeface="+mn-cs"/>
              </a:rPr>
              <a:t>mango</a:t>
            </a:r>
            <a:r>
              <a:rPr lang="en-US" sz="1200" kern="1200" dirty="0">
                <a:solidFill>
                  <a:schemeClr val="tx1"/>
                </a:solidFill>
                <a:effectLst/>
                <a:latin typeface="+mn-lt"/>
                <a:ea typeface="+mn-ea"/>
                <a:cs typeface="+mn-cs"/>
              </a:rPr>
              <a:t>, abstractions like </a:t>
            </a:r>
            <a:r>
              <a:rPr lang="en-US" sz="1200" i="1" kern="1200" dirty="0">
                <a:solidFill>
                  <a:schemeClr val="tx1"/>
                </a:solidFill>
                <a:effectLst/>
                <a:latin typeface="+mn-lt"/>
                <a:ea typeface="+mn-ea"/>
                <a:cs typeface="+mn-cs"/>
              </a:rPr>
              <a:t>algorithm </a:t>
            </a:r>
            <a:r>
              <a:rPr lang="en-US" sz="1200" kern="1200" dirty="0">
                <a:solidFill>
                  <a:schemeClr val="tx1"/>
                </a:solidFill>
                <a:effectLst/>
                <a:latin typeface="+mn-lt"/>
                <a:ea typeface="+mn-ea"/>
                <a:cs typeface="+mn-cs"/>
              </a:rPr>
              <a:t>and </a:t>
            </a:r>
            <a:r>
              <a:rPr lang="en-US" sz="1200" i="1" kern="1200" dirty="0">
                <a:solidFill>
                  <a:schemeClr val="tx1"/>
                </a:solidFill>
                <a:effectLst/>
                <a:latin typeface="+mn-lt"/>
                <a:ea typeface="+mn-ea"/>
                <a:cs typeface="+mn-cs"/>
              </a:rPr>
              <a:t>beauty</a:t>
            </a:r>
            <a:r>
              <a:rPr lang="en-US" sz="1200" kern="1200" dirty="0">
                <a:solidFill>
                  <a:schemeClr val="tx1"/>
                </a:solidFill>
                <a:effectLst/>
                <a:latin typeface="+mn-lt"/>
                <a:ea typeface="+mn-ea"/>
                <a:cs typeface="+mn-cs"/>
              </a:rPr>
              <a:t>, and verb-like terms like </a:t>
            </a:r>
            <a:r>
              <a:rPr lang="en-US" sz="1200" i="1" kern="1200" dirty="0">
                <a:solidFill>
                  <a:schemeClr val="tx1"/>
                </a:solidFill>
                <a:effectLst/>
                <a:latin typeface="+mn-lt"/>
                <a:ea typeface="+mn-ea"/>
                <a:cs typeface="+mn-cs"/>
              </a:rPr>
              <a:t>pacing </a:t>
            </a:r>
            <a:r>
              <a:rPr lang="en-US" sz="1200" kern="1200" dirty="0">
                <a:solidFill>
                  <a:schemeClr val="tx1"/>
                </a:solidFill>
                <a:effectLst/>
                <a:latin typeface="+mn-lt"/>
                <a:ea typeface="+mn-ea"/>
                <a:cs typeface="+mn-cs"/>
              </a:rPr>
              <a:t>as in </a:t>
            </a:r>
            <a:r>
              <a:rPr lang="en-US" sz="1200" i="1" kern="1200" dirty="0">
                <a:solidFill>
                  <a:schemeClr val="tx1"/>
                </a:solidFill>
                <a:effectLst/>
                <a:latin typeface="+mn-lt"/>
                <a:ea typeface="+mn-ea"/>
                <a:cs typeface="+mn-cs"/>
              </a:rPr>
              <a:t>His pacing to and </a:t>
            </a:r>
            <a:r>
              <a:rPr lang="en-US" sz="1200" i="1" kern="1200" dirty="0" err="1">
                <a:solidFill>
                  <a:schemeClr val="tx1"/>
                </a:solidFill>
                <a:effectLst/>
                <a:latin typeface="+mn-lt"/>
                <a:ea typeface="+mn-ea"/>
                <a:cs typeface="+mn-cs"/>
              </a:rPr>
              <a:t>fro</a:t>
            </a:r>
            <a:r>
              <a:rPr lang="en-US" sz="1200" i="1" kern="1200" dirty="0">
                <a:solidFill>
                  <a:schemeClr val="tx1"/>
                </a:solidFill>
                <a:effectLst/>
                <a:latin typeface="+mn-lt"/>
                <a:ea typeface="+mn-ea"/>
                <a:cs typeface="+mn-cs"/>
              </a:rPr>
              <a:t> became quite annoying</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Verbs </a:t>
            </a:r>
            <a:r>
              <a:rPr lang="en-US" sz="1200" kern="1200" dirty="0">
                <a:solidFill>
                  <a:schemeClr val="tx1"/>
                </a:solidFill>
                <a:effectLst/>
                <a:latin typeface="+mn-lt"/>
                <a:ea typeface="+mn-ea"/>
                <a:cs typeface="+mn-cs"/>
              </a:rPr>
              <a:t>refer to actions and processes, including open-class main verbs like </a:t>
            </a:r>
            <a:r>
              <a:rPr lang="en-US" sz="1200" i="1" kern="1200" dirty="0">
                <a:solidFill>
                  <a:schemeClr val="tx1"/>
                </a:solidFill>
                <a:effectLst/>
                <a:latin typeface="+mn-lt"/>
                <a:ea typeface="+mn-ea"/>
                <a:cs typeface="+mn-cs"/>
              </a:rPr>
              <a:t>draw</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provide</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go</a:t>
            </a:r>
            <a:r>
              <a:rPr lang="en-US" sz="1200" kern="1200" dirty="0">
                <a:solidFill>
                  <a:schemeClr val="tx1"/>
                </a:solidFill>
                <a:effectLst/>
                <a:latin typeface="+mn-lt"/>
                <a:ea typeface="+mn-ea"/>
                <a:cs typeface="+mn-cs"/>
              </a:rPr>
              <a:t>. and closed-class auxiliary verbs like "can", "will", "had" </a:t>
            </a:r>
            <a:r>
              <a:rPr lang="en-US" sz="1200" b="0" kern="1200" dirty="0">
                <a:solidFill>
                  <a:schemeClr val="tx1"/>
                </a:solidFill>
                <a:effectLst/>
                <a:latin typeface="+mn-lt"/>
                <a:ea typeface="+mn-ea"/>
                <a:cs typeface="+mn-cs"/>
              </a:rPr>
              <a:t>Auxiliary </a:t>
            </a:r>
            <a:r>
              <a:rPr lang="en-US" sz="1200" kern="1200" dirty="0">
                <a:solidFill>
                  <a:schemeClr val="tx1"/>
                </a:solidFill>
                <a:effectLst/>
                <a:latin typeface="+mn-lt"/>
                <a:ea typeface="+mn-ea"/>
                <a:cs typeface="+mn-cs"/>
              </a:rPr>
              <a:t>verbs can mark semantic features of a main verb such as its tense, aspect, or made.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Adjectives </a:t>
            </a:r>
            <a:r>
              <a:rPr lang="en-US" sz="1200" kern="1200" dirty="0">
                <a:solidFill>
                  <a:schemeClr val="tx1"/>
                </a:solidFill>
                <a:effectLst/>
                <a:latin typeface="+mn-lt"/>
                <a:ea typeface="+mn-ea"/>
                <a:cs typeface="+mn-cs"/>
              </a:rPr>
              <a:t>often describe properties or qualities of nouns, like color (</a:t>
            </a:r>
            <a:r>
              <a:rPr lang="en-US" sz="1200" i="1" kern="1200" dirty="0">
                <a:solidFill>
                  <a:schemeClr val="tx1"/>
                </a:solidFill>
                <a:effectLst/>
                <a:latin typeface="+mn-lt"/>
                <a:ea typeface="+mn-ea"/>
                <a:cs typeface="+mn-cs"/>
              </a:rPr>
              <a:t>white</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black</a:t>
            </a:r>
            <a:r>
              <a:rPr lang="en-US" sz="1200" kern="1200" dirty="0">
                <a:solidFill>
                  <a:schemeClr val="tx1"/>
                </a:solidFill>
                <a:effectLst/>
                <a:latin typeface="+mn-lt"/>
                <a:ea typeface="+mn-ea"/>
                <a:cs typeface="+mn-cs"/>
              </a:rPr>
              <a:t>), age (</a:t>
            </a:r>
            <a:r>
              <a:rPr lang="en-US" sz="1200" i="1" kern="1200" dirty="0">
                <a:solidFill>
                  <a:schemeClr val="tx1"/>
                </a:solidFill>
                <a:effectLst/>
                <a:latin typeface="+mn-lt"/>
                <a:ea typeface="+mn-ea"/>
                <a:cs typeface="+mn-cs"/>
              </a:rPr>
              <a:t>old</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young</a:t>
            </a:r>
            <a:r>
              <a:rPr lang="en-US" sz="1200" kern="1200" dirty="0">
                <a:solidFill>
                  <a:schemeClr val="tx1"/>
                </a:solidFill>
                <a:effectLst/>
                <a:latin typeface="+mn-lt"/>
                <a:ea typeface="+mn-ea"/>
                <a:cs typeface="+mn-cs"/>
              </a:rPr>
              <a:t>), and value (</a:t>
            </a:r>
            <a:r>
              <a:rPr lang="en-US" sz="1200" i="1" kern="1200" dirty="0">
                <a:solidFill>
                  <a:schemeClr val="tx1"/>
                </a:solidFill>
                <a:effectLst/>
                <a:latin typeface="+mn-lt"/>
                <a:ea typeface="+mn-ea"/>
                <a:cs typeface="+mn-cs"/>
              </a:rPr>
              <a:t>good</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bad</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Other closed class or function words include </a:t>
            </a:r>
            <a:r>
              <a:rPr lang="en-US" sz="1200" b="0" kern="1200" dirty="0">
                <a:solidFill>
                  <a:schemeClr val="tx1"/>
                </a:solidFill>
                <a:effectLst/>
                <a:latin typeface="+mn-lt"/>
                <a:ea typeface="+mn-ea"/>
                <a:cs typeface="+mn-cs"/>
              </a:rPr>
              <a:t>Pronouns </a:t>
            </a:r>
            <a:r>
              <a:rPr lang="en-US" sz="1200" kern="1200" dirty="0">
                <a:solidFill>
                  <a:schemeClr val="tx1"/>
                </a:solidFill>
                <a:effectLst/>
                <a:latin typeface="+mn-lt"/>
                <a:ea typeface="+mn-ea"/>
                <a:cs typeface="+mn-cs"/>
              </a:rPr>
              <a:t>act as a shorthand for referring to an entity or event, 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conjunctions </a:t>
            </a:r>
            <a:r>
              <a:rPr lang="en-US" sz="1200" b="0" kern="1200" dirty="0">
                <a:solidFill>
                  <a:schemeClr val="tx1"/>
                </a:solidFill>
                <a:effectLst/>
                <a:latin typeface="+mn-lt"/>
                <a:ea typeface="+mn-ea"/>
                <a:cs typeface="+mn-cs"/>
              </a:rPr>
              <a:t>that </a:t>
            </a:r>
            <a:r>
              <a:rPr lang="en-US" sz="1200" kern="1200" dirty="0">
                <a:solidFill>
                  <a:schemeClr val="tx1"/>
                </a:solidFill>
                <a:effectLst/>
                <a:latin typeface="+mn-lt"/>
                <a:ea typeface="+mn-ea"/>
                <a:cs typeface="+mn-cs"/>
              </a:rPr>
              <a:t>join two phrases, clauses, or sentences, including Coordinating </a:t>
            </a:r>
            <a:r>
              <a:rPr lang="en-US" sz="1200" kern="1200" dirty="0" err="1">
                <a:solidFill>
                  <a:schemeClr val="tx1"/>
                </a:solidFill>
                <a:effectLst/>
                <a:latin typeface="+mn-lt"/>
                <a:ea typeface="+mn-ea"/>
                <a:cs typeface="+mn-cs"/>
              </a:rPr>
              <a:t>conjunc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tions</a:t>
            </a:r>
            <a:r>
              <a:rPr lang="en-US" sz="1200" kern="1200" dirty="0">
                <a:solidFill>
                  <a:schemeClr val="tx1"/>
                </a:solidFill>
                <a:effectLst/>
                <a:latin typeface="+mn-lt"/>
                <a:ea typeface="+mn-ea"/>
                <a:cs typeface="+mn-cs"/>
              </a:rPr>
              <a:t> like </a:t>
            </a:r>
            <a:r>
              <a:rPr lang="en-US" sz="1200" i="1" kern="1200" dirty="0">
                <a:solidFill>
                  <a:schemeClr val="tx1"/>
                </a:solidFill>
                <a:effectLst/>
                <a:latin typeface="+mn-lt"/>
                <a:ea typeface="+mn-ea"/>
                <a:cs typeface="+mn-cs"/>
              </a:rPr>
              <a:t>and</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or</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but, or subordinating conjunctions like  that </a:t>
            </a:r>
            <a:r>
              <a:rPr lang="en-US" sz="1200" kern="1200" dirty="0">
                <a:solidFill>
                  <a:schemeClr val="tx1"/>
                </a:solidFill>
                <a:effectLst/>
                <a:latin typeface="+mn-lt"/>
                <a:ea typeface="+mn-ea"/>
                <a:cs typeface="+mn-cs"/>
              </a:rPr>
              <a:t>in </a:t>
            </a:r>
            <a:r>
              <a:rPr lang="en-US" sz="1200" i="1" kern="1200" dirty="0">
                <a:solidFill>
                  <a:schemeClr val="tx1"/>
                </a:solidFill>
                <a:effectLst/>
                <a:latin typeface="+mn-lt"/>
                <a:ea typeface="+mn-ea"/>
                <a:cs typeface="+mn-cs"/>
              </a:rPr>
              <a:t>“I thought that you might like some milk”  that links "the verb thought" with the  clause "you might like some milk".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32</a:t>
            </a:fld>
            <a:endParaRPr lang="en-US"/>
          </a:p>
        </p:txBody>
      </p:sp>
    </p:spTree>
    <p:extLst>
      <p:ext uri="{BB962C8B-B14F-4D97-AF65-F5344CB8AC3E}">
        <p14:creationId xmlns:p14="http://schemas.microsoft.com/office/powerpoint/2010/main" val="784202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41BAE1-A481-E94A-B7BA-6707B07F446A}" type="slidenum">
              <a:rPr lang="en-US"/>
              <a:pPr/>
              <a:t>33</a:t>
            </a:fld>
            <a:endParaRPr lang="en-US"/>
          </a:p>
        </p:txBody>
      </p:sp>
      <p:sp>
        <p:nvSpPr>
          <p:cNvPr id="4505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5059"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Part-of-speech tagging </a:t>
            </a:r>
            <a:r>
              <a:rPr lang="en-US" sz="1200" kern="1200" dirty="0">
                <a:solidFill>
                  <a:schemeClr val="tx1"/>
                </a:solidFill>
                <a:effectLst/>
                <a:latin typeface="+mn-lt"/>
                <a:ea typeface="+mn-ea"/>
                <a:cs typeface="+mn-cs"/>
              </a:rPr>
              <a:t>is the process of assigning a part-of-speech to each word in a text.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Tagging is a </a:t>
            </a:r>
            <a:r>
              <a:rPr lang="en-US" sz="1200" b="1" kern="1200" dirty="0">
                <a:solidFill>
                  <a:schemeClr val="tx1"/>
                </a:solidFill>
                <a:effectLst/>
                <a:latin typeface="+mn-lt"/>
                <a:ea typeface="+mn-ea"/>
                <a:cs typeface="+mn-cs"/>
              </a:rPr>
              <a:t>disambiguation</a:t>
            </a:r>
            <a:r>
              <a:rPr lang="en-US" sz="1200" b="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task; words are </a:t>
            </a:r>
            <a:r>
              <a:rPr lang="en-US" sz="1200" b="0" kern="1200" dirty="0">
                <a:solidFill>
                  <a:schemeClr val="tx1"/>
                </a:solidFill>
                <a:effectLst/>
                <a:latin typeface="+mn-lt"/>
                <a:ea typeface="+mn-ea"/>
                <a:cs typeface="+mn-cs"/>
              </a:rPr>
              <a:t>ambiguous </a:t>
            </a:r>
            <a:r>
              <a:rPr lang="en-US" sz="1200" kern="1200" dirty="0">
                <a:solidFill>
                  <a:schemeClr val="tx1"/>
                </a:solidFill>
                <a:effectLst/>
                <a:latin typeface="+mn-lt"/>
                <a:ea typeface="+mn-ea"/>
                <a:cs typeface="+mn-cs"/>
              </a:rPr>
              <a:t>—have more than one possible part-of-speech—and the goal is to find the correct tag for the situation.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example, </a:t>
            </a:r>
            <a:r>
              <a:rPr lang="en-US" sz="1200" i="1" kern="1200" dirty="0">
                <a:solidFill>
                  <a:schemeClr val="tx1"/>
                </a:solidFill>
                <a:effectLst/>
                <a:latin typeface="+mn-lt"/>
                <a:ea typeface="+mn-ea"/>
                <a:cs typeface="+mn-cs"/>
              </a:rPr>
              <a:t>book </a:t>
            </a:r>
            <a:r>
              <a:rPr lang="en-US" sz="1200" kern="1200" dirty="0">
                <a:solidFill>
                  <a:schemeClr val="tx1"/>
                </a:solidFill>
                <a:effectLst/>
                <a:latin typeface="+mn-lt"/>
                <a:ea typeface="+mn-ea"/>
                <a:cs typeface="+mn-cs"/>
              </a:rPr>
              <a:t>can be a verb (</a:t>
            </a:r>
            <a:r>
              <a:rPr lang="en-US" sz="1200" i="1" kern="1200" dirty="0">
                <a:solidFill>
                  <a:schemeClr val="tx1"/>
                </a:solidFill>
                <a:effectLst/>
                <a:latin typeface="+mn-lt"/>
                <a:ea typeface="+mn-ea"/>
                <a:cs typeface="+mn-cs"/>
              </a:rPr>
              <a:t>book that flight</a:t>
            </a:r>
            <a:r>
              <a:rPr lang="en-US" sz="1200" kern="1200" dirty="0">
                <a:solidFill>
                  <a:schemeClr val="tx1"/>
                </a:solidFill>
                <a:effectLst/>
                <a:latin typeface="+mn-lt"/>
                <a:ea typeface="+mn-ea"/>
                <a:cs typeface="+mn-cs"/>
              </a:rPr>
              <a:t>) or a noun (</a:t>
            </a:r>
            <a:r>
              <a:rPr lang="en-US" sz="1200" i="1" kern="1200" dirty="0">
                <a:solidFill>
                  <a:schemeClr val="tx1"/>
                </a:solidFill>
                <a:effectLst/>
                <a:latin typeface="+mn-lt"/>
                <a:ea typeface="+mn-ea"/>
                <a:cs typeface="+mn-cs"/>
              </a:rPr>
              <a:t>hand me that book</a:t>
            </a:r>
            <a:r>
              <a:rPr lang="en-US" sz="1200" kern="1200" dirty="0">
                <a:solidFill>
                  <a:schemeClr val="tx1"/>
                </a:solidFill>
                <a:effectLst/>
                <a:latin typeface="+mn-lt"/>
                <a:ea typeface="+mn-ea"/>
                <a:cs typeface="+mn-cs"/>
              </a:rPr>
              <a:t>). </a:t>
            </a:r>
            <a:endParaRPr lang="en-US" dirty="0"/>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 sketch of part of speech tagging. The input is a sequence </a:t>
            </a:r>
            <a:r>
              <a:rPr lang="en-US" sz="1200" i="1"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1,</a:t>
            </a:r>
            <a:r>
              <a:rPr lang="en-US" sz="1200" i="1"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2,...,</a:t>
            </a:r>
            <a:r>
              <a:rPr lang="en-US" sz="1200" i="1" kern="1200" dirty="0" err="1">
                <a:solidFill>
                  <a:schemeClr val="tx1"/>
                </a:solidFill>
                <a:effectLst/>
                <a:latin typeface="+mn-lt"/>
                <a:ea typeface="+mn-ea"/>
                <a:cs typeface="+mn-cs"/>
              </a:rPr>
              <a:t>xn</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(tokenized) words and a </a:t>
            </a:r>
            <a:r>
              <a:rPr lang="en-US" sz="1200" b="1" kern="1200" dirty="0" err="1">
                <a:solidFill>
                  <a:schemeClr val="tx1"/>
                </a:solidFill>
                <a:effectLst/>
                <a:latin typeface="+mn-lt"/>
                <a:ea typeface="+mn-ea"/>
                <a:cs typeface="+mn-cs"/>
              </a:rPr>
              <a:t>tagset</a:t>
            </a:r>
            <a:r>
              <a:rPr lang="en-US" sz="1200" kern="1200" dirty="0">
                <a:solidFill>
                  <a:schemeClr val="tx1"/>
                </a:solidFill>
                <a:effectLst/>
                <a:latin typeface="+mn-lt"/>
                <a:ea typeface="+mn-ea"/>
                <a:cs typeface="+mn-cs"/>
              </a:rPr>
              <a:t>, and the output is a sequence </a:t>
            </a:r>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1,</a:t>
            </a:r>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2,...,</a:t>
            </a:r>
            <a:r>
              <a:rPr lang="en-US" sz="1200" i="1" kern="1200" dirty="0" err="1">
                <a:solidFill>
                  <a:schemeClr val="tx1"/>
                </a:solidFill>
                <a:effectLst/>
                <a:latin typeface="+mn-lt"/>
                <a:ea typeface="+mn-ea"/>
                <a:cs typeface="+mn-cs"/>
              </a:rPr>
              <a:t>yn</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tags, each output </a:t>
            </a:r>
            <a:r>
              <a:rPr lang="en-US" sz="1200" i="1" kern="1200" dirty="0" err="1">
                <a:solidFill>
                  <a:schemeClr val="tx1"/>
                </a:solidFill>
                <a:effectLst/>
                <a:latin typeface="+mn-lt"/>
                <a:ea typeface="+mn-ea"/>
                <a:cs typeface="+mn-cs"/>
              </a:rPr>
              <a:t>yi</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corresponding exactly to one input </a:t>
            </a:r>
            <a:r>
              <a:rPr lang="en-US" sz="1200" i="1" kern="1200" dirty="0">
                <a:solidFill>
                  <a:schemeClr val="tx1"/>
                </a:solidFill>
                <a:effectLst/>
                <a:latin typeface="+mn-lt"/>
                <a:ea typeface="+mn-ea"/>
                <a:cs typeface="+mn-cs"/>
              </a:rPr>
              <a:t>xi</a:t>
            </a:r>
            <a:r>
              <a:rPr lang="en-US" sz="1200" kern="120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34</a:t>
            </a:fld>
            <a:endParaRPr lang="en-US"/>
          </a:p>
        </p:txBody>
      </p:sp>
    </p:spTree>
    <p:extLst>
      <p:ext uri="{BB962C8B-B14F-4D97-AF65-F5344CB8AC3E}">
        <p14:creationId xmlns:p14="http://schemas.microsoft.com/office/powerpoint/2010/main" val="833814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sample tagged sentences. Notice that we have to make decisions about segmentation (punctuation, or the English 's is often segmented off as a particular), and the same word can have different tags in different sentences.</a:t>
            </a:r>
          </a:p>
        </p:txBody>
      </p:sp>
      <p:sp>
        <p:nvSpPr>
          <p:cNvPr id="4" name="Slide Number Placeholder 3"/>
          <p:cNvSpPr>
            <a:spLocks noGrp="1"/>
          </p:cNvSpPr>
          <p:nvPr>
            <p:ph type="sldNum" sz="quarter" idx="5"/>
          </p:nvPr>
        </p:nvSpPr>
        <p:spPr/>
        <p:txBody>
          <a:bodyPr/>
          <a:lstStyle/>
          <a:p>
            <a:fld id="{EE707532-839C-41A2-9E71-D5288AEAE66A}" type="slidenum">
              <a:rPr lang="en-US" smtClean="0"/>
              <a:pPr/>
              <a:t>36</a:t>
            </a:fld>
            <a:endParaRPr lang="en-US"/>
          </a:p>
        </p:txBody>
      </p:sp>
    </p:spTree>
    <p:extLst>
      <p:ext uri="{BB962C8B-B14F-4D97-AF65-F5344CB8AC3E}">
        <p14:creationId xmlns:p14="http://schemas.microsoft.com/office/powerpoint/2010/main" val="3050885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of speech tagging is useful for NLP tasks, most notably for parsing, where it has long played a part, but also for machine translation, sentiment, or even text-to-speech systems.  For example "lead" is pronounced "lead" when it is a noun, but "lead" when it is a verb, or "object" is pronounced </a:t>
            </a:r>
            <a:r>
              <a:rPr lang="en-US" dirty="0" err="1"/>
              <a:t>OBject</a:t>
            </a:r>
            <a:r>
              <a:rPr lang="en-US" dirty="0"/>
              <a:t>  when it is a noun, but object when it is a verb.</a:t>
            </a:r>
          </a:p>
          <a:p>
            <a:endParaRPr lang="en-US" dirty="0"/>
          </a:p>
          <a:p>
            <a:r>
              <a:rPr lang="en-US" dirty="0"/>
              <a:t>Tagging is also important for linguistic or language-analytic computational tasks, like studying the creation of new words, or measuring meaning similarity or difference.</a:t>
            </a:r>
          </a:p>
        </p:txBody>
      </p:sp>
      <p:sp>
        <p:nvSpPr>
          <p:cNvPr id="4" name="Slide Number Placeholder 3"/>
          <p:cNvSpPr>
            <a:spLocks noGrp="1"/>
          </p:cNvSpPr>
          <p:nvPr>
            <p:ph type="sldNum" sz="quarter" idx="5"/>
          </p:nvPr>
        </p:nvSpPr>
        <p:spPr/>
        <p:txBody>
          <a:bodyPr/>
          <a:lstStyle/>
          <a:p>
            <a:fld id="{EE707532-839C-41A2-9E71-D5288AEAE66A}" type="slidenum">
              <a:rPr lang="en-US" smtClean="0"/>
              <a:pPr/>
              <a:t>37</a:t>
            </a:fld>
            <a:endParaRPr lang="en-US"/>
          </a:p>
        </p:txBody>
      </p:sp>
    </p:spTree>
    <p:extLst>
      <p:ext uri="{BB962C8B-B14F-4D97-AF65-F5344CB8AC3E}">
        <p14:creationId xmlns:p14="http://schemas.microsoft.com/office/powerpoint/2010/main" val="2228787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65626-52F0-F143-B284-71EA0A24C968}" type="slidenum">
              <a:rPr lang="en-US"/>
              <a:pPr/>
              <a:t>38</a:t>
            </a:fld>
            <a:endParaRPr lang="en-US"/>
          </a:p>
        </p:txBody>
      </p:sp>
      <p:sp>
        <p:nvSpPr>
          <p:cNvPr id="9216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92163" name="Rectangle 3"/>
          <p:cNvSpPr>
            <a:spLocks noGrp="1" noChangeArrowheads="1"/>
          </p:cNvSpPr>
          <p:nvPr>
            <p:ph type="body" idx="1"/>
          </p:nvPr>
        </p:nvSpPr>
        <p:spPr/>
        <p:txBody>
          <a:bodyPr/>
          <a:lstStyle/>
          <a:p>
            <a:r>
              <a:rPr lang="en-US" dirty="0"/>
              <a:t>How hard is POS tagging.  In English, only 15% of word types are ambiguous.  So 85% of words don't need any disambiguating; Janet is always a proper noun, hesitantly is always an adverb.</a:t>
            </a:r>
          </a:p>
          <a:p>
            <a:endParaRPr lang="en-US" dirty="0"/>
          </a:p>
          <a:p>
            <a:r>
              <a:rPr lang="en-US" dirty="0"/>
              <a:t>But those 15% ambiguous words tend to be common words, and so they occur far more than 15% of the time; indeed around 60% of word tokens in running text are ambiguous.  So for example the word "back" can have one of 5 part of speech tags.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accurate are modern POS taggers? Quite accurate; for English, and a for a few other languages </a:t>
            </a:r>
            <a:r>
              <a:rPr lang="en-US" dirty="0" err="1"/>
              <a:t>wwhere</a:t>
            </a:r>
            <a:r>
              <a:rPr lang="en-US" dirty="0"/>
              <a:t> we have sufficient hand-labeled training data, and which have sufficiently simple morphology,  tagging is a mostly solved problem.</a:t>
            </a:r>
          </a:p>
          <a:p>
            <a:endParaRPr lang="en-US" dirty="0"/>
          </a:p>
          <a:p>
            <a:r>
              <a:rPr lang="en-US" dirty="0"/>
              <a:t>The accuracy, that is, the </a:t>
            </a:r>
            <a:r>
              <a:rPr lang="en-US" dirty="0" err="1"/>
              <a:t>percemtage</a:t>
            </a:r>
            <a:r>
              <a:rPr lang="en-US" dirty="0"/>
              <a:t> of tokens that the tagger assigns the correct tag to, is about 97% </a:t>
            </a:r>
          </a:p>
          <a:p>
            <a:endParaRPr lang="en-US" dirty="0"/>
          </a:p>
          <a:p>
            <a:r>
              <a:rPr lang="en-US" dirty="0"/>
              <a:t>Of course, for English, the baseline itself is quite high.  What's called the most frequent class </a:t>
            </a:r>
            <a:r>
              <a:rPr lang="en-US" dirty="0" err="1"/>
              <a:t>baesline</a:t>
            </a:r>
            <a:r>
              <a:rPr lang="en-US" dirty="0"/>
              <a:t> is simply to tag every word with its most frequent tag.  For unknown words, tag them as nouns.  This baseline gets around 92% accuracy, simply because, as we've seen, many words are not ambiguous.</a:t>
            </a:r>
          </a:p>
        </p:txBody>
      </p:sp>
      <p:sp>
        <p:nvSpPr>
          <p:cNvPr id="4" name="Slide Number Placeholder 3"/>
          <p:cNvSpPr>
            <a:spLocks noGrp="1"/>
          </p:cNvSpPr>
          <p:nvPr>
            <p:ph type="sldNum" sz="quarter" idx="5"/>
          </p:nvPr>
        </p:nvSpPr>
        <p:spPr/>
        <p:txBody>
          <a:bodyPr/>
          <a:lstStyle/>
          <a:p>
            <a:fld id="{EE707532-839C-41A2-9E71-D5288AEAE66A}" type="slidenum">
              <a:rPr lang="en-US" smtClean="0"/>
              <a:pPr/>
              <a:t>39</a:t>
            </a:fld>
            <a:endParaRPr lang="en-US"/>
          </a:p>
        </p:txBody>
      </p:sp>
    </p:spTree>
    <p:extLst>
      <p:ext uri="{BB962C8B-B14F-4D97-AF65-F5344CB8AC3E}">
        <p14:creationId xmlns:p14="http://schemas.microsoft.com/office/powerpoint/2010/main" val="4589615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 tagging can be done with classic supervised machine learning algorithms like Hidden Markov Models or Conditional Random Fields, or with neural models, either neural sequence models trained from scratch, or large language models, finetuned.</a:t>
            </a:r>
          </a:p>
          <a:p>
            <a:endParaRPr lang="en-US" dirty="0"/>
          </a:p>
          <a:p>
            <a:r>
              <a:rPr lang="en-US" dirty="0"/>
              <a:t>For English, with sufficient training data, all achieve about equal performance.</a:t>
            </a:r>
          </a:p>
          <a:p>
            <a:endParaRPr lang="en-US" dirty="0"/>
          </a:p>
          <a:p>
            <a:r>
              <a:rPr lang="en-US" dirty="0"/>
              <a:t>And all make use of the information sources we discussed; HMMs and CRFs via human-created features, and the neural models by inducing these features via representation learning.</a:t>
            </a:r>
          </a:p>
        </p:txBody>
      </p:sp>
      <p:sp>
        <p:nvSpPr>
          <p:cNvPr id="4" name="Slide Number Placeholder 3"/>
          <p:cNvSpPr>
            <a:spLocks noGrp="1"/>
          </p:cNvSpPr>
          <p:nvPr>
            <p:ph type="sldNum" sz="quarter" idx="5"/>
          </p:nvPr>
        </p:nvSpPr>
        <p:spPr/>
        <p:txBody>
          <a:bodyPr/>
          <a:lstStyle/>
          <a:p>
            <a:fld id="{EE707532-839C-41A2-9E71-D5288AEAE66A}" type="slidenum">
              <a:rPr lang="en-US" smtClean="0"/>
              <a:pPr/>
              <a:t>40</a:t>
            </a:fld>
            <a:endParaRPr lang="en-US"/>
          </a:p>
        </p:txBody>
      </p:sp>
    </p:spTree>
    <p:extLst>
      <p:ext uri="{BB962C8B-B14F-4D97-AF65-F5344CB8AC3E}">
        <p14:creationId xmlns:p14="http://schemas.microsoft.com/office/powerpoint/2010/main" val="2517242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3</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Let's look at a part of another sentence. How many words are in this sentence?  Pause the video and count for yourself. Again, it depends how you count. We could count word types, the number of unique words that occur in the sentence.  By that count we only count "the" once, even though it appears twice.  Word tokens we're counting every word token on the page, so the two "</a:t>
            </a:r>
            <a:r>
              <a:rPr lang="en-US" dirty="0" err="1"/>
              <a:t>the"s</a:t>
            </a:r>
            <a:r>
              <a:rPr lang="en-US" dirty="0"/>
              <a:t> count twice.  And what about San Francisco?  One word or two?  And how about "they and their". Different  wordforms, same lemma. Again, it depends on our goals, and it's important to make that clear whenever you report word counts</a:t>
            </a:r>
          </a:p>
        </p:txBody>
      </p:sp>
    </p:spTree>
    <p:extLst>
      <p:ext uri="{BB962C8B-B14F-4D97-AF65-F5344CB8AC3E}">
        <p14:creationId xmlns:p14="http://schemas.microsoft.com/office/powerpoint/2010/main" val="18962364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DFDDE-4648-2179-75FE-CADD14077E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A8B1AE-B4F3-B460-32B9-8DA8433ECDD8}"/>
              </a:ext>
            </a:extLst>
          </p:cNvPr>
          <p:cNvSpPr>
            <a:spLocks noGrp="1" noRot="1" noChangeAspect="1"/>
          </p:cNvSpPr>
          <p:nvPr>
            <p:ph type="sldImg"/>
          </p:nvPr>
        </p:nvSpPr>
        <p:spPr>
          <a:xfrm>
            <a:off x="457200" y="720725"/>
            <a:ext cx="6400800" cy="3600450"/>
          </a:xfrm>
        </p:spPr>
      </p:sp>
      <p:sp>
        <p:nvSpPr>
          <p:cNvPr id="3" name="Notes Placeholder 2">
            <a:extLst>
              <a:ext uri="{FF2B5EF4-FFF2-40B4-BE49-F238E27FC236}">
                <a16:creationId xmlns:a16="http://schemas.microsoft.com/office/drawing/2014/main" id="{34EF3639-FBC2-6ED1-CC82-B1A679C1D616}"/>
              </a:ext>
            </a:extLst>
          </p:cNvPr>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introduce the task of part-of-speech tagging</a:t>
            </a:r>
          </a:p>
          <a:p>
            <a:endParaRPr lang="en-US" baseline="0" dirty="0"/>
          </a:p>
        </p:txBody>
      </p:sp>
      <p:sp>
        <p:nvSpPr>
          <p:cNvPr id="4" name="Slide Number Placeholder 3">
            <a:extLst>
              <a:ext uri="{FF2B5EF4-FFF2-40B4-BE49-F238E27FC236}">
                <a16:creationId xmlns:a16="http://schemas.microsoft.com/office/drawing/2014/main" id="{D7CF89AD-BBF4-0E30-049E-DCF867B01CE8}"/>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707532-839C-41A2-9E71-D5288AEAE66A}"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39378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4</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In general, we'll refer to the number of tokens with capital N. And we'll use capital V to mean the vocabulary, the set of all words.  So the cardinality of V is the size of vocabulary, the number of word types. although sometimes for simplification, we'll just use capital V to mean the vocabulary size when it's not ambiguous. There's a relationship between these two in running text, called Heaps Law or </a:t>
            </a:r>
            <a:r>
              <a:rPr lang="en-US" dirty="0" err="1"/>
              <a:t>Herdan's</a:t>
            </a:r>
            <a:r>
              <a:rPr lang="en-US" dirty="0"/>
              <a:t> Law, which is that the size of the vocabulary grows with </a:t>
            </a:r>
            <a:r>
              <a:rPr lang="en-US" dirty="0" err="1"/>
              <a:t>spmething</a:t>
            </a:r>
            <a:r>
              <a:rPr lang="en-US" dirty="0"/>
              <a:t> over the square root of the number of word tokens.  So a large corpus of N words tokens, you can expect to see N to the .7 word types.  Here are the numbers for some common corpora,…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 switchboard corpus of phone conversations has 2.4 million word tokens. And there's 20,000 word types in those 2.4</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millions words. Shakespeare has just under a million word tokens. Shakespeare is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a small corpus. He wrote, 800,000 words in his lifetime. And in that less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than a million words, he actually used 31,000 distinct words. So he had a very,</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very broad vocabulary famously. And if you look at a very huge corpus,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N-grams corpus that has a trillion different tokens, a very large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there's. Thirteen million types, so how many words are there in English? Well,</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if you look at conversation, 20,000 different words. If you look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Shakespeare, 30,000 words. And if you combine the two, probably somewhere, not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the sum of the two, but some larger number. But if you look at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engrams, we have thirteen million. And of course, some of those are probably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urls</a:t>
            </a:r>
            <a:r>
              <a:rPr kumimoji="1" lang="en-US" sz="1200" kern="1200" dirty="0">
                <a:solidFill>
                  <a:schemeClr val="tx1"/>
                </a:solidFill>
                <a:effectLst/>
                <a:latin typeface="Arial" pitchFamily="-65" charset="0"/>
                <a:ea typeface="ＭＳ Ｐゴシック" pitchFamily="-65" charset="-128"/>
                <a:cs typeface="ＭＳ Ｐゴシック" pitchFamily="-65" charset="-128"/>
              </a:rPr>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and. And email addresses, but even if you eliminate all of those, the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in a language is very large, maybe there's a million words of English.</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27167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these corpora come from?  …. These characteristics of a text influence properties of the text.</a:t>
            </a:r>
          </a:p>
        </p:txBody>
      </p:sp>
      <p:sp>
        <p:nvSpPr>
          <p:cNvPr id="4" name="Slide Number Placeholder 3"/>
          <p:cNvSpPr>
            <a:spLocks noGrp="1"/>
          </p:cNvSpPr>
          <p:nvPr>
            <p:ph type="sldNum" sz="quarter" idx="5"/>
          </p:nvPr>
        </p:nvSpPr>
        <p:spPr/>
        <p:txBody>
          <a:bodyPr/>
          <a:lstStyle/>
          <a:p>
            <a:fld id="{3EB9031F-EB71-7642-8F3C-6FDC1408CB92}" type="slidenum">
              <a:rPr lang="en-US" smtClean="0"/>
              <a:pPr/>
              <a:t>5</a:t>
            </a:fld>
            <a:endParaRPr lang="en-US"/>
          </a:p>
        </p:txBody>
      </p:sp>
    </p:spTree>
    <p:extLst>
      <p:ext uri="{BB962C8B-B14F-4D97-AF65-F5344CB8AC3E}">
        <p14:creationId xmlns:p14="http://schemas.microsoft.com/office/powerpoint/2010/main" val="1167341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what language is the text in?  As we'll see when we get to talking about word tokenization, what counts as a word can be different in different languages.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6</a:t>
            </a:fld>
            <a:endParaRPr lang="en-US"/>
          </a:p>
        </p:txBody>
      </p:sp>
    </p:spTree>
    <p:extLst>
      <p:ext uri="{BB962C8B-B14F-4D97-AF65-F5344CB8AC3E}">
        <p14:creationId xmlns:p14="http://schemas.microsoft.com/office/powerpoint/2010/main" val="2433004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need to make sure you consider all those properties of a text when you are using it for processing purposes.  And there are even more properties of corpora that it's important to consider.  Who collected this corpus? </a:t>
            </a:r>
          </a:p>
          <a:p>
            <a:r>
              <a:rPr lang="en-US" dirty="0"/>
              <a:t>Whenever you build a corpus, you should be documenting these decisions in a datasheet for the corpus.</a:t>
            </a:r>
          </a:p>
        </p:txBody>
      </p:sp>
      <p:sp>
        <p:nvSpPr>
          <p:cNvPr id="4" name="Slide Number Placeholder 3"/>
          <p:cNvSpPr>
            <a:spLocks noGrp="1"/>
          </p:cNvSpPr>
          <p:nvPr>
            <p:ph type="sldNum" sz="quarter" idx="5"/>
          </p:nvPr>
        </p:nvSpPr>
        <p:spPr/>
        <p:txBody>
          <a:bodyPr/>
          <a:lstStyle/>
          <a:p>
            <a:fld id="{3EB9031F-EB71-7642-8F3C-6FDC1408CB92}" type="slidenum">
              <a:rPr lang="en-US" smtClean="0"/>
              <a:pPr/>
              <a:t>7</a:t>
            </a:fld>
            <a:endParaRPr lang="en-US"/>
          </a:p>
        </p:txBody>
      </p:sp>
    </p:spTree>
    <p:extLst>
      <p:ext uri="{BB962C8B-B14F-4D97-AF65-F5344CB8AC3E}">
        <p14:creationId xmlns:p14="http://schemas.microsoft.com/office/powerpoint/2010/main" val="3085664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the next few lectures we'll introduce text normalization, the process of turning a text into standard formatting of words or sentences. We'll start by thinking about how to break up a text into word tokens.</a:t>
            </a:r>
          </a:p>
        </p:txBody>
      </p:sp>
    </p:spTree>
    <p:extLst>
      <p:ext uri="{BB962C8B-B14F-4D97-AF65-F5344CB8AC3E}">
        <p14:creationId xmlns:p14="http://schemas.microsoft.com/office/powerpoint/2010/main" val="3935957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D4E9F685-F098-8E4C-B6D8-D94BDE4D6D6B}" type="slidenum">
              <a:rPr lang="en-US"/>
              <a:pPr/>
              <a:t>9</a:t>
            </a:fld>
            <a:endParaRPr lang="en-US"/>
          </a:p>
        </p:txBody>
      </p:sp>
      <p:sp>
        <p:nvSpPr>
          <p:cNvPr id="21507" name="Rectangle 2"/>
          <p:cNvSpPr>
            <a:spLocks noGrp="1" noRot="1" noChangeAspect="1" noChangeArrowheads="1"/>
          </p:cNvSpPr>
          <p:nvPr>
            <p:ph type="sldImg"/>
          </p:nvPr>
        </p:nvSpPr>
        <p:spPr>
          <a:solidFill>
            <a:srgbClr val="FFFFFF"/>
          </a:solidFill>
          <a:ln/>
        </p:spPr>
      </p:sp>
      <p:sp>
        <p:nvSpPr>
          <p:cNvPr id="215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3787903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312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lide text: 2 columns">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BABF3CFB-ED70-413B-B288-BF3A37616C0C}"/>
              </a:ext>
            </a:extLst>
          </p:cNvPr>
          <p:cNvSpPr>
            <a:spLocks noGrp="1"/>
          </p:cNvSpPr>
          <p:nvPr>
            <p:ph type="ctrTitle" hasCustomPrompt="1"/>
          </p:nvPr>
        </p:nvSpPr>
        <p:spPr>
          <a:xfrm>
            <a:off x="347300" y="338908"/>
            <a:ext cx="8320893" cy="418094"/>
          </a:xfrm>
        </p:spPr>
        <p:txBody>
          <a:bodyPr/>
          <a:lstStyle>
            <a:lvl1pPr>
              <a:lnSpc>
                <a:spcPts val="1650"/>
              </a:lnSpc>
              <a:defRPr sz="1500" b="1" i="0" baseline="0">
                <a:solidFill>
                  <a:schemeClr val="tx2"/>
                </a:solidFill>
              </a:defRPr>
            </a:lvl1pPr>
          </a:lstStyle>
          <a:p>
            <a:r>
              <a:rPr lang="en-US"/>
              <a:t>Slide Title</a:t>
            </a:r>
            <a:br>
              <a:rPr lang="en-US"/>
            </a:br>
            <a:r>
              <a:rPr lang="en-US"/>
              <a:t>Arial Regular 20/22pt</a:t>
            </a:r>
          </a:p>
        </p:txBody>
      </p:sp>
    </p:spTree>
    <p:extLst>
      <p:ext uri="{BB962C8B-B14F-4D97-AF65-F5344CB8AC3E}">
        <p14:creationId xmlns:p14="http://schemas.microsoft.com/office/powerpoint/2010/main" val="4215682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3223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4/9/25</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75725723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4/9/25</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045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4/9/25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93532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4/9/25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123705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4/9/25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8475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4/9/25</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46164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4/9/25</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1267728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5518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4/9/25</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9741941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02" r:id="rId10"/>
    <p:sldLayoutId id="2147483709" r:id="rId11"/>
    <p:sldLayoutId id="2147483722" r:id="rId12"/>
    <p:sldLayoutId id="2147483723" r:id="rId13"/>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92399545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F7928-A5CC-2A7A-FBDD-4287AC134DFB}"/>
              </a:ext>
            </a:extLst>
          </p:cNvPr>
          <p:cNvSpPr>
            <a:spLocks noGrp="1"/>
          </p:cNvSpPr>
          <p:nvPr>
            <p:ph type="title"/>
          </p:nvPr>
        </p:nvSpPr>
        <p:spPr/>
        <p:txBody>
          <a:bodyPr/>
          <a:lstStyle/>
          <a:p>
            <a:r>
              <a:rPr lang="it-IT"/>
              <a:t>Two families of tokenization</a:t>
            </a:r>
            <a:endParaRPr/>
          </a:p>
        </p:txBody>
      </p:sp>
      <p:sp>
        <p:nvSpPr>
          <p:cNvPr id="3" name="Content Placeholder 2">
            <a:extLst>
              <a:ext uri="{FF2B5EF4-FFF2-40B4-BE49-F238E27FC236}">
                <a16:creationId xmlns:a16="http://schemas.microsoft.com/office/drawing/2014/main" id="{5F98B586-DB36-5B7C-D261-65FE33566849}"/>
              </a:ext>
            </a:extLst>
          </p:cNvPr>
          <p:cNvSpPr>
            <a:spLocks noGrp="1"/>
          </p:cNvSpPr>
          <p:nvPr>
            <p:ph idx="1"/>
          </p:nvPr>
        </p:nvSpPr>
        <p:spPr/>
        <p:txBody>
          <a:bodyPr/>
          <a:lstStyle/>
          <a:p>
            <a:pPr>
              <a:buFont typeface="Arial" panose="020B0604020202020204" pitchFamily="34" charset="0"/>
              <a:buChar char="•"/>
            </a:pPr>
            <a:r>
              <a:rPr lang="it-IT"/>
              <a:t> Top down: use spaces between words (or characters)</a:t>
            </a:r>
          </a:p>
          <a:p>
            <a:pPr>
              <a:buFont typeface="Arial" panose="020B0604020202020204" pitchFamily="34" charset="0"/>
              <a:buChar char="•"/>
            </a:pPr>
            <a:r>
              <a:rPr lang="it-IT"/>
              <a:t> Bottom up: learn tokens from the data</a:t>
            </a:r>
          </a:p>
        </p:txBody>
      </p:sp>
    </p:spTree>
    <p:extLst>
      <p:ext uri="{BB962C8B-B14F-4D97-AF65-F5344CB8AC3E}">
        <p14:creationId xmlns:p14="http://schemas.microsoft.com/office/powerpoint/2010/main" val="2697000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Space-based tokenization</a:t>
            </a:r>
          </a:p>
        </p:txBody>
      </p:sp>
      <p:sp>
        <p:nvSpPr>
          <p:cNvPr id="9" name="Content Placeholder 8">
            <a:extLst>
              <a:ext uri="{FF2B5EF4-FFF2-40B4-BE49-F238E27FC236}">
                <a16:creationId xmlns:a16="http://schemas.microsoft.com/office/drawing/2014/main" id="{77E97B3B-C03B-DB48-84FB-2711464CFC8E}"/>
              </a:ext>
            </a:extLst>
          </p:cNvPr>
          <p:cNvSpPr>
            <a:spLocks noGrp="1"/>
          </p:cNvSpPr>
          <p:nvPr>
            <p:ph idx="1"/>
          </p:nvPr>
        </p:nvSpPr>
        <p:spPr>
          <a:xfrm>
            <a:off x="609600" y="1200150"/>
            <a:ext cx="8168640" cy="3657600"/>
          </a:xfrm>
        </p:spPr>
        <p:txBody>
          <a:bodyPr>
            <a:normAutofit/>
          </a:bodyPr>
          <a:lstStyle/>
          <a:p>
            <a:r>
              <a:rPr lang="en-US" dirty="0"/>
              <a:t>A very simple way to tokenize</a:t>
            </a:r>
          </a:p>
          <a:p>
            <a:pPr lvl="1"/>
            <a:r>
              <a:rPr lang="en-US" dirty="0"/>
              <a:t>For languages that use space characters between words</a:t>
            </a:r>
          </a:p>
          <a:p>
            <a:pPr lvl="2"/>
            <a:r>
              <a:rPr lang="en-US" dirty="0"/>
              <a:t>Arabic, Cyrillic, Greek, Latin, etc., based writing systems</a:t>
            </a:r>
          </a:p>
          <a:p>
            <a:pPr lvl="1"/>
            <a:r>
              <a:rPr lang="en-US" dirty="0"/>
              <a:t>Segment off a token between instances of spaces</a:t>
            </a:r>
          </a:p>
          <a:p>
            <a:r>
              <a:rPr lang="en-US" dirty="0"/>
              <a:t>Unix tools for space-based tokenization</a:t>
            </a:r>
          </a:p>
          <a:p>
            <a:pPr lvl="1"/>
            <a:r>
              <a:rPr lang="en-US" dirty="0"/>
              <a:t>The "tr" command</a:t>
            </a:r>
          </a:p>
          <a:p>
            <a:pPr lvl="1"/>
            <a:r>
              <a:rPr lang="en-US" dirty="0"/>
              <a:t>Given a text file, output the word tokens and their frequencies</a:t>
            </a:r>
          </a:p>
          <a:p>
            <a:pPr marL="0" indent="0">
              <a:buNone/>
            </a:pPr>
            <a:endParaRPr lang="en-US" dirty="0"/>
          </a:p>
        </p:txBody>
      </p:sp>
    </p:spTree>
    <p:extLst>
      <p:ext uri="{BB962C8B-B14F-4D97-AF65-F5344CB8AC3E}">
        <p14:creationId xmlns:p14="http://schemas.microsoft.com/office/powerpoint/2010/main" val="415566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Tokenization in UNIX</a:t>
            </a:r>
          </a:p>
        </p:txBody>
      </p:sp>
      <p:sp>
        <p:nvSpPr>
          <p:cNvPr id="3" name="Content Placeholder 2"/>
          <p:cNvSpPr>
            <a:spLocks noGrp="1"/>
          </p:cNvSpPr>
          <p:nvPr>
            <p:ph idx="1"/>
          </p:nvPr>
        </p:nvSpPr>
        <p:spPr>
          <a:xfrm>
            <a:off x="304800" y="895351"/>
            <a:ext cx="8534400" cy="3648074"/>
          </a:xfrm>
        </p:spPr>
        <p:txBody>
          <a:bodyPr>
            <a:normAutofit fontScale="85000" lnSpcReduction="20000"/>
          </a:bodyPr>
          <a:lstStyle/>
          <a:p>
            <a:pPr marL="0" indent="0">
              <a:buNone/>
            </a:pPr>
            <a:r>
              <a:rPr lang="en-US" sz="2200" dirty="0"/>
              <a:t>Given a text file, output the word tokens and their frequencies</a:t>
            </a:r>
          </a:p>
          <a:p>
            <a:pPr marL="0" indent="0">
              <a:buNone/>
            </a:pPr>
            <a:endParaRPr lang="en-US" sz="1700" dirty="0"/>
          </a:p>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a:t>
            </a:r>
          </a:p>
          <a:p>
            <a:pPr marL="0" indent="0">
              <a:buNone/>
            </a:pPr>
            <a:r>
              <a:rPr lang="fr-FR" sz="2000" dirty="0">
                <a:latin typeface="Courier"/>
                <a:cs typeface="Courier"/>
              </a:rPr>
              <a:t>     | </a:t>
            </a:r>
            <a:r>
              <a:rPr lang="en-US" sz="2000" dirty="0">
                <a:latin typeface="Courier"/>
                <a:cs typeface="Courier"/>
              </a:rPr>
              <a:t>sort </a:t>
            </a:r>
          </a:p>
          <a:p>
            <a:pPr marL="0" indent="0">
              <a:buNone/>
            </a:pPr>
            <a:r>
              <a:rPr lang="en-US" sz="2000" dirty="0">
                <a:latin typeface="Courier"/>
                <a:cs typeface="Courier"/>
              </a:rPr>
              <a:t>     | </a:t>
            </a:r>
            <a:r>
              <a:rPr lang="en-US" sz="2000" dirty="0" err="1">
                <a:latin typeface="Courier"/>
                <a:cs typeface="Courier"/>
              </a:rPr>
              <a:t>uniq</a:t>
            </a:r>
            <a:r>
              <a:rPr lang="en-US" sz="2000" dirty="0">
                <a:latin typeface="Courier"/>
                <a:cs typeface="Courier"/>
              </a:rPr>
              <a:t> –c </a:t>
            </a:r>
          </a:p>
          <a:p>
            <a:pPr marL="0" indent="0">
              <a:buNone/>
            </a:pPr>
            <a:endParaRPr lang="en-US" sz="1400" dirty="0">
              <a:latin typeface="Courier"/>
              <a:cs typeface="Courier"/>
            </a:endParaRPr>
          </a:p>
          <a:p>
            <a:pPr marL="0" indent="0">
              <a:buNone/>
            </a:pPr>
            <a:r>
              <a:rPr lang="en-US" sz="1400" dirty="0">
                <a:latin typeface="Courier"/>
                <a:cs typeface="Courier"/>
              </a:rPr>
              <a:t>1945 A</a:t>
            </a:r>
          </a:p>
          <a:p>
            <a:pPr marL="0" indent="0">
              <a:buNone/>
            </a:pPr>
            <a:r>
              <a:rPr lang="en-US" sz="1400" dirty="0">
                <a:latin typeface="Courier"/>
                <a:cs typeface="Courier"/>
              </a:rPr>
              <a:t>  72 AARON</a:t>
            </a:r>
          </a:p>
          <a:p>
            <a:pPr marL="0" indent="0">
              <a:buNone/>
            </a:pPr>
            <a:r>
              <a:rPr lang="en-US" sz="1400" dirty="0">
                <a:latin typeface="Courier"/>
                <a:cs typeface="Courier"/>
              </a:rPr>
              <a:t>  19 ABBESS</a:t>
            </a:r>
          </a:p>
          <a:p>
            <a:pPr marL="0" indent="0">
              <a:buNone/>
            </a:pPr>
            <a:r>
              <a:rPr lang="en-US" sz="1400" dirty="0">
                <a:latin typeface="Courier"/>
                <a:cs typeface="Courier"/>
              </a:rPr>
              <a:t>   5 ABBOT</a:t>
            </a:r>
          </a:p>
          <a:p>
            <a:pPr marL="0" indent="0">
              <a:buNone/>
            </a:pPr>
            <a:r>
              <a:rPr lang="en-US" sz="1400" dirty="0">
                <a:latin typeface="Courier"/>
                <a:cs typeface="Courier"/>
              </a:rPr>
              <a:t> ... ...</a:t>
            </a:r>
          </a:p>
          <a:p>
            <a:pPr marL="0" indent="0">
              <a:buNone/>
            </a:pPr>
            <a:r>
              <a:rPr lang="it-IT" sz="1200" dirty="0">
                <a:latin typeface="Courier"/>
                <a:cs typeface="Courier"/>
              </a:rPr>
              <a:t> </a:t>
            </a:r>
            <a:r>
              <a:rPr lang="en-US" sz="1200" dirty="0">
                <a:latin typeface="Courier"/>
                <a:cs typeface="Courier"/>
              </a:rPr>
              <a:t>   </a:t>
            </a:r>
            <a:endParaRPr lang="en-US" dirty="0"/>
          </a:p>
        </p:txBody>
      </p:sp>
      <p:sp>
        <p:nvSpPr>
          <p:cNvPr id="5" name="TextBox 4"/>
          <p:cNvSpPr txBox="1"/>
          <p:nvPr/>
        </p:nvSpPr>
        <p:spPr>
          <a:xfrm>
            <a:off x="1905000" y="3543062"/>
            <a:ext cx="1154320" cy="1600438"/>
          </a:xfrm>
          <a:prstGeom prst="rect">
            <a:avLst/>
          </a:prstGeom>
          <a:noFill/>
        </p:spPr>
        <p:txBody>
          <a:bodyPr wrap="none" rtlCol="0">
            <a:spAutoFit/>
          </a:bodyPr>
          <a:lstStyle/>
          <a:p>
            <a:pPr marL="0" indent="0">
              <a:buNone/>
            </a:pPr>
            <a:r>
              <a:rPr lang="it-IT" sz="1400" dirty="0">
                <a:latin typeface="Courier"/>
                <a:cs typeface="Courier"/>
              </a:rPr>
              <a:t>25 Aaron</a:t>
            </a:r>
          </a:p>
          <a:p>
            <a:pPr marL="0" indent="0">
              <a:buNone/>
            </a:pPr>
            <a:r>
              <a:rPr lang="it-IT" sz="1400" dirty="0">
                <a:latin typeface="Courier"/>
                <a:cs typeface="Courier"/>
              </a:rPr>
              <a:t> 6 Abate</a:t>
            </a:r>
          </a:p>
          <a:p>
            <a:pPr marL="0" indent="0">
              <a:buNone/>
            </a:pPr>
            <a:r>
              <a:rPr lang="it-IT" sz="1400" dirty="0">
                <a:latin typeface="Courier"/>
                <a:cs typeface="Courier"/>
              </a:rPr>
              <a:t> 1 </a:t>
            </a:r>
            <a:r>
              <a:rPr lang="it-IT" sz="1400" dirty="0" err="1">
                <a:latin typeface="Courier"/>
                <a:cs typeface="Courier"/>
              </a:rPr>
              <a:t>Abates</a:t>
            </a:r>
            <a:endParaRPr lang="it-IT" sz="1400" dirty="0">
              <a:latin typeface="Courier"/>
              <a:cs typeface="Courier"/>
            </a:endParaRPr>
          </a:p>
          <a:p>
            <a:pPr marL="0" indent="0">
              <a:buNone/>
            </a:pPr>
            <a:r>
              <a:rPr lang="it-IT" sz="1400" dirty="0">
                <a:latin typeface="Courier"/>
                <a:cs typeface="Courier"/>
              </a:rPr>
              <a:t> 5 </a:t>
            </a:r>
            <a:r>
              <a:rPr lang="it-IT" sz="1400" dirty="0" err="1">
                <a:latin typeface="Courier"/>
                <a:cs typeface="Courier"/>
              </a:rPr>
              <a:t>Abbess</a:t>
            </a:r>
            <a:endParaRPr lang="it-IT" sz="1400" dirty="0">
              <a:latin typeface="Courier"/>
              <a:cs typeface="Courier"/>
            </a:endParaRPr>
          </a:p>
          <a:p>
            <a:pPr marL="0" indent="0">
              <a:buNone/>
            </a:pPr>
            <a:r>
              <a:rPr lang="it-IT" sz="1400" dirty="0">
                <a:latin typeface="Courier"/>
                <a:cs typeface="Courier"/>
              </a:rPr>
              <a:t> 6 Abbey</a:t>
            </a:r>
          </a:p>
          <a:p>
            <a:pPr marL="0" indent="0">
              <a:buNone/>
            </a:pPr>
            <a:r>
              <a:rPr lang="it-IT" sz="1400" dirty="0">
                <a:latin typeface="Courier"/>
                <a:cs typeface="Courier"/>
              </a:rPr>
              <a:t> 3 Abbot</a:t>
            </a:r>
            <a:endParaRPr lang="en-US" sz="1400" dirty="0">
              <a:latin typeface="+mn-lt"/>
            </a:endParaRPr>
          </a:p>
          <a:p>
            <a:pPr marL="0" indent="0">
              <a:buNone/>
            </a:pPr>
            <a:r>
              <a:rPr lang="en-US" sz="1400" dirty="0">
                <a:latin typeface="+mn-lt"/>
                <a:cs typeface="Courier"/>
              </a:rPr>
              <a:t>....   …</a:t>
            </a:r>
            <a:endParaRPr lang="en-US" sz="1400" dirty="0">
              <a:latin typeface="Courier"/>
              <a:cs typeface="Courier"/>
            </a:endParaRPr>
          </a:p>
        </p:txBody>
      </p:sp>
      <p:sp>
        <p:nvSpPr>
          <p:cNvPr id="6" name="Rectangle 5"/>
          <p:cNvSpPr/>
          <p:nvPr/>
        </p:nvSpPr>
        <p:spPr bwMode="auto">
          <a:xfrm>
            <a:off x="5715000" y="1581150"/>
            <a:ext cx="34290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Change all non-alpha </a:t>
            </a:r>
            <a:r>
              <a:rPr kumimoji="0" lang="en-US" sz="1600" b="0" i="0" u="none" strike="noStrike" cap="none" normalizeH="0" baseline="0" dirty="0">
                <a:ln>
                  <a:noFill/>
                </a:ln>
                <a:solidFill>
                  <a:schemeClr val="tx1"/>
                </a:solidFill>
                <a:effectLst/>
                <a:latin typeface="Lucida Sans" pitchFamily="-65" charset="0"/>
              </a:rPr>
              <a:t>to</a:t>
            </a:r>
            <a:r>
              <a:rPr kumimoji="0" lang="en-US" sz="1600" b="0" i="0" u="none" strike="noStrike" cap="none" normalizeH="0" dirty="0">
                <a:ln>
                  <a:noFill/>
                </a:ln>
                <a:solidFill>
                  <a:schemeClr val="tx1"/>
                </a:solidFill>
                <a:effectLst/>
                <a:latin typeface="Lucida Sans" pitchFamily="-65" charset="0"/>
              </a:rPr>
              <a:t> newlines</a:t>
            </a:r>
            <a:endParaRPr kumimoji="0" lang="en-US" sz="1600" b="0" i="0" u="none" strike="noStrike" cap="none" normalizeH="0" baseline="0" dirty="0">
              <a:ln>
                <a:noFill/>
              </a:ln>
              <a:solidFill>
                <a:schemeClr val="tx1"/>
              </a:solidFill>
              <a:effectLst/>
              <a:latin typeface="Lucida Sans" pitchFamily="-65" charset="0"/>
            </a:endParaRPr>
          </a:p>
        </p:txBody>
      </p:sp>
      <p:sp>
        <p:nvSpPr>
          <p:cNvPr id="7" name="Rectangle 6"/>
          <p:cNvSpPr/>
          <p:nvPr/>
        </p:nvSpPr>
        <p:spPr bwMode="auto">
          <a:xfrm>
            <a:off x="2667000" y="1962150"/>
            <a:ext cx="27432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Sort in alphabetical order</a:t>
            </a:r>
            <a:endParaRPr kumimoji="0" lang="en-US" sz="1600" b="0" i="0" u="none" strike="noStrike" cap="none" normalizeH="0" baseline="0" dirty="0">
              <a:ln>
                <a:noFill/>
              </a:ln>
              <a:solidFill>
                <a:schemeClr val="tx1"/>
              </a:solidFill>
              <a:effectLst/>
              <a:latin typeface="Lucida Sans" pitchFamily="-65" charset="0"/>
            </a:endParaRPr>
          </a:p>
        </p:txBody>
      </p:sp>
      <p:sp>
        <p:nvSpPr>
          <p:cNvPr id="8" name="Rectangle 7"/>
          <p:cNvSpPr/>
          <p:nvPr/>
        </p:nvSpPr>
        <p:spPr bwMode="auto">
          <a:xfrm>
            <a:off x="3200400" y="2343150"/>
            <a:ext cx="29718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Merge and count each type</a:t>
            </a:r>
            <a:endParaRPr kumimoji="0" lang="en-US" sz="1600" b="0" i="0" u="none" strike="noStrike" cap="none" normalizeH="0" baseline="0" dirty="0">
              <a:ln>
                <a:noFill/>
              </a:ln>
              <a:solidFill>
                <a:schemeClr val="tx1"/>
              </a:solidFill>
              <a:effectLst/>
              <a:latin typeface="Lucida Sans" pitchFamily="-65" charset="0"/>
            </a:endParaRPr>
          </a:p>
        </p:txBody>
      </p:sp>
    </p:spTree>
    <p:extLst>
      <p:ext uri="{BB962C8B-B14F-4D97-AF65-F5344CB8AC3E}">
        <p14:creationId xmlns:p14="http://schemas.microsoft.com/office/powerpoint/2010/main" val="397324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B9BE-8B11-6A4D-B09A-61BA89812691}"/>
              </a:ext>
            </a:extLst>
          </p:cNvPr>
          <p:cNvSpPr>
            <a:spLocks noGrp="1"/>
          </p:cNvSpPr>
          <p:nvPr>
            <p:ph type="title"/>
          </p:nvPr>
        </p:nvSpPr>
        <p:spPr/>
        <p:txBody>
          <a:bodyPr/>
          <a:lstStyle/>
          <a:p>
            <a:r>
              <a:rPr lang="en-US" dirty="0"/>
              <a:t>Issues in Tokenization</a:t>
            </a:r>
          </a:p>
        </p:txBody>
      </p:sp>
      <p:sp>
        <p:nvSpPr>
          <p:cNvPr id="3" name="Content Placeholder 2">
            <a:extLst>
              <a:ext uri="{FF2B5EF4-FFF2-40B4-BE49-F238E27FC236}">
                <a16:creationId xmlns:a16="http://schemas.microsoft.com/office/drawing/2014/main" id="{FBC2AD46-57B9-E94B-B914-E43733267BFB}"/>
              </a:ext>
            </a:extLst>
          </p:cNvPr>
          <p:cNvSpPr>
            <a:spLocks noGrp="1"/>
          </p:cNvSpPr>
          <p:nvPr>
            <p:ph idx="1"/>
          </p:nvPr>
        </p:nvSpPr>
        <p:spPr>
          <a:xfrm>
            <a:off x="822960" y="971550"/>
            <a:ext cx="7940040" cy="4171950"/>
          </a:xfrm>
        </p:spPr>
        <p:txBody>
          <a:bodyPr>
            <a:normAutofit fontScale="92500" lnSpcReduction="10000"/>
          </a:bodyPr>
          <a:lstStyle/>
          <a:p>
            <a:r>
              <a:rPr lang="en-US" dirty="0"/>
              <a:t>Can't just blindly remove punctuation:</a:t>
            </a:r>
          </a:p>
          <a:p>
            <a:pPr lvl="1"/>
            <a:r>
              <a:rPr lang="en-US" dirty="0">
                <a:solidFill>
                  <a:srgbClr val="0070C0"/>
                </a:solidFill>
              </a:rPr>
              <a:t>m.p.h., Ph.D., AT&amp;T, </a:t>
            </a:r>
            <a:r>
              <a:rPr lang="en-US" dirty="0" err="1">
                <a:solidFill>
                  <a:srgbClr val="0070C0"/>
                </a:solidFill>
              </a:rPr>
              <a:t>cap’n</a:t>
            </a:r>
            <a:endParaRPr lang="en-US" dirty="0"/>
          </a:p>
          <a:p>
            <a:pPr lvl="1"/>
            <a:r>
              <a:rPr lang="en-US" dirty="0"/>
              <a:t>prices </a:t>
            </a:r>
            <a:r>
              <a:rPr lang="en-US" dirty="0">
                <a:solidFill>
                  <a:srgbClr val="0070C0"/>
                </a:solidFill>
              </a:rPr>
              <a:t>($45.55</a:t>
            </a:r>
            <a:r>
              <a:rPr lang="en-US" dirty="0"/>
              <a:t>)</a:t>
            </a:r>
          </a:p>
          <a:p>
            <a:pPr lvl="1"/>
            <a:r>
              <a:rPr lang="en-US" dirty="0"/>
              <a:t>dates (</a:t>
            </a:r>
            <a:r>
              <a:rPr lang="en-US" dirty="0">
                <a:solidFill>
                  <a:srgbClr val="0070C0"/>
                </a:solidFill>
              </a:rPr>
              <a:t>01/02/06</a:t>
            </a:r>
            <a:r>
              <a:rPr lang="en-US" dirty="0"/>
              <a:t>)</a:t>
            </a:r>
          </a:p>
          <a:p>
            <a:pPr lvl="1"/>
            <a:r>
              <a:rPr lang="en-US" dirty="0"/>
              <a:t>URLs (</a:t>
            </a:r>
            <a:r>
              <a:rPr lang="en-US" dirty="0">
                <a:solidFill>
                  <a:srgbClr val="0070C0"/>
                </a:solidFill>
              </a:rPr>
              <a:t>http://</a:t>
            </a:r>
            <a:r>
              <a:rPr lang="en-US" dirty="0" err="1">
                <a:solidFill>
                  <a:srgbClr val="0070C0"/>
                </a:solidFill>
              </a:rPr>
              <a:t>www.stanford.edu</a:t>
            </a:r>
            <a:r>
              <a:rPr lang="en-US" dirty="0"/>
              <a:t>)</a:t>
            </a:r>
          </a:p>
          <a:p>
            <a:pPr lvl="1"/>
            <a:r>
              <a:rPr lang="en-US" dirty="0"/>
              <a:t>hashtags (</a:t>
            </a:r>
            <a:r>
              <a:rPr lang="en-US" dirty="0">
                <a:solidFill>
                  <a:srgbClr val="0070C0"/>
                </a:solidFill>
              </a:rPr>
              <a:t>#</a:t>
            </a:r>
            <a:r>
              <a:rPr lang="en-US" dirty="0" err="1">
                <a:solidFill>
                  <a:srgbClr val="0070C0"/>
                </a:solidFill>
              </a:rPr>
              <a:t>nlproc</a:t>
            </a:r>
            <a:r>
              <a:rPr lang="en-US" dirty="0"/>
              <a:t>)</a:t>
            </a:r>
          </a:p>
          <a:p>
            <a:pPr lvl="1"/>
            <a:r>
              <a:rPr lang="en-US" dirty="0"/>
              <a:t>email addresses (</a:t>
            </a:r>
            <a:r>
              <a:rPr lang="en-US" dirty="0" err="1">
                <a:solidFill>
                  <a:srgbClr val="0070C0"/>
                </a:solidFill>
              </a:rPr>
              <a:t>someone@cs.colorado.edu</a:t>
            </a:r>
            <a:r>
              <a:rPr lang="en-US" dirty="0"/>
              <a:t>)</a:t>
            </a:r>
          </a:p>
          <a:p>
            <a:r>
              <a:rPr lang="en-US" dirty="0"/>
              <a:t>Clitic: a word that doesn't stand on its own</a:t>
            </a:r>
          </a:p>
          <a:p>
            <a:pPr lvl="1"/>
            <a:r>
              <a:rPr lang="en-US" dirty="0">
                <a:solidFill>
                  <a:srgbClr val="0070C0"/>
                </a:solidFill>
              </a:rPr>
              <a:t>"are" </a:t>
            </a:r>
            <a:r>
              <a:rPr lang="en-US" dirty="0">
                <a:solidFill>
                  <a:schemeClr val="tx1"/>
                </a:solidFill>
              </a:rPr>
              <a:t>in</a:t>
            </a:r>
            <a:r>
              <a:rPr lang="en-US" dirty="0">
                <a:solidFill>
                  <a:srgbClr val="0070C0"/>
                </a:solidFill>
              </a:rPr>
              <a:t> we're, </a:t>
            </a:r>
            <a:r>
              <a:rPr lang="en-US" dirty="0">
                <a:sym typeface="Wingdings" pitchFamily="2" charset="2"/>
              </a:rPr>
              <a:t>French "</a:t>
            </a:r>
            <a:r>
              <a:rPr lang="en-US" dirty="0">
                <a:solidFill>
                  <a:srgbClr val="0070C0"/>
                </a:solidFill>
                <a:sym typeface="Wingdings" pitchFamily="2" charset="2"/>
              </a:rPr>
              <a:t>je</a:t>
            </a:r>
            <a:r>
              <a:rPr lang="en-US" dirty="0">
                <a:sym typeface="Wingdings" pitchFamily="2" charset="2"/>
              </a:rPr>
              <a:t>" in </a:t>
            </a:r>
            <a:r>
              <a:rPr lang="en-US" dirty="0" err="1">
                <a:solidFill>
                  <a:srgbClr val="0070C0"/>
                </a:solidFill>
                <a:sym typeface="Wingdings" pitchFamily="2" charset="2"/>
              </a:rPr>
              <a:t>j'ai</a:t>
            </a:r>
            <a:r>
              <a:rPr lang="en-US" dirty="0">
                <a:solidFill>
                  <a:srgbClr val="0070C0"/>
                </a:solidFill>
                <a:sym typeface="Wingdings" pitchFamily="2" charset="2"/>
              </a:rPr>
              <a:t>,</a:t>
            </a:r>
            <a:r>
              <a:rPr lang="en-US" dirty="0">
                <a:sym typeface="Wingdings" pitchFamily="2" charset="2"/>
              </a:rPr>
              <a:t> "</a:t>
            </a:r>
            <a:r>
              <a:rPr lang="en-US" dirty="0">
                <a:solidFill>
                  <a:srgbClr val="0070C0"/>
                </a:solidFill>
                <a:sym typeface="Wingdings" pitchFamily="2" charset="2"/>
              </a:rPr>
              <a:t>le</a:t>
            </a:r>
            <a:r>
              <a:rPr lang="en-US" dirty="0">
                <a:sym typeface="Wingdings" pitchFamily="2" charset="2"/>
              </a:rPr>
              <a:t>" in </a:t>
            </a:r>
            <a:r>
              <a:rPr lang="en-US" dirty="0" err="1">
                <a:solidFill>
                  <a:srgbClr val="0070C0"/>
                </a:solidFill>
                <a:sym typeface="Wingdings" pitchFamily="2" charset="2"/>
              </a:rPr>
              <a:t>l'honneur</a:t>
            </a:r>
            <a:endParaRPr lang="en-US" dirty="0">
              <a:solidFill>
                <a:srgbClr val="0070C0"/>
              </a:solidFill>
              <a:sym typeface="Wingdings" pitchFamily="2" charset="2"/>
            </a:endParaRPr>
          </a:p>
          <a:p>
            <a:r>
              <a:rPr lang="en-US" dirty="0">
                <a:solidFill>
                  <a:schemeClr val="tx1"/>
                </a:solidFill>
                <a:sym typeface="Wingdings" pitchFamily="2" charset="2"/>
              </a:rPr>
              <a:t>When should multiword expressions (MWE) be words?</a:t>
            </a:r>
          </a:p>
          <a:p>
            <a:pPr lvl="1"/>
            <a:r>
              <a:rPr lang="en-US" dirty="0">
                <a:solidFill>
                  <a:srgbClr val="0070C0"/>
                </a:solidFill>
              </a:rPr>
              <a:t>New York, rock ’n’ roll </a:t>
            </a:r>
            <a:endParaRPr lang="en-US" dirty="0">
              <a:solidFill>
                <a:schemeClr val="tx1"/>
              </a:solidFill>
            </a:endParaRPr>
          </a:p>
          <a:p>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12038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A6D2-8EE5-0342-972F-66164E73080F}"/>
              </a:ext>
            </a:extLst>
          </p:cNvPr>
          <p:cNvSpPr>
            <a:spLocks noGrp="1"/>
          </p:cNvSpPr>
          <p:nvPr>
            <p:ph type="title"/>
          </p:nvPr>
        </p:nvSpPr>
        <p:spPr/>
        <p:txBody>
          <a:bodyPr/>
          <a:lstStyle/>
          <a:p>
            <a:r>
              <a:rPr lang="en-US" dirty="0"/>
              <a:t>Tokenization in NLTK</a:t>
            </a:r>
          </a:p>
        </p:txBody>
      </p:sp>
      <p:pic>
        <p:nvPicPr>
          <p:cNvPr id="5" name="Picture 4">
            <a:extLst>
              <a:ext uri="{FF2B5EF4-FFF2-40B4-BE49-F238E27FC236}">
                <a16:creationId xmlns:a16="http://schemas.microsoft.com/office/drawing/2014/main" id="{192D168F-4EBE-1143-A9C1-9DCDEFE5540E}"/>
              </a:ext>
            </a:extLst>
          </p:cNvPr>
          <p:cNvPicPr>
            <a:picLocks noChangeAspect="1"/>
          </p:cNvPicPr>
          <p:nvPr/>
        </p:nvPicPr>
        <p:blipFill rotWithShape="1">
          <a:blip r:embed="rId3"/>
          <a:srcRect b="724"/>
          <a:stretch/>
        </p:blipFill>
        <p:spPr>
          <a:xfrm>
            <a:off x="609599" y="1276351"/>
            <a:ext cx="8098625" cy="3048000"/>
          </a:xfrm>
          <a:prstGeom prst="rect">
            <a:avLst/>
          </a:prstGeom>
        </p:spPr>
      </p:pic>
      <p:sp>
        <p:nvSpPr>
          <p:cNvPr id="6" name="TextBox 5">
            <a:extLst>
              <a:ext uri="{FF2B5EF4-FFF2-40B4-BE49-F238E27FC236}">
                <a16:creationId xmlns:a16="http://schemas.microsoft.com/office/drawing/2014/main" id="{A7B0F141-57C8-F84C-A3E5-EBBADDCC748A}"/>
              </a:ext>
            </a:extLst>
          </p:cNvPr>
          <p:cNvSpPr txBox="1"/>
          <p:nvPr/>
        </p:nvSpPr>
        <p:spPr>
          <a:xfrm>
            <a:off x="1905001" y="749470"/>
            <a:ext cx="70866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Bird, </a:t>
            </a:r>
            <a:r>
              <a:rPr lang="en-US" sz="1600" dirty="0" err="1">
                <a:latin typeface="Calibri" panose="020F0502020204030204" pitchFamily="34" charset="0"/>
                <a:cs typeface="Calibri" panose="020F0502020204030204" pitchFamily="34" charset="0"/>
              </a:rPr>
              <a:t>Loper</a:t>
            </a:r>
            <a:r>
              <a:rPr lang="en-US" sz="1600" dirty="0">
                <a:latin typeface="Calibri" panose="020F0502020204030204" pitchFamily="34" charset="0"/>
                <a:cs typeface="Calibri" panose="020F0502020204030204" pitchFamily="34" charset="0"/>
              </a:rPr>
              <a:t> and Klein (2009), </a:t>
            </a:r>
            <a:r>
              <a:rPr lang="en-US" sz="1600" i="1" dirty="0">
                <a:latin typeface="Calibri" panose="020F0502020204030204" pitchFamily="34" charset="0"/>
                <a:cs typeface="Calibri" panose="020F0502020204030204" pitchFamily="34" charset="0"/>
              </a:rPr>
              <a:t>Natural Language Processing with Python</a:t>
            </a:r>
            <a:r>
              <a:rPr lang="en-US" sz="1600" dirty="0">
                <a:latin typeface="Calibri" panose="020F0502020204030204" pitchFamily="34" charset="0"/>
                <a:cs typeface="Calibri" panose="020F0502020204030204" pitchFamily="34" charset="0"/>
              </a:rPr>
              <a:t>. O’Reilly</a:t>
            </a:r>
          </a:p>
        </p:txBody>
      </p:sp>
    </p:spTree>
    <p:extLst>
      <p:ext uri="{BB962C8B-B14F-4D97-AF65-F5344CB8AC3E}">
        <p14:creationId xmlns:p14="http://schemas.microsoft.com/office/powerpoint/2010/main" val="3336225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Bottom up tokenization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047750"/>
            <a:ext cx="7543801" cy="3810000"/>
          </a:xfrm>
        </p:spPr>
        <p:txBody>
          <a:bodyPr>
            <a:normAutofit/>
          </a:bodyPr>
          <a:lstStyle/>
          <a:p>
            <a:pPr marL="0" indent="0">
              <a:buNone/>
            </a:pPr>
            <a:r>
              <a:rPr lang="en-US" dirty="0"/>
              <a:t>Instead of </a:t>
            </a:r>
          </a:p>
          <a:p>
            <a:pPr marL="458788" indent="-225425">
              <a:buFont typeface="Arial" panose="020B0604020202020204" pitchFamily="34" charset="0"/>
              <a:buChar char="•"/>
            </a:pPr>
            <a:r>
              <a:rPr lang="en-US" dirty="0"/>
              <a:t>white-space segmentation</a:t>
            </a:r>
          </a:p>
          <a:p>
            <a:pPr marL="458788" indent="-225425">
              <a:buFont typeface="Arial" panose="020B0604020202020204" pitchFamily="34" charset="0"/>
              <a:buChar char="•"/>
            </a:pPr>
            <a:r>
              <a:rPr lang="en-US" dirty="0"/>
              <a:t>single-character segmentation </a:t>
            </a:r>
          </a:p>
          <a:p>
            <a:pPr marL="458788" indent="-225425">
              <a:buFont typeface="Arial" panose="020B0604020202020204" pitchFamily="34" charset="0"/>
              <a:buChar char="•"/>
            </a:pPr>
            <a:endParaRPr lang="en-US" sz="200" dirty="0"/>
          </a:p>
          <a:p>
            <a:pPr marL="0" indent="0">
              <a:buNone/>
            </a:pPr>
            <a:r>
              <a:rPr lang="en-US" b="1" dirty="0"/>
              <a:t>Use the data </a:t>
            </a:r>
            <a:r>
              <a:rPr lang="en-US" dirty="0"/>
              <a:t>to tell us how to tokenize.</a:t>
            </a:r>
          </a:p>
          <a:p>
            <a:pPr marL="0" indent="0">
              <a:buNone/>
            </a:pPr>
            <a:endParaRPr lang="en-US" sz="200" dirty="0"/>
          </a:p>
          <a:p>
            <a:pPr marL="0" indent="0">
              <a:buNone/>
            </a:pPr>
            <a:r>
              <a:rPr lang="en-US" b="1" dirty="0" err="1"/>
              <a:t>Subword</a:t>
            </a:r>
            <a:r>
              <a:rPr lang="en-US" b="1" dirty="0"/>
              <a:t> tokenization </a:t>
            </a:r>
            <a:r>
              <a:rPr lang="en-US" dirty="0"/>
              <a:t>(because tokens can be parts of words as well as whole words)</a:t>
            </a:r>
          </a:p>
        </p:txBody>
      </p:sp>
    </p:spTree>
    <p:extLst>
      <p:ext uri="{BB962C8B-B14F-4D97-AF65-F5344CB8AC3E}">
        <p14:creationId xmlns:p14="http://schemas.microsoft.com/office/powerpoint/2010/main" val="13266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0E2F-EE2A-E642-BFD0-9E347330A177}"/>
              </a:ext>
            </a:extLst>
          </p:cNvPr>
          <p:cNvSpPr>
            <a:spLocks noGrp="1"/>
          </p:cNvSpPr>
          <p:nvPr>
            <p:ph type="title"/>
          </p:nvPr>
        </p:nvSpPr>
        <p:spPr/>
        <p:txBody>
          <a:bodyPr>
            <a:normAutofit/>
          </a:bodyPr>
          <a:lstStyle/>
          <a:p>
            <a:r>
              <a:rPr lang="en-US" dirty="0" err="1"/>
              <a:t>Subword</a:t>
            </a:r>
            <a:r>
              <a:rPr lang="en-US" dirty="0"/>
              <a:t> tokenization</a:t>
            </a:r>
          </a:p>
        </p:txBody>
      </p:sp>
      <p:sp>
        <p:nvSpPr>
          <p:cNvPr id="3" name="Content Placeholder 2">
            <a:extLst>
              <a:ext uri="{FF2B5EF4-FFF2-40B4-BE49-F238E27FC236}">
                <a16:creationId xmlns:a16="http://schemas.microsoft.com/office/drawing/2014/main" id="{EE78749E-F2D9-8A47-AD4D-D41E36DCE5D2}"/>
              </a:ext>
            </a:extLst>
          </p:cNvPr>
          <p:cNvSpPr>
            <a:spLocks noGrp="1"/>
          </p:cNvSpPr>
          <p:nvPr>
            <p:ph idx="1"/>
          </p:nvPr>
        </p:nvSpPr>
        <p:spPr>
          <a:xfrm>
            <a:off x="822960" y="1200150"/>
            <a:ext cx="7940040" cy="3943350"/>
          </a:xfrm>
        </p:spPr>
        <p:txBody>
          <a:bodyPr>
            <a:normAutofit fontScale="92500"/>
          </a:bodyPr>
          <a:lstStyle/>
          <a:p>
            <a:r>
              <a:rPr lang="en-US" sz="3200" dirty="0"/>
              <a:t>Three common algorithms:</a:t>
            </a:r>
          </a:p>
          <a:p>
            <a:pPr lvl="1"/>
            <a:r>
              <a:rPr lang="en-US" sz="2800" b="1" dirty="0"/>
              <a:t>Byte-Pair Encoding (BPE) </a:t>
            </a:r>
            <a:r>
              <a:rPr lang="en-US" sz="2800" dirty="0"/>
              <a:t>(</a:t>
            </a:r>
            <a:r>
              <a:rPr lang="en-US" sz="2800" dirty="0" err="1"/>
              <a:t>Sennrich</a:t>
            </a:r>
            <a:r>
              <a:rPr lang="en-US" sz="2800" dirty="0"/>
              <a:t> et al., 2016)</a:t>
            </a:r>
          </a:p>
          <a:p>
            <a:pPr lvl="1"/>
            <a:r>
              <a:rPr lang="en-US" sz="2800" b="1" dirty="0"/>
              <a:t>Unigram language modeling tokenization </a:t>
            </a:r>
            <a:r>
              <a:rPr lang="en-US" sz="2800" dirty="0"/>
              <a:t>(Kudo, 2018)</a:t>
            </a:r>
          </a:p>
          <a:p>
            <a:pPr lvl="1"/>
            <a:r>
              <a:rPr lang="en-US" sz="2800" b="1" dirty="0" err="1"/>
              <a:t>WordPiece</a:t>
            </a:r>
            <a:r>
              <a:rPr lang="en-US" sz="2800" b="1" dirty="0"/>
              <a:t> </a:t>
            </a:r>
            <a:r>
              <a:rPr lang="en-US" sz="2800" dirty="0"/>
              <a:t>(Schuster and Nakajima, 2012)</a:t>
            </a:r>
          </a:p>
          <a:p>
            <a:r>
              <a:rPr lang="en-US" sz="3000" dirty="0"/>
              <a:t>All have 2 parts:</a:t>
            </a:r>
          </a:p>
          <a:p>
            <a:pPr lvl="1"/>
            <a:r>
              <a:rPr lang="en-US" sz="2600" dirty="0"/>
              <a:t>A token </a:t>
            </a:r>
            <a:r>
              <a:rPr lang="en-US" sz="2600" b="1" dirty="0"/>
              <a:t>learner</a:t>
            </a:r>
            <a:r>
              <a:rPr lang="en-US" sz="2600" dirty="0"/>
              <a:t> that takes a raw training corpus and induces a vocabulary (a set of tokens). </a:t>
            </a:r>
          </a:p>
          <a:p>
            <a:pPr lvl="1"/>
            <a:r>
              <a:rPr lang="en-US" sz="2600" dirty="0"/>
              <a:t>A token </a:t>
            </a:r>
            <a:r>
              <a:rPr lang="en-US" sz="2600" b="1" dirty="0" err="1"/>
              <a:t>segmenter</a:t>
            </a:r>
            <a:r>
              <a:rPr lang="en-US" sz="2600" dirty="0"/>
              <a:t> that takes a raw test sentence and tokenizes it according to that vocabulary</a:t>
            </a:r>
            <a:endParaRPr lang="en-US" sz="3500" dirty="0"/>
          </a:p>
          <a:p>
            <a:endParaRPr lang="en-US" dirty="0"/>
          </a:p>
        </p:txBody>
      </p:sp>
    </p:spTree>
    <p:extLst>
      <p:ext uri="{BB962C8B-B14F-4D97-AF65-F5344CB8AC3E}">
        <p14:creationId xmlns:p14="http://schemas.microsoft.com/office/powerpoint/2010/main" val="2810625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6DBC-1841-5A4A-8BA4-FBF3E9823153}"/>
              </a:ext>
            </a:extLst>
          </p:cNvPr>
          <p:cNvSpPr>
            <a:spLocks noGrp="1"/>
          </p:cNvSpPr>
          <p:nvPr>
            <p:ph type="title"/>
          </p:nvPr>
        </p:nvSpPr>
        <p:spPr/>
        <p:txBody>
          <a:bodyPr/>
          <a:lstStyle/>
          <a:p>
            <a:r>
              <a:rPr lang="en-US" dirty="0"/>
              <a:t>Byte Pair Encoding (BPE) token learner</a:t>
            </a:r>
          </a:p>
        </p:txBody>
      </p:sp>
      <p:sp>
        <p:nvSpPr>
          <p:cNvPr id="3" name="Content Placeholder 2">
            <a:extLst>
              <a:ext uri="{FF2B5EF4-FFF2-40B4-BE49-F238E27FC236}">
                <a16:creationId xmlns:a16="http://schemas.microsoft.com/office/drawing/2014/main" id="{C4705ACC-321F-EA41-89C7-743AA17FB6D9}"/>
              </a:ext>
            </a:extLst>
          </p:cNvPr>
          <p:cNvSpPr>
            <a:spLocks noGrp="1"/>
          </p:cNvSpPr>
          <p:nvPr>
            <p:ph idx="1"/>
          </p:nvPr>
        </p:nvSpPr>
        <p:spPr>
          <a:xfrm>
            <a:off x="822960" y="1200150"/>
            <a:ext cx="7543801" cy="3823648"/>
          </a:xfrm>
        </p:spPr>
        <p:txBody>
          <a:bodyPr>
            <a:normAutofit/>
          </a:bodyPr>
          <a:lstStyle/>
          <a:p>
            <a:pPr marL="0" indent="0">
              <a:buNone/>
            </a:pPr>
            <a:r>
              <a:rPr lang="en-US" dirty="0"/>
              <a:t>Let vocabulary be the set of all individual characters </a:t>
            </a:r>
          </a:p>
          <a:p>
            <a:pPr marL="0" indent="0">
              <a:buNone/>
            </a:pPr>
            <a:r>
              <a:rPr lang="en-US" dirty="0"/>
              <a:t>	= {A, B, C, D,…, a, b, c, d….}</a:t>
            </a:r>
          </a:p>
          <a:p>
            <a:r>
              <a:rPr lang="en-US" dirty="0"/>
              <a:t>Repeat:</a:t>
            </a:r>
          </a:p>
          <a:p>
            <a:pPr lvl="1"/>
            <a:r>
              <a:rPr lang="en-US" dirty="0"/>
              <a:t>Choose the two symbols that are most frequently adjacent in the training corpus (say 'A', 'B') </a:t>
            </a:r>
          </a:p>
          <a:p>
            <a:pPr lvl="1"/>
            <a:r>
              <a:rPr lang="en-US" dirty="0"/>
              <a:t>Add a new merged symbol 'AB' to the vocabulary</a:t>
            </a:r>
          </a:p>
          <a:p>
            <a:pPr lvl="1"/>
            <a:r>
              <a:rPr lang="en-US" dirty="0"/>
              <a:t>Replace every adjacent 'A' 'B' in the corpus with 'AB'. </a:t>
            </a:r>
          </a:p>
          <a:p>
            <a:r>
              <a:rPr lang="en-US" dirty="0"/>
              <a:t>Until </a:t>
            </a:r>
            <a:r>
              <a:rPr lang="en-US" i="1" dirty="0"/>
              <a:t>k </a:t>
            </a:r>
            <a:r>
              <a:rPr lang="en-US" dirty="0"/>
              <a:t>merges have been done.</a:t>
            </a:r>
          </a:p>
          <a:p>
            <a:endParaRPr lang="en-US" dirty="0"/>
          </a:p>
        </p:txBody>
      </p:sp>
    </p:spTree>
    <p:extLst>
      <p:ext uri="{BB962C8B-B14F-4D97-AF65-F5344CB8AC3E}">
        <p14:creationId xmlns:p14="http://schemas.microsoft.com/office/powerpoint/2010/main" val="2276553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a:t>
            </a:r>
            <a:r>
              <a:rPr lang="en-US" b="1" dirty="0"/>
              <a:t>learner</a:t>
            </a:r>
            <a:r>
              <a:rPr lang="en-US" dirty="0"/>
              <a:t> algorithm</a:t>
            </a:r>
          </a:p>
        </p:txBody>
      </p:sp>
      <p:pic>
        <p:nvPicPr>
          <p:cNvPr id="5" name="Content Placeholder 4">
            <a:extLst>
              <a:ext uri="{FF2B5EF4-FFF2-40B4-BE49-F238E27FC236}">
                <a16:creationId xmlns:a16="http://schemas.microsoft.com/office/drawing/2014/main" id="{DD8AC05B-9311-E047-9AE9-2A8C665891D3}"/>
              </a:ext>
            </a:extLst>
          </p:cNvPr>
          <p:cNvPicPr>
            <a:picLocks noGrp="1" noChangeAspect="1"/>
          </p:cNvPicPr>
          <p:nvPr>
            <p:ph idx="1"/>
          </p:nvPr>
        </p:nvPicPr>
        <p:blipFill>
          <a:blip r:embed="rId2"/>
          <a:stretch>
            <a:fillRect/>
          </a:stretch>
        </p:blipFill>
        <p:spPr>
          <a:xfrm>
            <a:off x="172552" y="1276350"/>
            <a:ext cx="8798896" cy="3168650"/>
          </a:xfrm>
        </p:spPr>
      </p:pic>
    </p:spTree>
    <p:extLst>
      <p:ext uri="{BB962C8B-B14F-4D97-AF65-F5344CB8AC3E}">
        <p14:creationId xmlns:p14="http://schemas.microsoft.com/office/powerpoint/2010/main" val="601807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a:t>
            </a:r>
            <a:r>
              <a:rPr lang="en-US" b="1" dirty="0" err="1"/>
              <a:t>segmenter</a:t>
            </a:r>
            <a:r>
              <a:rPr lang="en-US" dirty="0"/>
              <a:t> algorithm</a:t>
            </a:r>
          </a:p>
        </p:txBody>
      </p:sp>
      <p:sp>
        <p:nvSpPr>
          <p:cNvPr id="4" name="Content Placeholder 3">
            <a:extLst>
              <a:ext uri="{FF2B5EF4-FFF2-40B4-BE49-F238E27FC236}">
                <a16:creationId xmlns:a16="http://schemas.microsoft.com/office/drawing/2014/main" id="{E35B8AEF-E371-1D41-B310-325C6FF25476}"/>
              </a:ext>
            </a:extLst>
          </p:cNvPr>
          <p:cNvSpPr>
            <a:spLocks noGrp="1"/>
          </p:cNvSpPr>
          <p:nvPr>
            <p:ph idx="1"/>
          </p:nvPr>
        </p:nvSpPr>
        <p:spPr>
          <a:xfrm>
            <a:off x="822960" y="1352550"/>
            <a:ext cx="7940040" cy="3671248"/>
          </a:xfrm>
        </p:spPr>
        <p:txBody>
          <a:bodyPr>
            <a:normAutofit/>
          </a:bodyPr>
          <a:lstStyle/>
          <a:p>
            <a:pPr marL="0" indent="0">
              <a:buNone/>
            </a:pPr>
            <a:r>
              <a:rPr lang="en-US" dirty="0"/>
              <a:t>On the test data, run each merge learned from the training data:</a:t>
            </a:r>
          </a:p>
          <a:p>
            <a:pPr lvl="1"/>
            <a:r>
              <a:rPr lang="en-US" dirty="0"/>
              <a:t>Greedily</a:t>
            </a:r>
          </a:p>
          <a:p>
            <a:pPr lvl="1"/>
            <a:r>
              <a:rPr lang="en-US" dirty="0"/>
              <a:t>In the order we learned them</a:t>
            </a:r>
          </a:p>
          <a:p>
            <a:pPr lvl="1"/>
            <a:r>
              <a:rPr lang="en-US" dirty="0"/>
              <a:t>(test frequencies don't play a role)</a:t>
            </a:r>
          </a:p>
          <a:p>
            <a:pPr marL="150813" lvl="1" indent="0">
              <a:buNone/>
            </a:pPr>
            <a:endParaRPr lang="en-US" dirty="0"/>
          </a:p>
        </p:txBody>
      </p:sp>
    </p:spTree>
    <p:extLst>
      <p:ext uri="{BB962C8B-B14F-4D97-AF65-F5344CB8AC3E}">
        <p14:creationId xmlns:p14="http://schemas.microsoft.com/office/powerpoint/2010/main" val="1688325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How many words in a sentence?</a:t>
            </a:r>
          </a:p>
        </p:txBody>
      </p:sp>
      <p:sp>
        <p:nvSpPr>
          <p:cNvPr id="22531" name="Rectangle 3"/>
          <p:cNvSpPr>
            <a:spLocks noGrp="1" noChangeArrowheads="1"/>
          </p:cNvSpPr>
          <p:nvPr>
            <p:ph idx="1"/>
          </p:nvPr>
        </p:nvSpPr>
        <p:spPr/>
        <p:txBody>
          <a:bodyPr/>
          <a:lstStyle/>
          <a:p>
            <a:r>
              <a:rPr lang="en-US" sz="2800" dirty="0"/>
              <a:t>"I do uh main- mainly business data processing"</a:t>
            </a:r>
          </a:p>
          <a:p>
            <a:pPr lvl="1"/>
            <a:r>
              <a:rPr lang="en-US" sz="2400" dirty="0"/>
              <a:t>Fragments, filled pauses</a:t>
            </a:r>
          </a:p>
          <a:p>
            <a:r>
              <a:rPr lang="en-US" sz="2800" dirty="0"/>
              <a:t>"Seuss’s </a:t>
            </a:r>
            <a:r>
              <a:rPr lang="en-US" sz="2800" dirty="0">
                <a:solidFill>
                  <a:srgbClr val="FF0000"/>
                </a:solidFill>
              </a:rPr>
              <a:t>cat </a:t>
            </a:r>
            <a:r>
              <a:rPr lang="en-US" sz="2800" dirty="0"/>
              <a:t>in the hat is different from other</a:t>
            </a:r>
            <a:r>
              <a:rPr lang="en-US" sz="2800" dirty="0">
                <a:solidFill>
                  <a:srgbClr val="FF0000"/>
                </a:solidFill>
              </a:rPr>
              <a:t> cats!" </a:t>
            </a:r>
            <a:endParaRPr lang="en-US" sz="2800" dirty="0"/>
          </a:p>
          <a:p>
            <a:pPr lvl="1"/>
            <a:r>
              <a:rPr lang="en-US" sz="2400" b="1" dirty="0"/>
              <a:t>Lemma</a:t>
            </a:r>
            <a:r>
              <a:rPr lang="en-US" sz="2400" dirty="0"/>
              <a:t>: same stem, part of speech, rough word sense</a:t>
            </a:r>
          </a:p>
          <a:p>
            <a:pPr lvl="2"/>
            <a:r>
              <a:rPr lang="en-US" sz="2400" dirty="0">
                <a:solidFill>
                  <a:srgbClr val="FF0000"/>
                </a:solidFill>
              </a:rPr>
              <a:t>cat </a:t>
            </a:r>
            <a:r>
              <a:rPr lang="en-US" sz="2400" dirty="0"/>
              <a:t>and </a:t>
            </a:r>
            <a:r>
              <a:rPr lang="en-US" sz="2400" dirty="0">
                <a:solidFill>
                  <a:srgbClr val="FF0000"/>
                </a:solidFill>
              </a:rPr>
              <a:t>cats </a:t>
            </a:r>
            <a:r>
              <a:rPr lang="en-US" sz="2400" dirty="0"/>
              <a:t>= same lemma</a:t>
            </a:r>
          </a:p>
          <a:p>
            <a:pPr lvl="1"/>
            <a:r>
              <a:rPr lang="en-US" sz="2400" b="1" dirty="0" err="1"/>
              <a:t>Wordform</a:t>
            </a:r>
            <a:r>
              <a:rPr lang="en-US" sz="2400" dirty="0"/>
              <a:t>: the full inflected surface form</a:t>
            </a:r>
          </a:p>
          <a:p>
            <a:pPr lvl="2"/>
            <a:r>
              <a:rPr lang="en-US" sz="2400" dirty="0">
                <a:solidFill>
                  <a:srgbClr val="FF0000"/>
                </a:solidFill>
              </a:rPr>
              <a:t>cat </a:t>
            </a:r>
            <a:r>
              <a:rPr lang="en-US" sz="2400" dirty="0"/>
              <a:t>and </a:t>
            </a:r>
            <a:r>
              <a:rPr lang="en-US" sz="2400" dirty="0">
                <a:solidFill>
                  <a:srgbClr val="FF0000"/>
                </a:solidFill>
              </a:rPr>
              <a:t>cats </a:t>
            </a:r>
            <a:r>
              <a:rPr lang="en-US" sz="2400" dirty="0"/>
              <a:t>= different </a:t>
            </a:r>
            <a:r>
              <a:rPr lang="en-US" sz="2400" dirty="0" err="1"/>
              <a:t>wordforms</a:t>
            </a:r>
            <a:endParaRPr lang="en-US" sz="2400" dirty="0"/>
          </a:p>
        </p:txBody>
      </p:sp>
    </p:spTree>
    <p:extLst>
      <p:ext uri="{BB962C8B-B14F-4D97-AF65-F5344CB8AC3E}">
        <p14:creationId xmlns:p14="http://schemas.microsoft.com/office/powerpoint/2010/main" val="297791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429000" y="285750"/>
            <a:ext cx="5009393" cy="1463040"/>
          </a:xfrm>
        </p:spPr>
        <p:txBody>
          <a:bodyPr/>
          <a:lstStyle/>
          <a:p>
            <a:pPr marL="0" indent="0">
              <a:buNone/>
            </a:pPr>
            <a:r>
              <a:rPr lang="en-US" sz="3600" dirty="0">
                <a:solidFill>
                  <a:srgbClr val="A4001D"/>
                </a:solidFill>
                <a:latin typeface="Calibri" charset="0"/>
              </a:rPr>
              <a:t>Word Normalization and other issues</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0699768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050"/>
          <p:cNvSpPr>
            <a:spLocks noGrp="1" noChangeArrowheads="1"/>
          </p:cNvSpPr>
          <p:nvPr>
            <p:ph type="title"/>
          </p:nvPr>
        </p:nvSpPr>
        <p:spPr>
          <a:xfrm>
            <a:off x="822960" y="142875"/>
            <a:ext cx="7924800" cy="742950"/>
          </a:xfrm>
        </p:spPr>
        <p:txBody>
          <a:bodyPr/>
          <a:lstStyle/>
          <a:p>
            <a:pPr eaLnBrk="1" hangingPunct="1"/>
            <a:r>
              <a:rPr lang="en-US" dirty="0"/>
              <a:t>Word Normalization</a:t>
            </a:r>
          </a:p>
        </p:txBody>
      </p:sp>
      <p:sp>
        <p:nvSpPr>
          <p:cNvPr id="35843" name="Rectangle 2051"/>
          <p:cNvSpPr>
            <a:spLocks noGrp="1" noChangeArrowheads="1"/>
          </p:cNvSpPr>
          <p:nvPr>
            <p:ph idx="1"/>
          </p:nvPr>
        </p:nvSpPr>
        <p:spPr/>
        <p:txBody>
          <a:bodyPr>
            <a:normAutofit/>
          </a:bodyPr>
          <a:lstStyle/>
          <a:p>
            <a:pPr eaLnBrk="1" hangingPunct="1"/>
            <a:r>
              <a:rPr lang="en-US" dirty="0">
                <a:sym typeface="Symbol" charset="2"/>
              </a:rPr>
              <a:t>Putting words/tokens in a standard format</a:t>
            </a:r>
          </a:p>
          <a:p>
            <a:pPr lvl="2" eaLnBrk="1" hangingPunct="1"/>
            <a:r>
              <a:rPr lang="en-US" sz="2400" dirty="0">
                <a:sym typeface="Symbol" charset="2"/>
              </a:rPr>
              <a:t>U.S.A. or USA</a:t>
            </a:r>
          </a:p>
          <a:p>
            <a:pPr lvl="2" eaLnBrk="1" hangingPunct="1"/>
            <a:r>
              <a:rPr lang="en-US" sz="2400" dirty="0" err="1">
                <a:sym typeface="Symbol" charset="2"/>
              </a:rPr>
              <a:t>uhhuh</a:t>
            </a:r>
            <a:r>
              <a:rPr lang="en-US" sz="2400" dirty="0">
                <a:sym typeface="Symbol" charset="2"/>
              </a:rPr>
              <a:t> or uh-huh</a:t>
            </a:r>
          </a:p>
          <a:p>
            <a:pPr lvl="2" eaLnBrk="1" hangingPunct="1"/>
            <a:r>
              <a:rPr lang="en-US" sz="2400" dirty="0">
                <a:sym typeface="Symbol" charset="2"/>
              </a:rPr>
              <a:t>Fed or fed</a:t>
            </a:r>
          </a:p>
          <a:p>
            <a:pPr lvl="2" eaLnBrk="1" hangingPunct="1"/>
            <a:r>
              <a:rPr lang="en-US" sz="2400" dirty="0">
                <a:sym typeface="Symbol" charset="2"/>
              </a:rPr>
              <a:t>am, is, be, are </a:t>
            </a:r>
          </a:p>
          <a:p>
            <a:pPr lvl="1" eaLnBrk="1" hangingPunct="1"/>
            <a:endParaRPr lang="en-US" sz="1800" dirty="0">
              <a:sym typeface="Symbol" charset="2"/>
            </a:endParaRPr>
          </a:p>
        </p:txBody>
      </p:sp>
    </p:spTree>
    <p:extLst>
      <p:ext uri="{BB962C8B-B14F-4D97-AF65-F5344CB8AC3E}">
        <p14:creationId xmlns:p14="http://schemas.microsoft.com/office/powerpoint/2010/main" val="354318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a:t>Case folding</a:t>
            </a:r>
          </a:p>
        </p:txBody>
      </p:sp>
      <p:sp>
        <p:nvSpPr>
          <p:cNvPr id="36867" name="Rectangle 7"/>
          <p:cNvSpPr>
            <a:spLocks noGrp="1" noChangeArrowheads="1"/>
          </p:cNvSpPr>
          <p:nvPr>
            <p:ph idx="1"/>
          </p:nvPr>
        </p:nvSpPr>
        <p:spPr/>
        <p:txBody>
          <a:bodyPr/>
          <a:lstStyle/>
          <a:p>
            <a:pPr eaLnBrk="1" hangingPunct="1"/>
            <a:r>
              <a:rPr lang="en-US" sz="2800" dirty="0"/>
              <a:t>Applications like IR: reduce all letters to lower case</a:t>
            </a:r>
          </a:p>
          <a:p>
            <a:pPr lvl="1" eaLnBrk="1" hangingPunct="1"/>
            <a:r>
              <a:rPr lang="en-US" sz="2400" dirty="0"/>
              <a:t>Since users tend to use lower case</a:t>
            </a:r>
          </a:p>
          <a:p>
            <a:pPr lvl="1" eaLnBrk="1" hangingPunct="1"/>
            <a:r>
              <a:rPr lang="en-US" sz="2400" dirty="0"/>
              <a:t>Possible exception: upper case in mid-sentence?</a:t>
            </a:r>
          </a:p>
          <a:p>
            <a:pPr lvl="2" eaLnBrk="1" hangingPunct="1"/>
            <a:r>
              <a:rPr lang="en-US" sz="2000" dirty="0"/>
              <a:t>e.g., </a:t>
            </a:r>
            <a:r>
              <a:rPr lang="en-US" sz="2000" b="1" i="1" dirty="0"/>
              <a:t>General Motors</a:t>
            </a:r>
          </a:p>
          <a:p>
            <a:pPr lvl="2" eaLnBrk="1" hangingPunct="1"/>
            <a:r>
              <a:rPr lang="en-US" sz="2000" b="1" i="1" dirty="0"/>
              <a:t>Fed</a:t>
            </a:r>
            <a:r>
              <a:rPr lang="en-US" sz="2000" dirty="0"/>
              <a:t> vs. </a:t>
            </a:r>
            <a:r>
              <a:rPr lang="en-US" sz="2000" b="1" i="1" dirty="0"/>
              <a:t>fed</a:t>
            </a:r>
          </a:p>
          <a:p>
            <a:pPr lvl="2" eaLnBrk="1" hangingPunct="1"/>
            <a:r>
              <a:rPr lang="en-US" sz="2000" b="1" i="1" dirty="0"/>
              <a:t>SAIL</a:t>
            </a:r>
            <a:r>
              <a:rPr lang="en-US" sz="2000" dirty="0"/>
              <a:t> vs. </a:t>
            </a:r>
            <a:r>
              <a:rPr lang="en-US" sz="2000" b="1" i="1" dirty="0"/>
              <a:t>sail</a:t>
            </a:r>
          </a:p>
          <a:p>
            <a:r>
              <a:rPr lang="en-US" sz="2800" dirty="0"/>
              <a:t>For sentiment analysis, MT, Information extraction</a:t>
            </a:r>
          </a:p>
          <a:p>
            <a:pPr lvl="1"/>
            <a:r>
              <a:rPr lang="en-US" sz="2400" dirty="0"/>
              <a:t>Case is helpful (</a:t>
            </a:r>
            <a:r>
              <a:rPr lang="en-US" sz="2400" b="1" i="1" dirty="0"/>
              <a:t>US</a:t>
            </a:r>
            <a:r>
              <a:rPr lang="en-US" sz="2400" dirty="0"/>
              <a:t> versus </a:t>
            </a:r>
            <a:r>
              <a:rPr lang="en-US" sz="2400" b="1" i="1" dirty="0"/>
              <a:t>us </a:t>
            </a:r>
            <a:r>
              <a:rPr lang="en-US" sz="2400" dirty="0"/>
              <a:t>is important)</a:t>
            </a:r>
          </a:p>
        </p:txBody>
      </p:sp>
    </p:spTree>
    <p:extLst>
      <p:ext uri="{BB962C8B-B14F-4D97-AF65-F5344CB8AC3E}">
        <p14:creationId xmlns:p14="http://schemas.microsoft.com/office/powerpoint/2010/main" val="389163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Lemmatization</a:t>
            </a:r>
          </a:p>
        </p:txBody>
      </p:sp>
      <p:sp>
        <p:nvSpPr>
          <p:cNvPr id="37891" name="Rectangle 3"/>
          <p:cNvSpPr>
            <a:spLocks noGrp="1" noChangeArrowheads="1"/>
          </p:cNvSpPr>
          <p:nvPr>
            <p:ph idx="1"/>
          </p:nvPr>
        </p:nvSpPr>
        <p:spPr>
          <a:xfrm>
            <a:off x="822960" y="1276350"/>
            <a:ext cx="8321040" cy="3581400"/>
          </a:xfrm>
        </p:spPr>
        <p:txBody>
          <a:bodyPr>
            <a:normAutofit lnSpcReduction="10000"/>
          </a:bodyPr>
          <a:lstStyle/>
          <a:p>
            <a:pPr marL="0" indent="0" eaLnBrk="1" hangingPunct="1">
              <a:lnSpc>
                <a:spcPct val="100000"/>
              </a:lnSpc>
              <a:spcBef>
                <a:spcPts val="300"/>
              </a:spcBef>
              <a:buNone/>
            </a:pPr>
            <a:r>
              <a:rPr lang="en-US" dirty="0"/>
              <a:t>Represent all words as their lemma, their shared root </a:t>
            </a:r>
          </a:p>
          <a:p>
            <a:pPr marL="0" indent="0" eaLnBrk="1" hangingPunct="1">
              <a:lnSpc>
                <a:spcPct val="100000"/>
              </a:lnSpc>
              <a:spcBef>
                <a:spcPts val="0"/>
              </a:spcBef>
              <a:buNone/>
            </a:pPr>
            <a:r>
              <a:rPr lang="en-US" dirty="0"/>
              <a:t>	= dictionary headword form:</a:t>
            </a:r>
          </a:p>
          <a:p>
            <a:pPr lvl="1" eaLnBrk="1" hangingPunct="1">
              <a:spcBef>
                <a:spcPts val="500"/>
              </a:spcBef>
              <a:spcAft>
                <a:spcPts val="500"/>
              </a:spcAft>
            </a:pPr>
            <a:r>
              <a:rPr lang="en-US" sz="2400" i="1" dirty="0"/>
              <a:t>am, are,</a:t>
            </a:r>
            <a:r>
              <a:rPr lang="en-US" sz="2400" dirty="0"/>
              <a:t> </a:t>
            </a:r>
            <a:r>
              <a:rPr lang="en-US" sz="2400" i="1" dirty="0"/>
              <a:t>is </a:t>
            </a:r>
            <a:r>
              <a:rPr lang="en-US" sz="2400" dirty="0">
                <a:sym typeface="Symbol" charset="2"/>
              </a:rPr>
              <a:t></a:t>
            </a:r>
            <a:r>
              <a:rPr lang="en-US" sz="2400" dirty="0"/>
              <a:t> </a:t>
            </a:r>
            <a:r>
              <a:rPr lang="en-US" sz="2400" i="1" dirty="0"/>
              <a:t>be</a:t>
            </a:r>
            <a:endParaRPr lang="en-US" sz="2400" dirty="0"/>
          </a:p>
          <a:p>
            <a:pPr lvl="1" eaLnBrk="1" hangingPunct="1">
              <a:spcBef>
                <a:spcPts val="500"/>
              </a:spcBef>
              <a:spcAft>
                <a:spcPts val="500"/>
              </a:spcAft>
            </a:pPr>
            <a:r>
              <a:rPr lang="en-US" sz="2400" i="1" dirty="0"/>
              <a:t>car, cars, car's</a:t>
            </a:r>
            <a:r>
              <a:rPr lang="en-US" sz="2400" dirty="0"/>
              <a:t>, </a:t>
            </a:r>
            <a:r>
              <a:rPr lang="en-US" sz="2400" i="1" dirty="0"/>
              <a:t>cars'</a:t>
            </a:r>
            <a:r>
              <a:rPr lang="en-US" sz="2400" dirty="0"/>
              <a:t> </a:t>
            </a:r>
            <a:r>
              <a:rPr lang="en-US" sz="2400" dirty="0">
                <a:sym typeface="Symbol" charset="2"/>
              </a:rPr>
              <a:t></a:t>
            </a:r>
            <a:r>
              <a:rPr lang="en-US" sz="2400" dirty="0"/>
              <a:t> </a:t>
            </a:r>
            <a:r>
              <a:rPr lang="en-US" sz="2400" i="1" dirty="0"/>
              <a:t>car</a:t>
            </a:r>
          </a:p>
          <a:p>
            <a:pPr lvl="1">
              <a:spcBef>
                <a:spcPts val="500"/>
              </a:spcBef>
              <a:spcAft>
                <a:spcPts val="500"/>
              </a:spcAft>
            </a:pPr>
            <a:r>
              <a:rPr lang="en-US" dirty="0"/>
              <a:t>Spanish </a:t>
            </a:r>
            <a:r>
              <a:rPr lang="en-US" dirty="0" err="1">
                <a:solidFill>
                  <a:srgbClr val="A50021"/>
                </a:solidFill>
              </a:rPr>
              <a:t>quiero</a:t>
            </a:r>
            <a:r>
              <a:rPr lang="en-US" dirty="0"/>
              <a:t> (‘I want’), </a:t>
            </a:r>
            <a:r>
              <a:rPr lang="en-US" dirty="0" err="1">
                <a:solidFill>
                  <a:srgbClr val="A50021"/>
                </a:solidFill>
              </a:rPr>
              <a:t>quieres</a:t>
            </a:r>
            <a:r>
              <a:rPr lang="en-US" dirty="0"/>
              <a:t> (‘you want’) </a:t>
            </a:r>
          </a:p>
          <a:p>
            <a:pPr marL="425450" lvl="3" indent="0">
              <a:spcBef>
                <a:spcPts val="500"/>
              </a:spcBef>
              <a:spcAft>
                <a:spcPts val="500"/>
              </a:spcAft>
              <a:buNone/>
            </a:pPr>
            <a:r>
              <a:rPr lang="en-US" sz="2400" dirty="0">
                <a:sym typeface="Symbol" charset="2"/>
              </a:rPr>
              <a:t></a:t>
            </a:r>
            <a:r>
              <a:rPr lang="en-US" sz="2400" dirty="0"/>
              <a:t> </a:t>
            </a:r>
            <a:r>
              <a:rPr lang="en-US" sz="2400" dirty="0" err="1">
                <a:solidFill>
                  <a:srgbClr val="A50021"/>
                </a:solidFill>
              </a:rPr>
              <a:t>querer</a:t>
            </a:r>
            <a:r>
              <a:rPr lang="en-US" sz="2400" dirty="0"/>
              <a:t> ‘want'</a:t>
            </a:r>
            <a:endParaRPr lang="en-US" sz="2400" i="1" dirty="0"/>
          </a:p>
          <a:p>
            <a:pPr>
              <a:spcBef>
                <a:spcPts val="500"/>
              </a:spcBef>
              <a:spcAft>
                <a:spcPts val="500"/>
              </a:spcAft>
            </a:pPr>
            <a:endParaRPr lang="en-US" sz="200" i="1" dirty="0"/>
          </a:p>
          <a:p>
            <a:pPr lvl="1">
              <a:spcBef>
                <a:spcPts val="500"/>
              </a:spcBef>
              <a:spcAft>
                <a:spcPts val="500"/>
              </a:spcAft>
            </a:pPr>
            <a:r>
              <a:rPr lang="en-US" i="1" dirty="0"/>
              <a:t>He is reading detective stories </a:t>
            </a:r>
          </a:p>
          <a:p>
            <a:pPr marL="461963" lvl="3" indent="0">
              <a:spcBef>
                <a:spcPts val="500"/>
              </a:spcBef>
              <a:spcAft>
                <a:spcPts val="500"/>
              </a:spcAft>
              <a:buNone/>
            </a:pPr>
            <a:r>
              <a:rPr lang="en-US" sz="2400" dirty="0">
                <a:sym typeface="Symbol" charset="2"/>
              </a:rPr>
              <a:t></a:t>
            </a:r>
            <a:r>
              <a:rPr lang="en-US" sz="2400" dirty="0"/>
              <a:t> </a:t>
            </a:r>
            <a:r>
              <a:rPr lang="en-US" sz="2400" i="1" dirty="0"/>
              <a:t>He be read detective story </a:t>
            </a:r>
          </a:p>
        </p:txBody>
      </p:sp>
    </p:spTree>
    <p:extLst>
      <p:ext uri="{BB962C8B-B14F-4D97-AF65-F5344CB8AC3E}">
        <p14:creationId xmlns:p14="http://schemas.microsoft.com/office/powerpoint/2010/main" val="239970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22960" y="119702"/>
            <a:ext cx="8092440" cy="680397"/>
          </a:xfrm>
        </p:spPr>
        <p:txBody>
          <a:bodyPr>
            <a:normAutofit fontScale="90000"/>
          </a:bodyPr>
          <a:lstStyle/>
          <a:p>
            <a:r>
              <a:rPr lang="en-US" dirty="0"/>
              <a:t>Lemmatization is done by Morphological Parsing</a:t>
            </a:r>
          </a:p>
        </p:txBody>
      </p:sp>
      <p:sp>
        <p:nvSpPr>
          <p:cNvPr id="43011" name="Rectangle 3"/>
          <p:cNvSpPr>
            <a:spLocks noGrp="1" noChangeArrowheads="1"/>
          </p:cNvSpPr>
          <p:nvPr>
            <p:ph idx="1"/>
          </p:nvPr>
        </p:nvSpPr>
        <p:spPr>
          <a:xfrm>
            <a:off x="822960" y="1047750"/>
            <a:ext cx="7940040" cy="4095750"/>
          </a:xfrm>
        </p:spPr>
        <p:txBody>
          <a:bodyPr>
            <a:normAutofit/>
          </a:bodyPr>
          <a:lstStyle/>
          <a:p>
            <a:r>
              <a:rPr lang="en-US" sz="3000" dirty="0"/>
              <a:t>Morphemes:</a:t>
            </a:r>
          </a:p>
          <a:p>
            <a:pPr lvl="1"/>
            <a:r>
              <a:rPr lang="en-US" sz="2400" dirty="0"/>
              <a:t>The small meaningful units that make up words</a:t>
            </a:r>
          </a:p>
          <a:p>
            <a:pPr lvl="1"/>
            <a:r>
              <a:rPr lang="en-US" sz="2400" b="1" dirty="0">
                <a:solidFill>
                  <a:srgbClr val="FF0000"/>
                </a:solidFill>
              </a:rPr>
              <a:t>Stems</a:t>
            </a:r>
            <a:r>
              <a:rPr lang="en-US" sz="2400" dirty="0"/>
              <a:t>: The core meaning-bearing units</a:t>
            </a:r>
          </a:p>
          <a:p>
            <a:pPr lvl="1"/>
            <a:r>
              <a:rPr lang="en-US" sz="2400" b="1" dirty="0">
                <a:solidFill>
                  <a:srgbClr val="FF0000"/>
                </a:solidFill>
              </a:rPr>
              <a:t>Affixes</a:t>
            </a:r>
            <a:r>
              <a:rPr lang="en-US" sz="2400" dirty="0"/>
              <a:t>: </a:t>
            </a:r>
            <a:r>
              <a:rPr lang="en-US" dirty="0"/>
              <a:t>Parts</a:t>
            </a:r>
            <a:r>
              <a:rPr lang="en-US" sz="2400" dirty="0"/>
              <a:t> that adhere to stems, often with grammatical functions</a:t>
            </a:r>
          </a:p>
          <a:p>
            <a:r>
              <a:rPr lang="en-US" sz="3000" dirty="0"/>
              <a:t>Morphological Parsers:</a:t>
            </a:r>
          </a:p>
          <a:p>
            <a:pPr lvl="1"/>
            <a:r>
              <a:rPr lang="en-US" dirty="0"/>
              <a:t>Parse</a:t>
            </a:r>
            <a:r>
              <a:rPr lang="en-US" i="1" dirty="0"/>
              <a:t>  cats </a:t>
            </a:r>
            <a:r>
              <a:rPr lang="en-US" dirty="0"/>
              <a:t>into two morphemes </a:t>
            </a:r>
            <a:r>
              <a:rPr lang="en-US" i="1" dirty="0"/>
              <a:t>cat </a:t>
            </a:r>
            <a:r>
              <a:rPr lang="en-US" dirty="0"/>
              <a:t>and </a:t>
            </a:r>
            <a:r>
              <a:rPr lang="en-US" i="1" dirty="0"/>
              <a:t>s</a:t>
            </a:r>
            <a:endParaRPr lang="en-US" dirty="0"/>
          </a:p>
          <a:p>
            <a:pPr lvl="1"/>
            <a:r>
              <a:rPr lang="en-US" dirty="0"/>
              <a:t>Parse Spanish </a:t>
            </a:r>
            <a:r>
              <a:rPr lang="en-US" i="1" dirty="0" err="1"/>
              <a:t>amaren</a:t>
            </a:r>
            <a:r>
              <a:rPr lang="en-US" i="1" dirty="0"/>
              <a:t> </a:t>
            </a:r>
            <a:r>
              <a:rPr lang="en-US" dirty="0"/>
              <a:t>(‘if in the future they would love’) into morpheme </a:t>
            </a:r>
            <a:r>
              <a:rPr lang="en-US" i="1" dirty="0" err="1"/>
              <a:t>amar</a:t>
            </a:r>
            <a:r>
              <a:rPr lang="en-US" i="1" dirty="0"/>
              <a:t> </a:t>
            </a:r>
            <a:r>
              <a:rPr lang="en-US" dirty="0"/>
              <a:t>‘to love’, and the morphological features </a:t>
            </a:r>
            <a:r>
              <a:rPr lang="en-US" i="1" dirty="0"/>
              <a:t>3PL </a:t>
            </a:r>
            <a:r>
              <a:rPr lang="en-US" dirty="0"/>
              <a:t>and </a:t>
            </a:r>
            <a:r>
              <a:rPr lang="en-US" i="1" dirty="0"/>
              <a:t>future subjunctive</a:t>
            </a:r>
            <a:r>
              <a:rPr lang="en-US" dirty="0"/>
              <a:t>. </a:t>
            </a:r>
          </a:p>
        </p:txBody>
      </p:sp>
    </p:spTree>
    <p:extLst>
      <p:ext uri="{BB962C8B-B14F-4D97-AF65-F5344CB8AC3E}">
        <p14:creationId xmlns:p14="http://schemas.microsoft.com/office/powerpoint/2010/main" val="122654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Stemming</a:t>
            </a:r>
          </a:p>
        </p:txBody>
      </p:sp>
      <p:sp>
        <p:nvSpPr>
          <p:cNvPr id="38915" name="Rectangle 3"/>
          <p:cNvSpPr>
            <a:spLocks noGrp="1" noChangeArrowheads="1"/>
          </p:cNvSpPr>
          <p:nvPr>
            <p:ph idx="1"/>
          </p:nvPr>
        </p:nvSpPr>
        <p:spPr>
          <a:xfrm>
            <a:off x="822324" y="950118"/>
            <a:ext cx="7543801" cy="3429000"/>
          </a:xfrm>
        </p:spPr>
        <p:txBody>
          <a:bodyPr/>
          <a:lstStyle/>
          <a:p>
            <a:pPr eaLnBrk="1" hangingPunct="1"/>
            <a:r>
              <a:rPr lang="en-US" dirty="0"/>
              <a:t>Reduce terms to stems, chopping off affixes crudely</a:t>
            </a:r>
          </a:p>
        </p:txBody>
      </p:sp>
      <p:sp>
        <p:nvSpPr>
          <p:cNvPr id="38916" name="Rectangle 4"/>
          <p:cNvSpPr>
            <a:spLocks noChangeArrowheads="1"/>
          </p:cNvSpPr>
          <p:nvPr/>
        </p:nvSpPr>
        <p:spPr bwMode="auto">
          <a:xfrm>
            <a:off x="777875" y="1253729"/>
            <a:ext cx="184666" cy="461665"/>
          </a:xfrm>
          <a:prstGeom prst="rect">
            <a:avLst/>
          </a:prstGeom>
          <a:noFill/>
          <a:ln w="9525">
            <a:noFill/>
            <a:miter lim="800000"/>
            <a:headEnd/>
            <a:tailEnd/>
          </a:ln>
        </p:spPr>
        <p:txBody>
          <a:bodyPr wrap="none">
            <a:prstTxWarp prst="textNoShape">
              <a:avLst/>
            </a:prstTxWarp>
            <a:spAutoFit/>
          </a:bodyPr>
          <a:lstStyle/>
          <a:p>
            <a:endParaRPr lang="en-US">
              <a:latin typeface="Arial" charset="0"/>
            </a:endParaRPr>
          </a:p>
        </p:txBody>
      </p:sp>
      <p:sp>
        <p:nvSpPr>
          <p:cNvPr id="38917" name="Rectangle 5"/>
          <p:cNvSpPr>
            <a:spLocks noChangeArrowheads="1"/>
          </p:cNvSpPr>
          <p:nvPr/>
        </p:nvSpPr>
        <p:spPr bwMode="auto">
          <a:xfrm>
            <a:off x="349250" y="1581150"/>
            <a:ext cx="4084320" cy="3416320"/>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a:t>This was not the map we found in Billy </a:t>
            </a:r>
            <a:r>
              <a:rPr lang="en-US" dirty="0" err="1"/>
              <a:t>Bones’s</a:t>
            </a:r>
            <a:r>
              <a:rPr lang="en-US" dirty="0"/>
              <a:t> chest, but an accurate copy, complete in all things-names and heights and soundings-with the single exception of the red crosses and the written notes. </a:t>
            </a:r>
            <a:endParaRPr lang="en-US" sz="2000" dirty="0"/>
          </a:p>
        </p:txBody>
      </p:sp>
      <p:sp>
        <p:nvSpPr>
          <p:cNvPr id="38919" name="AutoShape 7"/>
          <p:cNvSpPr>
            <a:spLocks noChangeArrowheads="1"/>
          </p:cNvSpPr>
          <p:nvPr/>
        </p:nvSpPr>
        <p:spPr bwMode="auto">
          <a:xfrm>
            <a:off x="4535788" y="2800350"/>
            <a:ext cx="304800" cy="1164432"/>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8" name="Rectangle 5">
            <a:extLst>
              <a:ext uri="{FF2B5EF4-FFF2-40B4-BE49-F238E27FC236}">
                <a16:creationId xmlns:a16="http://schemas.microsoft.com/office/drawing/2014/main" id="{640AF25E-FE00-574A-AA00-973D384B2C0F}"/>
              </a:ext>
            </a:extLst>
          </p:cNvPr>
          <p:cNvSpPr>
            <a:spLocks noChangeArrowheads="1"/>
          </p:cNvSpPr>
          <p:nvPr/>
        </p:nvSpPr>
        <p:spPr bwMode="auto">
          <a:xfrm>
            <a:off x="4907280" y="1765816"/>
            <a:ext cx="4084320" cy="3046988"/>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err="1"/>
              <a:t>Thi</a:t>
            </a:r>
            <a:r>
              <a:rPr lang="en-US" dirty="0"/>
              <a:t> </a:t>
            </a:r>
            <a:r>
              <a:rPr lang="en-US" dirty="0" err="1"/>
              <a:t>wa</a:t>
            </a:r>
            <a:r>
              <a:rPr lang="en-US" dirty="0"/>
              <a:t> not the map we found in Billi Bone s chest but an </a:t>
            </a:r>
            <a:r>
              <a:rPr lang="en-US" dirty="0" err="1"/>
              <a:t>accur</a:t>
            </a:r>
            <a:r>
              <a:rPr lang="en-US" dirty="0"/>
              <a:t> </a:t>
            </a:r>
            <a:r>
              <a:rPr lang="en-US" dirty="0" err="1"/>
              <a:t>copi</a:t>
            </a:r>
            <a:r>
              <a:rPr lang="en-US" dirty="0"/>
              <a:t> </a:t>
            </a:r>
            <a:r>
              <a:rPr lang="en-US" dirty="0" err="1"/>
              <a:t>complet</a:t>
            </a:r>
            <a:r>
              <a:rPr lang="en-US" dirty="0"/>
              <a:t> in all thing name and height and sound with the </a:t>
            </a:r>
            <a:r>
              <a:rPr lang="en-US" dirty="0" err="1"/>
              <a:t>singl</a:t>
            </a:r>
            <a:r>
              <a:rPr lang="en-US" dirty="0"/>
              <a:t> except of the red cross and the written note </a:t>
            </a:r>
          </a:p>
          <a:p>
            <a:r>
              <a:rPr lang="en-US" dirty="0"/>
              <a:t>. </a:t>
            </a:r>
            <a:endParaRPr lang="en-US" sz="2000" dirty="0"/>
          </a:p>
        </p:txBody>
      </p:sp>
    </p:spTree>
    <p:extLst>
      <p:ext uri="{BB962C8B-B14F-4D97-AF65-F5344CB8AC3E}">
        <p14:creationId xmlns:p14="http://schemas.microsoft.com/office/powerpoint/2010/main" val="135625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9"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BEC9-4AEF-BF46-B21F-4AA4EEA7E5A5}"/>
              </a:ext>
            </a:extLst>
          </p:cNvPr>
          <p:cNvSpPr>
            <a:spLocks noGrp="1"/>
          </p:cNvSpPr>
          <p:nvPr>
            <p:ph type="title"/>
          </p:nvPr>
        </p:nvSpPr>
        <p:spPr/>
        <p:txBody>
          <a:bodyPr/>
          <a:lstStyle/>
          <a:p>
            <a:r>
              <a:rPr lang="en-US" dirty="0"/>
              <a:t>Porter Stemmer</a:t>
            </a:r>
          </a:p>
        </p:txBody>
      </p:sp>
      <p:sp>
        <p:nvSpPr>
          <p:cNvPr id="3" name="Content Placeholder 2">
            <a:extLst>
              <a:ext uri="{FF2B5EF4-FFF2-40B4-BE49-F238E27FC236}">
                <a16:creationId xmlns:a16="http://schemas.microsoft.com/office/drawing/2014/main" id="{4F64089B-B66C-C947-B7FA-036B0705AE5C}"/>
              </a:ext>
            </a:extLst>
          </p:cNvPr>
          <p:cNvSpPr>
            <a:spLocks noGrp="1"/>
          </p:cNvSpPr>
          <p:nvPr>
            <p:ph idx="1"/>
          </p:nvPr>
        </p:nvSpPr>
        <p:spPr/>
        <p:txBody>
          <a:bodyPr/>
          <a:lstStyle/>
          <a:p>
            <a:r>
              <a:rPr lang="en-US" dirty="0"/>
              <a:t>Based on a series of rewrite rules run in series</a:t>
            </a:r>
          </a:p>
          <a:p>
            <a:pPr lvl="1"/>
            <a:r>
              <a:rPr lang="en-US" dirty="0"/>
              <a:t>A cascade, in which output of each pass fed to next pass</a:t>
            </a:r>
          </a:p>
          <a:p>
            <a:r>
              <a:rPr lang="en-US" dirty="0"/>
              <a:t>Some sample rules:</a:t>
            </a:r>
          </a:p>
        </p:txBody>
      </p:sp>
      <p:pic>
        <p:nvPicPr>
          <p:cNvPr id="5" name="Picture 4">
            <a:extLst>
              <a:ext uri="{FF2B5EF4-FFF2-40B4-BE49-F238E27FC236}">
                <a16:creationId xmlns:a16="http://schemas.microsoft.com/office/drawing/2014/main" id="{A191CD69-469D-4041-9C66-74F7D85522C7}"/>
              </a:ext>
            </a:extLst>
          </p:cNvPr>
          <p:cNvPicPr>
            <a:picLocks noChangeAspect="1"/>
          </p:cNvPicPr>
          <p:nvPr/>
        </p:nvPicPr>
        <p:blipFill>
          <a:blip r:embed="rId2"/>
          <a:stretch>
            <a:fillRect/>
          </a:stretch>
        </p:blipFill>
        <p:spPr>
          <a:xfrm>
            <a:off x="1371600" y="2876550"/>
            <a:ext cx="6708987" cy="1066800"/>
          </a:xfrm>
          <a:prstGeom prst="rect">
            <a:avLst/>
          </a:prstGeom>
        </p:spPr>
      </p:pic>
    </p:spTree>
    <p:extLst>
      <p:ext uri="{BB962C8B-B14F-4D97-AF65-F5344CB8AC3E}">
        <p14:creationId xmlns:p14="http://schemas.microsoft.com/office/powerpoint/2010/main" val="3893638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3400" y="119702"/>
            <a:ext cx="7833360" cy="928048"/>
          </a:xfrm>
        </p:spPr>
        <p:txBody>
          <a:bodyPr>
            <a:normAutofit fontScale="90000"/>
          </a:bodyPr>
          <a:lstStyle/>
          <a:p>
            <a:r>
              <a:rPr lang="en-US" dirty="0"/>
              <a:t>Dealing with complex morphology is necessary for many languages</a:t>
            </a:r>
          </a:p>
        </p:txBody>
      </p:sp>
      <p:sp>
        <p:nvSpPr>
          <p:cNvPr id="53251" name="Rectangle 3"/>
          <p:cNvSpPr>
            <a:spLocks noGrp="1" noChangeArrowheads="1"/>
          </p:cNvSpPr>
          <p:nvPr>
            <p:ph idx="1"/>
          </p:nvPr>
        </p:nvSpPr>
        <p:spPr>
          <a:xfrm>
            <a:off x="304800" y="1352550"/>
            <a:ext cx="8686800" cy="3671248"/>
          </a:xfrm>
        </p:spPr>
        <p:txBody>
          <a:bodyPr>
            <a:normAutofit/>
          </a:bodyPr>
          <a:lstStyle/>
          <a:p>
            <a:pPr lvl="1"/>
            <a:r>
              <a:rPr lang="en-US" dirty="0"/>
              <a:t>e</a:t>
            </a:r>
            <a:r>
              <a:rPr lang="en-US" sz="2400" dirty="0"/>
              <a:t>.g., the Turkish word:</a:t>
            </a:r>
          </a:p>
          <a:p>
            <a:pPr lvl="1"/>
            <a:r>
              <a:rPr lang="en-US" sz="2400" dirty="0" err="1">
                <a:solidFill>
                  <a:srgbClr val="FF0000"/>
                </a:solidFill>
              </a:rPr>
              <a:t>Uygarlastiramadiklarimizdanmissinizcasina</a:t>
            </a:r>
            <a:endParaRPr lang="en-US" sz="2400" dirty="0">
              <a:solidFill>
                <a:srgbClr val="FF0000"/>
              </a:solidFill>
            </a:endParaRPr>
          </a:p>
          <a:p>
            <a:pPr lvl="1"/>
            <a:r>
              <a:rPr lang="en-US" sz="2400" dirty="0"/>
              <a:t>`(behaving) as if you are among those whom we could not civilize’</a:t>
            </a:r>
          </a:p>
          <a:p>
            <a:pPr lvl="1"/>
            <a:r>
              <a:rPr lang="en-US" sz="2400" dirty="0" err="1">
                <a:solidFill>
                  <a:srgbClr val="FF0000"/>
                </a:solidFill>
              </a:rPr>
              <a:t>Uygar</a:t>
            </a:r>
            <a:r>
              <a:rPr lang="en-US" sz="2400" dirty="0">
                <a:solidFill>
                  <a:srgbClr val="FF0000"/>
                </a:solidFill>
              </a:rPr>
              <a:t> </a:t>
            </a:r>
            <a:r>
              <a:rPr lang="en-US" sz="2400" dirty="0"/>
              <a:t>`civilized’ + </a:t>
            </a:r>
            <a:r>
              <a:rPr lang="en-US" sz="2400" dirty="0" err="1">
                <a:solidFill>
                  <a:srgbClr val="FF0000"/>
                </a:solidFill>
              </a:rPr>
              <a:t>las</a:t>
            </a:r>
            <a:r>
              <a:rPr lang="en-US" sz="2400" dirty="0">
                <a:solidFill>
                  <a:srgbClr val="FF0000"/>
                </a:solidFill>
              </a:rPr>
              <a:t> </a:t>
            </a:r>
            <a:r>
              <a:rPr lang="en-US" sz="2400" dirty="0"/>
              <a:t>`become’ </a:t>
            </a:r>
          </a:p>
          <a:p>
            <a:pPr lvl="2">
              <a:buFont typeface="Wingdings" charset="2"/>
              <a:buNone/>
            </a:pPr>
            <a:r>
              <a:rPr lang="en-US" sz="2000" dirty="0"/>
              <a:t>+ </a:t>
            </a:r>
            <a:r>
              <a:rPr lang="en-US" sz="2000" dirty="0" err="1">
                <a:solidFill>
                  <a:srgbClr val="FF0000"/>
                </a:solidFill>
              </a:rPr>
              <a:t>tir</a:t>
            </a:r>
            <a:r>
              <a:rPr lang="en-US" sz="2000" dirty="0">
                <a:solidFill>
                  <a:srgbClr val="FF0000"/>
                </a:solidFill>
              </a:rPr>
              <a:t> </a:t>
            </a:r>
            <a:r>
              <a:rPr lang="en-US" sz="2000" dirty="0"/>
              <a:t>`cause’ + </a:t>
            </a:r>
            <a:r>
              <a:rPr lang="en-US" sz="2000" dirty="0" err="1">
                <a:solidFill>
                  <a:srgbClr val="FF0000"/>
                </a:solidFill>
              </a:rPr>
              <a:t>ama</a:t>
            </a:r>
            <a:r>
              <a:rPr lang="en-US" sz="2000" dirty="0">
                <a:solidFill>
                  <a:srgbClr val="FF0000"/>
                </a:solidFill>
              </a:rPr>
              <a:t> </a:t>
            </a:r>
            <a:r>
              <a:rPr lang="en-US" sz="2000" dirty="0"/>
              <a:t>`not able’ </a:t>
            </a:r>
          </a:p>
          <a:p>
            <a:pPr lvl="2">
              <a:buFont typeface="Wingdings" charset="2"/>
              <a:buNone/>
            </a:pPr>
            <a:r>
              <a:rPr lang="en-US" sz="2000" dirty="0"/>
              <a:t>+ </a:t>
            </a:r>
            <a:r>
              <a:rPr lang="en-US" sz="2000" dirty="0" err="1">
                <a:solidFill>
                  <a:srgbClr val="FF0000"/>
                </a:solidFill>
              </a:rPr>
              <a:t>dik</a:t>
            </a:r>
            <a:r>
              <a:rPr lang="en-US" sz="2000" dirty="0">
                <a:solidFill>
                  <a:srgbClr val="FF0000"/>
                </a:solidFill>
              </a:rPr>
              <a:t> </a:t>
            </a:r>
            <a:r>
              <a:rPr lang="en-US" sz="2000" dirty="0"/>
              <a:t>`past’ + </a:t>
            </a:r>
            <a:r>
              <a:rPr lang="en-US" sz="2000" dirty="0" err="1">
                <a:solidFill>
                  <a:srgbClr val="FF0000"/>
                </a:solidFill>
              </a:rPr>
              <a:t>lar</a:t>
            </a:r>
            <a:r>
              <a:rPr lang="en-US" sz="2000" dirty="0">
                <a:solidFill>
                  <a:srgbClr val="FF0000"/>
                </a:solidFill>
              </a:rPr>
              <a:t> </a:t>
            </a:r>
            <a:r>
              <a:rPr lang="en-US" sz="2000" dirty="0"/>
              <a:t>‘plural’</a:t>
            </a:r>
          </a:p>
          <a:p>
            <a:pPr lvl="2">
              <a:buFont typeface="Wingdings" charset="2"/>
              <a:buNone/>
            </a:pPr>
            <a:r>
              <a:rPr lang="en-US" sz="2000" dirty="0"/>
              <a:t>+ </a:t>
            </a:r>
            <a:r>
              <a:rPr lang="en-US" sz="2000" dirty="0" err="1">
                <a:solidFill>
                  <a:srgbClr val="FF0000"/>
                </a:solidFill>
              </a:rPr>
              <a:t>imiz</a:t>
            </a:r>
            <a:r>
              <a:rPr lang="en-US" sz="2000" dirty="0">
                <a:solidFill>
                  <a:srgbClr val="FF0000"/>
                </a:solidFill>
              </a:rPr>
              <a:t> </a:t>
            </a:r>
            <a:r>
              <a:rPr lang="en-US" sz="2000" dirty="0"/>
              <a:t>‘p1pl’ + </a:t>
            </a:r>
            <a:r>
              <a:rPr lang="en-US" sz="2000" dirty="0" err="1">
                <a:solidFill>
                  <a:srgbClr val="FF0000"/>
                </a:solidFill>
              </a:rPr>
              <a:t>dan</a:t>
            </a:r>
            <a:r>
              <a:rPr lang="en-US" sz="2000" dirty="0">
                <a:solidFill>
                  <a:srgbClr val="FF0000"/>
                </a:solidFill>
              </a:rPr>
              <a:t> </a:t>
            </a:r>
            <a:r>
              <a:rPr lang="en-US" sz="2000" dirty="0"/>
              <a:t>‘</a:t>
            </a:r>
            <a:r>
              <a:rPr lang="en-US" sz="2000" dirty="0" err="1"/>
              <a:t>abl</a:t>
            </a:r>
            <a:r>
              <a:rPr lang="en-US" sz="2000" dirty="0"/>
              <a:t>’ </a:t>
            </a:r>
          </a:p>
          <a:p>
            <a:pPr lvl="2">
              <a:buFont typeface="Wingdings" charset="2"/>
              <a:buNone/>
            </a:pPr>
            <a:r>
              <a:rPr lang="en-US" sz="2000" dirty="0"/>
              <a:t>+ </a:t>
            </a:r>
            <a:r>
              <a:rPr lang="en-US" sz="2000" dirty="0" err="1">
                <a:solidFill>
                  <a:srgbClr val="FF0000"/>
                </a:solidFill>
              </a:rPr>
              <a:t>mis</a:t>
            </a:r>
            <a:r>
              <a:rPr lang="en-US" sz="2000" dirty="0">
                <a:solidFill>
                  <a:srgbClr val="FF0000"/>
                </a:solidFill>
              </a:rPr>
              <a:t> </a:t>
            </a:r>
            <a:r>
              <a:rPr lang="en-US" sz="2000" dirty="0"/>
              <a:t>‘past’ + </a:t>
            </a:r>
            <a:r>
              <a:rPr lang="en-US" sz="2000" dirty="0" err="1">
                <a:solidFill>
                  <a:srgbClr val="FF0000"/>
                </a:solidFill>
              </a:rPr>
              <a:t>siniz</a:t>
            </a:r>
            <a:r>
              <a:rPr lang="en-US" sz="2000" dirty="0">
                <a:solidFill>
                  <a:srgbClr val="FF0000"/>
                </a:solidFill>
              </a:rPr>
              <a:t> </a:t>
            </a:r>
            <a:r>
              <a:rPr lang="en-US" sz="2000" dirty="0"/>
              <a:t>‘2pl’ + </a:t>
            </a:r>
            <a:r>
              <a:rPr lang="en-US" sz="2000" dirty="0" err="1">
                <a:solidFill>
                  <a:srgbClr val="FF0000"/>
                </a:solidFill>
              </a:rPr>
              <a:t>casina</a:t>
            </a:r>
            <a:r>
              <a:rPr lang="en-US" sz="2000" dirty="0">
                <a:solidFill>
                  <a:srgbClr val="FF0000"/>
                </a:solidFill>
              </a:rPr>
              <a:t> </a:t>
            </a:r>
            <a:r>
              <a:rPr lang="en-US" sz="2000" dirty="0"/>
              <a:t>‘as if’ </a:t>
            </a:r>
          </a:p>
          <a:p>
            <a:pPr marL="0" indent="0">
              <a:lnSpc>
                <a:spcPct val="90000"/>
              </a:lnSpc>
              <a:buNone/>
            </a:pPr>
            <a:endParaRPr lang="en-US" dirty="0"/>
          </a:p>
        </p:txBody>
      </p:sp>
    </p:spTree>
    <p:extLst>
      <p:ext uri="{BB962C8B-B14F-4D97-AF65-F5344CB8AC3E}">
        <p14:creationId xmlns:p14="http://schemas.microsoft.com/office/powerpoint/2010/main" val="3103257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Sentence Segmentation</a:t>
            </a:r>
          </a:p>
        </p:txBody>
      </p:sp>
      <p:sp>
        <p:nvSpPr>
          <p:cNvPr id="59395" name="Rectangle 3"/>
          <p:cNvSpPr>
            <a:spLocks noGrp="1" noChangeArrowheads="1"/>
          </p:cNvSpPr>
          <p:nvPr>
            <p:ph idx="1"/>
          </p:nvPr>
        </p:nvSpPr>
        <p:spPr>
          <a:xfrm>
            <a:off x="457200" y="895350"/>
            <a:ext cx="8382000" cy="4419600"/>
          </a:xfrm>
        </p:spPr>
        <p:txBody>
          <a:bodyPr>
            <a:normAutofit/>
          </a:bodyPr>
          <a:lstStyle/>
          <a:p>
            <a:pPr marL="0" indent="0">
              <a:buNone/>
            </a:pPr>
            <a:r>
              <a:rPr lang="en-US" dirty="0"/>
              <a:t>!, ? mostly unambiguous but </a:t>
            </a:r>
            <a:r>
              <a:rPr lang="en-US" b="1" dirty="0"/>
              <a:t>period</a:t>
            </a:r>
            <a:r>
              <a:rPr lang="en-US" dirty="0"/>
              <a:t> “.” is very ambiguous</a:t>
            </a:r>
          </a:p>
          <a:p>
            <a:pPr lvl="1"/>
            <a:r>
              <a:rPr lang="en-US" dirty="0"/>
              <a:t>Sentence boundary</a:t>
            </a:r>
          </a:p>
          <a:p>
            <a:pPr lvl="1"/>
            <a:r>
              <a:rPr lang="en-US" dirty="0"/>
              <a:t>Abbreviations like Inc. or Dr.</a:t>
            </a:r>
          </a:p>
          <a:p>
            <a:pPr lvl="1"/>
            <a:r>
              <a:rPr lang="en-US" dirty="0"/>
              <a:t>Numbers like .02% or 4.3</a:t>
            </a:r>
          </a:p>
          <a:p>
            <a:pPr marL="0" indent="0">
              <a:buNone/>
            </a:pPr>
            <a:r>
              <a:rPr lang="en-US" dirty="0"/>
              <a:t>Common algorithm: Tokenize first: use rules or ML to classify a period as either (a) part of the word or (b) a sentence-boundary. </a:t>
            </a:r>
          </a:p>
          <a:p>
            <a:pPr lvl="1"/>
            <a:r>
              <a:rPr lang="en-US" dirty="0"/>
              <a:t>An abbreviation dictionary can help</a:t>
            </a:r>
          </a:p>
          <a:p>
            <a:pPr marL="0" indent="0">
              <a:buNone/>
            </a:pPr>
            <a:r>
              <a:rPr lang="en-US" dirty="0"/>
              <a:t>Sentence segmentation can then often be done by rules based on this tokenization.</a:t>
            </a:r>
          </a:p>
        </p:txBody>
      </p:sp>
    </p:spTree>
    <p:extLst>
      <p:ext uri="{BB962C8B-B14F-4D97-AF65-F5344CB8AC3E}">
        <p14:creationId xmlns:p14="http://schemas.microsoft.com/office/powerpoint/2010/main" val="232219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sz="4000" dirty="0">
                <a:solidFill>
                  <a:schemeClr val="bg1"/>
                </a:solidFill>
                <a:ea typeface="Franklin Gothic Book" charset="0"/>
                <a:cs typeface="Franklin Gothic Book" charset="0"/>
              </a:rPr>
              <a:t>Basic Text Processing</a:t>
            </a:r>
            <a:endParaRPr lang="en-US" sz="4000" dirty="0">
              <a:solidFill>
                <a:schemeClr val="bg1"/>
              </a:solidFill>
            </a:endParaRPr>
          </a:p>
        </p:txBody>
      </p:sp>
      <p:sp>
        <p:nvSpPr>
          <p:cNvPr id="3" name="Subtitle 2"/>
          <p:cNvSpPr>
            <a:spLocks noGrp="1"/>
          </p:cNvSpPr>
          <p:nvPr>
            <p:ph idx="1"/>
          </p:nvPr>
        </p:nvSpPr>
        <p:spPr/>
        <p:txBody>
          <a:bodyPr>
            <a:normAutofit/>
          </a:bodyPr>
          <a:lstStyle/>
          <a:p>
            <a:r>
              <a:rPr lang="en-US" sz="3600" dirty="0">
                <a:solidFill>
                  <a:srgbClr val="C00000"/>
                </a:solidFill>
              </a:rPr>
              <a:t>Part of Speech Tagging</a:t>
            </a:r>
          </a:p>
        </p:txBody>
      </p:sp>
      <p:sp>
        <p:nvSpPr>
          <p:cNvPr id="4" name="Text Placeholder 3">
            <a:extLst>
              <a:ext uri="{FF2B5EF4-FFF2-40B4-BE49-F238E27FC236}">
                <a16:creationId xmlns:a16="http://schemas.microsoft.com/office/drawing/2014/main" id="{7CDFEBC3-8FF0-D643-8A81-9E0AA29FBABE}"/>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58455895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sentence?</a:t>
            </a:r>
          </a:p>
        </p:txBody>
      </p:sp>
      <p:sp>
        <p:nvSpPr>
          <p:cNvPr id="24579" name="Rectangle 3"/>
          <p:cNvSpPr>
            <a:spLocks noGrp="1" noChangeArrowheads="1"/>
          </p:cNvSpPr>
          <p:nvPr>
            <p:ph idx="1"/>
          </p:nvPr>
        </p:nvSpPr>
        <p:spPr>
          <a:xfrm>
            <a:off x="914400" y="1314450"/>
            <a:ext cx="7452360" cy="3543300"/>
          </a:xfrm>
        </p:spPr>
        <p:txBody>
          <a:bodyPr>
            <a:normAutofit lnSpcReduction="10000"/>
          </a:bodyPr>
          <a:lstStyle/>
          <a:p>
            <a:pPr marL="0" indent="0">
              <a:buNone/>
            </a:pPr>
            <a:r>
              <a:rPr lang="en-US" sz="2200" dirty="0">
                <a:solidFill>
                  <a:srgbClr val="FF0000"/>
                </a:solidFill>
              </a:rPr>
              <a:t>they lay back on the San Francisco grass and looked at the stars and their</a:t>
            </a:r>
          </a:p>
          <a:p>
            <a:endParaRPr lang="en-US" dirty="0">
              <a:solidFill>
                <a:srgbClr val="FF0000"/>
              </a:solidFill>
            </a:endParaRPr>
          </a:p>
          <a:p>
            <a:r>
              <a:rPr lang="en-US" b="1" dirty="0">
                <a:solidFill>
                  <a:srgbClr val="000000"/>
                </a:solidFill>
              </a:rPr>
              <a:t>Type</a:t>
            </a:r>
            <a:r>
              <a:rPr lang="en-US" dirty="0">
                <a:solidFill>
                  <a:srgbClr val="000000"/>
                </a:solidFill>
              </a:rPr>
              <a:t>: an element of the vocabulary.</a:t>
            </a:r>
            <a:endParaRPr lang="en-US" b="1" dirty="0">
              <a:solidFill>
                <a:srgbClr val="000000"/>
              </a:solidFill>
            </a:endParaRPr>
          </a:p>
          <a:p>
            <a:r>
              <a:rPr lang="en-US" b="1" dirty="0">
                <a:solidFill>
                  <a:srgbClr val="000000"/>
                </a:solidFill>
              </a:rPr>
              <a:t>Token</a:t>
            </a:r>
            <a:r>
              <a:rPr lang="en-US" dirty="0">
                <a:solidFill>
                  <a:srgbClr val="000000"/>
                </a:solidFill>
              </a:rPr>
              <a:t>: an instance of that type in running text.</a:t>
            </a:r>
          </a:p>
          <a:p>
            <a:r>
              <a:rPr lang="en-US" dirty="0"/>
              <a:t>How many?</a:t>
            </a:r>
          </a:p>
          <a:p>
            <a:pPr lvl="1"/>
            <a:r>
              <a:rPr lang="en-US" dirty="0"/>
              <a:t>15 tokens (or 14)</a:t>
            </a:r>
          </a:p>
          <a:p>
            <a:pPr lvl="1"/>
            <a:r>
              <a:rPr lang="en-US" dirty="0"/>
              <a:t>13 types (or 12) (or 11?)</a:t>
            </a:r>
          </a:p>
        </p:txBody>
      </p:sp>
    </p:spTree>
    <p:extLst>
      <p:ext uri="{BB962C8B-B14F-4D97-AF65-F5344CB8AC3E}">
        <p14:creationId xmlns:p14="http://schemas.microsoft.com/office/powerpoint/2010/main" val="377522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vert="horz" lIns="92075" tIns="46038" rIns="92075" bIns="46038" rtlCol="0" anchor="ctr">
            <a:normAutofit/>
          </a:bodyPr>
          <a:lstStyle/>
          <a:p>
            <a:r>
              <a:rPr lang="en-US" dirty="0"/>
              <a:t>Parts of Speech</a:t>
            </a:r>
          </a:p>
        </p:txBody>
      </p:sp>
      <p:sp>
        <p:nvSpPr>
          <p:cNvPr id="5125" name="Rectangle 3"/>
          <p:cNvSpPr>
            <a:spLocks noGrp="1" noChangeArrowheads="1"/>
          </p:cNvSpPr>
          <p:nvPr>
            <p:ph idx="1"/>
          </p:nvPr>
        </p:nvSpPr>
        <p:spPr>
          <a:xfrm>
            <a:off x="822961" y="1200150"/>
            <a:ext cx="8149589" cy="3823648"/>
          </a:xfrm>
        </p:spPr>
        <p:txBody>
          <a:bodyPr vert="horz" lIns="92075" tIns="46038" rIns="92075" bIns="46038" rtlCol="0">
            <a:normAutofit fontScale="92500" lnSpcReduction="10000"/>
          </a:bodyPr>
          <a:lstStyle/>
          <a:p>
            <a:r>
              <a:rPr lang="en-US" dirty="0"/>
              <a:t>From the earliest linguistic traditions (</a:t>
            </a:r>
            <a:r>
              <a:rPr lang="en-US" dirty="0" err="1"/>
              <a:t>Yaska</a:t>
            </a:r>
            <a:r>
              <a:rPr lang="en-US" dirty="0"/>
              <a:t> and Panini 5</a:t>
            </a:r>
            <a:r>
              <a:rPr lang="en-US" baseline="30000" dirty="0"/>
              <a:t>th</a:t>
            </a:r>
            <a:r>
              <a:rPr lang="en-US" dirty="0"/>
              <a:t> C. BCE, Aristotle 4</a:t>
            </a:r>
            <a:r>
              <a:rPr lang="en-US" baseline="30000" dirty="0"/>
              <a:t>th</a:t>
            </a:r>
            <a:r>
              <a:rPr lang="en-US" dirty="0"/>
              <a:t> C. BCE), the idea that words can be classified into grammatical categories</a:t>
            </a:r>
          </a:p>
          <a:p>
            <a:pPr marL="428625" indent="-428625">
              <a:buFont typeface="Arial" panose="020B0604020202020204" pitchFamily="34" charset="0"/>
              <a:buChar char="•"/>
            </a:pPr>
            <a:r>
              <a:rPr lang="en-US" dirty="0"/>
              <a:t>part of speech, word classes, POS, POS tags</a:t>
            </a:r>
          </a:p>
          <a:p>
            <a:r>
              <a:rPr lang="en-US" dirty="0"/>
              <a:t>8 parts of speech attributed to Dionysius </a:t>
            </a:r>
            <a:r>
              <a:rPr lang="en-US" dirty="0" err="1"/>
              <a:t>Thrax</a:t>
            </a:r>
            <a:r>
              <a:rPr lang="en-US" dirty="0"/>
              <a:t> of Alexandria (c. 1</a:t>
            </a:r>
            <a:r>
              <a:rPr lang="en-US" baseline="30000" dirty="0"/>
              <a:t>st</a:t>
            </a:r>
            <a:r>
              <a:rPr lang="en-US" dirty="0"/>
              <a:t> C. BCE): </a:t>
            </a:r>
          </a:p>
          <a:p>
            <a:pPr marL="428625" indent="-428625">
              <a:buFont typeface="Arial" panose="020B0604020202020204" pitchFamily="34" charset="0"/>
              <a:buChar char="•"/>
            </a:pPr>
            <a:r>
              <a:rPr lang="en-US" dirty="0"/>
              <a:t>noun, verb, pronoun, preposition, adverb, conjunction, participle, article </a:t>
            </a:r>
          </a:p>
          <a:p>
            <a:pPr marL="428625" indent="-428625">
              <a:buFont typeface="Arial" panose="020B0604020202020204" pitchFamily="34" charset="0"/>
              <a:buChar char="•"/>
            </a:pPr>
            <a:r>
              <a:rPr lang="en-US" dirty="0"/>
              <a:t>These categories are relevant for NLP today.</a:t>
            </a:r>
          </a:p>
          <a:p>
            <a:endParaRPr lang="en-US" dirty="0"/>
          </a:p>
        </p:txBody>
      </p:sp>
    </p:spTree>
    <p:extLst>
      <p:ext uri="{BB962C8B-B14F-4D97-AF65-F5344CB8AC3E}">
        <p14:creationId xmlns:p14="http://schemas.microsoft.com/office/powerpoint/2010/main" val="2940600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822960" y="119702"/>
            <a:ext cx="8206740" cy="680397"/>
          </a:xfrm>
        </p:spPr>
        <p:txBody>
          <a:bodyPr vert="horz" lIns="92075" tIns="46038" rIns="92075" bIns="46038" rtlCol="0" anchor="ctr">
            <a:normAutofit/>
          </a:bodyPr>
          <a:lstStyle/>
          <a:p>
            <a:r>
              <a:rPr lang="en-US" dirty="0"/>
              <a:t>Two classes of words: Open vs. Closed</a:t>
            </a:r>
          </a:p>
        </p:txBody>
      </p:sp>
      <p:sp>
        <p:nvSpPr>
          <p:cNvPr id="300035" name="Rectangle 3"/>
          <p:cNvSpPr>
            <a:spLocks noGrp="1" noChangeArrowheads="1"/>
          </p:cNvSpPr>
          <p:nvPr>
            <p:ph idx="1"/>
          </p:nvPr>
        </p:nvSpPr>
        <p:spPr>
          <a:xfrm>
            <a:off x="822961" y="1200150"/>
            <a:ext cx="8035289" cy="3943350"/>
          </a:xfrm>
        </p:spPr>
        <p:txBody>
          <a:bodyPr vert="horz" lIns="92075" tIns="46038" rIns="92075" bIns="46038" rtlCol="0">
            <a:normAutofit fontScale="92500" lnSpcReduction="20000"/>
          </a:bodyPr>
          <a:lstStyle/>
          <a:p>
            <a:r>
              <a:rPr lang="en-US" sz="3375" dirty="0"/>
              <a:t>Closed class words</a:t>
            </a:r>
          </a:p>
          <a:p>
            <a:pPr lvl="1">
              <a:buFont typeface="Arial" panose="020B0604020202020204" pitchFamily="34" charset="0"/>
              <a:buChar char="•"/>
            </a:pPr>
            <a:r>
              <a:rPr lang="en-US" sz="2625" dirty="0"/>
              <a:t>Relatively fixed membership</a:t>
            </a:r>
            <a:endParaRPr lang="en-US" sz="2625" b="1" i="1" dirty="0">
              <a:solidFill>
                <a:srgbClr val="0070C0"/>
              </a:solidFill>
            </a:endParaRPr>
          </a:p>
          <a:p>
            <a:pPr lvl="1">
              <a:buFont typeface="Arial" panose="020B0604020202020204" pitchFamily="34" charset="0"/>
              <a:buChar char="•"/>
            </a:pPr>
            <a:r>
              <a:rPr lang="en-US" sz="2625" dirty="0"/>
              <a:t>Usually </a:t>
            </a:r>
            <a:r>
              <a:rPr lang="en-US" sz="2625" b="1" dirty="0"/>
              <a:t>function</a:t>
            </a:r>
            <a:r>
              <a:rPr lang="en-US" sz="2625" dirty="0"/>
              <a:t> words: short, frequent words with grammatical function</a:t>
            </a:r>
            <a:endParaRPr lang="en-US" sz="2625" b="1" i="1" dirty="0">
              <a:solidFill>
                <a:srgbClr val="0070C0"/>
              </a:solidFill>
            </a:endParaRPr>
          </a:p>
          <a:p>
            <a:pPr lvl="3">
              <a:buFont typeface="Arial" panose="020B0604020202020204" pitchFamily="34" charset="0"/>
              <a:buChar char="•"/>
            </a:pPr>
            <a:r>
              <a:rPr lang="en-US" sz="2250" dirty="0"/>
              <a:t>determiners: </a:t>
            </a:r>
            <a:r>
              <a:rPr lang="en-US" sz="2250" b="1" i="1" dirty="0">
                <a:solidFill>
                  <a:srgbClr val="0070C0"/>
                </a:solidFill>
              </a:rPr>
              <a:t>a, an, the</a:t>
            </a:r>
          </a:p>
          <a:p>
            <a:pPr lvl="3">
              <a:buFont typeface="Arial" panose="020B0604020202020204" pitchFamily="34" charset="0"/>
              <a:buChar char="•"/>
            </a:pPr>
            <a:r>
              <a:rPr lang="en-US" sz="2250" dirty="0"/>
              <a:t>pronouns: </a:t>
            </a:r>
            <a:r>
              <a:rPr lang="en-US" sz="2250" b="1" i="1" dirty="0">
                <a:solidFill>
                  <a:srgbClr val="0070C0"/>
                </a:solidFill>
              </a:rPr>
              <a:t>she, he, I</a:t>
            </a:r>
          </a:p>
          <a:p>
            <a:pPr lvl="3">
              <a:buFont typeface="Arial" panose="020B0604020202020204" pitchFamily="34" charset="0"/>
              <a:buChar char="•"/>
            </a:pPr>
            <a:r>
              <a:rPr lang="en-US" sz="2250" dirty="0"/>
              <a:t>prepositions: </a:t>
            </a:r>
            <a:r>
              <a:rPr lang="en-US" sz="2250" b="1" i="1" dirty="0">
                <a:solidFill>
                  <a:srgbClr val="0070C0"/>
                </a:solidFill>
              </a:rPr>
              <a:t>on, under, over, near, by, …</a:t>
            </a:r>
          </a:p>
          <a:p>
            <a:r>
              <a:rPr lang="en-US" sz="3375" dirty="0"/>
              <a:t>Open class words</a:t>
            </a:r>
          </a:p>
          <a:p>
            <a:pPr lvl="2">
              <a:buFont typeface="Arial" panose="020B0604020202020204" pitchFamily="34" charset="0"/>
              <a:buChar char="•"/>
            </a:pPr>
            <a:r>
              <a:rPr lang="en-US" sz="2625" dirty="0"/>
              <a:t>Usually </a:t>
            </a:r>
            <a:r>
              <a:rPr lang="en-US" sz="2625" b="1" dirty="0"/>
              <a:t>content</a:t>
            </a:r>
            <a:r>
              <a:rPr lang="en-US" sz="2625" dirty="0"/>
              <a:t> words: Nouns, Verbs, Adjectives, Adverbs</a:t>
            </a:r>
          </a:p>
          <a:p>
            <a:pPr lvl="3">
              <a:buFont typeface="Arial" panose="020B0604020202020204" pitchFamily="34" charset="0"/>
              <a:buChar char="•"/>
            </a:pPr>
            <a:r>
              <a:rPr lang="en-US" sz="2225" dirty="0"/>
              <a:t>Plus interjections: </a:t>
            </a:r>
            <a:r>
              <a:rPr lang="en-US" sz="2225" b="1" dirty="0">
                <a:solidFill>
                  <a:srgbClr val="0070C0"/>
                </a:solidFill>
              </a:rPr>
              <a:t>oh, ouch, uh-huh, yes, hello</a:t>
            </a:r>
          </a:p>
          <a:p>
            <a:pPr lvl="2">
              <a:buFont typeface="Arial" panose="020B0604020202020204" pitchFamily="34" charset="0"/>
              <a:buChar char="•"/>
            </a:pPr>
            <a:r>
              <a:rPr lang="en-US" sz="2625" dirty="0"/>
              <a:t>New nouns and verbs like </a:t>
            </a:r>
            <a:r>
              <a:rPr lang="en-US" sz="2625" i="1" dirty="0"/>
              <a:t>iPhone </a:t>
            </a:r>
            <a:r>
              <a:rPr lang="en-US" sz="2625" dirty="0"/>
              <a:t>or </a:t>
            </a:r>
            <a:r>
              <a:rPr lang="en-US" sz="2625" i="1" dirty="0"/>
              <a:t>to fax</a:t>
            </a:r>
            <a:endParaRPr lang="en-US" sz="2400" dirty="0"/>
          </a:p>
          <a:p>
            <a:pPr lvl="2"/>
            <a:endParaRPr lang="en-US" sz="2400" dirty="0"/>
          </a:p>
        </p:txBody>
      </p:sp>
    </p:spTree>
    <p:extLst>
      <p:ext uri="{BB962C8B-B14F-4D97-AF65-F5344CB8AC3E}">
        <p14:creationId xmlns:p14="http://schemas.microsoft.com/office/powerpoint/2010/main" val="4045678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304800" y="2724150"/>
            <a:ext cx="8458200" cy="2286000"/>
          </a:xfrm>
          <a:prstGeom prst="rect">
            <a:avLst/>
          </a:prstGeom>
          <a:solidFill>
            <a:srgbClr val="BDFFCF"/>
          </a:solidFill>
          <a:ln w="9525">
            <a:solidFill>
              <a:schemeClr val="tx1"/>
            </a:solidFill>
            <a:miter lim="800000"/>
            <a:headEnd/>
            <a:tailEnd/>
          </a:ln>
          <a:effectLst>
            <a:outerShdw blurRad="50800" dist="38100" dir="2700000" algn="tl" rotWithShape="0">
              <a:srgbClr val="000000">
                <a:alpha val="43000"/>
              </a:srgbClr>
            </a:outerShdw>
          </a:effectLst>
        </p:spPr>
        <p:txBody>
          <a:bodyPr wrap="none" anchor="ctr"/>
          <a:lstStyle/>
          <a:p>
            <a:endParaRPr lang="en-US" sz="1800"/>
          </a:p>
        </p:txBody>
      </p:sp>
      <p:sp>
        <p:nvSpPr>
          <p:cNvPr id="4" name="Rectangle 8"/>
          <p:cNvSpPr>
            <a:spLocks noChangeArrowheads="1"/>
          </p:cNvSpPr>
          <p:nvPr/>
        </p:nvSpPr>
        <p:spPr bwMode="auto">
          <a:xfrm>
            <a:off x="304800" y="285750"/>
            <a:ext cx="8458200" cy="2286000"/>
          </a:xfrm>
          <a:prstGeom prst="rect">
            <a:avLst/>
          </a:prstGeom>
          <a:solidFill>
            <a:srgbClr val="CADBFF"/>
          </a:solidFill>
          <a:ln w="9525">
            <a:solidFill>
              <a:schemeClr val="tx1"/>
            </a:solidFill>
            <a:miter lim="800000"/>
            <a:headEnd/>
            <a:tailEnd/>
          </a:ln>
          <a:effectLst>
            <a:outerShdw blurRad="50800" dist="38100" dir="2700000" algn="tl" rotWithShape="0">
              <a:srgbClr val="000000">
                <a:alpha val="43000"/>
              </a:srgbClr>
            </a:outerShdw>
          </a:effectLst>
        </p:spPr>
        <p:txBody>
          <a:bodyPr wrap="none" anchor="ctr"/>
          <a:lstStyle/>
          <a:p>
            <a:endParaRPr lang="en-US" sz="1800" dirty="0">
              <a:solidFill>
                <a:srgbClr val="FF0000"/>
              </a:solidFill>
            </a:endParaRPr>
          </a:p>
        </p:txBody>
      </p:sp>
      <p:sp>
        <p:nvSpPr>
          <p:cNvPr id="2" name="Text Box 5"/>
          <p:cNvSpPr txBox="1">
            <a:spLocks noChangeArrowheads="1"/>
          </p:cNvSpPr>
          <p:nvPr/>
        </p:nvSpPr>
        <p:spPr bwMode="auto">
          <a:xfrm>
            <a:off x="304800" y="285751"/>
            <a:ext cx="32766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dirty="0"/>
              <a:t>Open class </a:t>
            </a:r>
            <a:r>
              <a:rPr lang="en-US" sz="1800" dirty="0"/>
              <a:t>("content") words</a:t>
            </a:r>
          </a:p>
        </p:txBody>
      </p:sp>
      <p:sp>
        <p:nvSpPr>
          <p:cNvPr id="3" name="Text Box 7"/>
          <p:cNvSpPr txBox="1">
            <a:spLocks noChangeArrowheads="1"/>
          </p:cNvSpPr>
          <p:nvPr/>
        </p:nvSpPr>
        <p:spPr bwMode="auto">
          <a:xfrm>
            <a:off x="304800" y="2724151"/>
            <a:ext cx="36576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dirty="0"/>
              <a:t>Closed class </a:t>
            </a:r>
            <a:r>
              <a:rPr lang="en-US" sz="1800" dirty="0"/>
              <a:t>("function")</a:t>
            </a:r>
          </a:p>
        </p:txBody>
      </p:sp>
      <p:sp>
        <p:nvSpPr>
          <p:cNvPr id="6" name="Rectangle 10"/>
          <p:cNvSpPr>
            <a:spLocks noChangeArrowheads="1"/>
          </p:cNvSpPr>
          <p:nvPr/>
        </p:nvSpPr>
        <p:spPr bwMode="auto">
          <a:xfrm>
            <a:off x="381000" y="666750"/>
            <a:ext cx="2667000" cy="1828800"/>
          </a:xfrm>
          <a:prstGeom prst="rect">
            <a:avLst/>
          </a:prstGeom>
          <a:solidFill>
            <a:srgbClr val="ECF3FF"/>
          </a:solid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800"/>
          </a:p>
        </p:txBody>
      </p:sp>
      <p:sp>
        <p:nvSpPr>
          <p:cNvPr id="7" name="Text Box 11"/>
          <p:cNvSpPr txBox="1">
            <a:spLocks noChangeArrowheads="1"/>
          </p:cNvSpPr>
          <p:nvPr/>
        </p:nvSpPr>
        <p:spPr bwMode="auto">
          <a:xfrm>
            <a:off x="381000" y="681039"/>
            <a:ext cx="14478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Nouns</a:t>
            </a:r>
          </a:p>
        </p:txBody>
      </p:sp>
      <p:sp>
        <p:nvSpPr>
          <p:cNvPr id="8" name="Rectangle 12"/>
          <p:cNvSpPr>
            <a:spLocks noChangeArrowheads="1"/>
          </p:cNvSpPr>
          <p:nvPr/>
        </p:nvSpPr>
        <p:spPr bwMode="auto">
          <a:xfrm>
            <a:off x="3124200" y="666750"/>
            <a:ext cx="1600200" cy="3581400"/>
          </a:xfrm>
          <a:prstGeom prst="rect">
            <a:avLst/>
          </a:prstGeom>
          <a:solidFill>
            <a:srgbClr val="ECF3FF"/>
          </a:solidFill>
          <a:ln w="9525">
            <a:solidFill>
              <a:schemeClr val="tx1"/>
            </a:solidFill>
            <a:miter lim="800000"/>
            <a:headEnd/>
            <a:tailEnd/>
          </a:ln>
          <a:effectLst>
            <a:outerShdw blurRad="50800" dist="38100" dir="2700000" algn="tl" rotWithShape="0">
              <a:srgbClr val="000000">
                <a:alpha val="43000"/>
              </a:srgbClr>
            </a:outerShdw>
          </a:effectLst>
        </p:spPr>
        <p:txBody>
          <a:bodyPr wrap="none" anchor="ctr"/>
          <a:lstStyle/>
          <a:p>
            <a:endParaRPr lang="en-US" sz="1800"/>
          </a:p>
        </p:txBody>
      </p:sp>
      <p:sp>
        <p:nvSpPr>
          <p:cNvPr id="9" name="Text Box 13"/>
          <p:cNvSpPr txBox="1">
            <a:spLocks noChangeArrowheads="1"/>
          </p:cNvSpPr>
          <p:nvPr/>
        </p:nvSpPr>
        <p:spPr bwMode="auto">
          <a:xfrm>
            <a:off x="3124200" y="681039"/>
            <a:ext cx="17526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Verbs</a:t>
            </a:r>
          </a:p>
        </p:txBody>
      </p:sp>
      <p:sp>
        <p:nvSpPr>
          <p:cNvPr id="10" name="Rectangle 14"/>
          <p:cNvSpPr>
            <a:spLocks noChangeArrowheads="1"/>
          </p:cNvSpPr>
          <p:nvPr/>
        </p:nvSpPr>
        <p:spPr bwMode="auto">
          <a:xfrm>
            <a:off x="457200" y="1123950"/>
            <a:ext cx="1219200" cy="1219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800"/>
          </a:p>
        </p:txBody>
      </p:sp>
      <p:sp>
        <p:nvSpPr>
          <p:cNvPr id="11" name="Text Box 15"/>
          <p:cNvSpPr txBox="1">
            <a:spLocks noChangeArrowheads="1"/>
          </p:cNvSpPr>
          <p:nvPr/>
        </p:nvSpPr>
        <p:spPr bwMode="auto">
          <a:xfrm>
            <a:off x="457200" y="1138238"/>
            <a:ext cx="10668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t>Proper</a:t>
            </a:r>
          </a:p>
        </p:txBody>
      </p:sp>
      <p:sp>
        <p:nvSpPr>
          <p:cNvPr id="12" name="Rectangle 16"/>
          <p:cNvSpPr>
            <a:spLocks noChangeArrowheads="1"/>
          </p:cNvSpPr>
          <p:nvPr/>
        </p:nvSpPr>
        <p:spPr bwMode="auto">
          <a:xfrm>
            <a:off x="1752600" y="1123950"/>
            <a:ext cx="1219200" cy="1219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800"/>
          </a:p>
        </p:txBody>
      </p:sp>
      <p:sp>
        <p:nvSpPr>
          <p:cNvPr id="13" name="Text Box 17"/>
          <p:cNvSpPr txBox="1">
            <a:spLocks noChangeArrowheads="1"/>
          </p:cNvSpPr>
          <p:nvPr/>
        </p:nvSpPr>
        <p:spPr bwMode="auto">
          <a:xfrm>
            <a:off x="1752600" y="1138238"/>
            <a:ext cx="13716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Common</a:t>
            </a:r>
          </a:p>
        </p:txBody>
      </p:sp>
      <p:sp>
        <p:nvSpPr>
          <p:cNvPr id="14" name="Rectangle 18"/>
          <p:cNvSpPr>
            <a:spLocks noChangeArrowheads="1"/>
          </p:cNvSpPr>
          <p:nvPr/>
        </p:nvSpPr>
        <p:spPr bwMode="auto">
          <a:xfrm>
            <a:off x="3276600" y="2876550"/>
            <a:ext cx="1219200" cy="1219200"/>
          </a:xfrm>
          <a:prstGeom prst="rect">
            <a:avLst/>
          </a:prstGeom>
          <a:solidFill>
            <a:srgbClr val="E3FFE7"/>
          </a:solid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800"/>
          </a:p>
        </p:txBody>
      </p:sp>
      <p:sp>
        <p:nvSpPr>
          <p:cNvPr id="15" name="Text Box 19"/>
          <p:cNvSpPr txBox="1">
            <a:spLocks noChangeArrowheads="1"/>
          </p:cNvSpPr>
          <p:nvPr/>
        </p:nvSpPr>
        <p:spPr bwMode="auto">
          <a:xfrm>
            <a:off x="3276600" y="2890838"/>
            <a:ext cx="10668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t>Auxiliary</a:t>
            </a:r>
          </a:p>
        </p:txBody>
      </p:sp>
      <p:sp>
        <p:nvSpPr>
          <p:cNvPr id="16" name="Rectangle 20"/>
          <p:cNvSpPr>
            <a:spLocks noChangeArrowheads="1"/>
          </p:cNvSpPr>
          <p:nvPr/>
        </p:nvSpPr>
        <p:spPr bwMode="auto">
          <a:xfrm>
            <a:off x="3276600" y="1123950"/>
            <a:ext cx="1219200" cy="1219200"/>
          </a:xfrm>
          <a:prstGeom prst="rect">
            <a:avLst/>
          </a:prstGeom>
          <a:solidFill>
            <a:srgbClr val="EAFFF5"/>
          </a:solid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800"/>
          </a:p>
        </p:txBody>
      </p:sp>
      <p:sp>
        <p:nvSpPr>
          <p:cNvPr id="17" name="Text Box 21"/>
          <p:cNvSpPr txBox="1">
            <a:spLocks noChangeArrowheads="1"/>
          </p:cNvSpPr>
          <p:nvPr/>
        </p:nvSpPr>
        <p:spPr bwMode="auto">
          <a:xfrm>
            <a:off x="3276600" y="1138239"/>
            <a:ext cx="10668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Main</a:t>
            </a:r>
          </a:p>
        </p:txBody>
      </p:sp>
      <p:sp>
        <p:nvSpPr>
          <p:cNvPr id="18" name="Rectangle 22"/>
          <p:cNvSpPr>
            <a:spLocks noChangeArrowheads="1"/>
          </p:cNvSpPr>
          <p:nvPr/>
        </p:nvSpPr>
        <p:spPr bwMode="auto">
          <a:xfrm>
            <a:off x="4876800" y="666750"/>
            <a:ext cx="3124200" cy="457200"/>
          </a:xfrm>
          <a:prstGeom prst="rect">
            <a:avLst/>
          </a:prstGeom>
          <a:solidFill>
            <a:srgbClr val="ECF3FF"/>
          </a:solidFill>
          <a:ln w="9525">
            <a:solidFill>
              <a:schemeClr val="tx1"/>
            </a:solidFill>
            <a:miter lim="800000"/>
            <a:headEnd/>
            <a:tailEnd/>
          </a:ln>
        </p:spPr>
        <p:txBody>
          <a:bodyPr wrap="none" anchor="ctr"/>
          <a:lstStyle/>
          <a:p>
            <a:endParaRPr lang="en-US" sz="1800"/>
          </a:p>
        </p:txBody>
      </p:sp>
      <p:sp>
        <p:nvSpPr>
          <p:cNvPr id="19" name="Text Box 23"/>
          <p:cNvSpPr txBox="1">
            <a:spLocks noChangeArrowheads="1"/>
          </p:cNvSpPr>
          <p:nvPr/>
        </p:nvSpPr>
        <p:spPr bwMode="auto">
          <a:xfrm>
            <a:off x="4876800" y="681039"/>
            <a:ext cx="17526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Adjectives</a:t>
            </a:r>
          </a:p>
        </p:txBody>
      </p:sp>
      <p:sp>
        <p:nvSpPr>
          <p:cNvPr id="20" name="Rectangle 24"/>
          <p:cNvSpPr>
            <a:spLocks noChangeArrowheads="1"/>
          </p:cNvSpPr>
          <p:nvPr/>
        </p:nvSpPr>
        <p:spPr bwMode="auto">
          <a:xfrm>
            <a:off x="4876800" y="1200150"/>
            <a:ext cx="3124200" cy="457200"/>
          </a:xfrm>
          <a:prstGeom prst="rect">
            <a:avLst/>
          </a:prstGeom>
          <a:solidFill>
            <a:srgbClr val="ECF3FF"/>
          </a:solidFill>
          <a:ln w="9525">
            <a:solidFill>
              <a:schemeClr val="tx1"/>
            </a:solidFill>
            <a:miter lim="800000"/>
            <a:headEnd/>
            <a:tailEnd/>
          </a:ln>
        </p:spPr>
        <p:txBody>
          <a:bodyPr wrap="none" anchor="ctr"/>
          <a:lstStyle/>
          <a:p>
            <a:endParaRPr lang="en-US" sz="1800"/>
          </a:p>
        </p:txBody>
      </p:sp>
      <p:sp>
        <p:nvSpPr>
          <p:cNvPr id="21" name="Text Box 25"/>
          <p:cNvSpPr txBox="1">
            <a:spLocks noChangeArrowheads="1"/>
          </p:cNvSpPr>
          <p:nvPr/>
        </p:nvSpPr>
        <p:spPr bwMode="auto">
          <a:xfrm>
            <a:off x="4876800" y="1214439"/>
            <a:ext cx="17526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Adverbs</a:t>
            </a:r>
          </a:p>
        </p:txBody>
      </p:sp>
      <p:sp>
        <p:nvSpPr>
          <p:cNvPr id="22" name="Rectangle 26"/>
          <p:cNvSpPr>
            <a:spLocks noChangeArrowheads="1"/>
          </p:cNvSpPr>
          <p:nvPr/>
        </p:nvSpPr>
        <p:spPr bwMode="auto">
          <a:xfrm>
            <a:off x="4876800" y="3257550"/>
            <a:ext cx="2362200" cy="457200"/>
          </a:xfrm>
          <a:prstGeom prst="rect">
            <a:avLst/>
          </a:prstGeom>
          <a:solidFill>
            <a:srgbClr val="E3FFE7"/>
          </a:solidFill>
          <a:ln w="9525">
            <a:solidFill>
              <a:schemeClr val="tx1"/>
            </a:solidFill>
            <a:miter lim="800000"/>
            <a:headEnd/>
            <a:tailEnd/>
          </a:ln>
        </p:spPr>
        <p:txBody>
          <a:bodyPr wrap="none" anchor="ctr"/>
          <a:lstStyle/>
          <a:p>
            <a:endParaRPr lang="en-US" sz="1800"/>
          </a:p>
        </p:txBody>
      </p:sp>
      <p:sp>
        <p:nvSpPr>
          <p:cNvPr id="23" name="Text Box 27"/>
          <p:cNvSpPr txBox="1">
            <a:spLocks noChangeArrowheads="1"/>
          </p:cNvSpPr>
          <p:nvPr/>
        </p:nvSpPr>
        <p:spPr bwMode="auto">
          <a:xfrm>
            <a:off x="4876800" y="3271838"/>
            <a:ext cx="17526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Prepositions</a:t>
            </a:r>
          </a:p>
        </p:txBody>
      </p:sp>
      <p:sp>
        <p:nvSpPr>
          <p:cNvPr id="24" name="Rectangle 28"/>
          <p:cNvSpPr>
            <a:spLocks noChangeArrowheads="1"/>
          </p:cNvSpPr>
          <p:nvPr/>
        </p:nvSpPr>
        <p:spPr bwMode="auto">
          <a:xfrm>
            <a:off x="4876800" y="3790950"/>
            <a:ext cx="2362200" cy="457200"/>
          </a:xfrm>
          <a:prstGeom prst="rect">
            <a:avLst/>
          </a:prstGeom>
          <a:solidFill>
            <a:srgbClr val="E3FFE7"/>
          </a:solidFill>
          <a:ln w="9525">
            <a:solidFill>
              <a:schemeClr val="tx1"/>
            </a:solidFill>
            <a:miter lim="800000"/>
            <a:headEnd/>
            <a:tailEnd/>
          </a:ln>
        </p:spPr>
        <p:txBody>
          <a:bodyPr wrap="none" anchor="ctr"/>
          <a:lstStyle/>
          <a:p>
            <a:endParaRPr lang="en-US" sz="1800"/>
          </a:p>
        </p:txBody>
      </p:sp>
      <p:sp>
        <p:nvSpPr>
          <p:cNvPr id="25" name="Text Box 29"/>
          <p:cNvSpPr txBox="1">
            <a:spLocks noChangeArrowheads="1"/>
          </p:cNvSpPr>
          <p:nvPr/>
        </p:nvSpPr>
        <p:spPr bwMode="auto">
          <a:xfrm>
            <a:off x="4876800" y="3805239"/>
            <a:ext cx="17526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t>Particles</a:t>
            </a:r>
          </a:p>
        </p:txBody>
      </p:sp>
      <p:sp>
        <p:nvSpPr>
          <p:cNvPr id="26" name="Rectangle 30"/>
          <p:cNvSpPr>
            <a:spLocks noChangeArrowheads="1"/>
          </p:cNvSpPr>
          <p:nvPr/>
        </p:nvSpPr>
        <p:spPr bwMode="auto">
          <a:xfrm>
            <a:off x="457200" y="3257550"/>
            <a:ext cx="2362200" cy="457200"/>
          </a:xfrm>
          <a:prstGeom prst="rect">
            <a:avLst/>
          </a:prstGeom>
          <a:solidFill>
            <a:srgbClr val="E3FFE7"/>
          </a:solidFill>
          <a:ln w="9525">
            <a:solidFill>
              <a:schemeClr val="tx1"/>
            </a:solidFill>
            <a:miter lim="800000"/>
            <a:headEnd/>
            <a:tailEnd/>
          </a:ln>
        </p:spPr>
        <p:txBody>
          <a:bodyPr wrap="none" anchor="ctr"/>
          <a:lstStyle/>
          <a:p>
            <a:endParaRPr lang="en-US" sz="1800"/>
          </a:p>
        </p:txBody>
      </p:sp>
      <p:sp>
        <p:nvSpPr>
          <p:cNvPr id="27" name="Text Box 31"/>
          <p:cNvSpPr txBox="1">
            <a:spLocks noChangeArrowheads="1"/>
          </p:cNvSpPr>
          <p:nvPr/>
        </p:nvSpPr>
        <p:spPr bwMode="auto">
          <a:xfrm>
            <a:off x="457200" y="3271838"/>
            <a:ext cx="17526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Determiners</a:t>
            </a:r>
          </a:p>
        </p:txBody>
      </p:sp>
      <p:sp>
        <p:nvSpPr>
          <p:cNvPr id="28" name="Rectangle 32"/>
          <p:cNvSpPr>
            <a:spLocks noChangeArrowheads="1"/>
          </p:cNvSpPr>
          <p:nvPr/>
        </p:nvSpPr>
        <p:spPr bwMode="auto">
          <a:xfrm>
            <a:off x="457200" y="3790950"/>
            <a:ext cx="2362200" cy="457200"/>
          </a:xfrm>
          <a:prstGeom prst="rect">
            <a:avLst/>
          </a:prstGeom>
          <a:solidFill>
            <a:srgbClr val="E3FFE7"/>
          </a:solidFill>
          <a:ln w="9525">
            <a:solidFill>
              <a:schemeClr val="tx1"/>
            </a:solidFill>
            <a:miter lim="800000"/>
            <a:headEnd/>
            <a:tailEnd/>
          </a:ln>
        </p:spPr>
        <p:txBody>
          <a:bodyPr wrap="none" anchor="ctr"/>
          <a:lstStyle/>
          <a:p>
            <a:endParaRPr lang="en-US" sz="1800"/>
          </a:p>
        </p:txBody>
      </p:sp>
      <p:sp>
        <p:nvSpPr>
          <p:cNvPr id="29" name="Text Box 33"/>
          <p:cNvSpPr txBox="1">
            <a:spLocks noChangeArrowheads="1"/>
          </p:cNvSpPr>
          <p:nvPr/>
        </p:nvSpPr>
        <p:spPr bwMode="auto">
          <a:xfrm>
            <a:off x="457200" y="3805238"/>
            <a:ext cx="1752600" cy="369332"/>
          </a:xfrm>
          <a:prstGeom prst="rect">
            <a:avLst/>
          </a:prstGeom>
          <a:solidFill>
            <a:srgbClr val="EAFFF5"/>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Conjunctions</a:t>
            </a:r>
          </a:p>
        </p:txBody>
      </p:sp>
      <p:sp>
        <p:nvSpPr>
          <p:cNvPr id="30" name="Rectangle 34"/>
          <p:cNvSpPr>
            <a:spLocks noChangeArrowheads="1"/>
          </p:cNvSpPr>
          <p:nvPr/>
        </p:nvSpPr>
        <p:spPr bwMode="auto">
          <a:xfrm>
            <a:off x="457200" y="4324350"/>
            <a:ext cx="2362200" cy="457200"/>
          </a:xfrm>
          <a:prstGeom prst="rect">
            <a:avLst/>
          </a:prstGeom>
          <a:solidFill>
            <a:srgbClr val="E3FFE7"/>
          </a:solidFill>
          <a:ln w="9525">
            <a:solidFill>
              <a:schemeClr val="tx1"/>
            </a:solidFill>
            <a:miter lim="800000"/>
            <a:headEnd/>
            <a:tailEnd/>
          </a:ln>
        </p:spPr>
        <p:txBody>
          <a:bodyPr wrap="none" anchor="ctr"/>
          <a:lstStyle/>
          <a:p>
            <a:endParaRPr lang="en-US" sz="1800"/>
          </a:p>
        </p:txBody>
      </p:sp>
      <p:sp>
        <p:nvSpPr>
          <p:cNvPr id="31" name="Text Box 35"/>
          <p:cNvSpPr txBox="1">
            <a:spLocks noChangeArrowheads="1"/>
          </p:cNvSpPr>
          <p:nvPr/>
        </p:nvSpPr>
        <p:spPr bwMode="auto">
          <a:xfrm>
            <a:off x="457200" y="4338639"/>
            <a:ext cx="17526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Pronouns</a:t>
            </a:r>
          </a:p>
        </p:txBody>
      </p:sp>
      <p:sp>
        <p:nvSpPr>
          <p:cNvPr id="32" name="Text Box 36"/>
          <p:cNvSpPr txBox="1">
            <a:spLocks noChangeArrowheads="1"/>
          </p:cNvSpPr>
          <p:nvPr/>
        </p:nvSpPr>
        <p:spPr bwMode="auto">
          <a:xfrm>
            <a:off x="7086600" y="2190750"/>
            <a:ext cx="14478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i="1" dirty="0">
                <a:solidFill>
                  <a:srgbClr val="FF3300"/>
                </a:solidFill>
              </a:rPr>
              <a:t>… more</a:t>
            </a:r>
          </a:p>
        </p:txBody>
      </p:sp>
      <p:sp>
        <p:nvSpPr>
          <p:cNvPr id="33" name="Text Box 37"/>
          <p:cNvSpPr txBox="1">
            <a:spLocks noChangeArrowheads="1"/>
          </p:cNvSpPr>
          <p:nvPr/>
        </p:nvSpPr>
        <p:spPr bwMode="auto">
          <a:xfrm>
            <a:off x="7467600" y="3790951"/>
            <a:ext cx="11430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i="1" dirty="0">
                <a:solidFill>
                  <a:srgbClr val="FF3300"/>
                </a:solidFill>
              </a:rPr>
              <a:t>… more</a:t>
            </a:r>
          </a:p>
        </p:txBody>
      </p:sp>
      <p:sp>
        <p:nvSpPr>
          <p:cNvPr id="34" name="Text Box 38"/>
          <p:cNvSpPr txBox="1">
            <a:spLocks noChangeArrowheads="1"/>
          </p:cNvSpPr>
          <p:nvPr/>
        </p:nvSpPr>
        <p:spPr bwMode="auto">
          <a:xfrm>
            <a:off x="533400" y="1560513"/>
            <a:ext cx="1066800" cy="6340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1600" i="1" dirty="0">
                <a:solidFill>
                  <a:schemeClr val="accent2"/>
                </a:solidFill>
              </a:rPr>
              <a:t>Janet</a:t>
            </a:r>
          </a:p>
          <a:p>
            <a:pPr eaLnBrk="1" hangingPunct="1">
              <a:spcBef>
                <a:spcPct val="20000"/>
              </a:spcBef>
            </a:pPr>
            <a:r>
              <a:rPr lang="en-US" sz="1600" i="1" dirty="0">
                <a:solidFill>
                  <a:schemeClr val="accent2"/>
                </a:solidFill>
              </a:rPr>
              <a:t>Italy</a:t>
            </a:r>
          </a:p>
        </p:txBody>
      </p:sp>
      <p:sp>
        <p:nvSpPr>
          <p:cNvPr id="35" name="Text Box 39"/>
          <p:cNvSpPr txBox="1">
            <a:spLocks noChangeArrowheads="1"/>
          </p:cNvSpPr>
          <p:nvPr/>
        </p:nvSpPr>
        <p:spPr bwMode="auto">
          <a:xfrm>
            <a:off x="1828800" y="1560514"/>
            <a:ext cx="1066800" cy="6340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1600" i="1" dirty="0">
                <a:solidFill>
                  <a:schemeClr val="accent2"/>
                </a:solidFill>
              </a:rPr>
              <a:t>cat,  cats</a:t>
            </a:r>
          </a:p>
          <a:p>
            <a:pPr eaLnBrk="1" hangingPunct="1">
              <a:spcBef>
                <a:spcPct val="20000"/>
              </a:spcBef>
            </a:pPr>
            <a:r>
              <a:rPr lang="en-US" sz="1600" i="1" dirty="0">
                <a:solidFill>
                  <a:schemeClr val="accent2"/>
                </a:solidFill>
              </a:rPr>
              <a:t>mango</a:t>
            </a:r>
          </a:p>
        </p:txBody>
      </p:sp>
      <p:sp>
        <p:nvSpPr>
          <p:cNvPr id="36" name="Text Box 40"/>
          <p:cNvSpPr txBox="1">
            <a:spLocks noChangeArrowheads="1"/>
          </p:cNvSpPr>
          <p:nvPr/>
        </p:nvSpPr>
        <p:spPr bwMode="auto">
          <a:xfrm>
            <a:off x="3352800" y="1581151"/>
            <a:ext cx="1143000" cy="6340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1600" i="1" dirty="0">
                <a:solidFill>
                  <a:schemeClr val="accent2"/>
                </a:solidFill>
              </a:rPr>
              <a:t>eat</a:t>
            </a:r>
          </a:p>
          <a:p>
            <a:pPr eaLnBrk="1" hangingPunct="1">
              <a:spcBef>
                <a:spcPct val="20000"/>
              </a:spcBef>
            </a:pPr>
            <a:r>
              <a:rPr lang="en-US" sz="1600" i="1" dirty="0">
                <a:solidFill>
                  <a:schemeClr val="accent2"/>
                </a:solidFill>
              </a:rPr>
              <a:t>went</a:t>
            </a:r>
          </a:p>
        </p:txBody>
      </p:sp>
      <p:sp>
        <p:nvSpPr>
          <p:cNvPr id="37" name="Text Box 41"/>
          <p:cNvSpPr txBox="1">
            <a:spLocks noChangeArrowheads="1"/>
          </p:cNvSpPr>
          <p:nvPr/>
        </p:nvSpPr>
        <p:spPr bwMode="auto">
          <a:xfrm>
            <a:off x="3352800" y="3313113"/>
            <a:ext cx="1143000" cy="6340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1600" i="1">
                <a:solidFill>
                  <a:schemeClr val="accent2"/>
                </a:solidFill>
              </a:rPr>
              <a:t>can</a:t>
            </a:r>
          </a:p>
          <a:p>
            <a:pPr eaLnBrk="1" hangingPunct="1">
              <a:spcBef>
                <a:spcPct val="20000"/>
              </a:spcBef>
            </a:pPr>
            <a:r>
              <a:rPr lang="en-US" sz="1600" i="1">
                <a:solidFill>
                  <a:schemeClr val="accent2"/>
                </a:solidFill>
              </a:rPr>
              <a:t>had</a:t>
            </a:r>
          </a:p>
        </p:txBody>
      </p:sp>
      <p:sp>
        <p:nvSpPr>
          <p:cNvPr id="38" name="Text Box 42"/>
          <p:cNvSpPr txBox="1">
            <a:spLocks noChangeArrowheads="1"/>
          </p:cNvSpPr>
          <p:nvPr/>
        </p:nvSpPr>
        <p:spPr bwMode="auto">
          <a:xfrm>
            <a:off x="6172200" y="711201"/>
            <a:ext cx="198120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1600" i="1" dirty="0">
                <a:solidFill>
                  <a:schemeClr val="accent2"/>
                </a:solidFill>
              </a:rPr>
              <a:t>old   green   tasty</a:t>
            </a:r>
          </a:p>
        </p:txBody>
      </p:sp>
      <p:sp>
        <p:nvSpPr>
          <p:cNvPr id="39" name="Text Box 43"/>
          <p:cNvSpPr txBox="1">
            <a:spLocks noChangeArrowheads="1"/>
          </p:cNvSpPr>
          <p:nvPr/>
        </p:nvSpPr>
        <p:spPr bwMode="auto">
          <a:xfrm>
            <a:off x="6172200" y="1244600"/>
            <a:ext cx="182880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1600" i="1" dirty="0">
                <a:solidFill>
                  <a:schemeClr val="accent2"/>
                </a:solidFill>
              </a:rPr>
              <a:t>slowly yesterday</a:t>
            </a:r>
          </a:p>
        </p:txBody>
      </p:sp>
      <p:sp>
        <p:nvSpPr>
          <p:cNvPr id="40" name="Text Box 44"/>
          <p:cNvSpPr txBox="1">
            <a:spLocks noChangeArrowheads="1"/>
          </p:cNvSpPr>
          <p:nvPr/>
        </p:nvSpPr>
        <p:spPr bwMode="auto">
          <a:xfrm>
            <a:off x="6324600" y="3302000"/>
            <a:ext cx="114300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1600" i="1">
                <a:solidFill>
                  <a:schemeClr val="accent2"/>
                </a:solidFill>
              </a:rPr>
              <a:t>to with</a:t>
            </a:r>
          </a:p>
        </p:txBody>
      </p:sp>
      <p:sp>
        <p:nvSpPr>
          <p:cNvPr id="41" name="Text Box 45"/>
          <p:cNvSpPr txBox="1">
            <a:spLocks noChangeArrowheads="1"/>
          </p:cNvSpPr>
          <p:nvPr/>
        </p:nvSpPr>
        <p:spPr bwMode="auto">
          <a:xfrm>
            <a:off x="6324600" y="3835400"/>
            <a:ext cx="114300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1600" i="1" dirty="0">
                <a:solidFill>
                  <a:schemeClr val="accent2"/>
                </a:solidFill>
              </a:rPr>
              <a:t>off   up</a:t>
            </a:r>
          </a:p>
        </p:txBody>
      </p:sp>
      <p:sp>
        <p:nvSpPr>
          <p:cNvPr id="42" name="Text Box 46"/>
          <p:cNvSpPr txBox="1">
            <a:spLocks noChangeArrowheads="1"/>
          </p:cNvSpPr>
          <p:nvPr/>
        </p:nvSpPr>
        <p:spPr bwMode="auto">
          <a:xfrm>
            <a:off x="1752600" y="3302001"/>
            <a:ext cx="114300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1600" i="1" dirty="0">
                <a:solidFill>
                  <a:schemeClr val="accent2"/>
                </a:solidFill>
              </a:rPr>
              <a:t>the some</a:t>
            </a:r>
          </a:p>
        </p:txBody>
      </p:sp>
      <p:sp>
        <p:nvSpPr>
          <p:cNvPr id="43" name="Text Box 47"/>
          <p:cNvSpPr txBox="1">
            <a:spLocks noChangeArrowheads="1"/>
          </p:cNvSpPr>
          <p:nvPr/>
        </p:nvSpPr>
        <p:spPr bwMode="auto">
          <a:xfrm>
            <a:off x="1905000" y="3835400"/>
            <a:ext cx="114300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1600" i="1">
                <a:solidFill>
                  <a:schemeClr val="accent2"/>
                </a:solidFill>
              </a:rPr>
              <a:t>and or</a:t>
            </a:r>
          </a:p>
        </p:txBody>
      </p:sp>
      <p:sp>
        <p:nvSpPr>
          <p:cNvPr id="44" name="Text Box 48"/>
          <p:cNvSpPr txBox="1">
            <a:spLocks noChangeArrowheads="1"/>
          </p:cNvSpPr>
          <p:nvPr/>
        </p:nvSpPr>
        <p:spPr bwMode="auto">
          <a:xfrm>
            <a:off x="1905000" y="4368800"/>
            <a:ext cx="114300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1600" i="1" dirty="0">
                <a:solidFill>
                  <a:schemeClr val="accent2"/>
                </a:solidFill>
              </a:rPr>
              <a:t>they its</a:t>
            </a:r>
          </a:p>
        </p:txBody>
      </p:sp>
      <p:sp>
        <p:nvSpPr>
          <p:cNvPr id="45" name="Rectangle 49"/>
          <p:cNvSpPr>
            <a:spLocks noChangeArrowheads="1"/>
          </p:cNvSpPr>
          <p:nvPr/>
        </p:nvSpPr>
        <p:spPr bwMode="auto">
          <a:xfrm>
            <a:off x="4876800" y="1885950"/>
            <a:ext cx="1219200" cy="1219200"/>
          </a:xfrm>
          <a:prstGeom prst="rect">
            <a:avLst/>
          </a:prstGeom>
          <a:solidFill>
            <a:srgbClr val="EAFFF5"/>
          </a:solidFill>
          <a:ln w="9525">
            <a:solidFill>
              <a:schemeClr val="tx1"/>
            </a:solidFill>
            <a:miter lim="800000"/>
            <a:headEnd/>
            <a:tailEnd/>
          </a:ln>
        </p:spPr>
        <p:txBody>
          <a:bodyPr wrap="none" anchor="ctr"/>
          <a:lstStyle/>
          <a:p>
            <a:endParaRPr lang="en-US" sz="1800"/>
          </a:p>
        </p:txBody>
      </p:sp>
      <p:sp>
        <p:nvSpPr>
          <p:cNvPr id="46" name="Text Box 50"/>
          <p:cNvSpPr txBox="1">
            <a:spLocks noChangeArrowheads="1"/>
          </p:cNvSpPr>
          <p:nvPr/>
        </p:nvSpPr>
        <p:spPr bwMode="auto">
          <a:xfrm>
            <a:off x="4876800" y="1900238"/>
            <a:ext cx="11430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Numbers</a:t>
            </a:r>
          </a:p>
        </p:txBody>
      </p:sp>
      <p:sp>
        <p:nvSpPr>
          <p:cNvPr id="47" name="Text Box 51"/>
          <p:cNvSpPr txBox="1">
            <a:spLocks noChangeArrowheads="1"/>
          </p:cNvSpPr>
          <p:nvPr/>
        </p:nvSpPr>
        <p:spPr bwMode="auto">
          <a:xfrm>
            <a:off x="4953000" y="2322514"/>
            <a:ext cx="1143000" cy="6340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1600" i="1">
                <a:solidFill>
                  <a:schemeClr val="accent2"/>
                </a:solidFill>
              </a:rPr>
              <a:t>122,312</a:t>
            </a:r>
          </a:p>
          <a:p>
            <a:pPr eaLnBrk="1" hangingPunct="1">
              <a:spcBef>
                <a:spcPct val="20000"/>
              </a:spcBef>
            </a:pPr>
            <a:r>
              <a:rPr lang="en-US" sz="1600" i="1">
                <a:solidFill>
                  <a:schemeClr val="accent2"/>
                </a:solidFill>
              </a:rPr>
              <a:t>one</a:t>
            </a:r>
          </a:p>
        </p:txBody>
      </p:sp>
      <p:sp>
        <p:nvSpPr>
          <p:cNvPr id="48" name="Rectangle 28"/>
          <p:cNvSpPr>
            <a:spLocks noChangeArrowheads="1"/>
          </p:cNvSpPr>
          <p:nvPr/>
        </p:nvSpPr>
        <p:spPr bwMode="auto">
          <a:xfrm>
            <a:off x="6221896" y="1714500"/>
            <a:ext cx="2362200" cy="457200"/>
          </a:xfrm>
          <a:prstGeom prst="rect">
            <a:avLst/>
          </a:prstGeom>
          <a:solidFill>
            <a:srgbClr val="DDF0FF"/>
          </a:solidFill>
          <a:ln w="9525">
            <a:solidFill>
              <a:schemeClr val="tx1"/>
            </a:solidFill>
            <a:miter lim="800000"/>
            <a:headEnd/>
            <a:tailEnd/>
          </a:ln>
        </p:spPr>
        <p:txBody>
          <a:bodyPr wrap="none" anchor="ctr"/>
          <a:lstStyle/>
          <a:p>
            <a:r>
              <a:rPr lang="en-US" sz="1800" dirty="0">
                <a:latin typeface="Arial"/>
                <a:cs typeface="Arial"/>
              </a:rPr>
              <a:t>Interjections</a:t>
            </a:r>
          </a:p>
        </p:txBody>
      </p:sp>
      <p:sp>
        <p:nvSpPr>
          <p:cNvPr id="49" name="Text Box 45"/>
          <p:cNvSpPr txBox="1">
            <a:spLocks noChangeArrowheads="1"/>
          </p:cNvSpPr>
          <p:nvPr/>
        </p:nvSpPr>
        <p:spPr bwMode="auto">
          <a:xfrm>
            <a:off x="7543800" y="1790700"/>
            <a:ext cx="114300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1600" i="1" dirty="0">
                <a:solidFill>
                  <a:schemeClr val="accent2"/>
                </a:solidFill>
              </a:rPr>
              <a:t>Ow  hello</a:t>
            </a:r>
          </a:p>
        </p:txBody>
      </p:sp>
    </p:spTree>
    <p:extLst>
      <p:ext uri="{BB962C8B-B14F-4D97-AF65-F5344CB8AC3E}">
        <p14:creationId xmlns:p14="http://schemas.microsoft.com/office/powerpoint/2010/main" val="375089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Part-of-Speech Tagging</a:t>
            </a:r>
          </a:p>
        </p:txBody>
      </p:sp>
      <p:sp>
        <p:nvSpPr>
          <p:cNvPr id="44035" name="Rectangle 3"/>
          <p:cNvSpPr>
            <a:spLocks noGrp="1" noChangeArrowheads="1"/>
          </p:cNvSpPr>
          <p:nvPr>
            <p:ph type="body" idx="1"/>
          </p:nvPr>
        </p:nvSpPr>
        <p:spPr>
          <a:xfrm>
            <a:off x="822961" y="1028701"/>
            <a:ext cx="7543801" cy="3995097"/>
          </a:xfrm>
        </p:spPr>
        <p:txBody>
          <a:bodyPr>
            <a:normAutofit/>
          </a:bodyPr>
          <a:lstStyle/>
          <a:p>
            <a:r>
              <a:rPr lang="en-US" dirty="0"/>
              <a:t>Assigning a part-of-speech to each word in a text. </a:t>
            </a:r>
          </a:p>
          <a:p>
            <a:r>
              <a:rPr lang="en-US" dirty="0"/>
              <a:t>Words often have more than one POS. </a:t>
            </a:r>
          </a:p>
          <a:p>
            <a:r>
              <a:rPr lang="en-US" b="1" dirty="0"/>
              <a:t>book</a:t>
            </a:r>
            <a:r>
              <a:rPr lang="en-US" dirty="0"/>
              <a:t>:</a:t>
            </a:r>
          </a:p>
          <a:p>
            <a:pPr marL="386954" indent="-258366">
              <a:buFont typeface="Arial" panose="020B0604020202020204" pitchFamily="34" charset="0"/>
              <a:buChar char="•"/>
            </a:pPr>
            <a:r>
              <a:rPr lang="en-US" dirty="0"/>
              <a:t>VERB: (</a:t>
            </a:r>
            <a:r>
              <a:rPr lang="en-US" b="1" i="1" dirty="0"/>
              <a:t>Book</a:t>
            </a:r>
            <a:r>
              <a:rPr lang="en-US" i="1" dirty="0"/>
              <a:t> that flight</a:t>
            </a:r>
            <a:r>
              <a:rPr lang="en-US" dirty="0"/>
              <a:t>) </a:t>
            </a:r>
          </a:p>
          <a:p>
            <a:pPr marL="386954" indent="-258366">
              <a:buFont typeface="Arial" panose="020B0604020202020204" pitchFamily="34" charset="0"/>
              <a:buChar char="•"/>
            </a:pPr>
            <a:r>
              <a:rPr lang="en-US" dirty="0"/>
              <a:t>NOUN: (</a:t>
            </a:r>
            <a:r>
              <a:rPr lang="en-US" i="1" dirty="0"/>
              <a:t>Hand me that </a:t>
            </a:r>
            <a:r>
              <a:rPr lang="en-US" b="1" i="1" dirty="0"/>
              <a:t>book</a:t>
            </a:r>
            <a:r>
              <a:rPr lang="en-US" dirty="0"/>
              <a:t>).</a:t>
            </a:r>
          </a:p>
        </p:txBody>
      </p:sp>
    </p:spTree>
    <p:extLst>
      <p:ext uri="{BB962C8B-B14F-4D97-AF65-F5344CB8AC3E}">
        <p14:creationId xmlns:p14="http://schemas.microsoft.com/office/powerpoint/2010/main" val="3934058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7E8C-7175-8745-A027-C2330BD34D5D}"/>
              </a:ext>
            </a:extLst>
          </p:cNvPr>
          <p:cNvSpPr>
            <a:spLocks noGrp="1"/>
          </p:cNvSpPr>
          <p:nvPr>
            <p:ph type="title"/>
          </p:nvPr>
        </p:nvSpPr>
        <p:spPr/>
        <p:txBody>
          <a:bodyPr/>
          <a:lstStyle/>
          <a:p>
            <a:r>
              <a:rPr lang="en-US" dirty="0"/>
              <a:t>Part-of-Speech Tagging</a:t>
            </a:r>
          </a:p>
        </p:txBody>
      </p:sp>
      <p:pic>
        <p:nvPicPr>
          <p:cNvPr id="5" name="Content Placeholder 4">
            <a:extLst>
              <a:ext uri="{FF2B5EF4-FFF2-40B4-BE49-F238E27FC236}">
                <a16:creationId xmlns:a16="http://schemas.microsoft.com/office/drawing/2014/main" id="{D7CFA837-E182-DB46-B235-6F1C23F6E0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57350" y="1771650"/>
            <a:ext cx="5544368" cy="3148653"/>
          </a:xfrm>
        </p:spPr>
      </p:pic>
      <p:sp>
        <p:nvSpPr>
          <p:cNvPr id="6" name="TextBox 5">
            <a:extLst>
              <a:ext uri="{FF2B5EF4-FFF2-40B4-BE49-F238E27FC236}">
                <a16:creationId xmlns:a16="http://schemas.microsoft.com/office/drawing/2014/main" id="{9DAD0A20-FCE8-AF43-B623-7FD1CE1E3EFB}"/>
              </a:ext>
            </a:extLst>
          </p:cNvPr>
          <p:cNvSpPr txBox="1"/>
          <p:nvPr/>
        </p:nvSpPr>
        <p:spPr>
          <a:xfrm>
            <a:off x="822961" y="1066584"/>
            <a:ext cx="9251251" cy="461665"/>
          </a:xfrm>
          <a:prstGeom prst="rect">
            <a:avLst/>
          </a:prstGeom>
          <a:noFill/>
        </p:spPr>
        <p:txBody>
          <a:bodyPr wrap="none" rtlCol="0">
            <a:spAutoFit/>
          </a:bodyPr>
          <a:lstStyle/>
          <a:p>
            <a:r>
              <a:rPr lang="en-US" dirty="0"/>
              <a:t>Map from sequence x</a:t>
            </a:r>
            <a:r>
              <a:rPr lang="en-US" baseline="-25000" dirty="0"/>
              <a:t>1</a:t>
            </a:r>
            <a:r>
              <a:rPr lang="en-US" dirty="0"/>
              <a:t>,…,</a:t>
            </a:r>
            <a:r>
              <a:rPr lang="en-US" dirty="0" err="1"/>
              <a:t>x</a:t>
            </a:r>
            <a:r>
              <a:rPr lang="en-US" baseline="-25000" dirty="0" err="1"/>
              <a:t>n</a:t>
            </a:r>
            <a:r>
              <a:rPr lang="en-US" dirty="0"/>
              <a:t> of words to y</a:t>
            </a:r>
            <a:r>
              <a:rPr lang="en-US" baseline="-25000" dirty="0"/>
              <a:t>1</a:t>
            </a:r>
            <a:r>
              <a:rPr lang="en-US" dirty="0"/>
              <a:t>,…,</a:t>
            </a:r>
            <a:r>
              <a:rPr lang="en-US" dirty="0" err="1"/>
              <a:t>y</a:t>
            </a:r>
            <a:r>
              <a:rPr lang="en-US" baseline="-25000" dirty="0" err="1"/>
              <a:t>n</a:t>
            </a:r>
            <a:r>
              <a:rPr lang="en-US" dirty="0"/>
              <a:t> of POS tags </a:t>
            </a:r>
          </a:p>
        </p:txBody>
      </p:sp>
    </p:spTree>
    <p:extLst>
      <p:ext uri="{BB962C8B-B14F-4D97-AF65-F5344CB8AC3E}">
        <p14:creationId xmlns:p14="http://schemas.microsoft.com/office/powerpoint/2010/main" val="20805814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1663A-A9DD-5042-B907-06E63FF6703D}"/>
              </a:ext>
            </a:extLst>
          </p:cNvPr>
          <p:cNvSpPr>
            <a:spLocks noGrp="1"/>
          </p:cNvSpPr>
          <p:nvPr>
            <p:ph type="title"/>
          </p:nvPr>
        </p:nvSpPr>
        <p:spPr/>
        <p:txBody>
          <a:bodyPr/>
          <a:lstStyle/>
          <a:p>
            <a:r>
              <a:rPr lang="en-US" dirty="0"/>
              <a:t>"Universal Dependencies" </a:t>
            </a:r>
            <a:r>
              <a:rPr lang="en-US" dirty="0" err="1"/>
              <a:t>Tagset</a:t>
            </a:r>
            <a:endParaRPr lang="en-US" dirty="0"/>
          </a:p>
        </p:txBody>
      </p:sp>
      <p:pic>
        <p:nvPicPr>
          <p:cNvPr id="5" name="Content Placeholder 4">
            <a:extLst>
              <a:ext uri="{FF2B5EF4-FFF2-40B4-BE49-F238E27FC236}">
                <a16:creationId xmlns:a16="http://schemas.microsoft.com/office/drawing/2014/main" id="{E227E36F-FC19-A64F-B84B-EEF2C985C6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8486" y="858888"/>
            <a:ext cx="7468274" cy="4219575"/>
          </a:xfrm>
        </p:spPr>
      </p:pic>
      <p:sp>
        <p:nvSpPr>
          <p:cNvPr id="6" name="TextBox 5">
            <a:extLst>
              <a:ext uri="{FF2B5EF4-FFF2-40B4-BE49-F238E27FC236}">
                <a16:creationId xmlns:a16="http://schemas.microsoft.com/office/drawing/2014/main" id="{F5CD4976-125E-CA45-A1D8-7B750827639E}"/>
              </a:ext>
            </a:extLst>
          </p:cNvPr>
          <p:cNvSpPr txBox="1"/>
          <p:nvPr/>
        </p:nvSpPr>
        <p:spPr>
          <a:xfrm>
            <a:off x="7852108" y="459901"/>
            <a:ext cx="2053767" cy="369332"/>
          </a:xfrm>
          <a:prstGeom prst="rect">
            <a:avLst/>
          </a:prstGeom>
          <a:noFill/>
        </p:spPr>
        <p:txBody>
          <a:bodyPr wrap="none" rtlCol="0">
            <a:spAutoFit/>
          </a:bodyPr>
          <a:lstStyle/>
          <a:p>
            <a:r>
              <a:rPr lang="en-US" sz="1800" dirty="0" err="1"/>
              <a:t>Nivre</a:t>
            </a:r>
            <a:r>
              <a:rPr lang="en-US" sz="1800" dirty="0"/>
              <a:t> et al. 2016</a:t>
            </a:r>
          </a:p>
        </p:txBody>
      </p:sp>
    </p:spTree>
    <p:extLst>
      <p:ext uri="{BB962C8B-B14F-4D97-AF65-F5344CB8AC3E}">
        <p14:creationId xmlns:p14="http://schemas.microsoft.com/office/powerpoint/2010/main" val="623076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AFCB-48E7-3347-97D4-58BCA1335EF3}"/>
              </a:ext>
            </a:extLst>
          </p:cNvPr>
          <p:cNvSpPr>
            <a:spLocks noGrp="1"/>
          </p:cNvSpPr>
          <p:nvPr>
            <p:ph type="title"/>
          </p:nvPr>
        </p:nvSpPr>
        <p:spPr/>
        <p:txBody>
          <a:bodyPr/>
          <a:lstStyle/>
          <a:p>
            <a:r>
              <a:rPr lang="en-US" dirty="0"/>
              <a:t>Sample "Tagged" English sentences</a:t>
            </a:r>
          </a:p>
        </p:txBody>
      </p:sp>
      <p:sp>
        <p:nvSpPr>
          <p:cNvPr id="3" name="Content Placeholder 2">
            <a:extLst>
              <a:ext uri="{FF2B5EF4-FFF2-40B4-BE49-F238E27FC236}">
                <a16:creationId xmlns:a16="http://schemas.microsoft.com/office/drawing/2014/main" id="{48560D7D-AE63-2942-B8C2-D8B08CF6DA5B}"/>
              </a:ext>
            </a:extLst>
          </p:cNvPr>
          <p:cNvSpPr>
            <a:spLocks noGrp="1"/>
          </p:cNvSpPr>
          <p:nvPr>
            <p:ph idx="1"/>
          </p:nvPr>
        </p:nvSpPr>
        <p:spPr/>
        <p:txBody>
          <a:bodyPr/>
          <a:lstStyle/>
          <a:p>
            <a:r>
              <a:rPr lang="en-US" dirty="0"/>
              <a:t>There/</a:t>
            </a:r>
            <a:r>
              <a:rPr lang="en-US" dirty="0">
                <a:solidFill>
                  <a:srgbClr val="FF0000"/>
                </a:solidFill>
              </a:rPr>
              <a:t>PRO</a:t>
            </a:r>
            <a:r>
              <a:rPr lang="en-US" dirty="0"/>
              <a:t> were/</a:t>
            </a:r>
            <a:r>
              <a:rPr lang="en-US" dirty="0">
                <a:solidFill>
                  <a:srgbClr val="FF0000"/>
                </a:solidFill>
              </a:rPr>
              <a:t>VERB</a:t>
            </a:r>
            <a:r>
              <a:rPr lang="en-US" dirty="0"/>
              <a:t> 70/</a:t>
            </a:r>
            <a:r>
              <a:rPr lang="en-US" dirty="0">
                <a:solidFill>
                  <a:srgbClr val="FF0000"/>
                </a:solidFill>
              </a:rPr>
              <a:t>NUM</a:t>
            </a:r>
            <a:r>
              <a:rPr lang="en-US" dirty="0"/>
              <a:t> children/</a:t>
            </a:r>
            <a:r>
              <a:rPr lang="en-US" dirty="0">
                <a:solidFill>
                  <a:srgbClr val="FF0000"/>
                </a:solidFill>
              </a:rPr>
              <a:t>NOUN</a:t>
            </a:r>
            <a:r>
              <a:rPr lang="en-US" dirty="0"/>
              <a:t> there/</a:t>
            </a:r>
            <a:r>
              <a:rPr lang="en-US" dirty="0">
                <a:solidFill>
                  <a:srgbClr val="FF0000"/>
                </a:solidFill>
              </a:rPr>
              <a:t>ADV</a:t>
            </a:r>
            <a:r>
              <a:rPr lang="en-US" dirty="0"/>
              <a:t> ./</a:t>
            </a:r>
            <a:r>
              <a:rPr lang="en-US" dirty="0">
                <a:solidFill>
                  <a:srgbClr val="FF0000"/>
                </a:solidFill>
              </a:rPr>
              <a:t>PUNC</a:t>
            </a:r>
          </a:p>
          <a:p>
            <a:r>
              <a:rPr lang="en-US" dirty="0"/>
              <a:t>Preliminary/</a:t>
            </a:r>
            <a:r>
              <a:rPr lang="en-US" dirty="0">
                <a:solidFill>
                  <a:srgbClr val="FF0000"/>
                </a:solidFill>
              </a:rPr>
              <a:t>ADJ</a:t>
            </a:r>
            <a:r>
              <a:rPr lang="en-US" dirty="0"/>
              <a:t> findings/</a:t>
            </a:r>
            <a:r>
              <a:rPr lang="en-US" dirty="0">
                <a:solidFill>
                  <a:srgbClr val="FF0000"/>
                </a:solidFill>
              </a:rPr>
              <a:t>NOUN</a:t>
            </a:r>
            <a:r>
              <a:rPr lang="en-US" dirty="0"/>
              <a:t> were/</a:t>
            </a:r>
            <a:r>
              <a:rPr lang="en-US" dirty="0">
                <a:solidFill>
                  <a:srgbClr val="FF0000"/>
                </a:solidFill>
              </a:rPr>
              <a:t>AUX</a:t>
            </a:r>
            <a:r>
              <a:rPr lang="en-US" dirty="0"/>
              <a:t> reported/</a:t>
            </a:r>
            <a:r>
              <a:rPr lang="en-US" dirty="0">
                <a:solidFill>
                  <a:srgbClr val="FF0000"/>
                </a:solidFill>
              </a:rPr>
              <a:t>VERB</a:t>
            </a:r>
            <a:r>
              <a:rPr lang="en-US" dirty="0"/>
              <a:t> in/</a:t>
            </a:r>
            <a:r>
              <a:rPr lang="en-US" dirty="0">
                <a:solidFill>
                  <a:srgbClr val="FF0000"/>
                </a:solidFill>
              </a:rPr>
              <a:t>ADP</a:t>
            </a:r>
            <a:r>
              <a:rPr lang="en-US" dirty="0"/>
              <a:t> today/</a:t>
            </a:r>
            <a:r>
              <a:rPr lang="en-US" dirty="0">
                <a:solidFill>
                  <a:srgbClr val="FF0000"/>
                </a:solidFill>
              </a:rPr>
              <a:t>NOUN</a:t>
            </a:r>
            <a:r>
              <a:rPr lang="en-US" dirty="0"/>
              <a:t> ’s/</a:t>
            </a:r>
            <a:r>
              <a:rPr lang="en-US" dirty="0">
                <a:solidFill>
                  <a:srgbClr val="FF0000"/>
                </a:solidFill>
              </a:rPr>
              <a:t>PART</a:t>
            </a:r>
            <a:r>
              <a:rPr lang="en-US" dirty="0"/>
              <a:t> New/</a:t>
            </a:r>
            <a:r>
              <a:rPr lang="en-US" dirty="0">
                <a:solidFill>
                  <a:srgbClr val="FF0000"/>
                </a:solidFill>
              </a:rPr>
              <a:t>PROPN</a:t>
            </a:r>
            <a:r>
              <a:rPr lang="en-US" dirty="0"/>
              <a:t> England/</a:t>
            </a:r>
            <a:r>
              <a:rPr lang="en-US" dirty="0">
                <a:solidFill>
                  <a:srgbClr val="FF0000"/>
                </a:solidFill>
              </a:rPr>
              <a:t>PROPN</a:t>
            </a:r>
            <a:r>
              <a:rPr lang="en-US" dirty="0"/>
              <a:t> Journal/</a:t>
            </a:r>
            <a:r>
              <a:rPr lang="en-US" dirty="0">
                <a:solidFill>
                  <a:srgbClr val="FF0000"/>
                </a:solidFill>
              </a:rPr>
              <a:t>PROPN</a:t>
            </a:r>
            <a:r>
              <a:rPr lang="en-US" dirty="0"/>
              <a:t> of/</a:t>
            </a:r>
            <a:r>
              <a:rPr lang="en-US" dirty="0">
                <a:solidFill>
                  <a:srgbClr val="FF0000"/>
                </a:solidFill>
              </a:rPr>
              <a:t>ADP</a:t>
            </a:r>
            <a:r>
              <a:rPr lang="en-US" dirty="0"/>
              <a:t> Medicine/</a:t>
            </a:r>
            <a:r>
              <a:rPr lang="en-US" dirty="0">
                <a:solidFill>
                  <a:srgbClr val="FF0000"/>
                </a:solidFill>
              </a:rPr>
              <a:t>PROPN</a:t>
            </a:r>
          </a:p>
          <a:p>
            <a:endParaRPr lang="en-US" dirty="0"/>
          </a:p>
        </p:txBody>
      </p:sp>
    </p:spTree>
    <p:extLst>
      <p:ext uri="{BB962C8B-B14F-4D97-AF65-F5344CB8AC3E}">
        <p14:creationId xmlns:p14="http://schemas.microsoft.com/office/powerpoint/2010/main" val="6250351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p:txBody>
          <a:bodyPr/>
          <a:lstStyle/>
          <a:p>
            <a:r>
              <a:rPr lang="en-US" dirty="0"/>
              <a:t>Why Part of Speech Tagging?</a:t>
            </a:r>
          </a:p>
        </p:txBody>
      </p:sp>
      <p:sp>
        <p:nvSpPr>
          <p:cNvPr id="542723" name="Rectangle 1027"/>
          <p:cNvSpPr>
            <a:spLocks noGrp="1" noChangeArrowheads="1"/>
          </p:cNvSpPr>
          <p:nvPr>
            <p:ph idx="1"/>
          </p:nvPr>
        </p:nvSpPr>
        <p:spPr>
          <a:xfrm>
            <a:off x="304800" y="1352550"/>
            <a:ext cx="8534400" cy="3581400"/>
          </a:xfrm>
        </p:spPr>
        <p:txBody>
          <a:bodyPr>
            <a:normAutofit/>
          </a:bodyPr>
          <a:lstStyle/>
          <a:p>
            <a:pPr lvl="1"/>
            <a:r>
              <a:rPr lang="en-US" dirty="0"/>
              <a:t>Can be useful for other NLP tasks</a:t>
            </a:r>
          </a:p>
          <a:p>
            <a:pPr lvl="2"/>
            <a:r>
              <a:rPr lang="en-US" dirty="0"/>
              <a:t>Parsing: POS tagging can improve syntactic parsing</a:t>
            </a:r>
          </a:p>
          <a:p>
            <a:pPr lvl="2"/>
            <a:r>
              <a:rPr lang="en-US" dirty="0"/>
              <a:t>MT: reordering of adjectives and nouns (say from Spanish to English)</a:t>
            </a:r>
          </a:p>
          <a:p>
            <a:pPr lvl="2"/>
            <a:r>
              <a:rPr lang="en-US" dirty="0"/>
              <a:t>Sentiment or affective tasks: may want to distinguish adjectives or other POS</a:t>
            </a:r>
          </a:p>
          <a:p>
            <a:pPr lvl="2"/>
            <a:r>
              <a:rPr lang="en-US" dirty="0"/>
              <a:t>Text-to-speech (how do we pronounce </a:t>
            </a:r>
            <a:r>
              <a:rPr lang="ja-JP" altLang="en-US"/>
              <a:t>“</a:t>
            </a:r>
            <a:r>
              <a:rPr lang="en-US" dirty="0"/>
              <a:t>lead</a:t>
            </a:r>
            <a:r>
              <a:rPr lang="ja-JP" altLang="en-US"/>
              <a:t>”</a:t>
            </a:r>
            <a:r>
              <a:rPr lang="en-US" altLang="ja-JP" dirty="0"/>
              <a:t> or "object"</a:t>
            </a:r>
            <a:r>
              <a:rPr lang="en-US" dirty="0"/>
              <a:t>?)</a:t>
            </a:r>
          </a:p>
          <a:p>
            <a:pPr lvl="1"/>
            <a:r>
              <a:rPr lang="en-US" dirty="0"/>
              <a:t>Or linguistic or language-analytic computational tasks</a:t>
            </a:r>
          </a:p>
          <a:p>
            <a:pPr lvl="2"/>
            <a:r>
              <a:rPr lang="en-US" dirty="0"/>
              <a:t>Need to control for POS when studying linguistic change like creation of new words, or meaning shift</a:t>
            </a:r>
          </a:p>
          <a:p>
            <a:pPr lvl="2"/>
            <a:r>
              <a:rPr lang="en-US" dirty="0"/>
              <a:t>Or control for POS in measuring meaning similarity or difference</a:t>
            </a:r>
          </a:p>
          <a:p>
            <a:pPr lvl="2"/>
            <a:endParaRPr lang="en-US" dirty="0"/>
          </a:p>
        </p:txBody>
      </p:sp>
    </p:spTree>
    <p:extLst>
      <p:ext uri="{BB962C8B-B14F-4D97-AF65-F5344CB8AC3E}">
        <p14:creationId xmlns:p14="http://schemas.microsoft.com/office/powerpoint/2010/main" val="291432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542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9"/>
                                          </p:stCondLst>
                                        </p:cTn>
                                        <p:tgtEl>
                                          <p:spTgt spid="542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9"/>
                                          </p:stCondLst>
                                        </p:cTn>
                                        <p:tgtEl>
                                          <p:spTgt spid="542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9"/>
                                          </p:stCondLst>
                                        </p:cTn>
                                        <p:tgtEl>
                                          <p:spTgt spid="542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9"/>
                                          </p:stCondLst>
                                        </p:cTn>
                                        <p:tgtEl>
                                          <p:spTgt spid="5427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542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9"/>
                                          </p:stCondLst>
                                        </p:cTn>
                                        <p:tgtEl>
                                          <p:spTgt spid="5427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9"/>
                                          </p:stCondLst>
                                        </p:cTn>
                                        <p:tgtEl>
                                          <p:spTgt spid="542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3" grpId="0" uiExpand="1" build="p" bldLvl="2"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dirty="0"/>
              <a:t>How difficult is POS tagging in English?</a:t>
            </a:r>
          </a:p>
        </p:txBody>
      </p:sp>
      <p:sp>
        <p:nvSpPr>
          <p:cNvPr id="91139" name="Rectangle 3"/>
          <p:cNvSpPr>
            <a:spLocks noGrp="1" noChangeArrowheads="1"/>
          </p:cNvSpPr>
          <p:nvPr>
            <p:ph type="body" idx="1"/>
          </p:nvPr>
        </p:nvSpPr>
        <p:spPr>
          <a:xfrm>
            <a:off x="822961" y="1200150"/>
            <a:ext cx="7543801" cy="3823648"/>
          </a:xfrm>
        </p:spPr>
        <p:txBody>
          <a:bodyPr>
            <a:normAutofit lnSpcReduction="10000"/>
          </a:bodyPr>
          <a:lstStyle/>
          <a:p>
            <a:r>
              <a:rPr lang="en-US" sz="2250" dirty="0"/>
              <a:t>Roughly 15% of word types are ambiguous</a:t>
            </a:r>
          </a:p>
          <a:p>
            <a:pPr marL="428625" indent="-428625">
              <a:spcBef>
                <a:spcPts val="450"/>
              </a:spcBef>
              <a:buFont typeface="Arial" panose="020B0604020202020204" pitchFamily="34" charset="0"/>
              <a:buChar char="•"/>
            </a:pPr>
            <a:r>
              <a:rPr lang="en-US" sz="1800" dirty="0"/>
              <a:t>Hence 85% of word types are unambiguous</a:t>
            </a:r>
          </a:p>
          <a:p>
            <a:pPr marL="428625" indent="-428625">
              <a:spcBef>
                <a:spcPts val="450"/>
              </a:spcBef>
              <a:buFont typeface="Arial" panose="020B0604020202020204" pitchFamily="34" charset="0"/>
              <a:buChar char="•"/>
            </a:pPr>
            <a:r>
              <a:rPr lang="en-US" sz="1800" i="1" dirty="0">
                <a:solidFill>
                  <a:srgbClr val="FF0000"/>
                </a:solidFill>
              </a:rPr>
              <a:t>Janet</a:t>
            </a:r>
            <a:r>
              <a:rPr lang="en-US" sz="1800" i="1" dirty="0"/>
              <a:t> </a:t>
            </a:r>
            <a:r>
              <a:rPr lang="en-US" sz="1800" dirty="0"/>
              <a:t>is always PROPN, </a:t>
            </a:r>
            <a:r>
              <a:rPr lang="en-US" sz="1800" i="1" dirty="0">
                <a:solidFill>
                  <a:srgbClr val="FF0000"/>
                </a:solidFill>
              </a:rPr>
              <a:t>hesitantly</a:t>
            </a:r>
            <a:r>
              <a:rPr lang="en-US" sz="1800" i="1" dirty="0"/>
              <a:t> </a:t>
            </a:r>
            <a:r>
              <a:rPr lang="en-US" sz="1800" dirty="0"/>
              <a:t>is always ADV </a:t>
            </a:r>
          </a:p>
          <a:p>
            <a:r>
              <a:rPr lang="en-US" sz="2250" dirty="0"/>
              <a:t>But those 15% tend to be very common. </a:t>
            </a:r>
          </a:p>
          <a:p>
            <a:r>
              <a:rPr lang="en-US" sz="2250" dirty="0"/>
              <a:t>So ~60% of word tokens are ambiguous</a:t>
            </a:r>
          </a:p>
          <a:p>
            <a:r>
              <a:rPr lang="en-US" sz="2250" dirty="0"/>
              <a:t>E.g., </a:t>
            </a:r>
            <a:r>
              <a:rPr lang="en-US" sz="2250" i="1" dirty="0">
                <a:solidFill>
                  <a:srgbClr val="FF0000"/>
                </a:solidFill>
              </a:rPr>
              <a:t>back</a:t>
            </a:r>
            <a:endParaRPr lang="en-US" sz="2250" dirty="0">
              <a:solidFill>
                <a:srgbClr val="FF0000"/>
              </a:solidFill>
            </a:endParaRPr>
          </a:p>
          <a:p>
            <a:pPr marL="396865" lvl="1" indent="0">
              <a:spcBef>
                <a:spcPts val="0"/>
              </a:spcBef>
              <a:buNone/>
            </a:pPr>
            <a:r>
              <a:rPr lang="en-US" sz="1800" dirty="0"/>
              <a:t>earnings growth took a </a:t>
            </a:r>
            <a:r>
              <a:rPr lang="en-US" sz="1800" dirty="0">
                <a:solidFill>
                  <a:srgbClr val="FF0000"/>
                </a:solidFill>
              </a:rPr>
              <a:t>back</a:t>
            </a:r>
            <a:r>
              <a:rPr lang="en-US" sz="1800" dirty="0"/>
              <a:t>/ADJ seat</a:t>
            </a:r>
          </a:p>
          <a:p>
            <a:pPr marL="396865" lvl="1" indent="0">
              <a:spcBef>
                <a:spcPts val="0"/>
              </a:spcBef>
              <a:buNone/>
            </a:pPr>
            <a:r>
              <a:rPr lang="en-US" sz="1800" dirty="0"/>
              <a:t>a small building in the </a:t>
            </a:r>
            <a:r>
              <a:rPr lang="en-US" sz="1800" dirty="0">
                <a:solidFill>
                  <a:srgbClr val="FF0000"/>
                </a:solidFill>
              </a:rPr>
              <a:t>back</a:t>
            </a:r>
            <a:r>
              <a:rPr lang="en-US" sz="1800" dirty="0"/>
              <a:t>/NOUN</a:t>
            </a:r>
          </a:p>
          <a:p>
            <a:pPr marL="396865" lvl="1" indent="0">
              <a:spcBef>
                <a:spcPts val="0"/>
              </a:spcBef>
              <a:buNone/>
            </a:pPr>
            <a:r>
              <a:rPr lang="en-US" sz="1800" dirty="0"/>
              <a:t>a clear majority of senators </a:t>
            </a:r>
            <a:r>
              <a:rPr lang="en-US" sz="1800" dirty="0">
                <a:solidFill>
                  <a:srgbClr val="FF0000"/>
                </a:solidFill>
              </a:rPr>
              <a:t>back</a:t>
            </a:r>
            <a:r>
              <a:rPr lang="en-US" sz="1800" dirty="0"/>
              <a:t>/VERB the bill </a:t>
            </a:r>
          </a:p>
          <a:p>
            <a:pPr marL="396865" lvl="1" indent="0">
              <a:spcBef>
                <a:spcPts val="0"/>
              </a:spcBef>
              <a:buNone/>
            </a:pPr>
            <a:r>
              <a:rPr lang="en-US" sz="1800" dirty="0"/>
              <a:t>enable the country to buy </a:t>
            </a:r>
            <a:r>
              <a:rPr lang="en-US" sz="1800" dirty="0">
                <a:solidFill>
                  <a:srgbClr val="FF0000"/>
                </a:solidFill>
              </a:rPr>
              <a:t>back</a:t>
            </a:r>
            <a:r>
              <a:rPr lang="en-US" sz="1800" dirty="0"/>
              <a:t>/PART debt</a:t>
            </a:r>
          </a:p>
          <a:p>
            <a:pPr marL="396865" lvl="1" indent="0">
              <a:spcBef>
                <a:spcPts val="0"/>
              </a:spcBef>
              <a:buNone/>
            </a:pPr>
            <a:r>
              <a:rPr lang="en-US" sz="1800" dirty="0"/>
              <a:t>I was twenty-one </a:t>
            </a:r>
            <a:r>
              <a:rPr lang="en-US" sz="1800" dirty="0">
                <a:solidFill>
                  <a:srgbClr val="FF0000"/>
                </a:solidFill>
              </a:rPr>
              <a:t>back</a:t>
            </a:r>
            <a:r>
              <a:rPr lang="en-US" sz="1800" dirty="0"/>
              <a:t>/ADV then </a:t>
            </a:r>
          </a:p>
        </p:txBody>
      </p:sp>
    </p:spTree>
    <p:extLst>
      <p:ext uri="{BB962C8B-B14F-4D97-AF65-F5344CB8AC3E}">
        <p14:creationId xmlns:p14="http://schemas.microsoft.com/office/powerpoint/2010/main" val="22025666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POS tagging performance in English</a:t>
            </a:r>
          </a:p>
        </p:txBody>
      </p:sp>
      <p:sp>
        <p:nvSpPr>
          <p:cNvPr id="546819" name="Rectangle 3"/>
          <p:cNvSpPr>
            <a:spLocks noGrp="1" noChangeArrowheads="1"/>
          </p:cNvSpPr>
          <p:nvPr>
            <p:ph idx="1"/>
          </p:nvPr>
        </p:nvSpPr>
        <p:spPr>
          <a:xfrm>
            <a:off x="822961" y="1085850"/>
            <a:ext cx="7543801" cy="4057650"/>
          </a:xfrm>
        </p:spPr>
        <p:txBody>
          <a:bodyPr>
            <a:normAutofit fontScale="92500" lnSpcReduction="10000"/>
          </a:bodyPr>
          <a:lstStyle/>
          <a:p>
            <a:r>
              <a:rPr lang="en-US" dirty="0"/>
              <a:t>How many tags are correct?  (Tag accuracy)</a:t>
            </a:r>
          </a:p>
          <a:p>
            <a:pPr lvl="1"/>
            <a:r>
              <a:rPr lang="en-US" dirty="0"/>
              <a:t>About 97%</a:t>
            </a:r>
          </a:p>
          <a:p>
            <a:pPr lvl="2"/>
            <a:r>
              <a:rPr lang="en-US" dirty="0"/>
              <a:t>Hasn't changed in the last 10+ years</a:t>
            </a:r>
          </a:p>
          <a:p>
            <a:pPr lvl="2"/>
            <a:r>
              <a:rPr lang="en-US" dirty="0"/>
              <a:t>HMMs, CRFs, BERT perform similarly .</a:t>
            </a:r>
          </a:p>
          <a:p>
            <a:pPr lvl="2"/>
            <a:r>
              <a:rPr lang="en-US" dirty="0"/>
              <a:t>Human accuracy about the same</a:t>
            </a:r>
          </a:p>
          <a:p>
            <a:r>
              <a:rPr lang="en-US" dirty="0"/>
              <a:t>But baseline is 92%!</a:t>
            </a:r>
          </a:p>
          <a:p>
            <a:pPr lvl="1"/>
            <a:r>
              <a:rPr lang="en-US" dirty="0"/>
              <a:t>Baseline is performance of stupidest possible method</a:t>
            </a:r>
          </a:p>
          <a:p>
            <a:pPr lvl="2"/>
            <a:r>
              <a:rPr lang="en-US" dirty="0"/>
              <a:t>"Most frequent class baseline" is an important baseline for many tasks</a:t>
            </a:r>
          </a:p>
          <a:p>
            <a:pPr lvl="3"/>
            <a:r>
              <a:rPr lang="en-US" dirty="0"/>
              <a:t>Tag every word with its most frequent tag</a:t>
            </a:r>
          </a:p>
          <a:p>
            <a:pPr lvl="3"/>
            <a:r>
              <a:rPr lang="en-US" dirty="0"/>
              <a:t>(and tag unknown words as nouns)</a:t>
            </a:r>
          </a:p>
          <a:p>
            <a:pPr lvl="1"/>
            <a:r>
              <a:rPr lang="en-US" dirty="0"/>
              <a:t>Partly easy because</a:t>
            </a:r>
          </a:p>
          <a:p>
            <a:pPr lvl="2"/>
            <a:r>
              <a:rPr lang="en-US" dirty="0"/>
              <a:t>Many words are unambiguous</a:t>
            </a:r>
          </a:p>
        </p:txBody>
      </p:sp>
    </p:spTree>
    <p:extLst>
      <p:ext uri="{BB962C8B-B14F-4D97-AF65-F5344CB8AC3E}">
        <p14:creationId xmlns:p14="http://schemas.microsoft.com/office/powerpoint/2010/main" val="2936560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681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4681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4681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46819">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4681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4681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4681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468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46819">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4681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54681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19"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corpus?</a:t>
            </a:r>
          </a:p>
        </p:txBody>
      </p:sp>
      <p:sp>
        <p:nvSpPr>
          <p:cNvPr id="24579" name="Rectangle 3"/>
          <p:cNvSpPr>
            <a:spLocks noGrp="1" noChangeArrowheads="1"/>
          </p:cNvSpPr>
          <p:nvPr>
            <p:ph idx="1"/>
          </p:nvPr>
        </p:nvSpPr>
        <p:spPr>
          <a:xfrm>
            <a:off x="457200" y="895350"/>
            <a:ext cx="8458200" cy="4419600"/>
          </a:xfrm>
        </p:spPr>
        <p:txBody>
          <a:bodyPr/>
          <a:lstStyle/>
          <a:p>
            <a:pPr marL="0" indent="0">
              <a:buNone/>
            </a:pPr>
            <a:r>
              <a:rPr lang="en-US" sz="2400" b="1" i="1" dirty="0"/>
              <a:t>N</a:t>
            </a:r>
            <a:r>
              <a:rPr lang="en-US" sz="2400" dirty="0"/>
              <a:t> = number of tokens</a:t>
            </a:r>
          </a:p>
          <a:p>
            <a:pPr marL="0" indent="0">
              <a:buNone/>
            </a:pPr>
            <a:r>
              <a:rPr lang="en-US" sz="2400" b="1" i="1" dirty="0"/>
              <a:t>V</a:t>
            </a:r>
            <a:r>
              <a:rPr lang="en-US" sz="2400" dirty="0"/>
              <a:t> = vocabulary = set of types, </a:t>
            </a:r>
            <a:r>
              <a:rPr lang="en-US" sz="2400" b="1" dirty="0"/>
              <a:t>|</a:t>
            </a:r>
            <a:r>
              <a:rPr lang="en-US" sz="2400" b="1" i="1" dirty="0"/>
              <a:t>V</a:t>
            </a:r>
            <a:r>
              <a:rPr lang="en-US" sz="2400" b="1" dirty="0"/>
              <a:t>|</a:t>
            </a:r>
            <a:r>
              <a:rPr lang="en-US" sz="2400" i="1" dirty="0"/>
              <a:t> </a:t>
            </a:r>
            <a:r>
              <a:rPr lang="en-US" sz="2400" dirty="0"/>
              <a:t>is size of vocabulary</a:t>
            </a:r>
          </a:p>
          <a:p>
            <a:pPr marL="0" indent="0">
              <a:buNone/>
            </a:pPr>
            <a:r>
              <a:rPr lang="en-US" sz="2000" dirty="0"/>
              <a:t>Heaps Law = </a:t>
            </a:r>
            <a:r>
              <a:rPr lang="en-US" sz="2000" dirty="0" err="1"/>
              <a:t>Herdan's</a:t>
            </a:r>
            <a:r>
              <a:rPr lang="en-US" sz="2000" dirty="0"/>
              <a:t> Law =                                 where often .67 &lt; β &lt; .75</a:t>
            </a:r>
          </a:p>
          <a:p>
            <a:pPr marL="0" indent="0">
              <a:buNone/>
            </a:pPr>
            <a:r>
              <a:rPr lang="en-US" sz="2000" dirty="0"/>
              <a:t>i.e., vocabulary size grows with &gt; square root of the number of word tokens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2" name="Table 1"/>
          <p:cNvGraphicFramePr>
            <a:graphicFrameLocks noGrp="1"/>
          </p:cNvGraphicFramePr>
          <p:nvPr/>
        </p:nvGraphicFramePr>
        <p:xfrm>
          <a:off x="685800" y="2724150"/>
          <a:ext cx="7848600" cy="19812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370840">
                <a:tc>
                  <a:txBody>
                    <a:bodyPr/>
                    <a:lstStyle/>
                    <a:p>
                      <a:endParaRPr lang="en-US" sz="2000" dirty="0"/>
                    </a:p>
                  </a:txBody>
                  <a:tcPr/>
                </a:tc>
                <a:tc>
                  <a:txBody>
                    <a:bodyPr/>
                    <a:lstStyle/>
                    <a:p>
                      <a:r>
                        <a:rPr lang="en-US" sz="2000" dirty="0"/>
                        <a:t>Tokens = N</a:t>
                      </a:r>
                    </a:p>
                  </a:txBody>
                  <a:tcPr/>
                </a:tc>
                <a:tc>
                  <a:txBody>
                    <a:bodyPr/>
                    <a:lstStyle/>
                    <a:p>
                      <a:r>
                        <a:rPr lang="en-US" sz="2000" dirty="0"/>
                        <a:t>Types = |V|</a:t>
                      </a:r>
                    </a:p>
                  </a:txBody>
                  <a:tcPr/>
                </a:tc>
                <a:extLst>
                  <a:ext uri="{0D108BD9-81ED-4DB2-BD59-A6C34878D82A}">
                    <a16:rowId xmlns:a16="http://schemas.microsoft.com/office/drawing/2014/main" val="10000"/>
                  </a:ext>
                </a:extLst>
              </a:tr>
              <a:tr h="370840">
                <a:tc>
                  <a:txBody>
                    <a:bodyPr/>
                    <a:lstStyle/>
                    <a:p>
                      <a:r>
                        <a:rPr lang="en-US" sz="2000" dirty="0"/>
                        <a:t>Switchboard phone</a:t>
                      </a:r>
                      <a:r>
                        <a:rPr lang="en-US" sz="2000" baseline="0" dirty="0"/>
                        <a:t> conversations</a:t>
                      </a:r>
                      <a:endParaRPr lang="en-US" sz="2000" dirty="0"/>
                    </a:p>
                  </a:txBody>
                  <a:tcPr/>
                </a:tc>
                <a:tc>
                  <a:txBody>
                    <a:bodyPr/>
                    <a:lstStyle/>
                    <a:p>
                      <a:r>
                        <a:rPr lang="en-US" sz="2000" dirty="0"/>
                        <a:t>2.4 million</a:t>
                      </a:r>
                    </a:p>
                  </a:txBody>
                  <a:tcPr/>
                </a:tc>
                <a:tc>
                  <a:txBody>
                    <a:bodyPr/>
                    <a:lstStyle/>
                    <a:p>
                      <a:r>
                        <a:rPr lang="en-US" sz="2000" dirty="0"/>
                        <a:t>20</a:t>
                      </a:r>
                      <a:r>
                        <a:rPr lang="en-US" sz="2000" baseline="0" dirty="0"/>
                        <a:t> thousand</a:t>
                      </a:r>
                      <a:endParaRPr lang="en-US" sz="2000" dirty="0"/>
                    </a:p>
                  </a:txBody>
                  <a:tcPr/>
                </a:tc>
                <a:extLst>
                  <a:ext uri="{0D108BD9-81ED-4DB2-BD59-A6C34878D82A}">
                    <a16:rowId xmlns:a16="http://schemas.microsoft.com/office/drawing/2014/main" val="10001"/>
                  </a:ext>
                </a:extLst>
              </a:tr>
              <a:tr h="370840">
                <a:tc>
                  <a:txBody>
                    <a:bodyPr/>
                    <a:lstStyle/>
                    <a:p>
                      <a:r>
                        <a:rPr lang="en-US" sz="2000" dirty="0"/>
                        <a:t>Shakespeare</a:t>
                      </a:r>
                    </a:p>
                  </a:txBody>
                  <a:tcPr/>
                </a:tc>
                <a:tc>
                  <a:txBody>
                    <a:bodyPr/>
                    <a:lstStyle/>
                    <a:p>
                      <a:r>
                        <a:rPr lang="en-US" sz="2000" dirty="0"/>
                        <a:t>884,000</a:t>
                      </a:r>
                    </a:p>
                  </a:txBody>
                  <a:tcPr/>
                </a:tc>
                <a:tc>
                  <a:txBody>
                    <a:bodyPr/>
                    <a:lstStyle/>
                    <a:p>
                      <a:r>
                        <a:rPr lang="en-US" sz="2000" dirty="0"/>
                        <a:t>31</a:t>
                      </a:r>
                      <a:r>
                        <a:rPr lang="en-US" sz="2000" baseline="0" dirty="0"/>
                        <a:t> thousand</a:t>
                      </a:r>
                      <a:endParaRPr lang="en-US" sz="2000" dirty="0"/>
                    </a:p>
                  </a:txBody>
                  <a:tcPr/>
                </a:tc>
                <a:extLst>
                  <a:ext uri="{0D108BD9-81ED-4DB2-BD59-A6C34878D82A}">
                    <a16:rowId xmlns:a16="http://schemas.microsoft.com/office/drawing/2014/main" val="10002"/>
                  </a:ext>
                </a:extLst>
              </a:tr>
              <a:tr h="370840">
                <a:tc>
                  <a:txBody>
                    <a:bodyPr/>
                    <a:lstStyle/>
                    <a:p>
                      <a:r>
                        <a:rPr lang="en-US" sz="2000" dirty="0"/>
                        <a:t>COCA</a:t>
                      </a:r>
                    </a:p>
                  </a:txBody>
                  <a:tcPr/>
                </a:tc>
                <a:tc>
                  <a:txBody>
                    <a:bodyPr/>
                    <a:lstStyle/>
                    <a:p>
                      <a:r>
                        <a:rPr lang="en-US" sz="2000" dirty="0"/>
                        <a:t>440 million</a:t>
                      </a:r>
                    </a:p>
                  </a:txBody>
                  <a:tcPr/>
                </a:tc>
                <a:tc>
                  <a:txBody>
                    <a:bodyPr/>
                    <a:lstStyle/>
                    <a:p>
                      <a:r>
                        <a:rPr lang="en-US" sz="2000" dirty="0"/>
                        <a:t>2 million</a:t>
                      </a:r>
                    </a:p>
                  </a:txBody>
                  <a:tcPr/>
                </a:tc>
                <a:extLst>
                  <a:ext uri="{0D108BD9-81ED-4DB2-BD59-A6C34878D82A}">
                    <a16:rowId xmlns:a16="http://schemas.microsoft.com/office/drawing/2014/main" val="1983785435"/>
                  </a:ext>
                </a:extLst>
              </a:tr>
              <a:tr h="370840">
                <a:tc>
                  <a:txBody>
                    <a:bodyPr/>
                    <a:lstStyle/>
                    <a:p>
                      <a:r>
                        <a:rPr lang="en-US" sz="2000" dirty="0"/>
                        <a:t>Google N-grams</a:t>
                      </a:r>
                    </a:p>
                  </a:txBody>
                  <a:tcPr/>
                </a:tc>
                <a:tc>
                  <a:txBody>
                    <a:bodyPr/>
                    <a:lstStyle/>
                    <a:p>
                      <a:r>
                        <a:rPr lang="en-US" sz="2000" dirty="0"/>
                        <a:t>1 trillion</a:t>
                      </a:r>
                    </a:p>
                  </a:txBody>
                  <a:tcPr/>
                </a:tc>
                <a:tc>
                  <a:txBody>
                    <a:bodyPr/>
                    <a:lstStyle/>
                    <a:p>
                      <a:r>
                        <a:rPr lang="en-US" sz="2000" dirty="0"/>
                        <a:t>13+ million</a:t>
                      </a:r>
                    </a:p>
                  </a:txBody>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9C190645-10DD-3842-AC2E-8F06C1260B07}"/>
              </a:ext>
            </a:extLst>
          </p:cNvPr>
          <p:cNvPicPr>
            <a:picLocks noChangeAspect="1"/>
          </p:cNvPicPr>
          <p:nvPr/>
        </p:nvPicPr>
        <p:blipFill>
          <a:blip r:embed="rId3"/>
          <a:stretch>
            <a:fillRect/>
          </a:stretch>
        </p:blipFill>
        <p:spPr>
          <a:xfrm>
            <a:off x="3352800" y="1792025"/>
            <a:ext cx="1778907" cy="469900"/>
          </a:xfrm>
          <a:prstGeom prst="rect">
            <a:avLst/>
          </a:prstGeom>
        </p:spPr>
      </p:pic>
    </p:spTree>
    <p:extLst>
      <p:ext uri="{BB962C8B-B14F-4D97-AF65-F5344CB8AC3E}">
        <p14:creationId xmlns:p14="http://schemas.microsoft.com/office/powerpoint/2010/main" val="27083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7932D-4701-E645-9742-2F8DBB81C25C}"/>
              </a:ext>
            </a:extLst>
          </p:cNvPr>
          <p:cNvSpPr>
            <a:spLocks noGrp="1"/>
          </p:cNvSpPr>
          <p:nvPr>
            <p:ph type="title"/>
          </p:nvPr>
        </p:nvSpPr>
        <p:spPr>
          <a:xfrm>
            <a:off x="822960" y="119702"/>
            <a:ext cx="7978140" cy="680397"/>
          </a:xfrm>
        </p:spPr>
        <p:txBody>
          <a:bodyPr>
            <a:normAutofit/>
          </a:bodyPr>
          <a:lstStyle/>
          <a:p>
            <a:r>
              <a:rPr lang="en-US" dirty="0"/>
              <a:t>Standard algorithms for POS tagging</a:t>
            </a:r>
          </a:p>
        </p:txBody>
      </p:sp>
      <p:sp>
        <p:nvSpPr>
          <p:cNvPr id="3" name="Content Placeholder 2">
            <a:extLst>
              <a:ext uri="{FF2B5EF4-FFF2-40B4-BE49-F238E27FC236}">
                <a16:creationId xmlns:a16="http://schemas.microsoft.com/office/drawing/2014/main" id="{9C3D6E66-A1C0-9149-863D-CD99FA556835}"/>
              </a:ext>
            </a:extLst>
          </p:cNvPr>
          <p:cNvSpPr>
            <a:spLocks noGrp="1"/>
          </p:cNvSpPr>
          <p:nvPr>
            <p:ph idx="1"/>
          </p:nvPr>
        </p:nvSpPr>
        <p:spPr>
          <a:xfrm>
            <a:off x="822961" y="1200150"/>
            <a:ext cx="7543801" cy="3943350"/>
          </a:xfrm>
        </p:spPr>
        <p:txBody>
          <a:bodyPr>
            <a:normAutofit lnSpcReduction="10000"/>
          </a:bodyPr>
          <a:lstStyle/>
          <a:p>
            <a:r>
              <a:rPr lang="en-US" sz="2100" dirty="0"/>
              <a:t>Supervised Machine Learning Algorithms:</a:t>
            </a:r>
          </a:p>
          <a:p>
            <a:pPr marL="428625" indent="-428625">
              <a:spcBef>
                <a:spcPts val="450"/>
              </a:spcBef>
              <a:buFont typeface="Arial" panose="020B0604020202020204" pitchFamily="34" charset="0"/>
              <a:buChar char="•"/>
            </a:pPr>
            <a:r>
              <a:rPr lang="en-US" sz="2100" dirty="0"/>
              <a:t>Hidden Markov Models</a:t>
            </a:r>
          </a:p>
          <a:p>
            <a:pPr marL="428625" indent="-428625">
              <a:spcBef>
                <a:spcPts val="450"/>
              </a:spcBef>
              <a:buFont typeface="Arial" panose="020B0604020202020204" pitchFamily="34" charset="0"/>
              <a:buChar char="•"/>
            </a:pPr>
            <a:r>
              <a:rPr lang="en-US" sz="2100" dirty="0"/>
              <a:t>Conditional Random Fields (CRF)/ Maximum Entropy Markov Models (MEMM)</a:t>
            </a:r>
          </a:p>
          <a:p>
            <a:pPr marL="428625" indent="-428625">
              <a:spcBef>
                <a:spcPts val="450"/>
              </a:spcBef>
              <a:buFont typeface="Arial" panose="020B0604020202020204" pitchFamily="34" charset="0"/>
              <a:buChar char="•"/>
            </a:pPr>
            <a:r>
              <a:rPr lang="en-US" sz="2100" dirty="0"/>
              <a:t>Neural sequence models (RNNs or Transformers)</a:t>
            </a:r>
          </a:p>
          <a:p>
            <a:pPr marL="428625" indent="-428625">
              <a:spcBef>
                <a:spcPts val="450"/>
              </a:spcBef>
              <a:buFont typeface="Arial" panose="020B0604020202020204" pitchFamily="34" charset="0"/>
              <a:buChar char="•"/>
            </a:pPr>
            <a:r>
              <a:rPr lang="en-US" sz="2100" dirty="0"/>
              <a:t>Large Language Models (like BERT), finetuned</a:t>
            </a:r>
          </a:p>
          <a:p>
            <a:r>
              <a:rPr lang="en-US" sz="2100" dirty="0"/>
              <a:t>All required a hand-labeled training set, all about equal performance (97% on English)</a:t>
            </a:r>
          </a:p>
          <a:p>
            <a:r>
              <a:rPr lang="en-US" sz="2100" dirty="0"/>
              <a:t>All make use of information sources we discussed</a:t>
            </a:r>
          </a:p>
          <a:p>
            <a:pPr marL="428625" indent="-428625">
              <a:lnSpc>
                <a:spcPct val="80000"/>
              </a:lnSpc>
              <a:spcBef>
                <a:spcPts val="450"/>
              </a:spcBef>
              <a:buFont typeface="Arial" panose="020B0604020202020204" pitchFamily="34" charset="0"/>
              <a:buChar char="•"/>
            </a:pPr>
            <a:r>
              <a:rPr lang="en-US" sz="2100" dirty="0"/>
              <a:t>Via human created features: HMMs and CRFs</a:t>
            </a:r>
          </a:p>
          <a:p>
            <a:pPr marL="428625" indent="-428625">
              <a:lnSpc>
                <a:spcPct val="80000"/>
              </a:lnSpc>
              <a:spcBef>
                <a:spcPts val="450"/>
              </a:spcBef>
              <a:buFont typeface="Arial" panose="020B0604020202020204" pitchFamily="34" charset="0"/>
              <a:buChar char="•"/>
            </a:pPr>
            <a:r>
              <a:rPr lang="en-US" sz="2100" dirty="0"/>
              <a:t>Via representation learning:  Neural LMs</a:t>
            </a:r>
          </a:p>
        </p:txBody>
      </p:sp>
    </p:spTree>
    <p:extLst>
      <p:ext uri="{BB962C8B-B14F-4D97-AF65-F5344CB8AC3E}">
        <p14:creationId xmlns:p14="http://schemas.microsoft.com/office/powerpoint/2010/main" val="11769719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1B1DB3-AD93-C47C-F7E6-23789C3FF2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259437-0483-60EB-D60A-37E5873C6721}"/>
              </a:ext>
            </a:extLst>
          </p:cNvPr>
          <p:cNvSpPr>
            <a:spLocks noGrp="1"/>
          </p:cNvSpPr>
          <p:nvPr>
            <p:ph type="title"/>
          </p:nvPr>
        </p:nvSpPr>
        <p:spPr/>
        <p:txBody>
          <a:bodyPr anchor="b">
            <a:noAutofit/>
          </a:bodyPr>
          <a:lstStyle/>
          <a:p>
            <a:r>
              <a:rPr lang="en-US" sz="4000" dirty="0">
                <a:solidFill>
                  <a:schemeClr val="bg1"/>
                </a:solidFill>
                <a:ea typeface="Franklin Gothic Book" charset="0"/>
                <a:cs typeface="Franklin Gothic Book" charset="0"/>
              </a:rPr>
              <a:t>Basic Text Processing</a:t>
            </a:r>
            <a:endParaRPr lang="en-US" sz="4000" dirty="0">
              <a:solidFill>
                <a:schemeClr val="bg1"/>
              </a:solidFill>
            </a:endParaRPr>
          </a:p>
        </p:txBody>
      </p:sp>
      <p:sp>
        <p:nvSpPr>
          <p:cNvPr id="3" name="Subtitle 2">
            <a:extLst>
              <a:ext uri="{FF2B5EF4-FFF2-40B4-BE49-F238E27FC236}">
                <a16:creationId xmlns:a16="http://schemas.microsoft.com/office/drawing/2014/main" id="{0F259651-AF2F-BBB1-C046-5BE1400F7D4C}"/>
              </a:ext>
            </a:extLst>
          </p:cNvPr>
          <p:cNvSpPr>
            <a:spLocks noGrp="1"/>
          </p:cNvSpPr>
          <p:nvPr>
            <p:ph idx="1"/>
          </p:nvPr>
        </p:nvSpPr>
        <p:spPr/>
        <p:txBody>
          <a:bodyPr>
            <a:normAutofit/>
          </a:bodyPr>
          <a:lstStyle/>
          <a:p>
            <a:r>
              <a:rPr lang="en-US" sz="3600" dirty="0">
                <a:solidFill>
                  <a:srgbClr val="C00000"/>
                </a:solidFill>
              </a:rPr>
              <a:t>Recap</a:t>
            </a:r>
          </a:p>
        </p:txBody>
      </p:sp>
      <p:sp>
        <p:nvSpPr>
          <p:cNvPr id="4" name="Text Placeholder 3">
            <a:extLst>
              <a:ext uri="{FF2B5EF4-FFF2-40B4-BE49-F238E27FC236}">
                <a16:creationId xmlns:a16="http://schemas.microsoft.com/office/drawing/2014/main" id="{1D12869A-9C2B-2F18-FD40-B171E81D0B7B}"/>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46597640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A6E119-A9B2-F0D4-CA26-D437BDD126EE}"/>
              </a:ext>
            </a:extLst>
          </p:cNvPr>
          <p:cNvSpPr>
            <a:spLocks noGrp="1"/>
          </p:cNvSpPr>
          <p:nvPr>
            <p:ph type="ctrTitle"/>
          </p:nvPr>
        </p:nvSpPr>
        <p:spPr/>
        <p:txBody>
          <a:bodyPr>
            <a:normAutofit/>
          </a:bodyPr>
          <a:lstStyle/>
          <a:p>
            <a:r>
              <a:rPr lang="en-US">
                <a:cs typeface="Arial"/>
              </a:rPr>
              <a:t>Pipeline Overview</a:t>
            </a:r>
            <a:endParaRPr lang="en-AU" err="1">
              <a:solidFill>
                <a:schemeClr val="accent4"/>
              </a:solidFill>
              <a:cs typeface="Arial"/>
            </a:endParaRPr>
          </a:p>
        </p:txBody>
      </p:sp>
      <p:sp>
        <p:nvSpPr>
          <p:cNvPr id="4" name="TextBox 1">
            <a:extLst>
              <a:ext uri="{FF2B5EF4-FFF2-40B4-BE49-F238E27FC236}">
                <a16:creationId xmlns:a16="http://schemas.microsoft.com/office/drawing/2014/main" id="{C8CE5EA3-B020-7A56-78CB-FCAC8A13E70B}"/>
              </a:ext>
            </a:extLst>
          </p:cNvPr>
          <p:cNvSpPr txBox="1"/>
          <p:nvPr/>
        </p:nvSpPr>
        <p:spPr>
          <a:xfrm>
            <a:off x="324940" y="1744799"/>
            <a:ext cx="8317727" cy="2839239"/>
          </a:xfrm>
          <a:prstGeom prst="rect">
            <a:avLst/>
          </a:prstGeom>
          <a:noFill/>
        </p:spPr>
        <p:txBody>
          <a:bodyPr wrap="square" lIns="68580" tIns="34290" rIns="68580" bIns="3429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7175" indent="-257175">
              <a:spcBef>
                <a:spcPts val="1800"/>
              </a:spcBef>
              <a:buClr>
                <a:schemeClr val="accent1"/>
              </a:buClr>
              <a:buSzPct val="100000"/>
              <a:buFont typeface="Wingdings" panose="05000000000000000000" pitchFamily="2" charset="2"/>
              <a:buChar char="Ø"/>
              <a:defRPr/>
            </a:pPr>
            <a:r>
              <a:rPr lang="en-GB" sz="1200" b="1">
                <a:latin typeface="Arial"/>
                <a:cs typeface="Arial"/>
                <a:sym typeface="Wingdings" panose="05000000000000000000" pitchFamily="2" charset="2"/>
              </a:rPr>
              <a:t>Tokenization</a:t>
            </a:r>
            <a:r>
              <a:rPr lang="en-GB" sz="1200">
                <a:latin typeface="Arial"/>
                <a:cs typeface="Arial"/>
                <a:sym typeface="Wingdings" panose="05000000000000000000" pitchFamily="2" charset="2"/>
              </a:rPr>
              <a:t>: text is </a:t>
            </a:r>
            <a:r>
              <a:rPr lang="en-GB" sz="1200" err="1">
                <a:latin typeface="Arial"/>
                <a:cs typeface="Arial"/>
                <a:sym typeface="Wingdings" panose="05000000000000000000" pitchFamily="2" charset="2"/>
              </a:rPr>
              <a:t>lowcased</a:t>
            </a:r>
            <a:r>
              <a:rPr lang="en-GB" sz="1200">
                <a:latin typeface="Arial"/>
                <a:cs typeface="Arial"/>
                <a:sym typeface="Wingdings" panose="05000000000000000000" pitchFamily="2" charset="2"/>
              </a:rPr>
              <a:t> and divided into single terms (typically words) using space as the separator</a:t>
            </a:r>
            <a:endParaRPr lang="en-GB" sz="1200">
              <a:latin typeface="Arial"/>
              <a:cs typeface="Arial"/>
            </a:endParaRPr>
          </a:p>
          <a:p>
            <a:pPr>
              <a:spcBef>
                <a:spcPts val="1800"/>
              </a:spcBef>
              <a:buClr>
                <a:schemeClr val="accent1"/>
              </a:buClr>
              <a:buSzPct val="100000"/>
              <a:defRPr/>
            </a:pPr>
            <a:endParaRPr lang="en-GB" sz="1200">
              <a:latin typeface="Arial" panose="020B0604020202020204" pitchFamily="34" charset="0"/>
              <a:cs typeface="Arial" panose="020B0604020202020204" pitchFamily="34" charset="0"/>
            </a:endParaRPr>
          </a:p>
          <a:p>
            <a:pPr marL="257175" indent="-257175">
              <a:spcBef>
                <a:spcPts val="1800"/>
              </a:spcBef>
              <a:buClr>
                <a:schemeClr val="accent1"/>
              </a:buClr>
              <a:buSzPct val="100000"/>
              <a:buFont typeface="Wingdings" panose="05000000000000000000" pitchFamily="2" charset="2"/>
              <a:buChar char="Ø"/>
              <a:defRPr/>
            </a:pPr>
            <a:r>
              <a:rPr lang="en-GB" sz="1200">
                <a:latin typeface="Arial"/>
                <a:cs typeface="Arial"/>
                <a:sym typeface="Wingdings" panose="05000000000000000000" pitchFamily="2" charset="2"/>
              </a:rPr>
              <a:t>Remove </a:t>
            </a:r>
            <a:r>
              <a:rPr lang="en-GB" sz="1200" b="1">
                <a:latin typeface="Arial"/>
                <a:cs typeface="Arial"/>
                <a:sym typeface="Wingdings" panose="05000000000000000000" pitchFamily="2" charset="2"/>
              </a:rPr>
              <a:t>stop words: </a:t>
            </a:r>
            <a:r>
              <a:rPr lang="en-GB" sz="1200">
                <a:latin typeface="Arial"/>
                <a:cs typeface="Arial"/>
                <a:sym typeface="Wingdings" panose="05000000000000000000" pitchFamily="2" charset="2"/>
              </a:rPr>
              <a:t>commonly used words that don’t carry useful information, like ‘</a:t>
            </a:r>
            <a:r>
              <a:rPr lang="en-GB" sz="1200" err="1">
                <a:latin typeface="Arial"/>
                <a:cs typeface="Arial"/>
                <a:sym typeface="Wingdings" panose="05000000000000000000" pitchFamily="2" charset="2"/>
              </a:rPr>
              <a:t>the’,’it’,’a</a:t>
            </a:r>
            <a:r>
              <a:rPr lang="en-GB" sz="1200">
                <a:latin typeface="Arial"/>
                <a:cs typeface="Arial"/>
                <a:sym typeface="Wingdings" panose="05000000000000000000" pitchFamily="2" charset="2"/>
              </a:rPr>
              <a:t>’. You can define your own stop word list or use general purpose vocabularies. </a:t>
            </a:r>
            <a:br>
              <a:rPr lang="en-GB" sz="1200">
                <a:latin typeface="Arial" panose="020B0604020202020204" pitchFamily="34" charset="0"/>
                <a:cs typeface="Arial" panose="020B0604020202020204" pitchFamily="34" charset="0"/>
                <a:sym typeface="Wingdings" panose="05000000000000000000" pitchFamily="2" charset="2"/>
              </a:rPr>
            </a:br>
            <a:endParaRPr lang="en-GB" sz="1200" b="1">
              <a:latin typeface="Arial" panose="020B0604020202020204" pitchFamily="34" charset="0"/>
              <a:cs typeface="Arial" panose="020B0604020202020204" pitchFamily="34" charset="0"/>
            </a:endParaRPr>
          </a:p>
          <a:p>
            <a:pPr marL="257175" indent="-257175">
              <a:spcBef>
                <a:spcPts val="1800"/>
              </a:spcBef>
              <a:buClr>
                <a:schemeClr val="accent1"/>
              </a:buClr>
              <a:buSzPct val="100000"/>
              <a:buFont typeface="Wingdings" panose="05000000000000000000" pitchFamily="2" charset="2"/>
              <a:buChar char="Ø"/>
              <a:defRPr/>
            </a:pPr>
            <a:r>
              <a:rPr lang="en-GB" sz="1200">
                <a:latin typeface="Arial"/>
                <a:cs typeface="Arial"/>
                <a:sym typeface="Wingdings" panose="05000000000000000000" pitchFamily="2" charset="2"/>
              </a:rPr>
              <a:t>Perform </a:t>
            </a:r>
            <a:r>
              <a:rPr lang="en-GB" sz="1200" b="1">
                <a:latin typeface="Arial"/>
                <a:cs typeface="Arial"/>
                <a:sym typeface="Wingdings" panose="05000000000000000000" pitchFamily="2" charset="2"/>
              </a:rPr>
              <a:t>Part-of-speech (POS) </a:t>
            </a:r>
            <a:r>
              <a:rPr lang="en-GB" sz="1200">
                <a:latin typeface="Arial"/>
                <a:cs typeface="Arial"/>
                <a:sym typeface="Wingdings" panose="05000000000000000000" pitchFamily="2" charset="2"/>
              </a:rPr>
              <a:t>detecting for each word the grammatical function: </a:t>
            </a:r>
            <a:br>
              <a:rPr lang="en-GB" sz="1200">
                <a:latin typeface="Arial"/>
                <a:cs typeface="Arial"/>
                <a:sym typeface="Wingdings" panose="05000000000000000000" pitchFamily="2" charset="2"/>
              </a:rPr>
            </a:br>
            <a:br>
              <a:rPr lang="en-GB" sz="1200">
                <a:latin typeface="Arial"/>
                <a:cs typeface="Arial"/>
                <a:sym typeface="Wingdings" panose="05000000000000000000" pitchFamily="2" charset="2"/>
              </a:rPr>
            </a:br>
            <a:endParaRPr lang="en-GB" sz="1200" b="1">
              <a:latin typeface="Arial"/>
              <a:cs typeface="Arial"/>
              <a:sym typeface="Wingdings" panose="05000000000000000000" pitchFamily="2" charset="2"/>
            </a:endParaRPr>
          </a:p>
          <a:p>
            <a:pPr marL="257175" indent="-257175">
              <a:spcBef>
                <a:spcPts val="1800"/>
              </a:spcBef>
              <a:buClr>
                <a:schemeClr val="accent1"/>
              </a:buClr>
              <a:buSzPct val="100000"/>
              <a:buFont typeface="Wingdings" panose="05000000000000000000" pitchFamily="2" charset="2"/>
              <a:buChar char="Ø"/>
              <a:defRPr/>
            </a:pPr>
            <a:r>
              <a:rPr lang="en-GB" sz="1200" b="1">
                <a:latin typeface="Arial"/>
                <a:cs typeface="Arial"/>
                <a:sym typeface="Wingdings" panose="05000000000000000000" pitchFamily="2" charset="2"/>
              </a:rPr>
              <a:t>Stemming</a:t>
            </a:r>
            <a:r>
              <a:rPr lang="en-GB" sz="1200">
                <a:latin typeface="Arial"/>
                <a:cs typeface="Arial"/>
                <a:sym typeface="Wingdings" panose="05000000000000000000" pitchFamily="2" charset="2"/>
              </a:rPr>
              <a:t> (get the word stem removing final ‘s’, ‘ed’, ‘</a:t>
            </a:r>
            <a:r>
              <a:rPr lang="en-GB" sz="1200" err="1">
                <a:latin typeface="Arial"/>
                <a:cs typeface="Arial"/>
                <a:sym typeface="Wingdings" panose="05000000000000000000" pitchFamily="2" charset="2"/>
              </a:rPr>
              <a:t>ing</a:t>
            </a:r>
            <a:r>
              <a:rPr lang="en-GB" sz="1200">
                <a:latin typeface="Arial"/>
                <a:cs typeface="Arial"/>
                <a:sym typeface="Wingdings" panose="05000000000000000000" pitchFamily="2" charset="2"/>
              </a:rPr>
              <a:t>’ ) or </a:t>
            </a:r>
            <a:r>
              <a:rPr lang="en-GB" sz="1200" b="1">
                <a:latin typeface="Arial"/>
                <a:cs typeface="Arial"/>
                <a:sym typeface="Wingdings" panose="05000000000000000000" pitchFamily="2" charset="2"/>
              </a:rPr>
              <a:t>lemmatisation</a:t>
            </a:r>
            <a:r>
              <a:rPr lang="en-GB" sz="1200">
                <a:latin typeface="Arial"/>
                <a:cs typeface="Arial"/>
                <a:sym typeface="Wingdings" panose="05000000000000000000" pitchFamily="2" charset="2"/>
              </a:rPr>
              <a:t> (get the word lemma depending on the part of speech assigned to each word: ‘best’ ‘good. Below an example of lemmatisation)</a:t>
            </a:r>
            <a:endParaRPr lang="en-GB" sz="1200">
              <a:latin typeface="Arial"/>
              <a:cs typeface="Arial"/>
            </a:endParaRPr>
          </a:p>
        </p:txBody>
      </p:sp>
      <p:sp>
        <p:nvSpPr>
          <p:cNvPr id="6" name="TextBox 1">
            <a:extLst>
              <a:ext uri="{FF2B5EF4-FFF2-40B4-BE49-F238E27FC236}">
                <a16:creationId xmlns:a16="http://schemas.microsoft.com/office/drawing/2014/main" id="{8C3FEE7D-8CEE-2609-906F-827092BDE560}"/>
              </a:ext>
            </a:extLst>
          </p:cNvPr>
          <p:cNvSpPr txBox="1"/>
          <p:nvPr/>
        </p:nvSpPr>
        <p:spPr>
          <a:xfrm>
            <a:off x="2601581" y="1401269"/>
            <a:ext cx="3762800" cy="230832"/>
          </a:xfrm>
          <a:prstGeom prst="rect">
            <a:avLst/>
          </a:prstGeom>
        </p:spPr>
        <p:txBody>
          <a:bodyPr wrap="square" lIns="68580" tIns="34290" rIns="68580" bIns="3429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050" b="1">
                <a:solidFill>
                  <a:srgbClr val="BD2027"/>
                </a:solidFill>
              </a:rPr>
              <a:t>“We are </a:t>
            </a:r>
            <a:r>
              <a:rPr lang="en-GB" sz="1050" b="1" err="1">
                <a:solidFill>
                  <a:srgbClr val="BD2027"/>
                </a:solidFill>
              </a:rPr>
              <a:t>ShoWing</a:t>
            </a:r>
            <a:r>
              <a:rPr lang="en-GB" sz="1050" b="1">
                <a:solidFill>
                  <a:srgbClr val="BD2027"/>
                </a:solidFill>
              </a:rPr>
              <a:t> the </a:t>
            </a:r>
            <a:r>
              <a:rPr lang="en-GB" sz="1050" b="1" err="1">
                <a:solidFill>
                  <a:srgbClr val="BD2027"/>
                </a:solidFill>
              </a:rPr>
              <a:t>bEst</a:t>
            </a:r>
            <a:r>
              <a:rPr lang="en-GB" sz="1050" b="1">
                <a:solidFill>
                  <a:srgbClr val="BD2027"/>
                </a:solidFill>
              </a:rPr>
              <a:t> </a:t>
            </a:r>
            <a:r>
              <a:rPr lang="en-GB" sz="1050" b="1" err="1">
                <a:solidFill>
                  <a:srgbClr val="BD2027"/>
                </a:solidFill>
              </a:rPr>
              <a:t>exAmpleS</a:t>
            </a:r>
            <a:r>
              <a:rPr lang="en-GB" sz="1050" b="1">
                <a:solidFill>
                  <a:srgbClr val="BD2027"/>
                </a:solidFill>
              </a:rPr>
              <a:t> of @parsing !11!”</a:t>
            </a:r>
          </a:p>
        </p:txBody>
      </p:sp>
      <p:sp>
        <p:nvSpPr>
          <p:cNvPr id="8" name="TextBox 1">
            <a:extLst>
              <a:ext uri="{FF2B5EF4-FFF2-40B4-BE49-F238E27FC236}">
                <a16:creationId xmlns:a16="http://schemas.microsoft.com/office/drawing/2014/main" id="{094DD613-192C-96B2-1A47-B96661455B04}"/>
              </a:ext>
            </a:extLst>
          </p:cNvPr>
          <p:cNvSpPr txBox="1"/>
          <p:nvPr/>
        </p:nvSpPr>
        <p:spPr>
          <a:xfrm>
            <a:off x="1813304" y="2138785"/>
            <a:ext cx="5395238" cy="230832"/>
          </a:xfrm>
          <a:prstGeom prst="rect">
            <a:avLst/>
          </a:prstGeom>
        </p:spPr>
        <p:txBody>
          <a:bodyPr wrap="square" lIns="68580" tIns="34290" rIns="68580" bIns="3429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050" b="1">
                <a:solidFill>
                  <a:srgbClr val="BD2027"/>
                </a:solidFill>
              </a:rPr>
              <a:t>'we', 'are', 'showing', 'the', 'best', 'examples', 'of', '@', 'parsing', '!', '11', '!'</a:t>
            </a:r>
          </a:p>
        </p:txBody>
      </p:sp>
      <p:sp>
        <p:nvSpPr>
          <p:cNvPr id="10" name="TextBox 1">
            <a:extLst>
              <a:ext uri="{FF2B5EF4-FFF2-40B4-BE49-F238E27FC236}">
                <a16:creationId xmlns:a16="http://schemas.microsoft.com/office/drawing/2014/main" id="{C85ABD46-027D-5208-F4CB-EF7462E470A9}"/>
              </a:ext>
            </a:extLst>
          </p:cNvPr>
          <p:cNvSpPr txBox="1"/>
          <p:nvPr/>
        </p:nvSpPr>
        <p:spPr>
          <a:xfrm>
            <a:off x="3168129" y="3061329"/>
            <a:ext cx="2629703" cy="230832"/>
          </a:xfrm>
          <a:prstGeom prst="rect">
            <a:avLst/>
          </a:prstGeom>
        </p:spPr>
        <p:txBody>
          <a:bodyPr wrap="square" lIns="68580" tIns="34290" rIns="68580" bIns="3429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Bef>
                <a:spcPts val="1800"/>
              </a:spcBef>
              <a:buClr>
                <a:srgbClr val="003A79"/>
              </a:buClr>
              <a:buSzPct val="140000"/>
              <a:defRPr/>
            </a:pPr>
            <a:r>
              <a:rPr lang="en-GB" sz="1050" b="1">
                <a:solidFill>
                  <a:srgbClr val="BD2027"/>
                </a:solidFill>
                <a:sym typeface="Wingdings" panose="05000000000000000000" pitchFamily="2" charset="2"/>
              </a:rPr>
              <a:t>'showing', 'best', 'examples', 'parsing'</a:t>
            </a:r>
            <a:endParaRPr lang="en-GB" sz="1050" b="1">
              <a:solidFill>
                <a:srgbClr val="BD2027"/>
              </a:solidFill>
            </a:endParaRPr>
          </a:p>
        </p:txBody>
      </p:sp>
      <p:sp>
        <p:nvSpPr>
          <p:cNvPr id="20" name="TextBox 1">
            <a:extLst>
              <a:ext uri="{FF2B5EF4-FFF2-40B4-BE49-F238E27FC236}">
                <a16:creationId xmlns:a16="http://schemas.microsoft.com/office/drawing/2014/main" id="{DDD6BD7D-0EE2-9F8B-AE15-583F6BD7C67F}"/>
              </a:ext>
            </a:extLst>
          </p:cNvPr>
          <p:cNvSpPr txBox="1"/>
          <p:nvPr/>
        </p:nvSpPr>
        <p:spPr>
          <a:xfrm>
            <a:off x="3345490" y="4640396"/>
            <a:ext cx="2274980" cy="230832"/>
          </a:xfrm>
          <a:prstGeom prst="rect">
            <a:avLst/>
          </a:prstGeom>
        </p:spPr>
        <p:txBody>
          <a:bodyPr wrap="square" lIns="68580" tIns="34290" rIns="68580" bIns="3429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Bef>
                <a:spcPts val="1800"/>
              </a:spcBef>
              <a:buClr>
                <a:srgbClr val="003A79"/>
              </a:buClr>
              <a:buSzPct val="140000"/>
              <a:defRPr/>
            </a:pPr>
            <a:r>
              <a:rPr lang="en-GB" sz="1050" b="1">
                <a:solidFill>
                  <a:srgbClr val="BD2027"/>
                </a:solidFill>
                <a:sym typeface="Wingdings" panose="05000000000000000000" pitchFamily="2" charset="2"/>
              </a:rPr>
              <a:t>'show’, good', 'example', 'parse'</a:t>
            </a:r>
            <a:endParaRPr lang="en-GB" sz="1050" b="1">
              <a:solidFill>
                <a:srgbClr val="BD2027"/>
              </a:solidFill>
            </a:endParaRPr>
          </a:p>
        </p:txBody>
      </p:sp>
      <p:sp>
        <p:nvSpPr>
          <p:cNvPr id="7" name="TextBox 1">
            <a:extLst>
              <a:ext uri="{FF2B5EF4-FFF2-40B4-BE49-F238E27FC236}">
                <a16:creationId xmlns:a16="http://schemas.microsoft.com/office/drawing/2014/main" id="{5CAAEAE2-510E-C386-70C5-BD4C351B5499}"/>
              </a:ext>
            </a:extLst>
          </p:cNvPr>
          <p:cNvSpPr txBox="1"/>
          <p:nvPr/>
        </p:nvSpPr>
        <p:spPr>
          <a:xfrm>
            <a:off x="3105859" y="3707267"/>
            <a:ext cx="2803774" cy="230832"/>
          </a:xfrm>
          <a:prstGeom prst="rect">
            <a:avLst/>
          </a:prstGeom>
        </p:spPr>
        <p:txBody>
          <a:bodyPr wrap="square" lIns="68580" tIns="34290" rIns="68580" bIns="3429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Bef>
                <a:spcPts val="1800"/>
              </a:spcBef>
              <a:buClr>
                <a:srgbClr val="003A79"/>
              </a:buClr>
              <a:buSzPct val="140000"/>
              <a:defRPr/>
            </a:pPr>
            <a:r>
              <a:rPr lang="en-GB" sz="1050" b="1">
                <a:solidFill>
                  <a:srgbClr val="BD2027"/>
                </a:solidFill>
                <a:sym typeface="Wingdings" panose="05000000000000000000" pitchFamily="2" charset="2"/>
              </a:rPr>
              <a:t>'showing’ V, 'best’ A, 'examples’ N, 'parsing’ V</a:t>
            </a:r>
            <a:endParaRPr lang="en-GB" sz="1050" b="1">
              <a:solidFill>
                <a:srgbClr val="BD2027"/>
              </a:solidFill>
            </a:endParaRPr>
          </a:p>
        </p:txBody>
      </p:sp>
    </p:spTree>
    <p:extLst>
      <p:ext uri="{BB962C8B-B14F-4D97-AF65-F5344CB8AC3E}">
        <p14:creationId xmlns:p14="http://schemas.microsoft.com/office/powerpoint/2010/main" val="2304569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p:txBody>
          <a:bodyPr>
            <a:normAutofit lnSpcReduction="10000"/>
          </a:bodyPr>
          <a:lstStyle/>
          <a:p>
            <a:pPr marL="0" indent="0">
              <a:buNone/>
            </a:pPr>
            <a:r>
              <a:rPr lang="en-US" dirty="0"/>
              <a:t>Words don't appear out of nowhere! </a:t>
            </a:r>
          </a:p>
          <a:p>
            <a:pPr marL="0" indent="0">
              <a:buNone/>
            </a:pPr>
            <a:r>
              <a:rPr lang="en-US" dirty="0"/>
              <a:t>A text is produced by </a:t>
            </a:r>
          </a:p>
          <a:p>
            <a:pPr marL="461963" indent="-225425">
              <a:buFont typeface="Arial" panose="020B0604020202020204" pitchFamily="34" charset="0"/>
              <a:buChar char="•"/>
            </a:pPr>
            <a:r>
              <a:rPr lang="en-US" dirty="0"/>
              <a:t>a specific writer(s), </a:t>
            </a:r>
          </a:p>
          <a:p>
            <a:pPr marL="461963" indent="-225425">
              <a:buFont typeface="Arial" panose="020B0604020202020204" pitchFamily="34" charset="0"/>
              <a:buChar char="•"/>
            </a:pPr>
            <a:r>
              <a:rPr lang="en-US" dirty="0"/>
              <a:t>at a specific time, </a:t>
            </a:r>
          </a:p>
          <a:p>
            <a:pPr marL="461963" indent="-225425">
              <a:buFont typeface="Arial" panose="020B0604020202020204" pitchFamily="34" charset="0"/>
              <a:buChar char="•"/>
            </a:pPr>
            <a:r>
              <a:rPr lang="en-US" dirty="0"/>
              <a:t>in a specific variety,</a:t>
            </a:r>
          </a:p>
          <a:p>
            <a:pPr marL="461963" indent="-225425">
              <a:buFont typeface="Arial" panose="020B0604020202020204" pitchFamily="34" charset="0"/>
              <a:buChar char="•"/>
            </a:pPr>
            <a:r>
              <a:rPr lang="en-US" dirty="0"/>
              <a:t>of a specific language, </a:t>
            </a:r>
          </a:p>
          <a:p>
            <a:pPr marL="461963" indent="-225425">
              <a:buFont typeface="Arial" panose="020B0604020202020204" pitchFamily="34" charset="0"/>
              <a:buChar char="•"/>
            </a:pPr>
            <a:r>
              <a:rPr lang="en-US" dirty="0"/>
              <a:t>for a specific function.</a:t>
            </a:r>
          </a:p>
        </p:txBody>
      </p:sp>
    </p:spTree>
    <p:extLst>
      <p:ext uri="{BB962C8B-B14F-4D97-AF65-F5344CB8AC3E}">
        <p14:creationId xmlns:p14="http://schemas.microsoft.com/office/powerpoint/2010/main" val="419352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 vary along dimension like</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a:xfrm>
            <a:off x="762000" y="1047750"/>
            <a:ext cx="8001000" cy="4095750"/>
          </a:xfrm>
        </p:spPr>
        <p:txBody>
          <a:bodyPr>
            <a:normAutofit/>
          </a:bodyPr>
          <a:lstStyle/>
          <a:p>
            <a:pPr lvl="1"/>
            <a:r>
              <a:rPr lang="en-US" b="1" dirty="0"/>
              <a:t>Language</a:t>
            </a:r>
            <a:r>
              <a:rPr lang="en-US" dirty="0"/>
              <a:t>: 7097 languages in the world</a:t>
            </a:r>
          </a:p>
          <a:p>
            <a:pPr lvl="1"/>
            <a:r>
              <a:rPr lang="en-US" b="1" dirty="0"/>
              <a:t>Variety</a:t>
            </a:r>
            <a:r>
              <a:rPr lang="en-US" dirty="0"/>
              <a:t>, like African American Language varieties.</a:t>
            </a:r>
          </a:p>
          <a:p>
            <a:pPr lvl="2"/>
            <a:r>
              <a:rPr lang="en-US" dirty="0"/>
              <a:t>AAE Twitter posts might include forms like "</a:t>
            </a:r>
            <a:r>
              <a:rPr lang="en-US" i="1" dirty="0" err="1"/>
              <a:t>iont</a:t>
            </a:r>
            <a:r>
              <a:rPr lang="en-US" i="1" dirty="0"/>
              <a:t>" (I don't)</a:t>
            </a:r>
          </a:p>
          <a:p>
            <a:pPr lvl="1"/>
            <a:r>
              <a:rPr lang="en-US" b="1" dirty="0"/>
              <a:t>Code switching</a:t>
            </a:r>
            <a:r>
              <a:rPr lang="en-US" dirty="0"/>
              <a:t>, e.g., Spanish/English, Hindi/English:</a:t>
            </a:r>
          </a:p>
          <a:p>
            <a:pPr marL="261938" lvl="2" indent="0">
              <a:buNone/>
            </a:pPr>
            <a:r>
              <a:rPr lang="en-US" sz="1600" dirty="0"/>
              <a:t>	S/E: Por </a:t>
            </a:r>
            <a:r>
              <a:rPr lang="en-US" sz="1600" dirty="0" err="1"/>
              <a:t>primera</a:t>
            </a:r>
            <a:r>
              <a:rPr lang="en-US" sz="1600" dirty="0"/>
              <a:t> </a:t>
            </a:r>
            <a:r>
              <a:rPr lang="en-US" sz="1600" dirty="0" err="1"/>
              <a:t>vez</a:t>
            </a:r>
            <a:r>
              <a:rPr lang="en-US" sz="1600" dirty="0"/>
              <a:t> </a:t>
            </a:r>
            <a:r>
              <a:rPr lang="en-US" sz="1600" dirty="0" err="1"/>
              <a:t>veo</a:t>
            </a:r>
            <a:r>
              <a:rPr lang="en-US" sz="1600" dirty="0"/>
              <a:t> a @username actually being hateful! It was beautiful:) </a:t>
            </a:r>
          </a:p>
          <a:p>
            <a:pPr marL="261938" lvl="2" indent="0">
              <a:buNone/>
            </a:pPr>
            <a:r>
              <a:rPr lang="en-US" sz="1600" i="1" dirty="0"/>
              <a:t>	   [For the first time I get to see @username actually being hateful! it was beautiful:) ] </a:t>
            </a:r>
            <a:endParaRPr lang="en-US" sz="1600" dirty="0"/>
          </a:p>
          <a:p>
            <a:pPr marL="261938" lvl="2" indent="0">
              <a:buNone/>
            </a:pPr>
            <a:r>
              <a:rPr lang="en-US" sz="1600" dirty="0"/>
              <a:t>	H/E: dost </a:t>
            </a:r>
            <a:r>
              <a:rPr lang="en-US" sz="1600" dirty="0" err="1"/>
              <a:t>tha</a:t>
            </a:r>
            <a:r>
              <a:rPr lang="en-US" sz="1600" dirty="0"/>
              <a:t> or ra- </a:t>
            </a:r>
            <a:r>
              <a:rPr lang="en-US" sz="1600" dirty="0" err="1"/>
              <a:t>hega</a:t>
            </a:r>
            <a:r>
              <a:rPr lang="en-US" sz="1600" dirty="0"/>
              <a:t> ... </a:t>
            </a:r>
            <a:r>
              <a:rPr lang="en-US" sz="1600" dirty="0" err="1"/>
              <a:t>dont</a:t>
            </a:r>
            <a:r>
              <a:rPr lang="en-US" sz="1600" dirty="0"/>
              <a:t> </a:t>
            </a:r>
            <a:r>
              <a:rPr lang="en-US" sz="1600" dirty="0" err="1"/>
              <a:t>wory</a:t>
            </a:r>
            <a:r>
              <a:rPr lang="en-US" sz="1600" dirty="0"/>
              <a:t> ... but </a:t>
            </a:r>
            <a:r>
              <a:rPr lang="en-US" sz="1600" dirty="0" err="1"/>
              <a:t>dherya</a:t>
            </a:r>
            <a:r>
              <a:rPr lang="en-US" sz="1600" dirty="0"/>
              <a:t> </a:t>
            </a:r>
            <a:r>
              <a:rPr lang="en-US" sz="1600" dirty="0" err="1"/>
              <a:t>rakhe</a:t>
            </a:r>
            <a:r>
              <a:rPr lang="en-US" sz="1600" dirty="0"/>
              <a:t> </a:t>
            </a:r>
          </a:p>
          <a:p>
            <a:pPr marL="261938" lvl="2" indent="0">
              <a:buNone/>
            </a:pPr>
            <a:r>
              <a:rPr lang="en-US" sz="1600" i="1" dirty="0"/>
              <a:t>	   [“he was and will remain a friend ... don’t worry ... but have faith”] </a:t>
            </a:r>
          </a:p>
          <a:p>
            <a:pPr marL="436563" lvl="1" indent="-285750"/>
            <a:r>
              <a:rPr lang="en-US" b="1" dirty="0"/>
              <a:t>Genre: </a:t>
            </a:r>
            <a:r>
              <a:rPr lang="en-US" dirty="0"/>
              <a:t>newswire, fiction, scientific articles, Wikipedia</a:t>
            </a:r>
          </a:p>
          <a:p>
            <a:pPr marL="436563" lvl="1" indent="-285750"/>
            <a:r>
              <a:rPr lang="en-US" b="1" dirty="0"/>
              <a:t>Author Demographics</a:t>
            </a:r>
            <a:r>
              <a:rPr lang="en-US" dirty="0"/>
              <a:t>: writer's age, gender, ethnicity, SES </a:t>
            </a:r>
          </a:p>
          <a:p>
            <a:pPr marL="436563" lvl="1" indent="-285750"/>
            <a:endParaRPr lang="en-US" b="1" dirty="0"/>
          </a:p>
          <a:p>
            <a:pPr lvl="2"/>
            <a:endParaRPr lang="en-US" dirty="0"/>
          </a:p>
        </p:txBody>
      </p:sp>
    </p:spTree>
    <p:extLst>
      <p:ext uri="{BB962C8B-B14F-4D97-AF65-F5344CB8AC3E}">
        <p14:creationId xmlns:p14="http://schemas.microsoft.com/office/powerpoint/2010/main" val="598308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39D9-527A-104B-9350-C0FF346088B4}"/>
              </a:ext>
            </a:extLst>
          </p:cNvPr>
          <p:cNvSpPr>
            <a:spLocks noGrp="1"/>
          </p:cNvSpPr>
          <p:nvPr>
            <p:ph type="title"/>
          </p:nvPr>
        </p:nvSpPr>
        <p:spPr>
          <a:xfrm>
            <a:off x="800100" y="361950"/>
            <a:ext cx="7962900" cy="680397"/>
          </a:xfrm>
        </p:spPr>
        <p:txBody>
          <a:bodyPr/>
          <a:lstStyle/>
          <a:p>
            <a:r>
              <a:rPr lang="en-US" dirty="0"/>
              <a:t>Corpus </a:t>
            </a:r>
            <a:r>
              <a:rPr lang="en-US" b="1" dirty="0"/>
              <a:t>datasheets</a:t>
            </a:r>
          </a:p>
        </p:txBody>
      </p:sp>
      <p:sp>
        <p:nvSpPr>
          <p:cNvPr id="3" name="Content Placeholder 2">
            <a:extLst>
              <a:ext uri="{FF2B5EF4-FFF2-40B4-BE49-F238E27FC236}">
                <a16:creationId xmlns:a16="http://schemas.microsoft.com/office/drawing/2014/main" id="{32FCFBA6-B74B-CA45-B8B6-E75CDDAF9296}"/>
              </a:ext>
            </a:extLst>
          </p:cNvPr>
          <p:cNvSpPr>
            <a:spLocks noGrp="1"/>
          </p:cNvSpPr>
          <p:nvPr>
            <p:ph idx="1"/>
          </p:nvPr>
        </p:nvSpPr>
        <p:spPr>
          <a:xfrm>
            <a:off x="822960" y="1722744"/>
            <a:ext cx="8244840" cy="3363606"/>
          </a:xfrm>
        </p:spPr>
        <p:txBody>
          <a:bodyPr>
            <a:normAutofit fontScale="92500" lnSpcReduction="10000"/>
          </a:bodyPr>
          <a:lstStyle/>
          <a:p>
            <a:pPr marL="0" indent="0">
              <a:buNone/>
            </a:pPr>
            <a:r>
              <a:rPr lang="en-US" b="1" dirty="0"/>
              <a:t>Motivation</a:t>
            </a:r>
            <a:r>
              <a:rPr lang="en-US" dirty="0"/>
              <a:t>: </a:t>
            </a:r>
          </a:p>
          <a:p>
            <a:pPr marL="404813" indent="-225425">
              <a:lnSpc>
                <a:spcPct val="80000"/>
              </a:lnSpc>
              <a:spcBef>
                <a:spcPts val="600"/>
              </a:spcBef>
              <a:buFont typeface="Arial" panose="020B0604020202020204" pitchFamily="34" charset="0"/>
              <a:buChar char="•"/>
            </a:pPr>
            <a:r>
              <a:rPr lang="en-US" sz="2600" dirty="0"/>
              <a:t>Why was the corpus collected?</a:t>
            </a:r>
          </a:p>
          <a:p>
            <a:pPr marL="404813" indent="-225425">
              <a:lnSpc>
                <a:spcPct val="80000"/>
              </a:lnSpc>
              <a:spcBef>
                <a:spcPts val="600"/>
              </a:spcBef>
              <a:buFont typeface="Arial" panose="020B0604020202020204" pitchFamily="34" charset="0"/>
              <a:buChar char="•"/>
            </a:pPr>
            <a:r>
              <a:rPr lang="en-US" sz="2600" dirty="0"/>
              <a:t>By whom? </a:t>
            </a:r>
          </a:p>
          <a:p>
            <a:pPr marL="404813" indent="-225425">
              <a:lnSpc>
                <a:spcPct val="80000"/>
              </a:lnSpc>
              <a:spcBef>
                <a:spcPts val="600"/>
              </a:spcBef>
              <a:buFont typeface="Arial" panose="020B0604020202020204" pitchFamily="34" charset="0"/>
              <a:buChar char="•"/>
            </a:pPr>
            <a:r>
              <a:rPr lang="en-US" sz="2600" dirty="0"/>
              <a:t>Who funded it? </a:t>
            </a:r>
          </a:p>
          <a:p>
            <a:pPr marL="0" indent="0">
              <a:buNone/>
            </a:pPr>
            <a:r>
              <a:rPr lang="en-US" b="1" dirty="0"/>
              <a:t>Situation</a:t>
            </a:r>
            <a:r>
              <a:rPr lang="en-US" dirty="0"/>
              <a:t>: </a:t>
            </a:r>
            <a:r>
              <a:rPr lang="en-US" sz="2600" dirty="0"/>
              <a:t>In what situation was the text written?</a:t>
            </a:r>
          </a:p>
          <a:p>
            <a:pPr marL="0" indent="0">
              <a:buNone/>
            </a:pPr>
            <a:r>
              <a:rPr lang="en-US" b="1" dirty="0"/>
              <a:t>Collection process</a:t>
            </a:r>
            <a:r>
              <a:rPr lang="en-US" dirty="0"/>
              <a:t>: </a:t>
            </a:r>
            <a:r>
              <a:rPr lang="en-US" sz="2600" dirty="0"/>
              <a:t>If it is a subsample how was it sampled? Was there consent? Pre-processing?</a:t>
            </a:r>
          </a:p>
          <a:p>
            <a:r>
              <a:rPr lang="en-US" sz="2600" dirty="0"/>
              <a:t>  +</a:t>
            </a:r>
            <a:r>
              <a:rPr lang="en-US" sz="2600" b="1" dirty="0"/>
              <a:t>Annotation process, language variety, demographics, etc.</a:t>
            </a:r>
            <a:endParaRPr lang="en-US" sz="2600" dirty="0"/>
          </a:p>
          <a:p>
            <a:endParaRPr lang="en-US" dirty="0"/>
          </a:p>
          <a:p>
            <a:endParaRPr lang="en-US" dirty="0"/>
          </a:p>
        </p:txBody>
      </p:sp>
      <p:sp>
        <p:nvSpPr>
          <p:cNvPr id="4" name="TextBox 3">
            <a:extLst>
              <a:ext uri="{FF2B5EF4-FFF2-40B4-BE49-F238E27FC236}">
                <a16:creationId xmlns:a16="http://schemas.microsoft.com/office/drawing/2014/main" id="{1F759ACA-793C-0748-83C7-C81875E2F7FD}"/>
              </a:ext>
            </a:extLst>
          </p:cNvPr>
          <p:cNvSpPr txBox="1"/>
          <p:nvPr/>
        </p:nvSpPr>
        <p:spPr>
          <a:xfrm>
            <a:off x="1371600" y="1042347"/>
            <a:ext cx="7348487" cy="461665"/>
          </a:xfrm>
          <a:prstGeom prst="rect">
            <a:avLst/>
          </a:prstGeom>
          <a:noFill/>
        </p:spPr>
        <p:txBody>
          <a:bodyPr wrap="none" rtlCol="0">
            <a:spAutoFit/>
          </a:bodyPr>
          <a:lstStyle/>
          <a:p>
            <a:r>
              <a:rPr lang="en-US" dirty="0" err="1">
                <a:solidFill>
                  <a:srgbClr val="0070C0"/>
                </a:solidFill>
              </a:rPr>
              <a:t>Gebru</a:t>
            </a:r>
            <a:r>
              <a:rPr lang="en-US" dirty="0">
                <a:solidFill>
                  <a:srgbClr val="0070C0"/>
                </a:solidFill>
              </a:rPr>
              <a:t> et al (2020), Bender and Friedman (2018)</a:t>
            </a:r>
          </a:p>
        </p:txBody>
      </p:sp>
    </p:spTree>
    <p:extLst>
      <p:ext uri="{BB962C8B-B14F-4D97-AF65-F5344CB8AC3E}">
        <p14:creationId xmlns:p14="http://schemas.microsoft.com/office/powerpoint/2010/main" val="2211490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172828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14400" y="16914"/>
            <a:ext cx="8534400" cy="857250"/>
          </a:xfrm>
        </p:spPr>
        <p:txBody>
          <a:bodyPr/>
          <a:lstStyle/>
          <a:p>
            <a:r>
              <a:rPr lang="en-US" dirty="0"/>
              <a:t>Text Normalization</a:t>
            </a:r>
          </a:p>
        </p:txBody>
      </p:sp>
      <p:sp>
        <p:nvSpPr>
          <p:cNvPr id="20483" name="Rectangle 3"/>
          <p:cNvSpPr>
            <a:spLocks noGrp="1" noChangeArrowheads="1"/>
          </p:cNvSpPr>
          <p:nvPr>
            <p:ph idx="1"/>
          </p:nvPr>
        </p:nvSpPr>
        <p:spPr>
          <a:xfrm>
            <a:off x="914400" y="1352550"/>
            <a:ext cx="7772400" cy="3200400"/>
          </a:xfrm>
        </p:spPr>
        <p:txBody>
          <a:bodyPr/>
          <a:lstStyle/>
          <a:p>
            <a:pPr>
              <a:lnSpc>
                <a:spcPct val="90000"/>
              </a:lnSpc>
            </a:pPr>
            <a:r>
              <a:rPr lang="en-US" sz="3200" dirty="0"/>
              <a:t>Every NLP task requires text normalization: </a:t>
            </a:r>
          </a:p>
          <a:p>
            <a:pPr marL="914400" lvl="1" indent="-457200">
              <a:lnSpc>
                <a:spcPct val="90000"/>
              </a:lnSpc>
              <a:buFont typeface="+mj-lt"/>
              <a:buAutoNum type="arabicPeriod"/>
            </a:pPr>
            <a:r>
              <a:rPr lang="en-US" sz="2800" dirty="0"/>
              <a:t>Tokenizing (segmenting) words</a:t>
            </a:r>
          </a:p>
          <a:p>
            <a:pPr marL="914400" lvl="1" indent="-457200">
              <a:lnSpc>
                <a:spcPct val="90000"/>
              </a:lnSpc>
              <a:buFont typeface="+mj-lt"/>
              <a:buAutoNum type="arabicPeriod"/>
            </a:pPr>
            <a:r>
              <a:rPr lang="en-US" sz="2800" dirty="0"/>
              <a:t>Normalizing word formats</a:t>
            </a:r>
          </a:p>
          <a:p>
            <a:pPr marL="914400" lvl="1" indent="-457200">
              <a:lnSpc>
                <a:spcPct val="90000"/>
              </a:lnSpc>
              <a:buFont typeface="+mj-lt"/>
              <a:buAutoNum type="arabicPeriod"/>
            </a:pPr>
            <a:r>
              <a:rPr lang="en-US" sz="2800" dirty="0"/>
              <a:t>Segmenting sentences</a:t>
            </a:r>
            <a:endParaRPr lang="en-US" sz="2000" b="1" dirty="0">
              <a:latin typeface="Courier" charset="0"/>
            </a:endParaRPr>
          </a:p>
          <a:p>
            <a:pPr>
              <a:lnSpc>
                <a:spcPct val="90000"/>
              </a:lnSpc>
            </a:pPr>
            <a:endParaRPr lang="en-US" sz="1800" b="1" dirty="0">
              <a:latin typeface="Courier" charset="0"/>
            </a:endParaRPr>
          </a:p>
          <a:p>
            <a:pPr>
              <a:lnSpc>
                <a:spcPct val="90000"/>
              </a:lnSpc>
            </a:pPr>
            <a:endParaRPr lang="en-US" sz="1800" dirty="0"/>
          </a:p>
        </p:txBody>
      </p:sp>
    </p:spTree>
    <p:extLst>
      <p:ext uri="{BB962C8B-B14F-4D97-AF65-F5344CB8AC3E}">
        <p14:creationId xmlns:p14="http://schemas.microsoft.com/office/powerpoint/2010/main" val="61545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16968</TotalTime>
  <Words>4627</Words>
  <Application>Microsoft Macintosh PowerPoint</Application>
  <PresentationFormat>On-screen Show (16:9)</PresentationFormat>
  <Paragraphs>447</Paragraphs>
  <Slides>42</Slides>
  <Notes>30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Arial</vt:lpstr>
      <vt:lpstr>Calibri</vt:lpstr>
      <vt:lpstr>Calibri Light</vt:lpstr>
      <vt:lpstr>Courier</vt:lpstr>
      <vt:lpstr>Franklin Gothic Book</vt:lpstr>
      <vt:lpstr>Lucida Sans</vt:lpstr>
      <vt:lpstr>Symbol</vt:lpstr>
      <vt:lpstr>Tahoma</vt:lpstr>
      <vt:lpstr>Times</vt:lpstr>
      <vt:lpstr>Times New Roman</vt:lpstr>
      <vt:lpstr>Wingdings</vt:lpstr>
      <vt:lpstr>Retrospect</vt:lpstr>
      <vt:lpstr>Basic Text Processing</vt:lpstr>
      <vt:lpstr>How many words in a sentence?</vt:lpstr>
      <vt:lpstr>How many words in a sentence?</vt:lpstr>
      <vt:lpstr>How many words in a corpus?</vt:lpstr>
      <vt:lpstr>Corpora</vt:lpstr>
      <vt:lpstr>Corpora vary along dimension like</vt:lpstr>
      <vt:lpstr>Corpus datasheets</vt:lpstr>
      <vt:lpstr>Basic Text Processing</vt:lpstr>
      <vt:lpstr>Text Normalization</vt:lpstr>
      <vt:lpstr>Two families of tokenization</vt:lpstr>
      <vt:lpstr>Space-based tokenization</vt:lpstr>
      <vt:lpstr>Simple Tokenization in UNIX</vt:lpstr>
      <vt:lpstr>Issues in Tokenization</vt:lpstr>
      <vt:lpstr>Tokenization in NLTK</vt:lpstr>
      <vt:lpstr>Bottom up tokenization</vt:lpstr>
      <vt:lpstr>Subword tokenization</vt:lpstr>
      <vt:lpstr>Byte Pair Encoding (BPE) token learner</vt:lpstr>
      <vt:lpstr>BPE token learner algorithm</vt:lpstr>
      <vt:lpstr>BPE token segmenter algorithm</vt:lpstr>
      <vt:lpstr>Basic Text Processing</vt:lpstr>
      <vt:lpstr>Word Normalization</vt:lpstr>
      <vt:lpstr>Case folding</vt:lpstr>
      <vt:lpstr>Lemmatization</vt:lpstr>
      <vt:lpstr>Lemmatization is done by Morphological Parsing</vt:lpstr>
      <vt:lpstr>Stemming</vt:lpstr>
      <vt:lpstr>Porter Stemmer</vt:lpstr>
      <vt:lpstr>Dealing with complex morphology is necessary for many languages</vt:lpstr>
      <vt:lpstr>Sentence Segmentation</vt:lpstr>
      <vt:lpstr>Basic Text Processing</vt:lpstr>
      <vt:lpstr>Parts of Speech</vt:lpstr>
      <vt:lpstr>Two classes of words: Open vs. Closed</vt:lpstr>
      <vt:lpstr>PowerPoint Presentation</vt:lpstr>
      <vt:lpstr>Part-of-Speech Tagging</vt:lpstr>
      <vt:lpstr>Part-of-Speech Tagging</vt:lpstr>
      <vt:lpstr>"Universal Dependencies" Tagset</vt:lpstr>
      <vt:lpstr>Sample "Tagged" English sentences</vt:lpstr>
      <vt:lpstr>Why Part of Speech Tagging?</vt:lpstr>
      <vt:lpstr>How difficult is POS tagging in English?</vt:lpstr>
      <vt:lpstr>POS tagging performance in English</vt:lpstr>
      <vt:lpstr>Standard algorithms for POS tagging</vt:lpstr>
      <vt:lpstr>Basic Text Processing</vt:lpstr>
      <vt:lpstr>Pipeline Overview</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Davide Posillipo</cp:lastModifiedBy>
  <cp:revision>183</cp:revision>
  <cp:lastPrinted>2011-11-15T22:45:48Z</cp:lastPrinted>
  <dcterms:created xsi:type="dcterms:W3CDTF">2010-04-19T15:31:24Z</dcterms:created>
  <dcterms:modified xsi:type="dcterms:W3CDTF">2025-04-10T06:49:31Z</dcterms:modified>
</cp:coreProperties>
</file>