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15"/>
  </p:notesMasterIdLst>
  <p:handoutMasterIdLst>
    <p:handoutMasterId r:id="rId16"/>
  </p:handoutMasterIdLst>
  <p:sldIdLst>
    <p:sldId id="598" r:id="rId2"/>
    <p:sldId id="599" r:id="rId3"/>
    <p:sldId id="604" r:id="rId4"/>
    <p:sldId id="601" r:id="rId5"/>
    <p:sldId id="602" r:id="rId6"/>
    <p:sldId id="603" r:id="rId7"/>
    <p:sldId id="600" r:id="rId8"/>
    <p:sldId id="605" r:id="rId9"/>
    <p:sldId id="606" r:id="rId10"/>
    <p:sldId id="607" r:id="rId11"/>
    <p:sldId id="608" r:id="rId12"/>
    <p:sldId id="609" r:id="rId13"/>
    <p:sldId id="610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17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354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532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709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5886" algn="l" defTabSz="457178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062" algn="l" defTabSz="457178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240" algn="l" defTabSz="457178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418" algn="l" defTabSz="457178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46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CFF"/>
    <a:srgbClr val="404040"/>
    <a:srgbClr val="585959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1164"/>
  </p:normalViewPr>
  <p:slideViewPr>
    <p:cSldViewPr>
      <p:cViewPr varScale="1">
        <p:scale>
          <a:sx n="102" d="100"/>
          <a:sy n="102" d="100"/>
        </p:scale>
        <p:origin x="488" y="176"/>
      </p:cViewPr>
      <p:guideLst>
        <p:guide orient="horz" pos="2064"/>
        <p:guide pos="46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FC81DA-D82C-D248-96DA-971BAA9C8F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2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0D4404-C563-6B43-A824-459A163A6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5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5886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3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4404-C563-6B43-A824-459A163A6375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9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4404-C563-6B43-A824-459A163A6375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9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4404-C563-6B43-A824-459A163A6375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09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4404-C563-6B43-A824-459A163A6375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8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9603"/>
            <a:ext cx="10058400" cy="907196"/>
          </a:xfrm>
        </p:spPr>
        <p:txBody>
          <a:bodyPr/>
          <a:lstStyle>
            <a:lvl1pPr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5" y="1600200"/>
            <a:ext cx="10058401" cy="4572000"/>
          </a:xfrm>
        </p:spPr>
        <p:txBody>
          <a:bodyPr/>
          <a:lstStyle>
            <a:lvl1pPr marL="7938" indent="-7938">
              <a:buNone/>
              <a:tabLst/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04783" indent="-253982"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15899" indent="-228584">
              <a:tabLst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690512" indent="-265093">
              <a:tabLst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801628" indent="-239695">
              <a:tabLst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7" y="6705607"/>
            <a:ext cx="4822804" cy="119311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525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55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9603"/>
            <a:ext cx="10058400" cy="907196"/>
          </a:xfrm>
        </p:spPr>
        <p:txBody>
          <a:bodyPr/>
          <a:lstStyle>
            <a:lvl1pPr>
              <a:defRPr sz="4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5" y="1600200"/>
            <a:ext cx="10058401" cy="4572000"/>
          </a:xfrm>
        </p:spPr>
        <p:txBody>
          <a:bodyPr/>
          <a:lstStyle>
            <a:lvl1pPr marL="7938" indent="-7938">
              <a:buNone/>
              <a:tabLst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04783" indent="-253982">
              <a:tabLst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15899" indent="-228584">
              <a:tabLst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90512" indent="-265093">
              <a:tabLst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801628" indent="-239695">
              <a:tabLst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7" y="6705607"/>
            <a:ext cx="4822804" cy="119311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525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55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43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3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6"/>
            <a:ext cx="493776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6"/>
            <a:ext cx="493776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2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671641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311400"/>
            <a:ext cx="5386917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3" y="1671641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3" y="2311400"/>
            <a:ext cx="5389033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0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0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398521" y="3398527"/>
            <a:ext cx="6858001" cy="6095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0" y="508000"/>
            <a:ext cx="99568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6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5" y="731520"/>
            <a:ext cx="6679191" cy="5257800"/>
          </a:xfrm>
        </p:spPr>
        <p:txBody>
          <a:bodyPr/>
          <a:lstStyle>
            <a:lvl1pPr>
              <a:defRPr sz="3200" baseline="0">
                <a:solidFill>
                  <a:schemeClr val="accent2"/>
                </a:solidFill>
              </a:defRPr>
            </a:lvl1pPr>
            <a:lvl2pPr>
              <a:defRPr sz="2800" baseline="0">
                <a:solidFill>
                  <a:schemeClr val="accent2"/>
                </a:solidFill>
              </a:defRPr>
            </a:lvl2pPr>
            <a:lvl3pPr>
              <a:defRPr sz="2400" baseline="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3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874" indent="0">
              <a:buNone/>
              <a:defRPr sz="900"/>
            </a:lvl2pPr>
            <a:lvl3pPr marL="685750" indent="0">
              <a:buNone/>
              <a:defRPr sz="751"/>
            </a:lvl3pPr>
            <a:lvl4pPr marL="1028624" indent="0">
              <a:buNone/>
              <a:defRPr sz="675"/>
            </a:lvl4pPr>
            <a:lvl5pPr marL="1371498" indent="0">
              <a:buNone/>
              <a:defRPr sz="675"/>
            </a:lvl5pPr>
            <a:lvl6pPr marL="1714372" indent="0">
              <a:buNone/>
              <a:defRPr sz="675"/>
            </a:lvl6pPr>
            <a:lvl7pPr marL="2057246" indent="0">
              <a:buNone/>
              <a:defRPr sz="675"/>
            </a:lvl7pPr>
            <a:lvl8pPr marL="2400120" indent="0">
              <a:buNone/>
              <a:defRPr sz="675"/>
            </a:lvl8pPr>
            <a:lvl9pPr marL="274299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8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6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3358142" y="3298184"/>
            <a:ext cx="6858003" cy="2616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3256806" y="3413513"/>
            <a:ext cx="6858003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5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7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5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7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</p:sldLayoutIdLst>
  <p:txStyles>
    <p:titleStyle>
      <a:lvl1pPr algn="l" defTabSz="685750" rtl="0" eaLnBrk="1" latinLnBrk="0" hangingPunct="1">
        <a:lnSpc>
          <a:spcPct val="85000"/>
        </a:lnSpc>
        <a:spcBef>
          <a:spcPct val="0"/>
        </a:spcBef>
        <a:buNone/>
        <a:defRPr sz="3600" kern="1200" spc="-3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6" indent="-68576" algn="l" defTabSz="685750" rtl="0" eaLnBrk="1" latinLnBrk="0" hangingPunct="1">
        <a:lnSpc>
          <a:spcPct val="90000"/>
        </a:lnSpc>
        <a:spcBef>
          <a:spcPts val="900"/>
        </a:spcBef>
        <a:spcAft>
          <a:spcPts val="15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15" indent="-137150" algn="l" defTabSz="685750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65" indent="-137150" algn="l" defTabSz="685750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15" indent="-137150" algn="l" defTabSz="685750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64" indent="-137150" algn="l" defTabSz="685750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38" indent="-171438" algn="l" defTabSz="685750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28" indent="-171438" algn="l" defTabSz="685750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16" indent="-171438" algn="l" defTabSz="685750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05" indent="-171438" algn="l" defTabSz="685750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learn/cookbook/en/advanced_rag" TargetMode="External"/><Relationship Id="rId2" Type="http://schemas.openxmlformats.org/officeDocument/2006/relationships/hyperlink" Target="https://huggingface.co/learn/cookbook/en/rag_zephyr_langcha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lancedb/vectordb-recipes/blob/main/tutorials/RAG-from-Scratch/RAG_from_Scratch.ipynb" TargetMode="External"/><Relationship Id="rId4" Type="http://schemas.openxmlformats.org/officeDocument/2006/relationships/hyperlink" Target="https://github.com/sergiopaniego/RAG_local_tutorial?tab=readme-ov-fi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Franklin Gothic Book" charset="0"/>
                <a:cs typeface="Franklin Gothic Book" charset="0"/>
              </a:rPr>
              <a:t>RAG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sz="40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Retrieval Augmented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D0C09-EFC7-684F-8EDB-3D513508F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5036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B4C4E-EE6C-ACB6-59D6-F0579CED2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CCA9-18E5-DA7C-47FE-ACDB3B0B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RAG Evaluation (IR-based, relevance)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CC3D-741F-55BB-E342-3CCC33189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5" y="1600200"/>
            <a:ext cx="10058401" cy="10287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/>
              <a:t>MAP (Mean Average Precision)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1F4C4-B95B-801E-D22F-425C974E9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140" y="4250872"/>
            <a:ext cx="3441700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BB79F-399B-01E7-6138-BBE9DF4FE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524873"/>
            <a:ext cx="2819400" cy="95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2BD1FB-FF4D-288E-1682-DB0F698BAE83}"/>
              </a:ext>
            </a:extLst>
          </p:cNvPr>
          <p:cNvSpPr txBox="1"/>
          <p:nvPr/>
        </p:nvSpPr>
        <p:spPr>
          <a:xfrm>
            <a:off x="1010956" y="4343770"/>
            <a:ext cx="63042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If we assume that R</a:t>
            </a:r>
            <a:r>
              <a:rPr lang="en-GB" baseline="-25000">
                <a:solidFill>
                  <a:srgbClr val="000000"/>
                </a:solidFill>
                <a:effectLst/>
                <a:latin typeface="Helvetica" pitchFamily="2" charset="0"/>
              </a:rPr>
              <a:t>r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 is the set of relevant documents at or above a recall level r, then the average precision (AP) for a single query is the average of Precision</a:t>
            </a:r>
            <a:r>
              <a:rPr lang="en-GB" baseline="-25000">
                <a:solidFill>
                  <a:srgbClr val="000000"/>
                </a:solidFill>
                <a:effectLst/>
                <a:latin typeface="Helvetica" pitchFamily="2" charset="0"/>
              </a:rPr>
              <a:t>r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(d), that is the precision measured at the rank at which document d was </a:t>
            </a:r>
            <a:r>
              <a:rPr lang="en-GB">
                <a:solidFill>
                  <a:srgbClr val="000000"/>
                </a:solidFill>
                <a:latin typeface="Helvetica" pitchFamily="2" charset="0"/>
              </a:rPr>
              <a:t>f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ound. </a:t>
            </a:r>
          </a:p>
          <a:p>
            <a:pPr>
              <a:buNone/>
            </a:pPr>
            <a:endParaRPr lang="en-GB">
              <a:solidFill>
                <a:srgbClr val="000000"/>
              </a:solidFill>
              <a:latin typeface="Helvetica" pitchFamily="2" charset="0"/>
            </a:endParaRPr>
          </a:p>
          <a:p>
            <a:pPr>
              <a:buNone/>
            </a:pP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For an </a:t>
            </a:r>
            <a:r>
              <a:rPr lang="en-GB" b="1">
                <a:solidFill>
                  <a:srgbClr val="000000"/>
                </a:solidFill>
                <a:effectLst/>
                <a:latin typeface="Helvetica" pitchFamily="2" charset="0"/>
              </a:rPr>
              <a:t>ensemble of queries Q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, we then average over these averages, to get our final MAP measure:</a:t>
            </a:r>
          </a:p>
          <a:p>
            <a:endParaRPr lang="en-GB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FFB1F-28FC-38EC-8D15-473F448E845F}"/>
              </a:ext>
            </a:extLst>
          </p:cNvPr>
          <p:cNvSpPr txBox="1"/>
          <p:nvPr/>
        </p:nvSpPr>
        <p:spPr>
          <a:xfrm>
            <a:off x="992813" y="2286000"/>
            <a:ext cx="98612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It provides a single metric that can be used to compare competing systems or approaches. </a:t>
            </a:r>
          </a:p>
          <a:p>
            <a:pPr>
              <a:buNone/>
            </a:pPr>
            <a:endParaRPr lang="en-GB">
              <a:solidFill>
                <a:srgbClr val="000000"/>
              </a:solidFill>
              <a:latin typeface="Helvetica" pitchFamily="2" charset="0"/>
            </a:endParaRPr>
          </a:p>
          <a:p>
            <a:pPr>
              <a:buNone/>
            </a:pP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We descend through the ranked list of items, but we note the precision only at those points where a relevant item has been encountered. For a single query, we average these individual precision measurements over the return set (up to some fixed cutoff).</a:t>
            </a:r>
          </a:p>
        </p:txBody>
      </p:sp>
    </p:spTree>
    <p:extLst>
      <p:ext uri="{BB962C8B-B14F-4D97-AF65-F5344CB8AC3E}">
        <p14:creationId xmlns:p14="http://schemas.microsoft.com/office/powerpoint/2010/main" val="63912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ABE1E-8B39-E84E-CA3D-160AA63AE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DAE9-EBCE-FB86-9113-A73425AB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RAG Evaluation (Q&amp;A-based, correctness)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BDCF-D944-745A-C16F-A1ECA3C1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5" y="1600200"/>
            <a:ext cx="10058401" cy="10287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/>
              <a:t>MRR (Mean Reciprocal Rank)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BFEC7-FFFA-EAFD-6758-CEA4D2101C07}"/>
              </a:ext>
            </a:extLst>
          </p:cNvPr>
          <p:cNvSpPr txBox="1"/>
          <p:nvPr/>
        </p:nvSpPr>
        <p:spPr>
          <a:xfrm>
            <a:off x="989184" y="2624554"/>
            <a:ext cx="105932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MRR is designed for systems that return a short ranked list of answers or passages for each test set question, which we can compare against the (human-labeled) correct answer. First, each test set question is scored with the reciprocal of the rank of the first correct answer. For example if the system returned five answers to a question but</a:t>
            </a:r>
          </a:p>
          <a:p>
            <a:pPr>
              <a:buNone/>
            </a:pP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the first three are wrong (so the highest-ranked correct answer is ranked fourth), the reciprocal rank for that question is 1/4 . The score for questions that return no correct answer is 0. The MRR of a system is the average of the scores for each question in the test set.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C65BA1-6436-5CE3-5B50-BD43405FA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42" y="4621668"/>
            <a:ext cx="29591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BB99-9228-715C-E53A-00A8A275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Alkemy’s Evaluation Framework</a:t>
            </a:r>
            <a:endParaRPr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964963-14ED-440E-648E-D0D2A50EB4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397092"/>
              </p:ext>
            </p:extLst>
          </p:nvPr>
        </p:nvGraphicFramePr>
        <p:xfrm>
          <a:off x="1277940" y="1447800"/>
          <a:ext cx="9877740" cy="4495798"/>
        </p:xfrm>
        <a:graphic>
          <a:graphicData uri="http://schemas.openxmlformats.org/drawingml/2006/table">
            <a:tbl>
              <a:tblPr/>
              <a:tblGrid>
                <a:gridCol w="2491249">
                  <a:extLst>
                    <a:ext uri="{9D8B030D-6E8A-4147-A177-3AD203B41FA5}">
                      <a16:colId xmlns:a16="http://schemas.microsoft.com/office/drawing/2014/main" val="3935432454"/>
                    </a:ext>
                  </a:extLst>
                </a:gridCol>
                <a:gridCol w="2322586">
                  <a:extLst>
                    <a:ext uri="{9D8B030D-6E8A-4147-A177-3AD203B41FA5}">
                      <a16:colId xmlns:a16="http://schemas.microsoft.com/office/drawing/2014/main" val="448038860"/>
                    </a:ext>
                  </a:extLst>
                </a:gridCol>
                <a:gridCol w="5063905">
                  <a:extLst>
                    <a:ext uri="{9D8B030D-6E8A-4147-A177-3AD203B41FA5}">
                      <a16:colId xmlns:a16="http://schemas.microsoft.com/office/drawing/2014/main" val="3376267011"/>
                    </a:ext>
                  </a:extLst>
                </a:gridCol>
              </a:tblGrid>
              <a:tr h="209548">
                <a:tc>
                  <a:txBody>
                    <a:bodyPr/>
                    <a:lstStyle/>
                    <a:p>
                      <a:pPr rtl="0" fontAlgn="b"/>
                      <a:endParaRPr lang="en-IT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>
                          <a:effectLst/>
                          <a:latin typeface="Arial" panose="020B0604020202020204" pitchFamily="34" charset="0"/>
                        </a:rPr>
                        <a:t>Metrics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397889"/>
                  </a:ext>
                </a:extLst>
              </a:tr>
              <a:tr h="285750">
                <a:tc rowSpan="7"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GB" b="1">
                          <a:effectLst/>
                          <a:latin typeface="Arial" panose="020B0604020202020204" pitchFamily="34" charset="0"/>
                        </a:rPr>
                        <a:t>AQM (Answers Quality Metrics)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Relevancy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Quanto la risposta è rilevante data la query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01394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Toxicity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Se ci sono elementi "tossici" nella risposta (insulti, bias, ecc)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40480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Correctness 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Quanto la risposta è corretta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68982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Hallucination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Quanto la risposta ha i caratteri di allucinazione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606762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Context Precision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Precision degli elementi del contesto usati per la risposta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69426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Context Recall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Recall degli elementi del contesto usati per la risposta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64797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Faithfulness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Quanto la risposta è in linea con il contesto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782121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GB" b="1">
                          <a:effectLst/>
                          <a:latin typeface="Arial" panose="020B0604020202020204" pitchFamily="34" charset="0"/>
                        </a:rPr>
                        <a:t>UAM (Users Analytics Metrics)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Satisfaction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Percentuale di feedback positivi (se raccolti)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677663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Sentiment Analysis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Sentiment delle risposte (positivo o negativo, score da -1 a 1)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418012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Topics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Argomenti maggiormente richiesti dagli utenti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693405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Conversation Length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Lunghezza media delle conversazioni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328780"/>
                  </a:ext>
                </a:extLst>
              </a:tr>
              <a:tr h="285750">
                <a:tc rowSpan="3"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GB" b="1">
                          <a:effectLst/>
                          <a:latin typeface="Arial" panose="020B0604020202020204" pitchFamily="34" charset="0"/>
                        </a:rPr>
                        <a:t>SOM (System Operations Metrics)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Latency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Latenza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670157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In/out tokens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Token in entrata e in uscita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50436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Cost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0">
                          <a:effectLst/>
                          <a:latin typeface="Arial" panose="020B0604020202020204" pitchFamily="34" charset="0"/>
                        </a:rPr>
                        <a:t>Costo delle interazioni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54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50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1CCF-D141-9003-10F8-4E1605C6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Extra Notebooks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7F60-0223-16C3-23ED-410C0D227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>
                <a:hlinkClick r:id="rId2"/>
              </a:rPr>
              <a:t>https://huggingface.co/learn/cookbook/en/rag_zephyr_langchain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>
                <a:hlinkClick r:id="rId3"/>
              </a:rPr>
              <a:t>https://huggingface.co/learn/cookbook/en/advanced_rag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>
                <a:hlinkClick r:id="rId4"/>
              </a:rPr>
              <a:t>https://github.com/sergiopaniego/RAG_local_tutorial?tab=readme-ov-file</a:t>
            </a:r>
            <a:r>
              <a:rPr lang="en-GB"/>
              <a:t> (local RAG with Ollama)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>
                <a:hlinkClick r:id="rId5"/>
              </a:rPr>
              <a:t>https://colab.research.google.com/github/lancedb/vectordb-recipes/blob/main/tutorials/RAG-from-Scratch/RAG_from_Scratch.ipynb</a:t>
            </a:r>
            <a:r>
              <a:rPr lang="en-GB"/>
              <a:t> (LanceDb-based RAG)</a:t>
            </a:r>
          </a:p>
          <a:p>
            <a:pPr marL="0" indent="0"/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12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BD2E-81D1-55FC-6919-ADAFE3B7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Information Retrieval + Transformer = RAG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0832-15C2-BFBA-E665-DA6CFE20A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 the last two years we observed an increasing interest towards an hybrid approach Information Retrieval (IR) + Generative models. </a:t>
            </a:r>
          </a:p>
          <a:p>
            <a:endParaRPr lang="it-IT"/>
          </a:p>
          <a:p>
            <a:r>
              <a:rPr lang="it-IT"/>
              <a:t>RAG are the union of language modeling capabilities of transformer-based architectures and the classical concepts from Information Retrieval.</a:t>
            </a:r>
          </a:p>
        </p:txBody>
      </p:sp>
    </p:spTree>
    <p:extLst>
      <p:ext uri="{BB962C8B-B14F-4D97-AF65-F5344CB8AC3E}">
        <p14:creationId xmlns:p14="http://schemas.microsoft.com/office/powerpoint/2010/main" val="322611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DDE3-DD37-C242-A198-46793650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Information Retrieval in a nutshell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E2B2-B75F-1817-2173-7B505B2CF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Given a </a:t>
            </a:r>
            <a:r>
              <a:rPr lang="it-IT" i="1"/>
              <a:t>query</a:t>
            </a:r>
            <a:r>
              <a:rPr lang="it-IT"/>
              <a:t> q, we look for the best </a:t>
            </a:r>
            <a:r>
              <a:rPr lang="it-IT" i="1"/>
              <a:t>document </a:t>
            </a:r>
            <a:r>
              <a:rPr lang="it-IT"/>
              <a:t>d w.r.t to q (best in the sense of </a:t>
            </a:r>
            <a:r>
              <a:rPr lang="it-IT" i="1"/>
              <a:t>relevance</a:t>
            </a:r>
            <a:r>
              <a:rPr lang="it-IT"/>
              <a:t>). </a:t>
            </a:r>
          </a:p>
          <a:p>
            <a:endParaRPr lang="it-IT"/>
          </a:p>
          <a:p>
            <a:r>
              <a:rPr lang="en-GB"/>
              <a:t>Using the vector model, we score each document d by the cosine of its vector d with the query vector q, and we pick the one with the highest score:</a:t>
            </a:r>
          </a:p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65C550-A8C1-7445-F64F-A547903A6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648200"/>
            <a:ext cx="374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2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49BC-6B7A-C6A1-0E30-4678E4C5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Q&amp;A without context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EBCB4-D978-7969-A33E-018E9FBE6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7800"/>
            <a:ext cx="7607300" cy="55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298311-D57F-E66A-CB24-3368A8BF0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58" y="3119792"/>
            <a:ext cx="3378200" cy="82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DA2E6F-53CF-9387-7F4E-53CC095C39A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8774"/>
          <a:stretch/>
        </p:blipFill>
        <p:spPr>
          <a:xfrm>
            <a:off x="759773" y="4845050"/>
            <a:ext cx="2745427" cy="113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EB35EC-06C3-4681-F3C2-773BE8C26F10}"/>
              </a:ext>
            </a:extLst>
          </p:cNvPr>
          <p:cNvSpPr txBox="1"/>
          <p:nvPr/>
        </p:nvSpPr>
        <p:spPr>
          <a:xfrm>
            <a:off x="903962" y="2549163"/>
            <a:ext cx="82400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Recall that simple autoregressive language modeling computes the probability of a string from the previous tokens: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99044-7C40-2ABF-4456-F9878CF2AE2C}"/>
              </a:ext>
            </a:extLst>
          </p:cNvPr>
          <p:cNvSpPr txBox="1"/>
          <p:nvPr/>
        </p:nvSpPr>
        <p:spPr>
          <a:xfrm>
            <a:off x="924838" y="4441662"/>
            <a:ext cx="898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In a simple conditional generation for question answering, it adds a prompt like Q: ,followed by a query q , and A:, all concatenated: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297DB8-8E93-C7A9-0DEB-3D5F9050A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7300" y="5200650"/>
            <a:ext cx="2362200" cy="41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1650A-A99A-8265-6C73-B1911883887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-5753"/>
          <a:stretch/>
        </p:blipFill>
        <p:spPr>
          <a:xfrm>
            <a:off x="3505200" y="5226624"/>
            <a:ext cx="292100" cy="42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5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2F45-6D00-F359-4764-DEFFA5EC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Adding (retrieved) context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BF588-B117-A4B0-749C-2CD3C2171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97012"/>
            <a:ext cx="7772400" cy="366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BAEA-842D-9107-B63B-166EB493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Adding (retrieved) context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4F673-03C9-5BF5-9579-95E97F983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7264400" cy="1257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070C92-75D9-BD7F-A339-F8174D860843}"/>
              </a:ext>
            </a:extLst>
          </p:cNvPr>
          <p:cNvSpPr txBox="1"/>
          <p:nvPr/>
        </p:nvSpPr>
        <p:spPr>
          <a:xfrm>
            <a:off x="889348" y="279371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query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set of retrieved passages based on it R(q)</a:t>
            </a:r>
          </a:p>
        </p:txBody>
      </p:sp>
    </p:spTree>
    <p:extLst>
      <p:ext uri="{BB962C8B-B14F-4D97-AF65-F5344CB8AC3E}">
        <p14:creationId xmlns:p14="http://schemas.microsoft.com/office/powerpoint/2010/main" val="127051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G diagram">
            <a:extLst>
              <a:ext uri="{FF2B5EF4-FFF2-40B4-BE49-F238E27FC236}">
                <a16:creationId xmlns:a16="http://schemas.microsoft.com/office/drawing/2014/main" id="{55CE105C-E84A-D37C-97F4-B32DCA98D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0"/>
            <a:ext cx="6448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9500DB-384B-69F5-8898-708A0CF4F577}"/>
              </a:ext>
            </a:extLst>
          </p:cNvPr>
          <p:cNvSpPr txBox="1"/>
          <p:nvPr/>
        </p:nvSpPr>
        <p:spPr>
          <a:xfrm>
            <a:off x="228600" y="6580464"/>
            <a:ext cx="34738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https://huggingface.co/learn/cookbook/en/rag_zephyr_langchain</a:t>
            </a: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97872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624B430-C72A-0F5E-1AF2-367993D52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8" y="0"/>
            <a:ext cx="7958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5E9E7-FD1F-CBF4-F120-5CBEEC368B69}"/>
              </a:ext>
            </a:extLst>
          </p:cNvPr>
          <p:cNvSpPr txBox="1"/>
          <p:nvPr/>
        </p:nvSpPr>
        <p:spPr>
          <a:xfrm>
            <a:off x="8839200" y="0"/>
            <a:ext cx="32004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/>
              <a:t>https://huggingface.co/learn/cookbook/en/advanced_rag</a:t>
            </a:r>
            <a:endParaRPr sz="1050"/>
          </a:p>
        </p:txBody>
      </p:sp>
    </p:spTree>
    <p:extLst>
      <p:ext uri="{BB962C8B-B14F-4D97-AF65-F5344CB8AC3E}">
        <p14:creationId xmlns:p14="http://schemas.microsoft.com/office/powerpoint/2010/main" val="351574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26B6-F87C-8200-DDC9-B446905E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RAG Evaluation (IR-based, relevance)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5602-FC79-FD12-A801-2228D88DB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5" y="1600200"/>
            <a:ext cx="3550915" cy="15240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/>
              <a:t>Ranked Precision and Recall (w.r.t. relevant vs not relevant)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BF0FC1-4F1C-B35A-E0A4-F3064004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936773"/>
            <a:ext cx="5397924" cy="46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5272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37186</TotalTime>
  <Words>779</Words>
  <Application>Microsoft Macintosh PowerPoint</Application>
  <PresentationFormat>Widescreen</PresentationFormat>
  <Paragraphs>77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Helvetica</vt:lpstr>
      <vt:lpstr>Times</vt:lpstr>
      <vt:lpstr>Times New Roman</vt:lpstr>
      <vt:lpstr>1_Retrospect</vt:lpstr>
      <vt:lpstr>RAG</vt:lpstr>
      <vt:lpstr>Information Retrieval + Transformer = RAG</vt:lpstr>
      <vt:lpstr>Information Retrieval in a nutshell</vt:lpstr>
      <vt:lpstr>Q&amp;A without context</vt:lpstr>
      <vt:lpstr>Adding (retrieved) context</vt:lpstr>
      <vt:lpstr>Adding (retrieved) context</vt:lpstr>
      <vt:lpstr>PowerPoint Presentation</vt:lpstr>
      <vt:lpstr>PowerPoint Presentation</vt:lpstr>
      <vt:lpstr>RAG Evaluation (IR-based, relevance)</vt:lpstr>
      <vt:lpstr>RAG Evaluation (IR-based, relevance)</vt:lpstr>
      <vt:lpstr>RAG Evaluation (Q&amp;A-based, correctness)</vt:lpstr>
      <vt:lpstr>Alkemy’s Evaluation Framework</vt:lpstr>
      <vt:lpstr>Extra Notebooks</vt:lpstr>
    </vt:vector>
  </TitlesOfParts>
  <Manager/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Chatbots and DIalogue Systems</dc:title>
  <dc:subject>Speech and Language Processing</dc:subject>
  <dc:creator>Dan Jurafsky</dc:creator>
  <cp:keywords/>
  <dc:description/>
  <cp:lastModifiedBy>Davide Posillipo</cp:lastModifiedBy>
  <cp:revision>601</cp:revision>
  <cp:lastPrinted>2021-05-06T16:44:07Z</cp:lastPrinted>
  <dcterms:created xsi:type="dcterms:W3CDTF">2009-02-11T19:56:22Z</dcterms:created>
  <dcterms:modified xsi:type="dcterms:W3CDTF">2025-04-08T10:25:51Z</dcterms:modified>
  <cp:category/>
</cp:coreProperties>
</file>