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Comfortaa SemiBold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Comfortaa Medium"/>
      <p:regular r:id="rId32"/>
      <p:bold r:id="rId33"/>
    </p:embeddedFont>
    <p:embeddedFont>
      <p:font typeface="Comfortaa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Medium-bold.fntdata"/><Relationship Id="rId10" Type="http://schemas.openxmlformats.org/officeDocument/2006/relationships/slide" Target="slides/slide5.xml"/><Relationship Id="rId32" Type="http://schemas.openxmlformats.org/officeDocument/2006/relationships/font" Target="fonts/ComfortaaMedium-regular.fntdata"/><Relationship Id="rId13" Type="http://schemas.openxmlformats.org/officeDocument/2006/relationships/slide" Target="slides/slide8.xml"/><Relationship Id="rId35" Type="http://schemas.openxmlformats.org/officeDocument/2006/relationships/font" Target="fonts/Comfortaa-bold.fntdata"/><Relationship Id="rId12" Type="http://schemas.openxmlformats.org/officeDocument/2006/relationships/slide" Target="slides/slide7.xml"/><Relationship Id="rId34" Type="http://schemas.openxmlformats.org/officeDocument/2006/relationships/font" Target="fonts/Comforta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mfortaaSemiBold-bold.fntdata"/><Relationship Id="rId18" Type="http://schemas.openxmlformats.org/officeDocument/2006/relationships/font" Target="fonts/Comforta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fd4188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fd4188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8bc701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8bc701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ac86d0e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ac86d0e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ac86d0e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ac86d0e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ac86d0e5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ac86d0e5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c86d0e5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c86d0e5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8bc701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8bc701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ac86d0e5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ac86d0e5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a8bc701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a8bc701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afd4188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afd4188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afd4188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afd4188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afd4188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afd4188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jp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12000"/>
          </a:blip>
          <a:srcRect b="17681" l="0" r="41816" t="0"/>
          <a:stretch/>
        </p:blipFill>
        <p:spPr>
          <a:xfrm>
            <a:off x="0" y="664050"/>
            <a:ext cx="4024326" cy="3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454975"/>
            <a:ext cx="8520600" cy="11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5800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V3DJoint</a:t>
            </a:r>
            <a:endParaRPr sz="5800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16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Measurement of the Quality Factor of flexible joints </a:t>
            </a:r>
            <a:endParaRPr sz="18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13600" y="3055475"/>
            <a:ext cx="69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Alessandro Mazza, Danilo Ricciardella, Victor Sanz Sanchis, Davide Quaranta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1888500" y="2616875"/>
            <a:ext cx="536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23650" y="279475"/>
            <a:ext cx="27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Phys. Lab II - Mid Term Report</a:t>
            </a:r>
            <a:endParaRPr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917900" y="279475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05/05/23</a:t>
            </a:r>
            <a:endParaRPr sz="1200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Consideration (?)</a:t>
            </a:r>
            <a:endParaRPr b="1"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/>
              <a:t>Experimental setup </a:t>
            </a:r>
            <a:endParaRPr b="1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Pulse tube crycooler connected to a helium compressor;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Fiber bundle;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Thermometer;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Coil and magnet;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Generator;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Signal analyzer;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44953" l="3799" r="0" t="2701"/>
          <a:stretch/>
        </p:blipFill>
        <p:spPr>
          <a:xfrm>
            <a:off x="2294875" y="1688550"/>
            <a:ext cx="3046775" cy="14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700" y="1498175"/>
            <a:ext cx="2168751" cy="1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5">
            <a:alphaModFix/>
          </a:blip>
          <a:srcRect b="0" l="2142" r="45350" t="5499"/>
          <a:stretch/>
        </p:blipFill>
        <p:spPr>
          <a:xfrm>
            <a:off x="2294875" y="3557400"/>
            <a:ext cx="2275750" cy="1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5">
            <a:alphaModFix/>
          </a:blip>
          <a:srcRect b="3016" l="56453" r="7714" t="0"/>
          <a:stretch/>
        </p:blipFill>
        <p:spPr>
          <a:xfrm>
            <a:off x="4736325" y="3379925"/>
            <a:ext cx="1911150" cy="1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avolo, sedendo, orologio&#10;&#10;Descrizione generata automaticamente"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15330" r="17074" t="0"/>
          <a:stretch/>
        </p:blipFill>
        <p:spPr>
          <a:xfrm>
            <a:off x="434163" y="819624"/>
            <a:ext cx="2149719" cy="154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263675" y="50125"/>
            <a:ext cx="2320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it" sz="1300">
                <a:solidFill>
                  <a:schemeClr val="dk1"/>
                </a:solidFill>
              </a:rPr>
              <a:t>Alluminum-Silicon-Magnesium alloy (AlSi10Mg) </a:t>
            </a:r>
            <a:r>
              <a:rPr b="1" i="1" lang="it" sz="1200">
                <a:solidFill>
                  <a:srgbClr val="171616"/>
                </a:solidFill>
              </a:rPr>
              <a:t>Samples </a:t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b="8883" l="6139" r="22548" t="0"/>
          <a:stretch/>
        </p:blipFill>
        <p:spPr>
          <a:xfrm rot="-5400000">
            <a:off x="3366575" y="595050"/>
            <a:ext cx="1627550" cy="191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308327" y="100075"/>
            <a:ext cx="1650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it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Copper-Chromium-Zirconium alloy (CuCrZr) </a:t>
            </a:r>
            <a:r>
              <a:rPr b="1" i="1" lang="it" sz="12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Samples </a:t>
            </a:r>
            <a:endParaRPr b="1" i="1" sz="12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5">
            <a:alphaModFix/>
          </a:blip>
          <a:srcRect b="17681" l="0" r="0" t="0"/>
          <a:stretch/>
        </p:blipFill>
        <p:spPr>
          <a:xfrm>
            <a:off x="5459674" y="460775"/>
            <a:ext cx="3210924" cy="18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6">
            <a:alphaModFix/>
          </a:blip>
          <a:srcRect b="34653" l="10094" r="17336" t="0"/>
          <a:stretch/>
        </p:blipFill>
        <p:spPr>
          <a:xfrm rot="10800000">
            <a:off x="5139727" y="2490499"/>
            <a:ext cx="2364524" cy="2129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7549194" y="2500800"/>
            <a:ext cx="15186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it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CuCrZr </a:t>
            </a:r>
            <a:r>
              <a:rPr b="1" i="1" lang="it" sz="12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 b="1" i="1" sz="1200" u="none" cap="none" strike="noStrike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it" sz="1200" u="none" cap="none" strike="noStrik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AlSi10Mg</a:t>
            </a:r>
            <a:endParaRPr b="1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it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samples also produced by electroerosion (standard process) at Virgo for </a:t>
            </a:r>
            <a:r>
              <a:rPr b="0" i="0" lang="it" sz="13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comparison with 3D printed samples</a:t>
            </a:r>
            <a:endParaRPr b="0" i="0" sz="1300" u="none" cap="none" strike="noStrike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525" y="2571738"/>
            <a:ext cx="2779175" cy="230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8">
            <a:alphaModFix/>
          </a:blip>
          <a:srcRect b="44953" l="3799" r="0" t="2701"/>
          <a:stretch/>
        </p:blipFill>
        <p:spPr>
          <a:xfrm>
            <a:off x="3056700" y="2630562"/>
            <a:ext cx="3371975" cy="15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Why Flexible Joints?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Elastic joints are often used in experiment to build sensors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58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○"/>
            </a:pPr>
            <a:r>
              <a:rPr lang="it" sz="1600">
                <a:latin typeface="Roboto Light"/>
                <a:ea typeface="Roboto Light"/>
                <a:cs typeface="Roboto Light"/>
                <a:sym typeface="Roboto Light"/>
              </a:rPr>
              <a:t>Accelerometers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58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○"/>
            </a:pPr>
            <a:r>
              <a:rPr lang="it" sz="1600">
                <a:latin typeface="Roboto Light"/>
                <a:ea typeface="Roboto Light"/>
                <a:cs typeface="Roboto Light"/>
                <a:sym typeface="Roboto Light"/>
              </a:rPr>
              <a:t>Displacement sensors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580" lvl="1" marL="914400" rtl="0" algn="just"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○"/>
            </a:pPr>
            <a:r>
              <a:rPr lang="it" sz="1600">
                <a:latin typeface="Roboto Light"/>
                <a:ea typeface="Roboto Light"/>
                <a:cs typeface="Roboto Light"/>
                <a:sym typeface="Roboto Light"/>
              </a:rPr>
              <a:t>Tiltmeters etc…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6075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In particular, </a:t>
            </a: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in a GW detector thermal noise is important</a:t>
            </a: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 and 				can be reduced by lowering the temperature of the suspended mirrors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607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Therefore performing joints at cryogenic temperatures are needed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60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Roboto Light"/>
              <a:buChar char="●"/>
            </a:pPr>
            <a:r>
              <a:rPr lang="it" sz="2000">
                <a:latin typeface="Roboto Light"/>
                <a:ea typeface="Roboto Light"/>
                <a:cs typeface="Roboto Light"/>
                <a:sym typeface="Roboto Light"/>
              </a:rPr>
              <a:t>Goal : </a:t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25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○"/>
            </a:pPr>
            <a:r>
              <a:rPr lang="it" sz="1600">
                <a:latin typeface="Roboto Light"/>
                <a:ea typeface="Roboto Light"/>
                <a:cs typeface="Roboto Light"/>
                <a:sym typeface="Roboto Light"/>
              </a:rPr>
              <a:t>Testing performance of </a:t>
            </a:r>
            <a:r>
              <a:rPr b="1" lang="it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3D printed metal joints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Light"/>
              <a:buChar char="○"/>
            </a:pPr>
            <a:r>
              <a:rPr lang="it" sz="1600">
                <a:latin typeface="Roboto Light"/>
                <a:ea typeface="Roboto Light"/>
                <a:cs typeface="Roboto Light"/>
                <a:sym typeface="Roboto Light"/>
              </a:rPr>
              <a:t>Comparing with </a:t>
            </a:r>
            <a:r>
              <a:rPr b="1" lang="it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standard production techniques</a:t>
            </a:r>
            <a:endParaRPr b="1" sz="1600">
              <a:solidFill>
                <a:srgbClr val="6D9EE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magine che contiene tavolo, sedendo, orologio&#10;&#10;Descrizione generata automaticamente"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5330" r="17074" t="0"/>
          <a:stretch/>
        </p:blipFill>
        <p:spPr>
          <a:xfrm>
            <a:off x="3273077" y="2055025"/>
            <a:ext cx="2651825" cy="190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8883" l="6139" r="22548" t="0"/>
          <a:stretch/>
        </p:blipFill>
        <p:spPr>
          <a:xfrm rot="-5400000">
            <a:off x="872899" y="1881900"/>
            <a:ext cx="1916551" cy="22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051747" y="4261275"/>
            <a:ext cx="309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1" lang="it" sz="1300">
                <a:solidFill>
                  <a:srgbClr val="666666"/>
                </a:solidFill>
              </a:rPr>
              <a:t>Aluminum-Silicon-Magnesium</a:t>
            </a:r>
            <a:r>
              <a:rPr b="1" i="1" lang="it" sz="1300">
                <a:solidFill>
                  <a:srgbClr val="666666"/>
                </a:solidFill>
              </a:rPr>
              <a:t> </a:t>
            </a:r>
            <a:r>
              <a:rPr i="1" lang="it" sz="1300">
                <a:solidFill>
                  <a:srgbClr val="666666"/>
                </a:solidFill>
              </a:rPr>
              <a:t> (AlSi10Mg) 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34653" l="10094" r="17336" t="0"/>
          <a:stretch/>
        </p:blipFill>
        <p:spPr>
          <a:xfrm rot="10800000">
            <a:off x="6240167" y="2050848"/>
            <a:ext cx="2127826" cy="1915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sp>
        <p:nvSpPr>
          <p:cNvPr id="75" name="Google Shape;75;p15"/>
          <p:cNvSpPr txBox="1"/>
          <p:nvPr/>
        </p:nvSpPr>
        <p:spPr>
          <a:xfrm>
            <a:off x="6319350" y="4334475"/>
            <a:ext cx="19695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it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CuCrZr and AlSi10Mg</a:t>
            </a:r>
            <a:endParaRPr i="0" sz="1100" u="none" cap="none" strike="noStrike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3069" y="4319025"/>
            <a:ext cx="28962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1" lang="it" sz="13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Copper-Chromium-Zirconium </a:t>
            </a:r>
            <a:r>
              <a:rPr i="1" lang="it" sz="1300" u="none" cap="none" strike="noStrike">
                <a:solidFill>
                  <a:srgbClr val="666666"/>
                </a:solidFill>
              </a:rPr>
              <a:t> (CuCrZr)</a:t>
            </a:r>
            <a:r>
              <a:rPr i="1" lang="it" sz="1100" u="none" cap="none" strike="noStrike">
                <a:solidFill>
                  <a:srgbClr val="666666"/>
                </a:solidFill>
              </a:rPr>
              <a:t> </a:t>
            </a:r>
            <a:r>
              <a:rPr i="1" lang="it" sz="1000" u="none" cap="none" strike="noStrike">
                <a:solidFill>
                  <a:srgbClr val="666666"/>
                </a:solidFill>
              </a:rPr>
              <a:t> </a:t>
            </a:r>
            <a:endParaRPr i="1" sz="1000" u="none" cap="none" strike="noStrike">
              <a:solidFill>
                <a:srgbClr val="666666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Why Flexible Joints?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47925" y="1688575"/>
            <a:ext cx="5357825" cy="178600"/>
          </a:xfrm>
          <a:custGeom>
            <a:rect b="b" l="l" r="r" t="t"/>
            <a:pathLst>
              <a:path extrusionOk="0" h="7144" w="214313">
                <a:moveTo>
                  <a:pt x="0" y="6668"/>
                </a:moveTo>
                <a:lnTo>
                  <a:pt x="0" y="0"/>
                </a:lnTo>
                <a:lnTo>
                  <a:pt x="214313" y="0"/>
                </a:lnTo>
                <a:lnTo>
                  <a:pt x="214313" y="7144"/>
                </a:lnTo>
              </a:path>
            </a:pathLst>
          </a:cu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Google Shape;79;p15"/>
          <p:cNvSpPr txBox="1"/>
          <p:nvPr/>
        </p:nvSpPr>
        <p:spPr>
          <a:xfrm>
            <a:off x="2493300" y="1260025"/>
            <a:ext cx="17265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E69138"/>
                </a:solidFill>
                <a:latin typeface="Comfortaa"/>
                <a:ea typeface="Comfortaa"/>
                <a:cs typeface="Comfortaa"/>
                <a:sym typeface="Comfortaa"/>
              </a:rPr>
              <a:t>3D Printed</a:t>
            </a:r>
            <a:endParaRPr b="1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69713" y="1688575"/>
            <a:ext cx="2326368" cy="178600"/>
          </a:xfrm>
          <a:custGeom>
            <a:rect b="b" l="l" r="r" t="t"/>
            <a:pathLst>
              <a:path extrusionOk="0" h="7144" w="214313">
                <a:moveTo>
                  <a:pt x="0" y="6668"/>
                </a:moveTo>
                <a:lnTo>
                  <a:pt x="0" y="0"/>
                </a:lnTo>
                <a:lnTo>
                  <a:pt x="214313" y="0"/>
                </a:lnTo>
                <a:lnTo>
                  <a:pt x="214313" y="7144"/>
                </a:lnTo>
              </a:path>
            </a:pathLst>
          </a:cu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Google Shape;81;p15"/>
          <p:cNvSpPr txBox="1"/>
          <p:nvPr/>
        </p:nvSpPr>
        <p:spPr>
          <a:xfrm>
            <a:off x="6527838" y="1205575"/>
            <a:ext cx="16101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Electroerosion</a:t>
            </a:r>
            <a:endParaRPr b="1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505525" y="3773050"/>
            <a:ext cx="651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191000" y="3773050"/>
            <a:ext cx="1104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be </a:t>
            </a:r>
            <a:r>
              <a:rPr lang="i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751800" y="3773050"/>
            <a:ext cx="1104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be Tested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8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Theoretical model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952750"/>
            <a:ext cx="85938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latin typeface="Roboto Light"/>
                <a:ea typeface="Roboto Light"/>
                <a:cs typeface="Roboto Light"/>
                <a:sym typeface="Roboto Light"/>
              </a:rPr>
              <a:t>The joint acts like a </a:t>
            </a:r>
            <a:r>
              <a:rPr b="1" lang="it" sz="15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damped harmonic oscillator</a:t>
            </a:r>
            <a:r>
              <a:rPr lang="it" sz="1500">
                <a:latin typeface="Roboto Light"/>
                <a:ea typeface="Roboto Light"/>
                <a:cs typeface="Roboto Light"/>
                <a:sym typeface="Roboto Light"/>
              </a:rPr>
              <a:t> and has the following differential equation:</a:t>
            </a:r>
            <a:endParaRPr sz="15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335" y="1297001"/>
            <a:ext cx="1843339" cy="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11700" y="1802913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Finding the expression for the position and the velocity, </a:t>
            </a: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the energy stored in one oscillation can be calculated:  </a:t>
            </a:r>
            <a:endParaRPr sz="15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638" y="2139725"/>
            <a:ext cx="2314725" cy="57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11700" y="268712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The oscillation is governed by the angular frequency ⍵ and one cycle is completed in a period T = 2𝜋/𝜔, so the energy lost per cycle</a:t>
            </a:r>
            <a:endParaRPr sz="15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8225" y="3333625"/>
            <a:ext cx="2160750" cy="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11700" y="3666400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Now the quality factor (Q) </a:t>
            </a: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can defined</a:t>
            </a:r>
            <a:r>
              <a:rPr lang="it" sz="15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 as 2π times the ratio of the energy stored in one oscillation over the energy lost in a cycle: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37825" y="4134950"/>
            <a:ext cx="1614749" cy="7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Experimental Setup &amp; Procedure</a:t>
            </a:r>
            <a:endParaRPr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 amt="81000"/>
          </a:blip>
          <a:srcRect b="44953" l="3799" r="0" t="2701"/>
          <a:stretch/>
        </p:blipFill>
        <p:spPr>
          <a:xfrm>
            <a:off x="4681425" y="1422173"/>
            <a:ext cx="4260300" cy="199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11700" y="1093525"/>
            <a:ext cx="41019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Bring the chamber to a certain T with the help of a cryocooler Pulse Tube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Kick the balance by sending a current through the magnet 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Measuring displacement with laser sensor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Fourier Transform through Spectrum analyzer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Measure the decay time of first harmonic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Fit to find</a:t>
            </a:r>
            <a:r>
              <a:rPr lang="it" sz="19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it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𝜏</a:t>
            </a:r>
            <a:endParaRPr sz="1900"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Light"/>
              <a:buAutoNum type="arabicPeriod"/>
            </a:pPr>
            <a:r>
              <a:rPr lang="it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Compute </a:t>
            </a:r>
            <a:r>
              <a:rPr lang="it" sz="1900">
                <a:solidFill>
                  <a:srgbClr val="434343"/>
                </a:solidFill>
                <a:latin typeface="Roboto Light"/>
                <a:ea typeface="Roboto Light"/>
                <a:cs typeface="Roboto Light"/>
                <a:sym typeface="Roboto Light"/>
              </a:rPr>
              <a:t>Q </a:t>
            </a:r>
            <a:endParaRPr>
              <a:solidFill>
                <a:srgbClr val="43434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035875" y="4252125"/>
            <a:ext cx="1386350" cy="640100"/>
          </a:xfrm>
          <a:prstGeom prst="flowChartProcess">
            <a:avLst/>
          </a:prstGeom>
          <a:solidFill>
            <a:srgbClr val="EFEFEF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1616400" y="4272025"/>
            <a:ext cx="591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x(t) = Ae</a:t>
            </a:r>
            <a:r>
              <a:rPr baseline="30000" lang="it" sz="27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-t/</a:t>
            </a:r>
            <a:r>
              <a:rPr b="1" baseline="30000" lang="it" sz="27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𝜏</a:t>
            </a:r>
            <a:r>
              <a:rPr lang="it" sz="27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cos(𝜔t + 𝜑)   →   </a:t>
            </a:r>
            <a:r>
              <a:rPr lang="it" sz="27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Q = </a:t>
            </a:r>
            <a:r>
              <a:rPr lang="it" sz="2700">
                <a:solidFill>
                  <a:srgbClr val="6D9EEB"/>
                </a:solidFill>
                <a:latin typeface="Roboto Light"/>
                <a:ea typeface="Roboto Light"/>
                <a:cs typeface="Roboto Light"/>
                <a:sym typeface="Roboto Light"/>
              </a:rPr>
              <a:t>𝜋</a:t>
            </a:r>
            <a:r>
              <a:rPr lang="it" sz="2700">
                <a:solidFill>
                  <a:srgbClr val="6D9EEB"/>
                </a:solidFill>
                <a:latin typeface="Comfortaa"/>
                <a:ea typeface="Comfortaa"/>
                <a:cs typeface="Comfortaa"/>
                <a:sym typeface="Comfortaa"/>
              </a:rPr>
              <a:t>𝜏</a:t>
            </a:r>
            <a:r>
              <a:rPr lang="it" sz="2700">
                <a:solidFill>
                  <a:srgbClr val="6D9EEB"/>
                </a:solidFill>
                <a:latin typeface="Roboto Light"/>
                <a:ea typeface="Roboto Light"/>
                <a:cs typeface="Roboto Light"/>
                <a:sym typeface="Roboto Light"/>
              </a:rPr>
              <a:t>𝑓</a:t>
            </a:r>
            <a:endParaRPr sz="3900">
              <a:solidFill>
                <a:srgbClr val="6D9EE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-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Experimental Setup &amp; Procedure</a:t>
            </a:r>
            <a:endParaRPr b="1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442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Observing the </a:t>
            </a:r>
            <a:r>
              <a:rPr lang="it"/>
              <a:t>amplitude</a:t>
            </a:r>
            <a:r>
              <a:rPr lang="it"/>
              <a:t> decay we’re able to extrapolate </a:t>
            </a:r>
            <a:r>
              <a:rPr lang="it"/>
              <a:t>𝞽 and </a:t>
            </a:r>
            <a:r>
              <a:rPr lang="it"/>
              <a:t>calculate</a:t>
            </a:r>
            <a:r>
              <a:rPr lang="it"/>
              <a:t> 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615" y="484111"/>
            <a:ext cx="1024910" cy="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 title="Oscillation amplitude decay for f=... at T=..."/>
          <p:cNvPicPr preferRelativeResize="0"/>
          <p:nvPr/>
        </p:nvPicPr>
        <p:blipFill rotWithShape="1">
          <a:blip r:embed="rId4">
            <a:alphaModFix/>
          </a:blip>
          <a:srcRect b="3472" l="0" r="0" t="8180"/>
          <a:stretch/>
        </p:blipFill>
        <p:spPr>
          <a:xfrm>
            <a:off x="132925" y="1187925"/>
            <a:ext cx="2935424" cy="194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0" y="1025050"/>
            <a:ext cx="33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Oscillation amplitude decay for f=1.5Hz at T=241.8K</a:t>
            </a:r>
            <a:endParaRPr sz="800"/>
          </a:p>
        </p:txBody>
      </p:sp>
      <p:sp>
        <p:nvSpPr>
          <p:cNvPr id="116" name="Google Shape;116;p18"/>
          <p:cNvSpPr txBox="1"/>
          <p:nvPr/>
        </p:nvSpPr>
        <p:spPr>
          <a:xfrm>
            <a:off x="-75775" y="4728000"/>
            <a:ext cx="476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it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Sample: </a:t>
            </a:r>
            <a:r>
              <a:rPr lang="it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Copper-Chromium-Zirconium (3D printed) </a:t>
            </a:r>
            <a:r>
              <a:rPr lang="it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it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i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5">
            <a:alphaModFix/>
          </a:blip>
          <a:srcRect b="3739" l="1837" r="1431" t="8262"/>
          <a:stretch/>
        </p:blipFill>
        <p:spPr>
          <a:xfrm>
            <a:off x="2409175" y="2812525"/>
            <a:ext cx="3061473" cy="2002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598650" y="2624001"/>
            <a:ext cx="334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800">
                <a:solidFill>
                  <a:schemeClr val="dk1"/>
                </a:solidFill>
              </a:rPr>
              <a:t>Oscillation amplitude decay for f=1.563 Hz at T=10.6K</a:t>
            </a:r>
            <a:endParaRPr sz="800"/>
          </a:p>
        </p:txBody>
      </p:sp>
      <p:sp>
        <p:nvSpPr>
          <p:cNvPr id="119" name="Google Shape;119;p18"/>
          <p:cNvSpPr txBox="1"/>
          <p:nvPr/>
        </p:nvSpPr>
        <p:spPr>
          <a:xfrm>
            <a:off x="5708525" y="1769900"/>
            <a:ext cx="262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QVST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