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72" r:id="rId5"/>
    <p:sldId id="304" r:id="rId6"/>
    <p:sldId id="273" r:id="rId7"/>
    <p:sldId id="278" r:id="rId8"/>
    <p:sldId id="305" r:id="rId9"/>
    <p:sldId id="306" r:id="rId10"/>
    <p:sldId id="285" r:id="rId11"/>
    <p:sldId id="287" r:id="rId12"/>
    <p:sldId id="289" r:id="rId13"/>
    <p:sldId id="307" r:id="rId14"/>
    <p:sldId id="308" r:id="rId15"/>
    <p:sldId id="309" r:id="rId16"/>
    <p:sldId id="310" r:id="rId17"/>
    <p:sldId id="312" r:id="rId18"/>
    <p:sldId id="313" r:id="rId19"/>
    <p:sldId id="315" r:id="rId20"/>
    <p:sldId id="314" r:id="rId21"/>
    <p:sldId id="316" r:id="rId22"/>
    <p:sldId id="317" r:id="rId23"/>
    <p:sldId id="322" r:id="rId24"/>
    <p:sldId id="323" r:id="rId25"/>
    <p:sldId id="320" r:id="rId26"/>
    <p:sldId id="319" r:id="rId27"/>
    <p:sldId id="321" r:id="rId28"/>
    <p:sldId id="291" r:id="rId29"/>
    <p:sldId id="311" r:id="rId30"/>
    <p:sldId id="281" r:id="rId31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1586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5954"/>
    <a:srgbClr val="543E35"/>
    <a:srgbClr val="000000"/>
    <a:srgbClr val="0000FF"/>
    <a:srgbClr val="D1D8B7"/>
    <a:srgbClr val="A09D79"/>
    <a:srgbClr val="AD5C4D"/>
    <a:srgbClr val="637700"/>
    <a:srgbClr val="FFF4ED"/>
    <a:srgbClr val="5E6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7589A7-8DFE-4F61-8103-D8D80E2F3B4C}" v="36" dt="2023-06-18T18:00:14.334"/>
  </p1510:revLst>
</p1510:revInfo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528"/>
        <p:guide pos="1586"/>
        <p:guide orient="horz" pos="1729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8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FC0CBC29-5508-4EB9-8023-6DA677EE4C48}" type="datetime1">
              <a:rPr lang="it-IT" smtClean="0"/>
              <a:t>18/06/2023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49E357A0-8177-46BC-BFCE-19D99E3453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86834D32-9AC6-45EF-9D03-BB4EBBEDE479}" type="datetime1">
              <a:rPr lang="it-IT" smtClean="0"/>
              <a:pPr/>
              <a:t>18/06/2023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7C366290-4595-5745-A50F-D5EC13BAC604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507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6843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0258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366290-4595-5745-A50F-D5EC13BAC604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0917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0510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7946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945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0425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3965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igura a mano libera: Forma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lang="it-IT" sz="6000"/>
            </a:lvl1pPr>
          </a:lstStyle>
          <a:p>
            <a:pPr rtl="0"/>
            <a:r>
              <a:rPr lang="it-IT" noProof="0"/>
              <a:t>fare clic per modificare lo stile del titolo master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lang="it-IT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23" name="Figura a mano libera: Forma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45" name="Titolo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it-IT" sz="4800"/>
            </a:lvl1pPr>
          </a:lstStyle>
          <a:p>
            <a:pPr rtl="0"/>
            <a:r>
              <a:rPr lang="it-IT" noProof="0"/>
              <a:t>fare clic per modificare lo stile del titolo master	</a:t>
            </a:r>
          </a:p>
        </p:txBody>
      </p:sp>
      <p:sp>
        <p:nvSpPr>
          <p:cNvPr id="39" name="Segnaposto immagine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it-IT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0" name="Segnaposto immagine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it-IT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1" name="Segnaposto immagine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it-IT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2" name="Segnaposto immagine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it-IT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7" name="Segnaposto testo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325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48" name="Segnaposto testo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1976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49" name="Segnaposto testo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0626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0" name="Segnaposto testo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9277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2" name="Segnaposto testo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cap="none" baseline="0"/>
            </a:lvl1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3" name="Segnaposto testo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cap="none" baseline="0"/>
            </a:lvl1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4" name="Segnaposto testo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cap="none" baseline="0"/>
            </a:lvl1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5" name="Segnaposto testo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cap="none" baseline="0"/>
            </a:lvl1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2" name="Segnaposto immagine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it-IT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immagine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it-IT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" name="Segnaposto immagine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it-IT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8" name="Segnaposto immagine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it-IT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9" name="Segnaposto testo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325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0" name="Segnaposto testo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1976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1" name="Segnaposto testo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0626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2" name="Segnaposto testo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9277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3" name="Segnaposto testo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cap="none" baseline="0"/>
            </a:lvl1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4" name="Segnaposto testo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cap="none" baseline="0"/>
            </a:lvl1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5" name="Segnaposto testo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cap="none" baseline="0"/>
            </a:lvl1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6" name="Segnaposto testo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cap="none" baseline="0"/>
            </a:lvl1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igura a mano libera: Forma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45" name="Figura a mano libera: Forma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41" name="Figura a mano libera: Forma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31" name="Segnaposto testo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800"/>
            </a:lvl2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</p:txBody>
      </p:sp>
      <p:sp>
        <p:nvSpPr>
          <p:cNvPr id="29" name="Segnaposto testo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800"/>
            </a:lvl2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</p:txBody>
      </p:sp>
      <p:sp>
        <p:nvSpPr>
          <p:cNvPr id="30" name="Segnaposto testo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800"/>
            </a:lvl2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</p:txBody>
      </p:sp>
      <p:sp>
        <p:nvSpPr>
          <p:cNvPr id="32" name="Segnaposto testo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800"/>
            </a:lvl2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</p:txBody>
      </p:sp>
      <p:sp>
        <p:nvSpPr>
          <p:cNvPr id="33" name="Segnaposto testo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800"/>
            </a:lvl2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</p:txBody>
      </p:sp>
      <p:sp>
        <p:nvSpPr>
          <p:cNvPr id="52" name="Titolo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it-IT" sz="4800"/>
            </a:lvl1pPr>
          </a:lstStyle>
          <a:p>
            <a:pPr rtl="0"/>
            <a:r>
              <a:rPr lang="it-IT" noProof="0"/>
              <a:t>fare clic per modificare lo stile del titolo master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igura a mano libera: Forma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it-IT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it-IT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it-IT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it-IT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it-IT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it-IT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it-IT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it-IT">
                <a:solidFill>
                  <a:schemeClr val="accent1"/>
                </a:solidFill>
              </a:defRPr>
            </a:lvl1pPr>
          </a:lstStyle>
          <a:p>
            <a:pPr rtl="0"/>
            <a:fld id="{58FB4751-880F-D840-AAA9-3A15815CC996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30" name="Figura a mano libera: Forma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191109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lang="it-IT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6072" y="355701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lang="it-IT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it-IT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it-IT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it-IT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it-IT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it-IT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31" name="Titolo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it-IT" sz="48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master	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 colon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igura a mano libera: Forma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it-IT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it-IT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it-IT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it-IT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it-IT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it-IT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78231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it-IT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it-IT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it-IT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it-IT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it-IT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it-IT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it-IT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it-IT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it-IT">
                <a:solidFill>
                  <a:schemeClr val="accent1"/>
                </a:solidFill>
              </a:defRPr>
            </a:lvl1pPr>
          </a:lstStyle>
          <a:p>
            <a:pPr rtl="0"/>
            <a:fld id="{58FB4751-880F-D840-AAA9-3A15815CC996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29" name="Titolo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it-IT" sz="48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master	</a:t>
            </a:r>
          </a:p>
        </p:txBody>
      </p:sp>
      <p:sp>
        <p:nvSpPr>
          <p:cNvPr id="30" name="Segnaposto testo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60536" y="1911096"/>
            <a:ext cx="2944368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it-IT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31" name="Segnaposto contenuto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it-IT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it-IT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it-IT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it-IT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it-IT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  <a:lvl2pPr marL="457200" indent="0">
              <a:buNone/>
              <a:defRPr lang="it-IT" sz="1400"/>
            </a:lvl2pPr>
            <a:lvl3pPr marL="914400" indent="0">
              <a:buNone/>
              <a:defRPr lang="it-IT" sz="1200"/>
            </a:lvl3pPr>
            <a:lvl4pPr marL="1371600" indent="0">
              <a:buNone/>
              <a:defRPr lang="it-IT" sz="1000"/>
            </a:lvl4pPr>
            <a:lvl5pPr marL="1828800" indent="0">
              <a:buNone/>
              <a:defRPr lang="it-IT" sz="1000"/>
            </a:lvl5pPr>
            <a:lvl6pPr marL="2286000" indent="0">
              <a:buNone/>
              <a:defRPr lang="it-IT" sz="1000"/>
            </a:lvl6pPr>
            <a:lvl7pPr marL="2743200" indent="0">
              <a:buNone/>
              <a:defRPr lang="it-IT" sz="1000"/>
            </a:lvl7pPr>
            <a:lvl8pPr marL="3200400" indent="0">
              <a:buNone/>
              <a:defRPr lang="it-IT" sz="1000"/>
            </a:lvl8pPr>
            <a:lvl9pPr marL="3657600" indent="0">
              <a:buNone/>
              <a:defRPr lang="it-IT"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58FB4751-880F-D840-AAA9-3A15815CC996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it-IT" sz="4800"/>
            </a:lvl1pPr>
          </a:lstStyle>
          <a:p>
            <a:pPr rtl="0"/>
            <a:r>
              <a:rPr lang="it-IT" noProof="0"/>
              <a:t>fare clic per modificare lo stile del titolo master</a:t>
            </a:r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42" name="Segnaposto immagine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it-IT" sz="3200"/>
            </a:lvl1pPr>
            <a:lvl2pPr marL="457200" indent="0">
              <a:buNone/>
              <a:defRPr lang="it-IT" sz="2800"/>
            </a:lvl2pPr>
            <a:lvl3pPr marL="914400" indent="0">
              <a:buNone/>
              <a:defRPr lang="it-IT" sz="2400"/>
            </a:lvl3pPr>
            <a:lvl4pPr marL="1371600" indent="0">
              <a:buNone/>
              <a:defRPr lang="it-IT" sz="2000"/>
            </a:lvl4pPr>
            <a:lvl5pPr marL="1828800" indent="0">
              <a:buNone/>
              <a:defRPr lang="it-IT" sz="2000"/>
            </a:lvl5pPr>
            <a:lvl6pPr marL="2286000" indent="0">
              <a:buNone/>
              <a:defRPr lang="it-IT" sz="2000"/>
            </a:lvl6pPr>
            <a:lvl7pPr marL="2743200" indent="0">
              <a:buNone/>
              <a:defRPr lang="it-IT" sz="2000"/>
            </a:lvl7pPr>
            <a:lvl8pPr marL="3200400" indent="0">
              <a:buNone/>
              <a:defRPr lang="it-IT" sz="2000"/>
            </a:lvl8pPr>
            <a:lvl9pPr marL="3657600" indent="0">
              <a:buNone/>
              <a:defRPr lang="it-IT"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hiusura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rtlCol="0" anchor="b"/>
          <a:lstStyle>
            <a:lvl1pPr algn="ctr">
              <a:defRPr lang="it-IT" sz="6000"/>
            </a:lvl1pPr>
          </a:lstStyle>
          <a:p>
            <a:pPr rtl="0"/>
            <a:r>
              <a:rPr lang="it-IT" noProof="0"/>
              <a:t>fare clic per modificare lo stile del titolo master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lang="it-IT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25" name="Figura a mano libera: Forma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58FB4751-880F-D840-AAA9-3A15815CC996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11" name="Figura a mano libera: Forma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it-IT" sz="4800"/>
            </a:lvl1pPr>
          </a:lstStyle>
          <a:p>
            <a:pPr rtl="0"/>
            <a:r>
              <a:rPr lang="it-IT" noProof="0"/>
              <a:t>fare clic per modificare lo stile del titolo master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igura a mano libera: Forma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58FB4751-880F-D840-AAA9-3A15815CC996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it-IT" sz="4800"/>
            </a:lvl1pPr>
          </a:lstStyle>
          <a:p>
            <a:pPr rtl="0"/>
            <a:r>
              <a:rPr lang="it-IT" noProof="0"/>
              <a:t>fare clic per modificare lo stile del titolo master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11" name="Figura a mano libera: Forma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it-IT" sz="3200"/>
            </a:lvl1pPr>
          </a:lstStyle>
          <a:p>
            <a:pPr rtl="0"/>
            <a:r>
              <a:rPr lang="it-IT" noProof="0"/>
              <a:t>fare clic per modificare lo stile del titolo master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it-IT" sz="3200"/>
            </a:lvl1pPr>
            <a:lvl2pPr>
              <a:defRPr lang="it-IT" sz="2800"/>
            </a:lvl2pPr>
            <a:lvl3pPr>
              <a:defRPr lang="it-IT" sz="2400"/>
            </a:lvl3pPr>
            <a:lvl4pPr>
              <a:defRPr lang="it-IT" sz="2000"/>
            </a:lvl4pPr>
            <a:lvl5pPr>
              <a:defRPr lang="it-IT" sz="2000"/>
            </a:lvl5pPr>
            <a:lvl6pPr>
              <a:defRPr lang="it-IT" sz="2000"/>
            </a:lvl6pPr>
            <a:lvl7pPr>
              <a:defRPr lang="it-IT" sz="2000"/>
            </a:lvl7pPr>
            <a:lvl8pPr>
              <a:defRPr lang="it-IT" sz="2000"/>
            </a:lvl8pPr>
            <a:lvl9pPr>
              <a:defRPr lang="it-IT"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it-IT" sz="1600"/>
            </a:lvl1pPr>
            <a:lvl2pPr marL="457200" indent="0">
              <a:buNone/>
              <a:defRPr lang="it-IT" sz="1400"/>
            </a:lvl2pPr>
            <a:lvl3pPr marL="914400" indent="0">
              <a:buNone/>
              <a:defRPr lang="it-IT" sz="1200"/>
            </a:lvl3pPr>
            <a:lvl4pPr marL="1371600" indent="0">
              <a:buNone/>
              <a:defRPr lang="it-IT" sz="1000"/>
            </a:lvl4pPr>
            <a:lvl5pPr marL="1828800" indent="0">
              <a:buNone/>
              <a:defRPr lang="it-IT" sz="1000"/>
            </a:lvl5pPr>
            <a:lvl6pPr marL="2286000" indent="0">
              <a:buNone/>
              <a:defRPr lang="it-IT" sz="1000"/>
            </a:lvl6pPr>
            <a:lvl7pPr marL="2743200" indent="0">
              <a:buNone/>
              <a:defRPr lang="it-IT" sz="1000"/>
            </a:lvl7pPr>
            <a:lvl8pPr marL="3200400" indent="0">
              <a:buNone/>
              <a:defRPr lang="it-IT" sz="1000"/>
            </a:lvl8pPr>
            <a:lvl9pPr marL="3657600" indent="0">
              <a:buNone/>
              <a:defRPr lang="it-IT"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58FB4751-880F-D840-AAA9-3A15815CC996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igura a mano libera: Forma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 rtlCol="0"/>
          <a:lstStyle>
            <a:lvl1pPr algn="ctr">
              <a:defRPr lang="it-IT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master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 rtlCol="0"/>
          <a:lstStyle>
            <a:lvl1pPr marL="0" indent="0" algn="r">
              <a:buNone/>
              <a:defRPr lang="it-IT" sz="2400" cap="all" baseline="0"/>
            </a:lvl1pPr>
            <a:lvl2pPr marL="457200" indent="0" algn="r">
              <a:buNone/>
              <a:defRPr lang="it-IT" sz="1800">
                <a:latin typeface="+mj-lt"/>
              </a:defRPr>
            </a:lvl2pPr>
            <a:lvl3pPr marL="914400" indent="0" algn="r">
              <a:buNone/>
              <a:defRPr lang="it-IT"/>
            </a:lvl3pPr>
            <a:lvl4pPr marL="1371600" indent="0" algn="r">
              <a:buNone/>
              <a:defRPr lang="it-IT"/>
            </a:lvl4pPr>
            <a:lvl5pPr marL="1828800" indent="0" algn="r">
              <a:buNone/>
              <a:defRPr lang="it-IT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5" name="Figura a mano libera: Forma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26" name="Figura a mano libera: Forma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rtlCol="0" anchor="b"/>
          <a:lstStyle>
            <a:lvl1pPr>
              <a:defRPr lang="it-IT" sz="4800"/>
            </a:lvl1pPr>
          </a:lstStyle>
          <a:p>
            <a:pPr rtl="0"/>
            <a:r>
              <a:rPr lang="it-IT" noProof="0"/>
              <a:t>fare clic per modificare lo stile del titolo master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  <a:lvl2pPr marL="457200" indent="0">
              <a:buNone/>
              <a:defRPr lang="it-IT" sz="1400"/>
            </a:lvl2pPr>
            <a:lvl3pPr marL="914400" indent="0">
              <a:buNone/>
              <a:defRPr lang="it-IT" sz="1200"/>
            </a:lvl3pPr>
            <a:lvl4pPr marL="1371600" indent="0">
              <a:buNone/>
              <a:defRPr lang="it-IT" sz="1000"/>
            </a:lvl4pPr>
            <a:lvl5pPr marL="1828800" indent="0">
              <a:buNone/>
              <a:defRPr lang="it-IT" sz="1000"/>
            </a:lvl5pPr>
            <a:lvl6pPr marL="2286000" indent="0">
              <a:buNone/>
              <a:defRPr lang="it-IT" sz="1000"/>
            </a:lvl6pPr>
            <a:lvl7pPr marL="2743200" indent="0">
              <a:buNone/>
              <a:defRPr lang="it-IT" sz="1000"/>
            </a:lvl7pPr>
            <a:lvl8pPr marL="3200400" indent="0">
              <a:buNone/>
              <a:defRPr lang="it-IT" sz="1000"/>
            </a:lvl8pPr>
            <a:lvl9pPr marL="3657600" indent="0">
              <a:buNone/>
              <a:defRPr lang="it-IT"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9" name="Immagine 8" descr="Forma, cerchio&#10;&#10;Descrizione generata automaticamente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21" name="Segnaposto immagine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it-IT" sz="3200"/>
            </a:lvl1pPr>
            <a:lvl2pPr marL="457200" indent="0">
              <a:buNone/>
              <a:defRPr lang="it-IT" sz="2800"/>
            </a:lvl2pPr>
            <a:lvl3pPr marL="914400" indent="0">
              <a:buNone/>
              <a:defRPr lang="it-IT" sz="2400"/>
            </a:lvl3pPr>
            <a:lvl4pPr marL="1371600" indent="0">
              <a:buNone/>
              <a:defRPr lang="it-IT" sz="2000"/>
            </a:lvl4pPr>
            <a:lvl5pPr marL="1828800" indent="0">
              <a:buNone/>
              <a:defRPr lang="it-IT" sz="2000"/>
            </a:lvl5pPr>
            <a:lvl6pPr marL="2286000" indent="0">
              <a:buNone/>
              <a:defRPr lang="it-IT" sz="2000"/>
            </a:lvl6pPr>
            <a:lvl7pPr marL="2743200" indent="0">
              <a:buNone/>
              <a:defRPr lang="it-IT" sz="2000"/>
            </a:lvl7pPr>
            <a:lvl8pPr marL="3200400" indent="0">
              <a:buNone/>
              <a:defRPr lang="it-IT" sz="2000"/>
            </a:lvl8pPr>
            <a:lvl9pPr marL="3657600" indent="0">
              <a:buNone/>
              <a:defRPr lang="it-IT"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58FB4751-880F-D840-AAA9-3A15815CC996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igura a mano libera: Forma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rtlCol="0" anchor="b"/>
          <a:lstStyle>
            <a:lvl1pPr>
              <a:defRPr lang="it-IT" sz="60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master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560320" y="4852035"/>
            <a:ext cx="4840641" cy="551411"/>
          </a:xfrm>
        </p:spPr>
        <p:txBody>
          <a:bodyPr rtlCol="0"/>
          <a:lstStyle>
            <a:lvl1pPr marL="0" indent="0">
              <a:buNone/>
              <a:defRPr lang="it-IT" sz="2400">
                <a:solidFill>
                  <a:schemeClr val="accent1"/>
                </a:solidFill>
              </a:defRPr>
            </a:lvl1pPr>
            <a:lvl2pPr marL="457200" indent="0">
              <a:buNone/>
              <a:defRPr lang="it-IT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it-IT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28" name="Figura a mano libera: Forma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30" name="Figura a mano libera: Forma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igura a mano libera: Forma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23" name="Figura a mano libera: Forma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it-IT" sz="4800"/>
            </a:lvl1pPr>
          </a:lstStyle>
          <a:p>
            <a:pPr rtl="0"/>
            <a:r>
              <a:rPr lang="it-IT" noProof="0"/>
              <a:t>fare clic per modificare lo stile del titolo master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58FB4751-880F-D840-AAA9-3A15815CC996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it-IT" sz="4800"/>
            </a:lvl1pPr>
          </a:lstStyle>
          <a:p>
            <a:pPr rtl="0"/>
            <a:r>
              <a:rPr lang="it-IT" noProof="0"/>
              <a:t>fare clic per modificare lo stile del titolo master	</a:t>
            </a:r>
          </a:p>
        </p:txBody>
      </p: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58FB4751-880F-D840-AAA9-3A15815CC996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igura a mano libera: Forma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23" name="Figura a mano libera: Forma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30" name="Figura a mano libera: Forma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58FB4751-880F-D840-AAA9-3A15815CC996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20" name="Titolo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it-IT" sz="4800"/>
            </a:lvl1pPr>
          </a:lstStyle>
          <a:p>
            <a:pPr rtl="0"/>
            <a:r>
              <a:rPr lang="it-IT" noProof="0"/>
              <a:t>fare clic per modificare lo stile del titolo master	</a:t>
            </a:r>
          </a:p>
        </p:txBody>
      </p: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igura a mano libera: Forma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7" name="Figura a mano libera: Forma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58FB4751-880F-D840-AAA9-3A15815CC996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26" name="Elemento grafico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Segnaposto testo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8188" y="2740025"/>
            <a:ext cx="5688012" cy="2028825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24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 rtlCol="0"/>
          <a:lstStyle>
            <a:lvl1pPr algn="ctr">
              <a:defRPr lang="it-IT" sz="2400" cap="all" baseline="0">
                <a:latin typeface="Gill Sans Nova" panose="020B0602020104020203" pitchFamily="34" charset="0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olo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it-IT" sz="4800"/>
            </a:lvl1pPr>
          </a:lstStyle>
          <a:p>
            <a:pPr rtl="0"/>
            <a:r>
              <a:rPr lang="it-IT" noProof="0"/>
              <a:t>fare clic per modificare lo stile del titolo master	</a:t>
            </a:r>
          </a:p>
        </p:txBody>
      </p:sp>
      <p:sp>
        <p:nvSpPr>
          <p:cNvPr id="28" name="Figura a mano libera: Forma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39" name="Segnaposto immagine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it-IT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0" name="Segnaposto immagine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it-IT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1" name="Segnaposto immagine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it-IT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2" name="Segnaposto immagine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it-IT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7" name="Segnaposto testo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8" name="Segnaposto testo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9" name="Segnaposto testo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0" name="Segnaposto testo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2" name="Segnaposto testo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800" cap="none" baseline="0"/>
            </a:lvl1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3" name="Segnaposto testo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800" cap="none" baseline="0"/>
            </a:lvl1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4" name="Segnaposto testo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800" cap="none" baseline="0"/>
            </a:lvl1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5" name="Segnaposto testo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800" cap="none" baseline="0"/>
            </a:lvl1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58FB4751-880F-D840-AAA9-3A15815CC996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master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400">
                <a:solidFill>
                  <a:schemeClr val="tx1"/>
                </a:solidFill>
              </a:defRPr>
            </a:lvl1pPr>
          </a:lstStyle>
          <a:p>
            <a:pPr rtl="0"/>
            <a:fld id="{58FB4751-880F-D840-AAA9-3A15815CC996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Cyber </a:t>
            </a:r>
            <a:r>
              <a:rPr lang="it-IT" dirty="0" err="1"/>
              <a:t>Physical</a:t>
            </a:r>
            <a:r>
              <a:rPr lang="it-IT" dirty="0"/>
              <a:t> System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Davide Roznowicz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29319E-61C9-302A-0670-4BB98FCA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Equations</a:t>
            </a:r>
            <a:endParaRPr lang="it-IT" dirty="0"/>
          </a:p>
        </p:txBody>
      </p:sp>
      <p:pic>
        <p:nvPicPr>
          <p:cNvPr id="12" name="Segnaposto contenuto 11" descr="Immagine che contiene Carattere, testo, bianco, calligrafia&#10;&#10;Descrizione generata automaticamente">
            <a:extLst>
              <a:ext uri="{FF2B5EF4-FFF2-40B4-BE49-F238E27FC236}">
                <a16:creationId xmlns:a16="http://schemas.microsoft.com/office/drawing/2014/main" id="{28A019CF-4DD5-696F-677D-53DDA065E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536" y="2153336"/>
            <a:ext cx="4276725" cy="676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D8A86D-373F-13F2-5EE9-D5FA3DA3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 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22E85B-8C58-9CC7-CB85-3B22323C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706EAD-784D-B879-4F8C-B5FBD1C3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8FB4751-880F-D840-AAA9-3A15815CC996}" type="slidenum">
              <a:rPr lang="it-IT" noProof="0" smtClean="0"/>
              <a:t>10</a:t>
            </a:fld>
            <a:endParaRPr lang="it-IT" noProof="0"/>
          </a:p>
        </p:txBody>
      </p:sp>
      <p:pic>
        <p:nvPicPr>
          <p:cNvPr id="14" name="Immagine 13" descr="Immagine che contiene testo, Carattere, bianco, diagramma&#10;&#10;Descrizione generata automaticamente">
            <a:extLst>
              <a:ext uri="{FF2B5EF4-FFF2-40B4-BE49-F238E27FC236}">
                <a16:creationId xmlns:a16="http://schemas.microsoft.com/office/drawing/2014/main" id="{A7F1A306-D304-1206-1F2E-0873FEC3C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548" y="3602203"/>
            <a:ext cx="4076700" cy="151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72C22F-7214-BA6F-D18C-142FBC33E5FB}"/>
              </a:ext>
            </a:extLst>
          </p:cNvPr>
          <p:cNvSpPr txBox="1"/>
          <p:nvPr/>
        </p:nvSpPr>
        <p:spPr>
          <a:xfrm>
            <a:off x="6232849" y="2258048"/>
            <a:ext cx="4484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Equilibrium of the </a:t>
            </a:r>
            <a:r>
              <a:rPr lang="it-IT" sz="2400" b="1" dirty="0" err="1"/>
              <a:t>forces</a:t>
            </a:r>
            <a:endParaRPr lang="it-IT" sz="2400" b="1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10FDE19-9337-8B8E-BA6D-8FBD594A1A92}"/>
              </a:ext>
            </a:extLst>
          </p:cNvPr>
          <p:cNvSpPr txBox="1"/>
          <p:nvPr/>
        </p:nvSpPr>
        <p:spPr>
          <a:xfrm>
            <a:off x="6232849" y="4128607"/>
            <a:ext cx="4170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/>
              <a:t>Final</a:t>
            </a:r>
            <a:r>
              <a:rPr lang="it-IT" sz="2400" b="1" dirty="0"/>
              <a:t> </a:t>
            </a:r>
            <a:r>
              <a:rPr lang="it-IT" sz="2400" b="1" dirty="0" err="1"/>
              <a:t>differential</a:t>
            </a:r>
            <a:r>
              <a:rPr lang="it-IT" sz="2400" b="1" dirty="0"/>
              <a:t> </a:t>
            </a:r>
            <a:r>
              <a:rPr lang="it-IT" sz="2400" b="1" dirty="0" err="1"/>
              <a:t>equations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212907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848" y="2882537"/>
            <a:ext cx="4840641" cy="177355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PID control model</a:t>
            </a:r>
          </a:p>
        </p:txBody>
      </p:sp>
    </p:spTree>
    <p:extLst>
      <p:ext uri="{BB962C8B-B14F-4D97-AF65-F5344CB8AC3E}">
        <p14:creationId xmlns:p14="http://schemas.microsoft.com/office/powerpoint/2010/main" val="412126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29319E-61C9-302A-0670-4BB98FCA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PID control model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D2B044-0A01-EF90-BC30-3A3A8292F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process</a:t>
            </a:r>
            <a:r>
              <a:rPr lang="it-IT" dirty="0"/>
              <a:t> from building and testing the PID control </a:t>
            </a:r>
            <a:r>
              <a:rPr lang="it-IT" dirty="0" err="1"/>
              <a:t>prototype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a </a:t>
            </a:r>
            <a:r>
              <a:rPr lang="it-IT" b="1" dirty="0" err="1"/>
              <a:t>three</a:t>
            </a:r>
            <a:r>
              <a:rPr lang="it-IT" b="1" dirty="0"/>
              <a:t>-step </a:t>
            </a:r>
            <a:r>
              <a:rPr lang="it-IT" b="1" dirty="0" err="1"/>
              <a:t>process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b="1" dirty="0"/>
              <a:t>First </a:t>
            </a:r>
            <a:r>
              <a:rPr lang="it-IT" b="1" dirty="0" err="1"/>
              <a:t>Simulation</a:t>
            </a:r>
            <a:r>
              <a:rPr lang="it-IT" b="1" dirty="0"/>
              <a:t> and </a:t>
            </a:r>
            <a:r>
              <a:rPr lang="it-IT" b="1" dirty="0" err="1"/>
              <a:t>manual</a:t>
            </a:r>
            <a:r>
              <a:rPr lang="it-IT" b="1" dirty="0"/>
              <a:t> </a:t>
            </a:r>
            <a:r>
              <a:rPr lang="it-IT" b="1" dirty="0" err="1"/>
              <a:t>hyperparameter</a:t>
            </a:r>
            <a:r>
              <a:rPr lang="it-IT" b="1" dirty="0"/>
              <a:t> settings</a:t>
            </a:r>
          </a:p>
          <a:p>
            <a:pPr marL="514350" indent="-514350">
              <a:buFont typeface="+mj-lt"/>
              <a:buAutoNum type="arabicPeriod"/>
            </a:pPr>
            <a:r>
              <a:rPr lang="it-IT" b="1" dirty="0" err="1"/>
              <a:t>Verification</a:t>
            </a:r>
            <a:r>
              <a:rPr lang="it-IT" b="1" dirty="0"/>
              <a:t> of </a:t>
            </a:r>
            <a:r>
              <a:rPr lang="it-IT" b="1" dirty="0" err="1"/>
              <a:t>Formal</a:t>
            </a:r>
            <a:r>
              <a:rPr lang="it-IT" b="1" dirty="0"/>
              <a:t> </a:t>
            </a:r>
            <a:r>
              <a:rPr lang="it-IT" b="1" dirty="0" err="1"/>
              <a:t>Requirements</a:t>
            </a:r>
            <a:endParaRPr lang="it-IT" b="1" dirty="0"/>
          </a:p>
          <a:p>
            <a:pPr marL="514350" indent="-514350">
              <a:buFont typeface="+mj-lt"/>
              <a:buAutoNum type="arabicPeriod"/>
            </a:pPr>
            <a:r>
              <a:rPr lang="it-IT" b="1" dirty="0" err="1"/>
              <a:t>Falsification</a:t>
            </a:r>
            <a:endParaRPr lang="it-IT" b="1" dirty="0"/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D8A86D-373F-13F2-5EE9-D5FA3DA3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 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22E85B-8C58-9CC7-CB85-3B22323C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706EAD-784D-B879-4F8C-B5FBD1C3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8FB4751-880F-D840-AAA9-3A15815CC996}" type="slidenum">
              <a:rPr lang="it-IT" noProof="0" smtClean="0"/>
              <a:t>12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2491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29319E-61C9-302A-0670-4BB98FCA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D2B044-0A01-EF90-BC30-3A3A8292F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0" dirty="0">
                <a:effectLst/>
              </a:rPr>
              <a:t>The PID constants are manually tuned in a careful way to achieve the desired effects together with model stability:</a:t>
            </a:r>
          </a:p>
          <a:p>
            <a:pPr marL="0" indent="0">
              <a:buNone/>
            </a:pPr>
            <a:endParaRPr lang="en-US" i="0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i="0" dirty="0">
                <a:effectLst/>
              </a:rPr>
              <a:t>We increase </a:t>
            </a:r>
            <a:r>
              <a:rPr lang="en-US" i="0" dirty="0" err="1">
                <a:effectLst/>
              </a:rPr>
              <a:t>K_p</a:t>
            </a:r>
            <a:r>
              <a:rPr lang="en-US" i="0" dirty="0">
                <a:effectLst/>
              </a:rPr>
              <a:t> until a reasonable error is achieved.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0" dirty="0">
                <a:effectLst/>
              </a:rPr>
              <a:t>Then, </a:t>
            </a:r>
            <a:r>
              <a:rPr lang="en-US" i="0" dirty="0" err="1">
                <a:effectLst/>
              </a:rPr>
              <a:t>K_i</a:t>
            </a:r>
            <a:r>
              <a:rPr lang="en-US" i="0" dirty="0">
                <a:effectLst/>
              </a:rPr>
              <a:t> is increased a little bit to achieve long-term convergence; however, it is not increased</a:t>
            </a:r>
            <a:br>
              <a:rPr lang="en-US" dirty="0"/>
            </a:br>
            <a:r>
              <a:rPr lang="en-US" i="0" dirty="0">
                <a:effectLst/>
              </a:rPr>
              <a:t>much because it would trigger a higher overshoot.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0" dirty="0" err="1">
                <a:effectLst/>
              </a:rPr>
              <a:t>K_d</a:t>
            </a:r>
            <a:r>
              <a:rPr lang="en-US" i="0" dirty="0">
                <a:effectLst/>
              </a:rPr>
              <a:t> is the last parameter to be acted upon to regularize the system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D8A86D-373F-13F2-5EE9-D5FA3DA3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 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22E85B-8C58-9CC7-CB85-3B22323C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706EAD-784D-B879-4F8C-B5FBD1C3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8FB4751-880F-D840-AAA9-3A15815CC996}" type="slidenum">
              <a:rPr lang="it-IT" noProof="0" smtClean="0"/>
              <a:t>13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65514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29319E-61C9-302A-0670-4BB98FCA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</a:t>
            </a:r>
            <a:endParaRPr lang="it-IT" dirty="0"/>
          </a:p>
        </p:txBody>
      </p:sp>
      <p:pic>
        <p:nvPicPr>
          <p:cNvPr id="8" name="Segnaposto contenuto 7" descr="Immagine che contiene testo, schermata, schermo, Rettangolo&#10;&#10;Descrizione generata automaticamente">
            <a:extLst>
              <a:ext uri="{FF2B5EF4-FFF2-40B4-BE49-F238E27FC236}">
                <a16:creationId xmlns:a16="http://schemas.microsoft.com/office/drawing/2014/main" id="{860F0F85-62EE-E1DF-0FB3-85786BDFC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6242" y="535676"/>
            <a:ext cx="4469686" cy="2893324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D8A86D-373F-13F2-5EE9-D5FA3DA3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 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22E85B-8C58-9CC7-CB85-3B22323C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706EAD-784D-B879-4F8C-B5FBD1C3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8FB4751-880F-D840-AAA9-3A15815CC996}" type="slidenum">
              <a:rPr lang="it-IT" noProof="0" smtClean="0"/>
              <a:t>14</a:t>
            </a:fld>
            <a:endParaRPr lang="it-IT" noProof="0"/>
          </a:p>
        </p:txBody>
      </p:sp>
      <p:pic>
        <p:nvPicPr>
          <p:cNvPr id="12" name="Immagine 11" descr="Immagine che contiene testo, schermata, Carattere, bianco&#10;&#10;Descrizione generata automaticamente">
            <a:extLst>
              <a:ext uri="{FF2B5EF4-FFF2-40B4-BE49-F238E27FC236}">
                <a16:creationId xmlns:a16="http://schemas.microsoft.com/office/drawing/2014/main" id="{1C25D49C-92C8-517E-C35F-9BBB75DBE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947" y="3885056"/>
            <a:ext cx="2962275" cy="208597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0E16DC1-C216-A8AE-08D3-574A1C9AC94B}"/>
              </a:ext>
            </a:extLst>
          </p:cNvPr>
          <p:cNvSpPr txBox="1"/>
          <p:nvPr/>
        </p:nvSpPr>
        <p:spPr>
          <a:xfrm>
            <a:off x="576072" y="2220206"/>
            <a:ext cx="49993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Simulation</a:t>
            </a:r>
            <a:r>
              <a:rPr lang="it-IT" sz="2400" dirty="0"/>
              <a:t> of PID with (theta, omega) = (1.5, 0.0) and target of 45 degrees. with </a:t>
            </a:r>
            <a:r>
              <a:rPr lang="it-IT" sz="2400" dirty="0" err="1"/>
              <a:t>manual</a:t>
            </a:r>
            <a:r>
              <a:rPr lang="it-IT" sz="2400" dirty="0"/>
              <a:t> </a:t>
            </a:r>
            <a:r>
              <a:rPr lang="it-IT" sz="2400" dirty="0" err="1"/>
              <a:t>hyperparameters</a:t>
            </a:r>
            <a:r>
              <a:rPr lang="it-IT" sz="2400" dirty="0"/>
              <a:t> tuning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Slight</a:t>
            </a:r>
            <a:r>
              <a:rPr lang="it-IT" sz="2400" dirty="0"/>
              <a:t> </a:t>
            </a:r>
            <a:r>
              <a:rPr lang="it-IT" sz="2400" dirty="0" err="1"/>
              <a:t>overshoot</a:t>
            </a:r>
            <a:r>
              <a:rPr lang="it-IT" sz="2400" dirty="0"/>
              <a:t> </a:t>
            </a:r>
            <a:r>
              <a:rPr lang="it-IT" sz="2400" dirty="0" err="1"/>
              <a:t>observed</a:t>
            </a:r>
            <a:r>
              <a:rPr lang="it-IT" sz="2400" dirty="0"/>
              <a:t>, </a:t>
            </a:r>
            <a:r>
              <a:rPr lang="it-IT" sz="2400" dirty="0" err="1"/>
              <a:t>but</a:t>
            </a:r>
            <a:r>
              <a:rPr lang="it-IT" sz="2400" dirty="0"/>
              <a:t> </a:t>
            </a:r>
            <a:r>
              <a:rPr lang="it-IT" sz="2400" dirty="0" err="1"/>
              <a:t>within</a:t>
            </a:r>
            <a:r>
              <a:rPr lang="it-IT" sz="2400" dirty="0"/>
              <a:t> </a:t>
            </a:r>
            <a:r>
              <a:rPr lang="it-IT" sz="2400" dirty="0" err="1"/>
              <a:t>expectation</a:t>
            </a: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Convergence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achieved</a:t>
            </a:r>
            <a:r>
              <a:rPr lang="it-IT" sz="2400" dirty="0"/>
              <a:t> </a:t>
            </a:r>
            <a:r>
              <a:rPr lang="it-IT" sz="2400" dirty="0" err="1"/>
              <a:t>even</a:t>
            </a:r>
            <a:r>
              <a:rPr lang="it-IT" sz="2400" dirty="0"/>
              <a:t> </a:t>
            </a:r>
            <a:r>
              <a:rPr lang="it-IT" sz="2400" dirty="0" err="1"/>
              <a:t>if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takes a </a:t>
            </a:r>
            <a:r>
              <a:rPr lang="it-IT" sz="2400" dirty="0" err="1"/>
              <a:t>while</a:t>
            </a:r>
            <a:r>
              <a:rPr lang="it-IT" sz="2400" dirty="0"/>
              <a:t>, with minor </a:t>
            </a:r>
            <a:r>
              <a:rPr lang="it-IT" sz="2400" dirty="0" err="1"/>
              <a:t>swings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024030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29319E-61C9-302A-0670-4BB98FCAA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704088"/>
            <a:ext cx="10911078" cy="676656"/>
          </a:xfrm>
        </p:spPr>
        <p:txBody>
          <a:bodyPr/>
          <a:lstStyle/>
          <a:p>
            <a:r>
              <a:rPr lang="it-IT" dirty="0" err="1"/>
              <a:t>Verification</a:t>
            </a:r>
            <a:r>
              <a:rPr lang="it-IT" dirty="0"/>
              <a:t> – </a:t>
            </a:r>
            <a:r>
              <a:rPr lang="it-IT" dirty="0" err="1"/>
              <a:t>Formal</a:t>
            </a:r>
            <a:r>
              <a:rPr lang="it-IT" dirty="0"/>
              <a:t> </a:t>
            </a:r>
            <a:r>
              <a:rPr lang="it-IT" dirty="0" err="1"/>
              <a:t>Requirements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D8A86D-373F-13F2-5EE9-D5FA3DA3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 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22E85B-8C58-9CC7-CB85-3B22323C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706EAD-784D-B879-4F8C-B5FBD1C3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8FB4751-880F-D840-AAA9-3A15815CC996}" type="slidenum">
              <a:rPr lang="it-IT" noProof="0" smtClean="0"/>
              <a:t>15</a:t>
            </a:fld>
            <a:endParaRPr lang="it-IT" noProof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BB5998D-4598-5B0F-D2B6-EE1FD7885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411383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b="1" i="0" dirty="0">
                <a:effectLst/>
              </a:rPr>
              <a:t>φ1 = G[10, 400](abs(θ(t) − θ(t − 1)) &lt; 0.1): </a:t>
            </a:r>
            <a:r>
              <a:rPr lang="en-US" sz="2600" b="0" i="0" dirty="0">
                <a:effectLst/>
              </a:rPr>
              <a:t>light </a:t>
            </a:r>
            <a:r>
              <a:rPr lang="en-US" sz="2600" dirty="0"/>
              <a:t>oscillations to preserve </a:t>
            </a:r>
            <a:r>
              <a:rPr lang="en-US" sz="2600" b="0" i="0" dirty="0">
                <a:effectLst/>
              </a:rPr>
              <a:t>correct long term movement.</a:t>
            </a:r>
          </a:p>
          <a:p>
            <a:pPr marL="514350" indent="-514350">
              <a:buFont typeface="+mj-lt"/>
              <a:buAutoNum type="arabicPeriod"/>
            </a:pPr>
            <a:endParaRPr lang="en-US" sz="2600" b="0" i="0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b="1" i="0" dirty="0">
                <a:effectLst/>
              </a:rPr>
              <a:t>φ2 = G[10, 400](abs(θ(t) − </a:t>
            </a:r>
            <a:r>
              <a:rPr lang="en-US" sz="2600" b="1" i="0" dirty="0" err="1">
                <a:effectLst/>
              </a:rPr>
              <a:t>θtarget</a:t>
            </a:r>
            <a:r>
              <a:rPr lang="en-US" sz="2600" b="1" i="0" dirty="0">
                <a:effectLst/>
              </a:rPr>
              <a:t>) &lt; 0.08): </a:t>
            </a:r>
            <a:r>
              <a:rPr lang="en-US" sz="2600" b="0" i="0" dirty="0">
                <a:effectLst/>
              </a:rPr>
              <a:t>we want to avoid big overshoots exceeding 5 degrees or</a:t>
            </a:r>
            <a:br>
              <a:rPr lang="en-US" sz="2600" dirty="0"/>
            </a:br>
            <a:r>
              <a:rPr lang="en-US" sz="2600" b="0" i="0" dirty="0">
                <a:effectLst/>
              </a:rPr>
              <a:t>0.08 rads</a:t>
            </a:r>
          </a:p>
          <a:p>
            <a:pPr marL="514350" indent="-514350">
              <a:buFont typeface="+mj-lt"/>
              <a:buAutoNum type="arabicPeriod"/>
            </a:pPr>
            <a:endParaRPr lang="en-US" sz="2600" b="0" i="0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b="1" i="0" dirty="0">
                <a:effectLst/>
              </a:rPr>
              <a:t>φ3 = G[0, 400](θ(t) &gt; 0.08): </a:t>
            </a:r>
            <a:r>
              <a:rPr lang="en-US" sz="2600" b="0" i="0" dirty="0">
                <a:effectLst/>
              </a:rPr>
              <a:t>we always want the angle to be higher than 5 degrees as we know there</a:t>
            </a:r>
            <a:br>
              <a:rPr lang="en-US" sz="2600" dirty="0"/>
            </a:br>
            <a:r>
              <a:rPr lang="en-US" sz="2600" b="0" i="0" dirty="0">
                <a:effectLst/>
              </a:rPr>
              <a:t>is always a hard object at 0 degrees</a:t>
            </a:r>
            <a:endParaRPr lang="it-IT" sz="2600" dirty="0"/>
          </a:p>
        </p:txBody>
      </p:sp>
    </p:spTree>
    <p:extLst>
      <p:ext uri="{BB962C8B-B14F-4D97-AF65-F5344CB8AC3E}">
        <p14:creationId xmlns:p14="http://schemas.microsoft.com/office/powerpoint/2010/main" val="1623857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29319E-61C9-302A-0670-4BB98FCAA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1188"/>
            <a:ext cx="4395978" cy="2439162"/>
          </a:xfrm>
        </p:spPr>
        <p:txBody>
          <a:bodyPr/>
          <a:lstStyle/>
          <a:p>
            <a:r>
              <a:rPr lang="it-IT" dirty="0" err="1"/>
              <a:t>Verification</a:t>
            </a:r>
            <a:r>
              <a:rPr lang="it-IT" dirty="0"/>
              <a:t> – </a:t>
            </a:r>
            <a:r>
              <a:rPr lang="it-IT" dirty="0" err="1"/>
              <a:t>Requirements</a:t>
            </a:r>
            <a:r>
              <a:rPr lang="it-IT" dirty="0"/>
              <a:t> in </a:t>
            </a:r>
            <a:r>
              <a:rPr lang="it-IT" dirty="0" err="1"/>
              <a:t>Moonlight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D8A86D-373F-13F2-5EE9-D5FA3DA3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 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22E85B-8C58-9CC7-CB85-3B22323C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706EAD-784D-B879-4F8C-B5FBD1C3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8FB4751-880F-D840-AAA9-3A15815CC996}" type="slidenum">
              <a:rPr lang="it-IT" noProof="0" smtClean="0"/>
              <a:t>16</a:t>
            </a:fld>
            <a:endParaRPr lang="it-IT" noProof="0"/>
          </a:p>
        </p:txBody>
      </p:sp>
      <p:pic>
        <p:nvPicPr>
          <p:cNvPr id="8" name="Segnaposto contenuto 7" descr="Immagine che contiene testo, schermata, Carattere, documento&#10;&#10;Descrizione generata automaticamente">
            <a:extLst>
              <a:ext uri="{FF2B5EF4-FFF2-40B4-BE49-F238E27FC236}">
                <a16:creationId xmlns:a16="http://schemas.microsoft.com/office/drawing/2014/main" id="{763C1144-B173-A712-2525-0A3068FDB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1738" y="224995"/>
            <a:ext cx="7163562" cy="5910377"/>
          </a:xfrm>
        </p:spPr>
      </p:pic>
    </p:spTree>
    <p:extLst>
      <p:ext uri="{BB962C8B-B14F-4D97-AF65-F5344CB8AC3E}">
        <p14:creationId xmlns:p14="http://schemas.microsoft.com/office/powerpoint/2010/main" val="143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29319E-61C9-302A-0670-4BB98FCA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Verification</a:t>
            </a:r>
            <a:r>
              <a:rPr lang="it-IT" dirty="0"/>
              <a:t> – </a:t>
            </a:r>
            <a:r>
              <a:rPr lang="it-IT" dirty="0" err="1"/>
              <a:t>Robustness</a:t>
            </a:r>
            <a:r>
              <a:rPr lang="it-IT" dirty="0"/>
              <a:t> Test (1)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D8A86D-373F-13F2-5EE9-D5FA3DA3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 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22E85B-8C58-9CC7-CB85-3B22323C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706EAD-784D-B879-4F8C-B5FBD1C3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8FB4751-880F-D840-AAA9-3A15815CC996}" type="slidenum">
              <a:rPr lang="it-IT" noProof="0" smtClean="0"/>
              <a:t>17</a:t>
            </a:fld>
            <a:endParaRPr lang="it-IT" noProof="0"/>
          </a:p>
        </p:txBody>
      </p:sp>
      <p:pic>
        <p:nvPicPr>
          <p:cNvPr id="8" name="Segnaposto contenuto 7" descr="Immagine che contiene testo, Carattere, linea, numero&#10;&#10;Descrizione generata automaticamente">
            <a:extLst>
              <a:ext uri="{FF2B5EF4-FFF2-40B4-BE49-F238E27FC236}">
                <a16:creationId xmlns:a16="http://schemas.microsoft.com/office/drawing/2014/main" id="{0BF27E05-A503-65E5-B3A9-14D7437F0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95" y="3429000"/>
            <a:ext cx="10515409" cy="2126902"/>
          </a:xfr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547717E-F9D9-633B-D50D-96DA8E600BA8}"/>
              </a:ext>
            </a:extLst>
          </p:cNvPr>
          <p:cNvSpPr txBox="1"/>
          <p:nvPr/>
        </p:nvSpPr>
        <p:spPr>
          <a:xfrm>
            <a:off x="859536" y="2282050"/>
            <a:ext cx="105154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i="0" dirty="0" err="1">
                <a:effectLst/>
              </a:rPr>
              <a:t>Robustness</a:t>
            </a:r>
            <a:r>
              <a:rPr lang="it-IT" sz="2800" b="1" i="0" dirty="0">
                <a:effectLst/>
              </a:rPr>
              <a:t> </a:t>
            </a:r>
            <a:r>
              <a:rPr lang="it-IT" sz="2800" b="1" i="0" dirty="0" err="1">
                <a:effectLst/>
              </a:rPr>
              <a:t>at</a:t>
            </a:r>
            <a:r>
              <a:rPr lang="it-IT" sz="2800" b="1" i="0" dirty="0">
                <a:effectLst/>
              </a:rPr>
              <a:t> </a:t>
            </a:r>
            <a:r>
              <a:rPr lang="it-IT" sz="2800" b="1" i="0" dirty="0" err="1">
                <a:effectLst/>
              </a:rPr>
              <a:t>varying</a:t>
            </a:r>
            <a:r>
              <a:rPr lang="it-IT" sz="2800" b="1" i="0" dirty="0">
                <a:effectLst/>
              </a:rPr>
              <a:t> target </a:t>
            </a:r>
            <a:r>
              <a:rPr lang="it-IT" sz="2800" b="1" i="0" dirty="0" err="1">
                <a:effectLst/>
              </a:rPr>
              <a:t>angles</a:t>
            </a:r>
            <a:r>
              <a:rPr lang="it-IT" sz="2800" b="1" i="0" dirty="0">
                <a:effectLst/>
              </a:rPr>
              <a:t> | no </a:t>
            </a:r>
            <a:r>
              <a:rPr lang="it-IT" sz="2800" b="1" i="0" dirty="0" err="1">
                <a:effectLst/>
              </a:rPr>
              <a:t>noise</a:t>
            </a:r>
            <a:r>
              <a:rPr lang="it-IT" sz="2800" b="1" i="0" dirty="0">
                <a:effectLst/>
              </a:rPr>
              <a:t> | start from theta of 90° | </a:t>
            </a:r>
            <a:r>
              <a:rPr lang="it-IT" sz="2800" b="1" i="0" dirty="0" err="1">
                <a:effectLst/>
              </a:rPr>
              <a:t>initial_omega</a:t>
            </a:r>
            <a:r>
              <a:rPr lang="it-IT" sz="2800" b="1" i="0" dirty="0">
                <a:effectLst/>
              </a:rPr>
              <a:t> = 0</a:t>
            </a:r>
          </a:p>
          <a:p>
            <a:pPr algn="ctr"/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07966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29319E-61C9-302A-0670-4BB98FCA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Verification</a:t>
            </a:r>
            <a:r>
              <a:rPr lang="it-IT" dirty="0"/>
              <a:t> – </a:t>
            </a:r>
            <a:r>
              <a:rPr lang="it-IT" dirty="0" err="1"/>
              <a:t>Robustness</a:t>
            </a:r>
            <a:r>
              <a:rPr lang="it-IT" dirty="0"/>
              <a:t> Test (2)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D8A86D-373F-13F2-5EE9-D5FA3DA3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 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22E85B-8C58-9CC7-CB85-3B22323C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706EAD-784D-B879-4F8C-B5FBD1C3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8FB4751-880F-D840-AAA9-3A15815CC996}" type="slidenum">
              <a:rPr lang="it-IT" noProof="0" smtClean="0"/>
              <a:t>18</a:t>
            </a:fld>
            <a:endParaRPr lang="it-IT" noProof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0BF27E05-A503-65E5-B3A9-14D7437F0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38295" y="3429000"/>
            <a:ext cx="10515409" cy="2126902"/>
          </a:xfr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547717E-F9D9-633B-D50D-96DA8E600BA8}"/>
              </a:ext>
            </a:extLst>
          </p:cNvPr>
          <p:cNvSpPr txBox="1"/>
          <p:nvPr/>
        </p:nvSpPr>
        <p:spPr>
          <a:xfrm>
            <a:off x="859536" y="2282050"/>
            <a:ext cx="105154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i="0" dirty="0" err="1">
                <a:effectLst/>
              </a:rPr>
              <a:t>Robustness</a:t>
            </a:r>
            <a:r>
              <a:rPr lang="it-IT" sz="2800" b="1" i="0" dirty="0">
                <a:effectLst/>
              </a:rPr>
              <a:t> </a:t>
            </a:r>
            <a:r>
              <a:rPr lang="it-IT" sz="2800" b="1" i="0" dirty="0" err="1">
                <a:effectLst/>
              </a:rPr>
              <a:t>at</a:t>
            </a:r>
            <a:r>
              <a:rPr lang="it-IT" sz="2800" b="1" i="0" dirty="0">
                <a:effectLst/>
              </a:rPr>
              <a:t> </a:t>
            </a:r>
            <a:r>
              <a:rPr lang="it-IT" sz="2800" b="1" i="0" dirty="0" err="1">
                <a:effectLst/>
              </a:rPr>
              <a:t>varying</a:t>
            </a:r>
            <a:r>
              <a:rPr lang="it-IT" sz="2800" b="1" i="0" dirty="0">
                <a:effectLst/>
              </a:rPr>
              <a:t> </a:t>
            </a:r>
            <a:r>
              <a:rPr lang="it-IT" sz="2800" b="1" i="0" dirty="0" err="1">
                <a:effectLst/>
              </a:rPr>
              <a:t>angles</a:t>
            </a:r>
            <a:r>
              <a:rPr lang="it-IT" sz="2800" b="1" i="0" dirty="0">
                <a:effectLst/>
              </a:rPr>
              <a:t> | no </a:t>
            </a:r>
            <a:r>
              <a:rPr lang="it-IT" sz="2800" b="1" i="0" dirty="0" err="1">
                <a:effectLst/>
              </a:rPr>
              <a:t>noise</a:t>
            </a:r>
            <a:r>
              <a:rPr lang="it-IT" sz="2800" b="1" i="0" dirty="0">
                <a:effectLst/>
              </a:rPr>
              <a:t> | start from theta of 60° | </a:t>
            </a:r>
            <a:r>
              <a:rPr lang="it-IT" sz="2800" b="1" i="0" dirty="0" err="1">
                <a:effectLst/>
              </a:rPr>
              <a:t>initial_omega</a:t>
            </a:r>
            <a:r>
              <a:rPr lang="it-IT" sz="2800" b="1" i="0" dirty="0">
                <a:effectLst/>
              </a:rPr>
              <a:t> = 50</a:t>
            </a:r>
          </a:p>
          <a:p>
            <a:pPr algn="ctr"/>
            <a:endParaRPr lang="it-IT" sz="2800" b="1" i="0" dirty="0">
              <a:effectLst/>
            </a:endParaRPr>
          </a:p>
          <a:p>
            <a:pPr algn="ctr"/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722524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29319E-61C9-302A-0670-4BB98FCAA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704088"/>
            <a:ext cx="10911078" cy="676656"/>
          </a:xfrm>
        </p:spPr>
        <p:txBody>
          <a:bodyPr/>
          <a:lstStyle/>
          <a:p>
            <a:r>
              <a:rPr lang="it-IT" dirty="0" err="1"/>
              <a:t>Falsification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D8A86D-373F-13F2-5EE9-D5FA3DA3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 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22E85B-8C58-9CC7-CB85-3B22323C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706EAD-784D-B879-4F8C-B5FBD1C3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8FB4751-880F-D840-AAA9-3A15815CC996}" type="slidenum">
              <a:rPr lang="it-IT" noProof="0" smtClean="0"/>
              <a:t>19</a:t>
            </a:fld>
            <a:endParaRPr lang="it-IT" noProof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BB5998D-4598-5B0F-D2B6-EE1FD7885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41138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600" dirty="0"/>
              <a:t>The </a:t>
            </a:r>
            <a:r>
              <a:rPr lang="it-IT" sz="2600" dirty="0" err="1"/>
              <a:t>falsification</a:t>
            </a:r>
            <a:r>
              <a:rPr lang="it-IT" sz="2600" dirty="0"/>
              <a:t> </a:t>
            </a:r>
            <a:r>
              <a:rPr lang="it-IT" sz="2600" dirty="0" err="1"/>
              <a:t>process</a:t>
            </a:r>
            <a:r>
              <a:rPr lang="it-IT" sz="2600" dirty="0"/>
              <a:t> </a:t>
            </a:r>
            <a:r>
              <a:rPr lang="it-IT" sz="2600" dirty="0" err="1"/>
              <a:t>involves</a:t>
            </a:r>
            <a:r>
              <a:rPr lang="it-IT" sz="2600" dirty="0"/>
              <a:t> the following </a:t>
            </a:r>
            <a:r>
              <a:rPr lang="it-IT" sz="2600" dirty="0" err="1"/>
              <a:t>two</a:t>
            </a:r>
            <a:r>
              <a:rPr lang="it-IT" sz="2600" dirty="0"/>
              <a:t> </a:t>
            </a:r>
            <a:r>
              <a:rPr lang="it-IT" sz="2600" dirty="0" err="1"/>
              <a:t>categories</a:t>
            </a:r>
            <a:r>
              <a:rPr lang="it-IT" sz="2600" dirty="0"/>
              <a:t> of </a:t>
            </a:r>
            <a:r>
              <a:rPr lang="it-IT" sz="2600" dirty="0" err="1"/>
              <a:t>experiments</a:t>
            </a:r>
            <a:r>
              <a:rPr lang="it-IT" sz="2600" dirty="0"/>
              <a:t>:</a:t>
            </a:r>
          </a:p>
          <a:p>
            <a:pPr marL="514350" indent="-514350">
              <a:buFont typeface="+mj-lt"/>
              <a:buAutoNum type="arabicPeriod"/>
            </a:pPr>
            <a:endParaRPr lang="it-IT" sz="2600" dirty="0"/>
          </a:p>
          <a:p>
            <a:pPr marL="514350" indent="-514350">
              <a:buFont typeface="+mj-lt"/>
              <a:buAutoNum type="arabicPeriod"/>
            </a:pPr>
            <a:endParaRPr lang="it-IT" sz="2600" dirty="0"/>
          </a:p>
          <a:p>
            <a:pPr marL="514350" indent="-514350">
              <a:buFont typeface="+mj-lt"/>
              <a:buAutoNum type="arabicPeriod"/>
            </a:pPr>
            <a:r>
              <a:rPr lang="it-IT" sz="2600" b="1" dirty="0" err="1"/>
              <a:t>Add</a:t>
            </a:r>
            <a:r>
              <a:rPr lang="it-IT" sz="2600" b="1" dirty="0"/>
              <a:t> </a:t>
            </a:r>
            <a:r>
              <a:rPr lang="it-IT" sz="2600" b="1" dirty="0" err="1"/>
              <a:t>perturbations</a:t>
            </a:r>
            <a:r>
              <a:rPr lang="it-IT" sz="2600" b="1" dirty="0"/>
              <a:t> (</a:t>
            </a:r>
            <a:r>
              <a:rPr lang="it-IT" sz="2600" b="1" dirty="0" err="1"/>
              <a:t>noise</a:t>
            </a:r>
            <a:r>
              <a:rPr lang="it-IT" sz="2600" b="1" dirty="0"/>
              <a:t>) to theta </a:t>
            </a:r>
            <a:r>
              <a:rPr lang="it-IT" sz="2600" b="1" dirty="0" err="1"/>
              <a:t>values</a:t>
            </a:r>
            <a:endParaRPr lang="it-IT" sz="2600" b="1" dirty="0"/>
          </a:p>
          <a:p>
            <a:pPr marL="514350" indent="-514350">
              <a:buFont typeface="+mj-lt"/>
              <a:buAutoNum type="arabicPeriod"/>
            </a:pPr>
            <a:endParaRPr lang="it-IT" sz="2600" b="1" dirty="0"/>
          </a:p>
          <a:p>
            <a:pPr marL="514350" indent="-514350">
              <a:buFont typeface="+mj-lt"/>
              <a:buAutoNum type="arabicPeriod"/>
            </a:pPr>
            <a:r>
              <a:rPr lang="it-IT" sz="2600" b="1" dirty="0" err="1"/>
              <a:t>Change</a:t>
            </a:r>
            <a:r>
              <a:rPr lang="it-IT" sz="2600" b="1" dirty="0"/>
              <a:t> </a:t>
            </a:r>
            <a:r>
              <a:rPr lang="it-IT" sz="2600" b="1" dirty="0" err="1"/>
              <a:t>initial</a:t>
            </a:r>
            <a:r>
              <a:rPr lang="it-IT" sz="2600" b="1" dirty="0"/>
              <a:t> </a:t>
            </a:r>
            <a:r>
              <a:rPr lang="it-IT" sz="2600" b="1" dirty="0" err="1"/>
              <a:t>values</a:t>
            </a:r>
            <a:r>
              <a:rPr lang="it-IT" sz="2600" b="1" dirty="0"/>
              <a:t> and </a:t>
            </a:r>
            <a:r>
              <a:rPr lang="it-IT" sz="2600" b="1" dirty="0" err="1"/>
              <a:t>increase</a:t>
            </a:r>
            <a:r>
              <a:rPr lang="it-IT" sz="2600" b="1" dirty="0"/>
              <a:t> the </a:t>
            </a:r>
            <a:r>
              <a:rPr lang="it-IT" sz="2600" b="1" dirty="0" err="1"/>
              <a:t>initial</a:t>
            </a:r>
            <a:r>
              <a:rPr lang="it-IT" sz="2600" b="1" dirty="0"/>
              <a:t> </a:t>
            </a:r>
            <a:r>
              <a:rPr lang="it-IT" sz="2600" b="1" dirty="0" err="1"/>
              <a:t>angular</a:t>
            </a:r>
            <a:r>
              <a:rPr lang="it-IT" sz="2600" b="1" dirty="0"/>
              <a:t> </a:t>
            </a:r>
            <a:r>
              <a:rPr lang="it-IT" sz="2600" b="1" dirty="0" err="1"/>
              <a:t>velocity</a:t>
            </a:r>
            <a:endParaRPr lang="it-IT" sz="2600" b="1" dirty="0"/>
          </a:p>
        </p:txBody>
      </p:sp>
    </p:spTree>
    <p:extLst>
      <p:ext uri="{BB962C8B-B14F-4D97-AF65-F5344CB8AC3E}">
        <p14:creationId xmlns:p14="http://schemas.microsoft.com/office/powerpoint/2010/main" val="224993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2331"/>
            <a:ext cx="9144000" cy="238760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 err="1"/>
              <a:t>Damped</a:t>
            </a:r>
            <a:r>
              <a:rPr lang="it-IT" dirty="0"/>
              <a:t> </a:t>
            </a:r>
            <a:r>
              <a:rPr lang="it-IT" dirty="0" err="1"/>
              <a:t>Pendulum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basis</a:t>
            </a:r>
            <a:r>
              <a:rPr lang="it-IT" dirty="0"/>
              <a:t> for a </a:t>
            </a:r>
            <a:r>
              <a:rPr lang="it-IT" dirty="0" err="1"/>
              <a:t>dashpot</a:t>
            </a:r>
            <a:r>
              <a:rPr lang="it-IT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279143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29319E-61C9-302A-0670-4BB98FCAA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08" y="944310"/>
            <a:ext cx="5407633" cy="676656"/>
          </a:xfrm>
        </p:spPr>
        <p:txBody>
          <a:bodyPr/>
          <a:lstStyle/>
          <a:p>
            <a:r>
              <a:rPr lang="it-IT" dirty="0" err="1"/>
              <a:t>Falsification</a:t>
            </a:r>
            <a:r>
              <a:rPr lang="it-IT" dirty="0"/>
              <a:t> –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noise</a:t>
            </a:r>
            <a:r>
              <a:rPr lang="it-IT" dirty="0"/>
              <a:t> to theta </a:t>
            </a:r>
            <a:r>
              <a:rPr lang="it-IT" dirty="0" err="1"/>
              <a:t>estimates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D8A86D-373F-13F2-5EE9-D5FA3DA3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 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22E85B-8C58-9CC7-CB85-3B22323C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706EAD-784D-B879-4F8C-B5FBD1C3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8FB4751-880F-D840-AAA9-3A15815CC996}" type="slidenum">
              <a:rPr lang="it-IT" noProof="0" smtClean="0"/>
              <a:t>20</a:t>
            </a:fld>
            <a:endParaRPr lang="it-IT" noProof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BB5998D-4598-5B0F-D2B6-EE1FD7885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208" y="2663363"/>
            <a:ext cx="5519928" cy="87333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t-IT" sz="2400" b="1" i="0" dirty="0" err="1">
                <a:effectLst/>
              </a:rPr>
              <a:t>Robustness</a:t>
            </a:r>
            <a:r>
              <a:rPr lang="it-IT" sz="2400" b="1" i="0" dirty="0">
                <a:effectLst/>
              </a:rPr>
              <a:t> </a:t>
            </a:r>
            <a:r>
              <a:rPr lang="it-IT" sz="2400" b="1" i="0" dirty="0" err="1">
                <a:effectLst/>
              </a:rPr>
              <a:t>at</a:t>
            </a:r>
            <a:r>
              <a:rPr lang="it-IT" sz="2400" b="1" i="0" dirty="0">
                <a:effectLst/>
              </a:rPr>
              <a:t> </a:t>
            </a:r>
            <a:r>
              <a:rPr lang="it-IT" sz="2400" b="1" i="0" dirty="0" err="1">
                <a:effectLst/>
              </a:rPr>
              <a:t>varying</a:t>
            </a:r>
            <a:r>
              <a:rPr lang="it-IT" sz="2400" b="1" i="0" dirty="0">
                <a:effectLst/>
              </a:rPr>
              <a:t> </a:t>
            </a:r>
            <a:r>
              <a:rPr lang="it-IT" sz="2400" b="1" i="0" dirty="0" err="1">
                <a:effectLst/>
              </a:rPr>
              <a:t>angles</a:t>
            </a:r>
            <a:r>
              <a:rPr lang="it-IT" sz="2400" b="1" i="0" dirty="0">
                <a:effectLst/>
              </a:rPr>
              <a:t> | big </a:t>
            </a:r>
            <a:r>
              <a:rPr lang="it-IT" sz="2400" b="1" i="0" dirty="0" err="1">
                <a:effectLst/>
              </a:rPr>
              <a:t>noise</a:t>
            </a:r>
            <a:r>
              <a:rPr lang="it-IT" sz="2400" b="1" i="0" dirty="0">
                <a:effectLst/>
              </a:rPr>
              <a:t> | start from theta of 90° | </a:t>
            </a:r>
            <a:r>
              <a:rPr lang="it-IT" sz="2400" b="1" i="0" dirty="0" err="1">
                <a:effectLst/>
              </a:rPr>
              <a:t>initial_omega</a:t>
            </a:r>
            <a:r>
              <a:rPr lang="it-IT" sz="2400" b="1" i="0" dirty="0">
                <a:effectLst/>
              </a:rPr>
              <a:t> = 0</a:t>
            </a:r>
          </a:p>
          <a:p>
            <a:pPr algn="ctr"/>
            <a:endParaRPr lang="it-IT" sz="2400" b="1" i="0" dirty="0">
              <a:effectLst/>
            </a:endParaRPr>
          </a:p>
          <a:p>
            <a:pPr algn="ctr"/>
            <a:endParaRPr lang="it-IT" sz="2400" dirty="0"/>
          </a:p>
          <a:p>
            <a:pPr marL="0" indent="0">
              <a:buNone/>
            </a:pPr>
            <a:endParaRPr lang="it-IT" sz="2600" b="1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DA5687F-51DA-C0BA-5007-98CF062ADF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39805" y="376485"/>
            <a:ext cx="5254987" cy="331282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43F3FE7-758A-6B9C-5484-CE00BC0EC9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5760" y="4058604"/>
            <a:ext cx="11506200" cy="198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25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29319E-61C9-302A-0670-4BB98FCAA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08" y="944310"/>
            <a:ext cx="5407633" cy="676656"/>
          </a:xfrm>
        </p:spPr>
        <p:txBody>
          <a:bodyPr/>
          <a:lstStyle/>
          <a:p>
            <a:r>
              <a:rPr lang="it-IT" dirty="0" err="1"/>
              <a:t>Falsification</a:t>
            </a:r>
            <a:r>
              <a:rPr lang="it-IT" dirty="0"/>
              <a:t> –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noise</a:t>
            </a:r>
            <a:r>
              <a:rPr lang="it-IT" dirty="0"/>
              <a:t> to theta </a:t>
            </a:r>
            <a:r>
              <a:rPr lang="it-IT" dirty="0" err="1"/>
              <a:t>estimates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D8A86D-373F-13F2-5EE9-D5FA3DA3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 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22E85B-8C58-9CC7-CB85-3B22323C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706EAD-784D-B879-4F8C-B5FBD1C3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8FB4751-880F-D840-AAA9-3A15815CC996}" type="slidenum">
              <a:rPr lang="it-IT" noProof="0" smtClean="0"/>
              <a:t>21</a:t>
            </a:fld>
            <a:endParaRPr lang="it-IT" noProof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BB5998D-4598-5B0F-D2B6-EE1FD7885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32" y="2555668"/>
            <a:ext cx="5983705" cy="8733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i="0" dirty="0">
                <a:effectLst/>
              </a:rPr>
              <a:t>Robustness at varying angles | small noise | start from 60° | </a:t>
            </a:r>
            <a:r>
              <a:rPr lang="en-US" b="1" i="0" dirty="0" err="1">
                <a:effectLst/>
              </a:rPr>
              <a:t>initial_omega</a:t>
            </a:r>
            <a:r>
              <a:rPr lang="en-US" b="1" i="0" dirty="0">
                <a:effectLst/>
              </a:rPr>
              <a:t>=300</a:t>
            </a:r>
          </a:p>
          <a:p>
            <a:pPr marL="0" indent="0">
              <a:buNone/>
            </a:pPr>
            <a:endParaRPr lang="it-IT" sz="2600" b="1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DA5687F-51DA-C0BA-5007-98CF062ADF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39805" y="395228"/>
            <a:ext cx="5254987" cy="327533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43F3FE7-758A-6B9C-5484-CE00BC0EC9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2776" y="4056602"/>
            <a:ext cx="11432168" cy="198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843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730" y="1973179"/>
            <a:ext cx="6173134" cy="4220909"/>
          </a:xfrm>
        </p:spPr>
        <p:txBody>
          <a:bodyPr rtlCol="0"/>
          <a:lstStyle>
            <a:defPPr>
              <a:defRPr lang="it-IT"/>
            </a:defPPr>
          </a:lstStyle>
          <a:p>
            <a:pPr algn="l"/>
            <a:r>
              <a:rPr lang="en-US" i="0" dirty="0">
                <a:effectLst/>
                <a:latin typeface="-apple-system"/>
              </a:rPr>
              <a:t>Further Experiments with new reference signals</a:t>
            </a:r>
          </a:p>
        </p:txBody>
      </p:sp>
    </p:spTree>
    <p:extLst>
      <p:ext uri="{BB962C8B-B14F-4D97-AF65-F5344CB8AC3E}">
        <p14:creationId xmlns:p14="http://schemas.microsoft.com/office/powerpoint/2010/main" val="2058434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29319E-61C9-302A-0670-4BB98FCAA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704088"/>
            <a:ext cx="5407633" cy="676656"/>
          </a:xfrm>
        </p:spPr>
        <p:txBody>
          <a:bodyPr/>
          <a:lstStyle/>
          <a:p>
            <a:r>
              <a:rPr lang="it-IT" dirty="0" err="1"/>
              <a:t>Sinusoidal</a:t>
            </a:r>
            <a:r>
              <a:rPr lang="it-IT" dirty="0"/>
              <a:t> Reference </a:t>
            </a:r>
            <a:r>
              <a:rPr lang="it-IT" dirty="0" err="1"/>
              <a:t>Signal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D8A86D-373F-13F2-5EE9-D5FA3DA3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 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22E85B-8C58-9CC7-CB85-3B22323C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706EAD-784D-B879-4F8C-B5FBD1C3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8FB4751-880F-D840-AAA9-3A15815CC996}" type="slidenum">
              <a:rPr lang="it-IT" noProof="0" smtClean="0"/>
              <a:t>23</a:t>
            </a:fld>
            <a:endParaRPr lang="it-IT" noProof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BB5998D-4598-5B0F-D2B6-EE1FD7885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924" y="2367173"/>
            <a:ext cx="5519928" cy="87333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t-IT" sz="2400" b="1" i="0" dirty="0" err="1">
                <a:effectLst/>
              </a:rPr>
              <a:t>Robustness</a:t>
            </a:r>
            <a:r>
              <a:rPr lang="it-IT" sz="2400" b="1" i="0" dirty="0">
                <a:effectLst/>
              </a:rPr>
              <a:t> </a:t>
            </a:r>
            <a:r>
              <a:rPr lang="it-IT" sz="2400" b="1" i="0" dirty="0" err="1">
                <a:effectLst/>
              </a:rPr>
              <a:t>at</a:t>
            </a:r>
            <a:r>
              <a:rPr lang="it-IT" sz="2400" b="1" i="0" dirty="0">
                <a:effectLst/>
              </a:rPr>
              <a:t> </a:t>
            </a:r>
            <a:r>
              <a:rPr lang="it-IT" sz="2400" b="1" i="0" dirty="0" err="1">
                <a:effectLst/>
              </a:rPr>
              <a:t>varying</a:t>
            </a:r>
            <a:r>
              <a:rPr lang="it-IT" sz="2400" b="1" i="0" dirty="0">
                <a:effectLst/>
              </a:rPr>
              <a:t> </a:t>
            </a:r>
            <a:r>
              <a:rPr lang="it-IT" sz="2400" b="1" i="0" dirty="0" err="1">
                <a:effectLst/>
              </a:rPr>
              <a:t>angles</a:t>
            </a:r>
            <a:r>
              <a:rPr lang="it-IT" sz="2400" b="1" i="0" dirty="0">
                <a:effectLst/>
              </a:rPr>
              <a:t> | no </a:t>
            </a:r>
            <a:r>
              <a:rPr lang="it-IT" sz="2400" b="1" i="0" dirty="0" err="1">
                <a:effectLst/>
              </a:rPr>
              <a:t>noise</a:t>
            </a:r>
            <a:r>
              <a:rPr lang="it-IT" sz="2400" b="1" i="0" dirty="0">
                <a:effectLst/>
              </a:rPr>
              <a:t> | start from theta of 90° | </a:t>
            </a:r>
            <a:r>
              <a:rPr lang="it-IT" sz="2400" b="1" i="0" dirty="0" err="1">
                <a:effectLst/>
              </a:rPr>
              <a:t>initial_omega</a:t>
            </a:r>
            <a:r>
              <a:rPr lang="it-IT" sz="2400" b="1" i="0" dirty="0">
                <a:effectLst/>
              </a:rPr>
              <a:t> = 0</a:t>
            </a:r>
          </a:p>
          <a:p>
            <a:pPr algn="ctr"/>
            <a:endParaRPr lang="it-IT" sz="2400" b="1" i="0" dirty="0">
              <a:effectLst/>
            </a:endParaRPr>
          </a:p>
          <a:p>
            <a:pPr algn="ctr"/>
            <a:endParaRPr lang="it-IT" sz="2400" dirty="0"/>
          </a:p>
          <a:p>
            <a:pPr marL="0" indent="0">
              <a:buNone/>
            </a:pPr>
            <a:endParaRPr lang="it-IT" sz="2600" b="1" dirty="0"/>
          </a:p>
        </p:txBody>
      </p:sp>
      <p:pic>
        <p:nvPicPr>
          <p:cNvPr id="8" name="Immagine 7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7DA5687F-51DA-C0BA-5007-98CF062AD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692" y="359103"/>
            <a:ext cx="5415213" cy="3347586"/>
          </a:xfrm>
          <a:prstGeom prst="rect">
            <a:avLst/>
          </a:prstGeom>
        </p:spPr>
      </p:pic>
      <p:pic>
        <p:nvPicPr>
          <p:cNvPr id="10" name="Immagine 9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043F3FE7-758A-6B9C-5484-CE00BC0EC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3944112"/>
            <a:ext cx="115062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19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29319E-61C9-302A-0670-4BB98FCAA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704088"/>
            <a:ext cx="5407633" cy="676656"/>
          </a:xfrm>
        </p:spPr>
        <p:txBody>
          <a:bodyPr/>
          <a:lstStyle/>
          <a:p>
            <a:r>
              <a:rPr lang="it-IT" dirty="0" err="1"/>
              <a:t>Sinusoidal</a:t>
            </a:r>
            <a:r>
              <a:rPr lang="it-IT" dirty="0"/>
              <a:t> Reference </a:t>
            </a:r>
            <a:r>
              <a:rPr lang="it-IT" dirty="0" err="1"/>
              <a:t>Signal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D8A86D-373F-13F2-5EE9-D5FA3DA3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 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22E85B-8C58-9CC7-CB85-3B22323C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706EAD-784D-B879-4F8C-B5FBD1C3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8FB4751-880F-D840-AAA9-3A15815CC996}" type="slidenum">
              <a:rPr lang="it-IT" noProof="0" smtClean="0"/>
              <a:t>24</a:t>
            </a:fld>
            <a:endParaRPr lang="it-IT" noProof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BB5998D-4598-5B0F-D2B6-EE1FD7885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924" y="2367173"/>
            <a:ext cx="5519928" cy="87333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t-IT" sz="2400" b="1" i="0" dirty="0" err="1">
                <a:effectLst/>
              </a:rPr>
              <a:t>Robustness</a:t>
            </a:r>
            <a:r>
              <a:rPr lang="it-IT" sz="2400" b="1" i="0" dirty="0">
                <a:effectLst/>
              </a:rPr>
              <a:t> </a:t>
            </a:r>
            <a:r>
              <a:rPr lang="it-IT" sz="2400" b="1" i="0" dirty="0" err="1">
                <a:effectLst/>
              </a:rPr>
              <a:t>at</a:t>
            </a:r>
            <a:r>
              <a:rPr lang="it-IT" sz="2400" b="1" i="0" dirty="0">
                <a:effectLst/>
              </a:rPr>
              <a:t> </a:t>
            </a:r>
            <a:r>
              <a:rPr lang="it-IT" sz="2400" b="1" i="0" dirty="0" err="1">
                <a:effectLst/>
              </a:rPr>
              <a:t>varying</a:t>
            </a:r>
            <a:r>
              <a:rPr lang="it-IT" sz="2400" b="1" i="0" dirty="0">
                <a:effectLst/>
              </a:rPr>
              <a:t> </a:t>
            </a:r>
            <a:r>
              <a:rPr lang="it-IT" sz="2400" b="1" i="0" dirty="0" err="1">
                <a:effectLst/>
              </a:rPr>
              <a:t>angles</a:t>
            </a:r>
            <a:r>
              <a:rPr lang="it-IT" sz="2400" b="1" i="0" dirty="0">
                <a:effectLst/>
              </a:rPr>
              <a:t> | big </a:t>
            </a:r>
            <a:r>
              <a:rPr lang="it-IT" sz="2400" b="1" i="0" dirty="0" err="1">
                <a:effectLst/>
              </a:rPr>
              <a:t>noise</a:t>
            </a:r>
            <a:r>
              <a:rPr lang="it-IT" sz="2400" b="1" i="0" dirty="0">
                <a:effectLst/>
              </a:rPr>
              <a:t> | start from theta of 90° | </a:t>
            </a:r>
            <a:r>
              <a:rPr lang="it-IT" sz="2400" b="1" i="0" dirty="0" err="1">
                <a:effectLst/>
              </a:rPr>
              <a:t>initial_omega</a:t>
            </a:r>
            <a:r>
              <a:rPr lang="it-IT" sz="2400" b="1" i="0" dirty="0">
                <a:effectLst/>
              </a:rPr>
              <a:t> = 0</a:t>
            </a:r>
          </a:p>
          <a:p>
            <a:pPr algn="ctr"/>
            <a:endParaRPr lang="it-IT" sz="2400" b="1" i="0" dirty="0">
              <a:effectLst/>
            </a:endParaRPr>
          </a:p>
          <a:p>
            <a:pPr algn="ctr"/>
            <a:endParaRPr lang="it-IT" sz="2400" dirty="0"/>
          </a:p>
          <a:p>
            <a:pPr marL="0" indent="0">
              <a:buNone/>
            </a:pPr>
            <a:endParaRPr lang="it-IT" sz="2600" b="1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DA5687F-51DA-C0BA-5007-98CF062ADF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39805" y="359103"/>
            <a:ext cx="5254987" cy="334758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43F3FE7-758A-6B9C-5484-CE00BC0EC9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5760" y="4056263"/>
            <a:ext cx="11506200" cy="198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7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677" y="3429000"/>
            <a:ext cx="3959323" cy="1112751"/>
          </a:xfrm>
        </p:spPr>
        <p:txBody>
          <a:bodyPr rtlCol="0"/>
          <a:lstStyle>
            <a:defPPr>
              <a:defRPr lang="it-IT"/>
            </a:defPPr>
          </a:lstStyle>
          <a:p>
            <a:pPr algn="l"/>
            <a:r>
              <a:rPr lang="en-US" dirty="0">
                <a:latin typeface="-apple-system"/>
              </a:rPr>
              <a:t>Conclusion</a:t>
            </a:r>
            <a:endParaRPr lang="en-US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33458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29319E-61C9-302A-0670-4BB98FCA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</a:t>
            </a:r>
            <a:r>
              <a:rPr lang="it-IT" dirty="0"/>
              <a:t> &amp; </a:t>
            </a:r>
            <a:r>
              <a:rPr lang="it-IT" dirty="0" err="1"/>
              <a:t>Improvements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D2B044-0A01-EF90-BC30-3A3A8292F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Most</a:t>
            </a:r>
            <a:r>
              <a:rPr lang="it-IT" dirty="0"/>
              <a:t> of the </a:t>
            </a:r>
            <a:r>
              <a:rPr lang="it-IT" dirty="0" err="1"/>
              <a:t>performed</a:t>
            </a:r>
            <a:r>
              <a:rPr lang="it-IT" dirty="0"/>
              <a:t> </a:t>
            </a:r>
            <a:r>
              <a:rPr lang="it-IT" dirty="0" err="1"/>
              <a:t>robustness</a:t>
            </a:r>
            <a:r>
              <a:rPr lang="it-IT" dirty="0"/>
              <a:t> </a:t>
            </a:r>
            <a:r>
              <a:rPr lang="it-IT" dirty="0" err="1"/>
              <a:t>tests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passed</a:t>
            </a:r>
            <a:endParaRPr lang="it-IT" dirty="0"/>
          </a:p>
          <a:p>
            <a:r>
              <a:rPr lang="it-IT" dirty="0" err="1"/>
              <a:t>All</a:t>
            </a:r>
            <a:r>
              <a:rPr lang="it-IT" dirty="0"/>
              <a:t> of the </a:t>
            </a:r>
            <a:r>
              <a:rPr lang="it-IT" dirty="0" err="1"/>
              <a:t>performed</a:t>
            </a:r>
            <a:r>
              <a:rPr lang="it-IT" dirty="0"/>
              <a:t> </a:t>
            </a:r>
            <a:r>
              <a:rPr lang="it-IT" dirty="0" err="1"/>
              <a:t>tests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robust</a:t>
            </a:r>
            <a:r>
              <a:rPr lang="it-IT" dirty="0"/>
              <a:t> for the </a:t>
            </a:r>
            <a:r>
              <a:rPr lang="it-IT" dirty="0" err="1"/>
              <a:t>property</a:t>
            </a:r>
            <a:r>
              <a:rPr lang="it-IT" dirty="0"/>
              <a:t> </a:t>
            </a:r>
            <a:r>
              <a:rPr lang="it-IT" dirty="0" err="1"/>
              <a:t>related</a:t>
            </a:r>
            <a:r>
              <a:rPr lang="it-IT" dirty="0"/>
              <a:t> to </a:t>
            </a:r>
            <a:r>
              <a:rPr lang="it-IT" dirty="0" err="1"/>
              <a:t>overshoot</a:t>
            </a:r>
            <a:r>
              <a:rPr lang="it-IT" dirty="0"/>
              <a:t> control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important</a:t>
            </a:r>
            <a:endParaRPr lang="it-IT" dirty="0"/>
          </a:p>
          <a:p>
            <a:r>
              <a:rPr lang="it-IT" dirty="0"/>
              <a:t>In the last </a:t>
            </a:r>
            <a:r>
              <a:rPr lang="it-IT" dirty="0" err="1"/>
              <a:t>falsification</a:t>
            </a:r>
            <a:r>
              <a:rPr lang="it-IT" dirty="0"/>
              <a:t> </a:t>
            </a:r>
            <a:r>
              <a:rPr lang="it-IT" dirty="0" err="1"/>
              <a:t>experiment</a:t>
            </a:r>
            <a:r>
              <a:rPr lang="it-IT" dirty="0"/>
              <a:t>, the system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pushed</a:t>
            </a:r>
            <a:r>
              <a:rPr lang="it-IT" dirty="0"/>
              <a:t> up to </a:t>
            </a:r>
            <a:r>
              <a:rPr lang="it-IT" dirty="0" err="1"/>
              <a:t>breakage</a:t>
            </a:r>
            <a:r>
              <a:rPr lang="it-IT" dirty="0"/>
              <a:t> point,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showed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first </a:t>
            </a:r>
            <a:r>
              <a:rPr lang="it-IT" dirty="0" err="1"/>
              <a:t>property</a:t>
            </a:r>
            <a:r>
              <a:rPr lang="it-IT" dirty="0"/>
              <a:t> to </a:t>
            </a:r>
            <a:r>
              <a:rPr lang="it-IT" dirty="0" err="1"/>
              <a:t>fail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one </a:t>
            </a:r>
            <a:r>
              <a:rPr lang="it-IT" dirty="0" err="1"/>
              <a:t>related</a:t>
            </a:r>
            <a:r>
              <a:rPr lang="it-IT" dirty="0"/>
              <a:t> to </a:t>
            </a:r>
            <a:r>
              <a:rPr lang="it-IT" dirty="0" err="1"/>
              <a:t>oscillation</a:t>
            </a:r>
            <a:r>
              <a:rPr lang="it-IT" dirty="0"/>
              <a:t> control</a:t>
            </a:r>
          </a:p>
          <a:p>
            <a:r>
              <a:rPr lang="it-IT" dirty="0" err="1"/>
              <a:t>Further</a:t>
            </a:r>
            <a:r>
              <a:rPr lang="it-IT" dirty="0"/>
              <a:t> PID </a:t>
            </a:r>
            <a:r>
              <a:rPr lang="it-IT" dirty="0" err="1"/>
              <a:t>parameter</a:t>
            </a:r>
            <a:r>
              <a:rPr lang="it-IT" dirty="0"/>
              <a:t> </a:t>
            </a:r>
            <a:r>
              <a:rPr lang="it-IT" dirty="0" err="1"/>
              <a:t>automatic</a:t>
            </a:r>
            <a:r>
              <a:rPr lang="it-IT" dirty="0"/>
              <a:t> </a:t>
            </a:r>
            <a:r>
              <a:rPr lang="it-IT" dirty="0" err="1"/>
              <a:t>optimization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help in the design of a </a:t>
            </a:r>
            <a:r>
              <a:rPr lang="it-IT" dirty="0" err="1"/>
              <a:t>better</a:t>
            </a:r>
            <a:r>
              <a:rPr lang="it-IT" dirty="0"/>
              <a:t> control system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D8A86D-373F-13F2-5EE9-D5FA3DA3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 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22E85B-8C58-9CC7-CB85-3B22323C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706EAD-784D-B879-4F8C-B5FBD1C3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8FB4751-880F-D840-AAA9-3A15815CC996}" type="slidenum">
              <a:rPr lang="it-IT" noProof="0" smtClean="0"/>
              <a:t>26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68868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Thank </a:t>
            </a:r>
            <a:r>
              <a:rPr lang="it-IT" dirty="0" err="1"/>
              <a:t>you</a:t>
            </a:r>
            <a:r>
              <a:rPr lang="it-IT" dirty="0"/>
              <a:t> !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Davide Roznowicz</a:t>
            </a:r>
          </a:p>
          <a:p>
            <a:pPr rtl="0"/>
            <a:r>
              <a:rPr lang="it-IT" dirty="0"/>
              <a:t>droznowi@sissa.it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915" y="3097487"/>
            <a:ext cx="622953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Agenda</a:t>
            </a:r>
          </a:p>
        </p:txBody>
      </p:sp>
      <p:graphicFrame>
        <p:nvGraphicFramePr>
          <p:cNvPr id="2" name="Tabella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254396"/>
              </p:ext>
            </p:extLst>
          </p:nvPr>
        </p:nvGraphicFramePr>
        <p:xfrm>
          <a:off x="7791450" y="1169988"/>
          <a:ext cx="4079708" cy="4974138"/>
        </p:xfrm>
        <a:graphic>
          <a:graphicData uri="http://schemas.openxmlformats.org/drawingml/2006/table">
            <a:tbl>
              <a:tblPr firstRow="1" bandRow="1"/>
              <a:tblGrid>
                <a:gridCol w="4079708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76747"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it-IT"/>
                      </a:pPr>
                      <a:r>
                        <a:rPr lang="it-IT" sz="2400" b="1" i="0" dirty="0">
                          <a:latin typeface="+mn-lt"/>
                          <a:cs typeface="Gill Sans Light" panose="020B0302020104020203" pitchFamily="34" charset="-79"/>
                        </a:rPr>
                        <a:t>INTRODUCTION &amp; GOAL</a:t>
                      </a:r>
                    </a:p>
                    <a:p>
                      <a:pPr algn="r" rtl="0"/>
                      <a:r>
                        <a:rPr lang="it-IT" sz="1800" b="1" i="0" dirty="0">
                          <a:latin typeface="+mj-lt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83710"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it-IT"/>
                      </a:pPr>
                      <a:r>
                        <a:rPr lang="it-IT" sz="2400" b="1" i="0" dirty="0">
                          <a:latin typeface="+mn-lt"/>
                          <a:cs typeface="Gill Sans Light" panose="020B0302020104020203" pitchFamily="34" charset="-79"/>
                        </a:rPr>
                        <a:t>SETTING – HOW IT WORKS</a:t>
                      </a:r>
                    </a:p>
                    <a:p>
                      <a:pPr marL="0" algn="r" defTabSz="914400" rtl="0" eaLnBrk="1" latinLnBrk="0" hangingPunct="1"/>
                      <a:r>
                        <a:rPr lang="it-IT" sz="1800" b="1" i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105828"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it-IT"/>
                      </a:pPr>
                      <a:r>
                        <a:rPr lang="it-IT" sz="24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Gill Sans Light" panose="020B0302020104020203" pitchFamily="34" charset="-79"/>
                        </a:rPr>
                        <a:t>PHYSICAL MODEL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it-IT"/>
                      </a:pPr>
                      <a:r>
                        <a:rPr lang="it-IT" sz="1800" b="1" i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61594"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it-IT"/>
                      </a:pPr>
                      <a:r>
                        <a:rPr lang="it-IT" sz="2400" b="1" i="0" dirty="0">
                          <a:latin typeface="+mn-lt"/>
                          <a:cs typeface="Gill Sans Light" panose="020B0302020104020203" pitchFamily="34" charset="-79"/>
                        </a:rPr>
                        <a:t>PID CONTROL</a:t>
                      </a:r>
                    </a:p>
                    <a:p>
                      <a:pPr marL="0" algn="r" defTabSz="914400" rtl="0" eaLnBrk="1" latinLnBrk="0" hangingPunct="1"/>
                      <a:r>
                        <a:rPr lang="it-IT" sz="1800" b="1" i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46259"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it-IT"/>
                      </a:pPr>
                      <a:r>
                        <a:rPr lang="it-IT" sz="2400" b="1" i="0" dirty="0">
                          <a:latin typeface="+mn-lt"/>
                          <a:cs typeface="Gill Sans Light" panose="020B0302020104020203" pitchFamily="34" charset="-79"/>
                        </a:rPr>
                        <a:t>CONCLUSIONS</a:t>
                      </a:r>
                    </a:p>
                    <a:p>
                      <a:pPr marL="0" algn="r" defTabSz="914400" rtl="0" eaLnBrk="1" latinLnBrk="0" hangingPunct="1"/>
                      <a:r>
                        <a:rPr lang="it-IT" sz="1800" b="1" i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381" y="3110564"/>
            <a:ext cx="4986345" cy="177355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 err="1"/>
              <a:t>Introduction</a:t>
            </a:r>
            <a:r>
              <a:rPr lang="it-IT" dirty="0"/>
              <a:t> &amp; Goal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9D51F5-AAA6-B487-40F5-A46142C0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A14495-1601-D87E-08BA-243B3598E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Definition</a:t>
            </a:r>
            <a:r>
              <a:rPr lang="it-IT" dirty="0"/>
              <a:t>: A </a:t>
            </a:r>
            <a:r>
              <a:rPr lang="it-IT" dirty="0" err="1"/>
              <a:t>dashpot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system to </a:t>
            </a:r>
            <a:r>
              <a:rPr lang="it-IT" dirty="0" err="1"/>
              <a:t>damp</a:t>
            </a:r>
            <a:r>
              <a:rPr lang="it-IT" dirty="0"/>
              <a:t> shock and </a:t>
            </a:r>
            <a:r>
              <a:rPr lang="it-IT" dirty="0" err="1"/>
              <a:t>vibration</a:t>
            </a:r>
            <a:r>
              <a:rPr lang="it-IT" dirty="0"/>
              <a:t>, </a:t>
            </a:r>
            <a:r>
              <a:rPr lang="it-IT" dirty="0" err="1"/>
              <a:t>designed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achieve</a:t>
            </a:r>
            <a:r>
              <a:rPr lang="it-IT" dirty="0"/>
              <a:t> a </a:t>
            </a:r>
            <a:r>
              <a:rPr lang="it-IT" dirty="0" err="1"/>
              <a:t>certain</a:t>
            </a:r>
            <a:r>
              <a:rPr lang="it-IT" dirty="0"/>
              <a:t> </a:t>
            </a:r>
            <a:r>
              <a:rPr lang="it-IT" dirty="0" err="1"/>
              <a:t>objective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/>
              <a:t>Goal</a:t>
            </a:r>
            <a:r>
              <a:rPr lang="it-IT" dirty="0"/>
              <a:t>: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aim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showing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a </a:t>
            </a:r>
            <a:r>
              <a:rPr lang="it-IT" dirty="0" err="1"/>
              <a:t>damped</a:t>
            </a:r>
            <a:r>
              <a:rPr lang="it-IT" dirty="0"/>
              <a:t> </a:t>
            </a:r>
            <a:r>
              <a:rPr lang="it-IT" dirty="0" err="1"/>
              <a:t>pendulum</a:t>
            </a:r>
            <a:r>
              <a:rPr lang="it-IT" dirty="0"/>
              <a:t> can </a:t>
            </a:r>
            <a:r>
              <a:rPr lang="it-IT" dirty="0" err="1"/>
              <a:t>effectively</a:t>
            </a:r>
            <a:r>
              <a:rPr lang="it-IT" dirty="0"/>
              <a:t> display the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principles</a:t>
            </a:r>
            <a:r>
              <a:rPr lang="it-IT" dirty="0"/>
              <a:t> of the </a:t>
            </a:r>
            <a:r>
              <a:rPr lang="it-IT" dirty="0" err="1"/>
              <a:t>functioning</a:t>
            </a:r>
            <a:r>
              <a:rPr lang="it-IT" dirty="0"/>
              <a:t> of a </a:t>
            </a:r>
            <a:r>
              <a:rPr lang="it-IT" dirty="0" err="1"/>
              <a:t>dashpot</a:t>
            </a:r>
            <a:r>
              <a:rPr lang="it-IT" dirty="0"/>
              <a:t>.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reference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in mind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automatic</a:t>
            </a:r>
            <a:r>
              <a:rPr lang="it-IT" dirty="0"/>
              <a:t> door </a:t>
            </a:r>
            <a:r>
              <a:rPr lang="it-IT" dirty="0" err="1"/>
              <a:t>which</a:t>
            </a:r>
            <a:r>
              <a:rPr lang="it-IT" dirty="0"/>
              <a:t>, </a:t>
            </a:r>
            <a:r>
              <a:rPr lang="it-IT" dirty="0" err="1"/>
              <a:t>starting</a:t>
            </a:r>
            <a:r>
              <a:rPr lang="it-IT" dirty="0"/>
              <a:t> from an open position, must be </a:t>
            </a:r>
            <a:r>
              <a:rPr lang="it-IT" dirty="0" err="1"/>
              <a:t>gently</a:t>
            </a:r>
            <a:r>
              <a:rPr lang="it-IT" dirty="0"/>
              <a:t> </a:t>
            </a:r>
            <a:r>
              <a:rPr lang="it-IT" dirty="0" err="1"/>
              <a:t>closed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violent</a:t>
            </a:r>
            <a:r>
              <a:rPr lang="it-IT" dirty="0"/>
              <a:t> impact.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7311F9-2E91-AFEC-4C96-81C44B7B5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u="sng" noProof="0" dirty="0"/>
              <a:t> 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031AFB-B865-F5CD-405E-6D20205A8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F4FFA5-A022-D73A-BD72-2D10B6ACD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8FB4751-880F-D840-AAA9-3A15815CC996}" type="slidenum">
              <a:rPr lang="it-IT" noProof="0" smtClean="0"/>
              <a:t>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288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381" y="3110564"/>
            <a:ext cx="4986345" cy="177355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Setting – How </a:t>
            </a:r>
            <a:r>
              <a:rPr lang="it-IT" dirty="0" err="1"/>
              <a:t>it</a:t>
            </a:r>
            <a:r>
              <a:rPr lang="it-IT" dirty="0"/>
              <a:t> works</a:t>
            </a:r>
          </a:p>
        </p:txBody>
      </p:sp>
    </p:spTree>
    <p:extLst>
      <p:ext uri="{BB962C8B-B14F-4D97-AF65-F5344CB8AC3E}">
        <p14:creationId xmlns:p14="http://schemas.microsoft.com/office/powerpoint/2010/main" val="16938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9D51F5-AAA6-B487-40F5-A46142C0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Setting </a:t>
            </a:r>
            <a:r>
              <a:rPr lang="it-IT" dirty="0" err="1"/>
              <a:t>Description</a:t>
            </a:r>
            <a:endParaRPr lang="it-IT" dirty="0"/>
          </a:p>
        </p:txBody>
      </p:sp>
      <p:pic>
        <p:nvPicPr>
          <p:cNvPr id="8" name="Segnaposto contenuto 7" descr="Immagine che contiene testo, disegno, Arte bambini, schizzo&#10;&#10;Descrizione generata automaticamente">
            <a:extLst>
              <a:ext uri="{FF2B5EF4-FFF2-40B4-BE49-F238E27FC236}">
                <a16:creationId xmlns:a16="http://schemas.microsoft.com/office/drawing/2014/main" id="{1288B678-17BE-5CCC-D427-319EE9159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8120" y="663020"/>
            <a:ext cx="3898570" cy="5198094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7311F9-2E91-AFEC-4C96-81C44B7B5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u="sng" noProof="0" dirty="0"/>
              <a:t> 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031AFB-B865-F5CD-405E-6D20205A8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F4FFA5-A022-D73A-BD72-2D10B6ACD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8FB4751-880F-D840-AAA9-3A15815CC996}" type="slidenum">
              <a:rPr lang="it-IT" noProof="0" smtClean="0"/>
              <a:t>7</a:t>
            </a:fld>
            <a:endParaRPr lang="it-IT" noProof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2EBA831-CDA1-F56B-7DE1-EAFC76A1C4EF}"/>
              </a:ext>
            </a:extLst>
          </p:cNvPr>
          <p:cNvSpPr txBox="1"/>
          <p:nvPr/>
        </p:nvSpPr>
        <p:spPr>
          <a:xfrm>
            <a:off x="576072" y="1660374"/>
            <a:ext cx="688599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The </a:t>
            </a:r>
            <a:r>
              <a:rPr lang="it-IT" sz="2200" dirty="0" err="1"/>
              <a:t>pendulum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made of </a:t>
            </a:r>
            <a:r>
              <a:rPr lang="it-IT" sz="2200" dirty="0" err="1"/>
              <a:t>inextensible</a:t>
            </a:r>
            <a:r>
              <a:rPr lang="it-IT" sz="2200" dirty="0"/>
              <a:t> </a:t>
            </a:r>
            <a:r>
              <a:rPr lang="it-IT" sz="2200" dirty="0" err="1"/>
              <a:t>wire</a:t>
            </a:r>
            <a:r>
              <a:rPr lang="it-IT" sz="2200" dirty="0"/>
              <a:t> and a small </a:t>
            </a:r>
            <a:r>
              <a:rPr lang="it-IT" sz="2200" dirty="0" err="1"/>
              <a:t>ball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connected</a:t>
            </a:r>
            <a:r>
              <a:rPr lang="it-IT" sz="2200" dirty="0"/>
              <a:t> to </a:t>
            </a:r>
            <a:r>
              <a:rPr lang="it-IT" sz="2200" dirty="0" err="1"/>
              <a:t>its</a:t>
            </a:r>
            <a:r>
              <a:rPr lang="it-IT" sz="2200" dirty="0"/>
              <a:t> </a:t>
            </a:r>
            <a:r>
              <a:rPr lang="it-IT" sz="2200" dirty="0" err="1"/>
              <a:t>extremity</a:t>
            </a:r>
            <a:endParaRPr lang="it-I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The standard </a:t>
            </a:r>
            <a:r>
              <a:rPr lang="it-IT" sz="2200" dirty="0" err="1"/>
              <a:t>starting</a:t>
            </a:r>
            <a:r>
              <a:rPr lang="it-IT" sz="2200" dirty="0"/>
              <a:t> position </a:t>
            </a:r>
            <a:r>
              <a:rPr lang="it-IT" sz="2200" dirty="0" err="1"/>
              <a:t>corresponds</a:t>
            </a:r>
            <a:r>
              <a:rPr lang="it-IT" sz="2200" dirty="0"/>
              <a:t> to an </a:t>
            </a:r>
            <a:r>
              <a:rPr lang="it-IT" sz="2200" dirty="0" err="1"/>
              <a:t>agle</a:t>
            </a:r>
            <a:r>
              <a:rPr lang="it-IT" sz="2200" dirty="0"/>
              <a:t> theta=90 degrees (</a:t>
            </a:r>
            <a:r>
              <a:rPr lang="it-IT" sz="2200" dirty="0" err="1"/>
              <a:t>corresponding</a:t>
            </a:r>
            <a:r>
              <a:rPr lang="it-IT" sz="2200" dirty="0"/>
              <a:t> to </a:t>
            </a:r>
            <a:r>
              <a:rPr lang="it-IT" sz="2200" dirty="0" err="1"/>
              <a:t>being</a:t>
            </a:r>
            <a:r>
              <a:rPr lang="it-IT" sz="2200" dirty="0"/>
              <a:t> close to the ceiling, </a:t>
            </a:r>
            <a:r>
              <a:rPr lang="it-IT" sz="2200" dirty="0" err="1"/>
              <a:t>horizontally</a:t>
            </a:r>
            <a:r>
              <a:rPr lang="it-IT" sz="2200" dirty="0"/>
              <a:t>) and </a:t>
            </a:r>
            <a:r>
              <a:rPr lang="it-IT" sz="2200" dirty="0" err="1"/>
              <a:t>angular</a:t>
            </a:r>
            <a:r>
              <a:rPr lang="it-IT" sz="2200" dirty="0"/>
              <a:t> </a:t>
            </a:r>
            <a:r>
              <a:rPr lang="it-IT" sz="2200" dirty="0" err="1"/>
              <a:t>velocity</a:t>
            </a:r>
            <a:r>
              <a:rPr lang="it-IT" sz="2200" dirty="0"/>
              <a:t> w=0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A target of theta = 10,20,30,40 degrees </a:t>
            </a:r>
            <a:r>
              <a:rPr lang="it-IT" sz="2200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analysed</a:t>
            </a:r>
            <a:r>
              <a:rPr lang="it-IT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200" dirty="0"/>
          </a:p>
          <a:p>
            <a:r>
              <a:rPr lang="it-IT" sz="2200" b="1" dirty="0"/>
              <a:t>Action</a:t>
            </a:r>
            <a:r>
              <a:rPr lang="it-IT" sz="2200" dirty="0"/>
              <a:t>: The </a:t>
            </a:r>
            <a:r>
              <a:rPr lang="it-IT" sz="2200" dirty="0" err="1"/>
              <a:t>pendulum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let</a:t>
            </a:r>
            <a:r>
              <a:rPr lang="it-IT" sz="2200" dirty="0"/>
              <a:t> free and starts swinging </a:t>
            </a:r>
            <a:r>
              <a:rPr lang="it-IT" sz="2200" dirty="0" err="1"/>
              <a:t>downwards</a:t>
            </a:r>
            <a:r>
              <a:rPr lang="it-IT" sz="2200" dirty="0"/>
              <a:t>, </a:t>
            </a:r>
            <a:r>
              <a:rPr lang="it-IT" sz="2200" dirty="0" err="1"/>
              <a:t>until</a:t>
            </a:r>
            <a:r>
              <a:rPr lang="it-IT" sz="2200" dirty="0"/>
              <a:t> </a:t>
            </a:r>
            <a:r>
              <a:rPr lang="it-IT" sz="2200" dirty="0" err="1"/>
              <a:t>it</a:t>
            </a:r>
            <a:r>
              <a:rPr lang="it-IT" sz="2200" dirty="0"/>
              <a:t> </a:t>
            </a:r>
            <a:r>
              <a:rPr lang="it-IT" sz="2200" dirty="0" err="1"/>
              <a:t>reaches</a:t>
            </a:r>
            <a:r>
              <a:rPr lang="it-IT" sz="2200" dirty="0"/>
              <a:t> the target angle. The </a:t>
            </a:r>
            <a:r>
              <a:rPr lang="it-IT" sz="2200" dirty="0" err="1"/>
              <a:t>gradual</a:t>
            </a:r>
            <a:r>
              <a:rPr lang="it-IT" sz="2200" dirty="0"/>
              <a:t> </a:t>
            </a:r>
            <a:r>
              <a:rPr lang="it-IT" sz="2200" dirty="0" err="1"/>
              <a:t>dampening</a:t>
            </a:r>
            <a:r>
              <a:rPr lang="it-IT" sz="2200" dirty="0"/>
              <a:t> of </a:t>
            </a:r>
            <a:r>
              <a:rPr lang="it-IT" sz="2200" dirty="0" err="1"/>
              <a:t>its</a:t>
            </a:r>
            <a:r>
              <a:rPr lang="it-IT" sz="2200" dirty="0"/>
              <a:t> </a:t>
            </a:r>
            <a:r>
              <a:rPr lang="it-IT" sz="2200" dirty="0" err="1"/>
              <a:t>movement</a:t>
            </a:r>
            <a:r>
              <a:rPr lang="it-IT" sz="2200" dirty="0"/>
              <a:t> </a:t>
            </a:r>
            <a:r>
              <a:rPr lang="it-IT" sz="2200" dirty="0" err="1"/>
              <a:t>happens</a:t>
            </a:r>
            <a:r>
              <a:rPr lang="it-IT" sz="2200" dirty="0"/>
              <a:t> thanks to the PID controller.</a:t>
            </a:r>
          </a:p>
        </p:txBody>
      </p:sp>
    </p:spTree>
    <p:extLst>
      <p:ext uri="{BB962C8B-B14F-4D97-AF65-F5344CB8AC3E}">
        <p14:creationId xmlns:p14="http://schemas.microsoft.com/office/powerpoint/2010/main" val="2857651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29319E-61C9-302A-0670-4BB98FCA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High-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requirements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D2B044-0A01-EF90-BC30-3A3A8292F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Small </a:t>
            </a:r>
            <a:r>
              <a:rPr lang="it-IT" b="1" dirty="0" err="1"/>
              <a:t>overshoot</a:t>
            </a:r>
            <a:r>
              <a:rPr lang="it-IT" dirty="0"/>
              <a:t>: </a:t>
            </a:r>
            <a:r>
              <a:rPr lang="it-IT" dirty="0" err="1"/>
              <a:t>we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the </a:t>
            </a:r>
            <a:r>
              <a:rPr lang="it-IT" dirty="0" err="1"/>
              <a:t>pendulum</a:t>
            </a:r>
            <a:r>
              <a:rPr lang="it-IT" dirty="0"/>
              <a:t> to </a:t>
            </a:r>
            <a:r>
              <a:rPr lang="it-IT" dirty="0" err="1"/>
              <a:t>violently</a:t>
            </a:r>
            <a:r>
              <a:rPr lang="it-IT" dirty="0"/>
              <a:t> impact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surface</a:t>
            </a:r>
            <a:endParaRPr lang="it-IT" dirty="0"/>
          </a:p>
          <a:p>
            <a:endParaRPr lang="it-IT" dirty="0"/>
          </a:p>
          <a:p>
            <a:r>
              <a:rPr lang="it-IT" b="1" dirty="0" err="1"/>
              <a:t>Settiling</a:t>
            </a:r>
            <a:r>
              <a:rPr lang="it-IT" b="1" dirty="0"/>
              <a:t> time</a:t>
            </a:r>
            <a:r>
              <a:rPr lang="it-IT" dirty="0"/>
              <a:t>: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be short</a:t>
            </a:r>
          </a:p>
          <a:p>
            <a:endParaRPr lang="it-IT" dirty="0"/>
          </a:p>
          <a:p>
            <a:r>
              <a:rPr lang="it-IT" b="1" dirty="0" err="1"/>
              <a:t>Oscillations</a:t>
            </a:r>
            <a:r>
              <a:rPr lang="it-IT" dirty="0"/>
              <a:t>: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large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mechanical</a:t>
            </a:r>
            <a:r>
              <a:rPr lang="it-IT" dirty="0"/>
              <a:t> </a:t>
            </a:r>
            <a:r>
              <a:rPr lang="it-IT" dirty="0" err="1"/>
              <a:t>damage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D8A86D-373F-13F2-5EE9-D5FA3DA3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 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22E85B-8C58-9CC7-CB85-3B22323C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706EAD-784D-B879-4F8C-B5FBD1C3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8FB4751-880F-D840-AAA9-3A15815CC996}" type="slidenum">
              <a:rPr lang="it-IT" noProof="0" smtClean="0"/>
              <a:t>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96041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691" y="2882537"/>
            <a:ext cx="4840641" cy="177355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 err="1"/>
              <a:t>Physical</a:t>
            </a:r>
            <a:r>
              <a:rPr lang="it-IT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637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0734_TF11964407_Win32" id="{F8B7051F-3514-4DD6-899C-0FC44BCBEFA3}" vid="{BD78E103-650A-41C2-8C76-8107EA77E26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77ab227-96b9-46ef-a3d4-61440b33ace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9216433CD1D7A459BBA35110D07F783" ma:contentTypeVersion="10" ma:contentTypeDescription="Creare un nuovo documento." ma:contentTypeScope="" ma:versionID="452eb45cf7b348546399b0a439e81a7c">
  <xsd:schema xmlns:xsd="http://www.w3.org/2001/XMLSchema" xmlns:xs="http://www.w3.org/2001/XMLSchema" xmlns:p="http://schemas.microsoft.com/office/2006/metadata/properties" xmlns:ns3="024a86ec-25ef-47a4-8e2e-9e4a207965e2" xmlns:ns4="b77ab227-96b9-46ef-a3d4-61440b33ace8" targetNamespace="http://schemas.microsoft.com/office/2006/metadata/properties" ma:root="true" ma:fieldsID="6f3060ad923b3ffec6aa170d63ce80e8" ns3:_="" ns4:_="">
    <xsd:import namespace="024a86ec-25ef-47a4-8e2e-9e4a207965e2"/>
    <xsd:import namespace="b77ab227-96b9-46ef-a3d4-61440b33ace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4a86ec-25ef-47a4-8e2e-9e4a207965e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7ab227-96b9-46ef-a3d4-61440b33ac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AC2946-57A6-4104-A45A-CD956C7B1325}">
  <ds:schemaRefs>
    <ds:schemaRef ds:uri="http://schemas.microsoft.com/office/2006/documentManagement/types"/>
    <ds:schemaRef ds:uri="http://purl.org/dc/terms/"/>
    <ds:schemaRef ds:uri="http://www.w3.org/XML/1998/namespace"/>
    <ds:schemaRef ds:uri="024a86ec-25ef-47a4-8e2e-9e4a207965e2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b77ab227-96b9-46ef-a3d4-61440b33ace8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99B8C2C-E266-48A2-8F09-19A4D086D7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1D4853-6C98-4DBD-ABE0-764BC76EB2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4a86ec-25ef-47a4-8e2e-9e4a207965e2"/>
    <ds:schemaRef ds:uri="b77ab227-96b9-46ef-a3d4-61440b33a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RecSys_IR</Template>
  <TotalTime>448</TotalTime>
  <Words>853</Words>
  <Application>Microsoft Office PowerPoint</Application>
  <PresentationFormat>Widescreen</PresentationFormat>
  <Paragraphs>157</Paragraphs>
  <Slides>27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5" baseType="lpstr">
      <vt:lpstr>-apple-system</vt:lpstr>
      <vt:lpstr>Arial</vt:lpstr>
      <vt:lpstr>Calibri</vt:lpstr>
      <vt:lpstr>Courier New</vt:lpstr>
      <vt:lpstr>Gill Sans Nova</vt:lpstr>
      <vt:lpstr>Gill Sans Nova Light</vt:lpstr>
      <vt:lpstr>Sagona Book</vt:lpstr>
      <vt:lpstr>Tema di Office</vt:lpstr>
      <vt:lpstr>Cyber Physical System</vt:lpstr>
      <vt:lpstr>Damped Pendulum as basis for a dashpot system</vt:lpstr>
      <vt:lpstr>Agenda</vt:lpstr>
      <vt:lpstr>Introduction &amp; Goal</vt:lpstr>
      <vt:lpstr>Introduction</vt:lpstr>
      <vt:lpstr>Setting – How it works</vt:lpstr>
      <vt:lpstr>Setting Description</vt:lpstr>
      <vt:lpstr>High-level requirements</vt:lpstr>
      <vt:lpstr>Physical model</vt:lpstr>
      <vt:lpstr>Equations</vt:lpstr>
      <vt:lpstr>PID control model</vt:lpstr>
      <vt:lpstr>PID control model</vt:lpstr>
      <vt:lpstr>Simulation</vt:lpstr>
      <vt:lpstr>Simulation</vt:lpstr>
      <vt:lpstr>Verification – Formal Requirements</vt:lpstr>
      <vt:lpstr>Verification – Requirements in Moonlight</vt:lpstr>
      <vt:lpstr>Verification – Robustness Test (1)</vt:lpstr>
      <vt:lpstr>Verification – Robustness Test (2)</vt:lpstr>
      <vt:lpstr>Falsification</vt:lpstr>
      <vt:lpstr>Falsification – Add noise to theta estimates</vt:lpstr>
      <vt:lpstr>Falsification – Add noise to theta estimates</vt:lpstr>
      <vt:lpstr>Further Experiments with new reference signals</vt:lpstr>
      <vt:lpstr>Sinusoidal Reference Signal</vt:lpstr>
      <vt:lpstr>Sinusoidal Reference Signal</vt:lpstr>
      <vt:lpstr>Conclusion</vt:lpstr>
      <vt:lpstr>Conclusion &amp; Improvements</vt:lpstr>
      <vt:lpstr>Thank you 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</dc:title>
  <dc:creator>ROZNOWICZ DAVIDE [SM3500454]</dc:creator>
  <cp:lastModifiedBy>ROZNOWICZ DAVIDE [SM3500454]</cp:lastModifiedBy>
  <cp:revision>2</cp:revision>
  <dcterms:created xsi:type="dcterms:W3CDTF">2023-06-18T10:40:24Z</dcterms:created>
  <dcterms:modified xsi:type="dcterms:W3CDTF">2023-06-18T18:08:59Z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0x010100F9216433CD1D7A459BBA35110D07F783</vt:lpwstr>
  </property>
</Properties>
</file>