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  <p:sldMasterId id="2147483672" r:id="rId3"/>
  </p:sldMasterIdLst>
  <p:notesMasterIdLst>
    <p:notesMasterId r:id="rId18"/>
  </p:notesMasterIdLst>
  <p:handoutMasterIdLst>
    <p:handoutMasterId r:id="rId19"/>
  </p:handoutMasterIdLst>
  <p:sldIdLst>
    <p:sldId id="265" r:id="rId4"/>
    <p:sldId id="258" r:id="rId5"/>
    <p:sldId id="259" r:id="rId6"/>
    <p:sldId id="260" r:id="rId7"/>
    <p:sldId id="269" r:id="rId8"/>
    <p:sldId id="270" r:id="rId9"/>
    <p:sldId id="263" r:id="rId10"/>
    <p:sldId id="264" r:id="rId11"/>
    <p:sldId id="274" r:id="rId12"/>
    <p:sldId id="271" r:id="rId13"/>
    <p:sldId id="273" r:id="rId14"/>
    <p:sldId id="272" r:id="rId15"/>
    <p:sldId id="275" r:id="rId16"/>
    <p:sldId id="276" r:id="rId17"/>
  </p:sldIdLst>
  <p:sldSz cx="10080625" cy="5670550"/>
  <p:notesSz cx="7559675" cy="10691813"/>
  <p:embeddedFontLst>
    <p:embeddedFont>
      <p:font typeface="Agency FB" panose="020B0503020202020204" pitchFamily="34" charset="0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libri Light" panose="020F0302020204030204" pitchFamily="34" charset="0"/>
      <p:regular r:id="rId26"/>
      <p:italic r:id="rId27"/>
    </p:embeddedFont>
    <p:embeddedFont>
      <p:font typeface="Cambria Math" panose="02040503050406030204" pitchFamily="18" charset="0"/>
      <p:regular r:id="rId28"/>
    </p:embeddedFont>
    <p:embeddedFont>
      <p:font typeface="Helvetica" panose="020B0604020202020204" pitchFamily="34" charset="0"/>
      <p:regular r:id="rId29"/>
      <p:bold r:id="rId30"/>
      <p:italic r:id="rId31"/>
      <p:boldItalic r:id="rId32"/>
    </p:embeddedFont>
  </p:embeddedFontLst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75" userDrawn="1">
          <p15:clr>
            <a:srgbClr val="A4A3A4"/>
          </p15:clr>
        </p15:guide>
        <p15:guide id="2" orient="horz" pos="1786" userDrawn="1">
          <p15:clr>
            <a:srgbClr val="A4A3A4"/>
          </p15:clr>
        </p15:guide>
        <p15:guide id="3" pos="32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87" autoAdjust="0"/>
  </p:normalViewPr>
  <p:slideViewPr>
    <p:cSldViewPr snapToGrid="0">
      <p:cViewPr varScale="1">
        <p:scale>
          <a:sx n="125" d="100"/>
          <a:sy n="125" d="100"/>
        </p:scale>
        <p:origin x="828" y="96"/>
      </p:cViewPr>
      <p:guideLst>
        <p:guide pos="3175"/>
        <p:guide orient="horz" pos="1786"/>
        <p:guide pos="327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0D5E167D-C2D5-4910-A742-5DB48D1CFCF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it-IT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368E449-2D4E-4F00-B004-359CABCB867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it-IT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9C82C8C-4E8E-4C40-9FD3-0BF27994756F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it-IT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626DA1F-AC75-4424-A59B-DA117F65C179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01D64301-A977-4853-A074-BD2F6C6C4EBC}" type="slidenum">
              <a:t>‹N›</a:t>
            </a:fld>
            <a:endParaRPr lang="it-IT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283555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079488C-0CB0-426D-8799-4BDBAD324F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C23A238-0107-4329-87C6-78821D2A83F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it-IT"/>
          </a:p>
        </p:txBody>
      </p:sp>
      <p:sp>
        <p:nvSpPr>
          <p:cNvPr id="4" name="Segnaposto intestazione 3">
            <a:extLst>
              <a:ext uri="{FF2B5EF4-FFF2-40B4-BE49-F238E27FC236}">
                <a16:creationId xmlns:a16="http://schemas.microsoft.com/office/drawing/2014/main" id="{17D65108-C094-4495-9EBD-47AC6261E82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it-IT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4F1A069-4310-4540-BA3E-B8EF224819B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it-IT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B806FB-50AD-4C76-ADAD-E057807735D2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it-IT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D2DC14-8E92-4051-829E-E273454B710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it-IT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E9845A29-0D6D-4111-9C33-16A944396EB6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356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it-IT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545DD1-7690-4FAC-95A1-7345C74AD57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C196CB4-17E8-4211-8A03-3FDB05A3956E}" type="slidenum">
              <a:t>2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02CBA2C-E816-4925-B6C5-484F4FF8004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85B2733-74B4-46DF-8513-91BE2434AB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7A5A7C5-657C-49C3-9DD3-E167F18D33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CFCFF06-EBED-4A2A-8E5E-7714674E4053}" type="slidenum">
              <a:t>11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8B8D474-A373-485A-8630-3E019A4B73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A655CF-8819-48A8-9EBA-54A40F2261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9419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7A5A7C5-657C-49C3-9DD3-E167F18D33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CFCFF06-EBED-4A2A-8E5E-7714674E4053}" type="slidenum">
              <a:t>12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8B8D474-A373-485A-8630-3E019A4B73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A655CF-8819-48A8-9EBA-54A40F2261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3159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7A5A7C5-657C-49C3-9DD3-E167F18D33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CFCFF06-EBED-4A2A-8E5E-7714674E4053}" type="slidenum">
              <a:t>13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8B8D474-A373-485A-8630-3E019A4B73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A655CF-8819-48A8-9EBA-54A40F2261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16762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7A5A7C5-657C-49C3-9DD3-E167F18D33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CFCFF06-EBED-4A2A-8E5E-7714674E4053}" type="slidenum">
              <a:t>14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8B8D474-A373-485A-8630-3E019A4B73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A655CF-8819-48A8-9EBA-54A40F2261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5702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7E738B-37AE-4565-ADFB-3012F776160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5A29F1B-11CC-42B9-B2F4-368516F9B88F}" type="slidenum">
              <a:t>3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71D8E3B-7D43-4C94-A0ED-A0FF8C10C53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D716AD8-F3AD-4E59-9D58-24B81C3D234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921240-69EB-470A-98A7-C06BD2FFA09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599E93E-5B7E-47F6-8A9A-D525E6971478}" type="slidenum">
              <a:t>4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1988A36-DE00-4219-883C-263094C893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B29CD23-9007-46EB-9780-20CBF586B77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it-IT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87E738B-37AE-4565-ADFB-3012F776160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5A29F1B-11CC-42B9-B2F4-368516F9B88F}" type="slidenum">
              <a:t>5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71D8E3B-7D43-4C94-A0ED-A0FF8C10C53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D716AD8-F3AD-4E59-9D58-24B81C3D234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929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921240-69EB-470A-98A7-C06BD2FFA09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599E93E-5B7E-47F6-8A9A-D525E6971478}" type="slidenum">
              <a:t>6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1988A36-DE00-4219-883C-263094C893B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B29CD23-9007-46EB-9780-20CBF586B77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2565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6E98F3-1C91-4417-B33A-3EDE3FBD310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B361915-05F0-4C10-8CC3-4DBE565F8D7F}" type="slidenum">
              <a:t>7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ABDB6FD-FF47-4B9A-99C0-052439F108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712D449-C461-489C-9C9C-960B4DC5658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7A5A7C5-657C-49C3-9DD3-E167F18D33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CFCFF06-EBED-4A2A-8E5E-7714674E4053}" type="slidenum">
              <a:t>8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8B8D474-A373-485A-8630-3E019A4B73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A655CF-8819-48A8-9EBA-54A40F2261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7A5A7C5-657C-49C3-9DD3-E167F18D33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CFCFF06-EBED-4A2A-8E5E-7714674E4053}" type="slidenum">
              <a:t>9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8B8D474-A373-485A-8630-3E019A4B73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A655CF-8819-48A8-9EBA-54A40F2261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5500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7A5A7C5-657C-49C3-9DD3-E167F18D33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CFCFF06-EBED-4A2A-8E5E-7714674E4053}" type="slidenum">
              <a:t>10</a:t>
            </a:fld>
            <a:endParaRPr lang="it-IT"/>
          </a:p>
        </p:txBody>
      </p:sp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8B8D474-A373-485A-8630-3E019A4B73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A655CF-8819-48A8-9EBA-54A40F2261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9299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0110BE-BEB3-4979-AB05-DD30575DD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D6F2A1E-F63D-4E3E-A50F-76B2D202A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C80BF0-C306-49EA-B828-8184D7BC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52E56C-5D51-4E1A-8A03-E20D45C1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A20F996-9605-4DA5-A127-54109A596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A79746E-D36C-4164-AEF2-58CB5A9AF03B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569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DAD51D-A09B-4BF9-9254-46B4DAD30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E898231-5890-4F9E-8BF4-CB9AA88EE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8A928A-697D-47CC-AFF5-A5C568AF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C46B602-0164-4209-8205-5EE15CA0F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081630-2EF1-4732-A167-C81BBCE9F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2E16CF8-5A6F-449F-946B-E3C04C97B35A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9124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18B4EB9-6F2C-4AB8-BB1E-0D4F15068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4F97E9C-AA81-43A7-B511-2CC34FA53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7E98FF-E702-43F3-B05B-CF1D71B1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C4539C-EA9A-47D5-B46D-C05168C5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1D0AAF-1411-4C5E-BD2B-87E3A8EB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66D412-DDE3-4E20-BBE8-6283C50069D4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707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08FF6C-ABBB-484D-8E7E-B2FED7E48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109486D-C155-4439-A35F-A6EE6A350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6A7A23-CF03-4258-A705-D19F09E8B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985E84A-C20B-4CF7-8445-B6920BBA5745}" type="datetime1">
              <a:rPr lang="it-IT" smtClean="0"/>
              <a:pPr lvl="0"/>
              <a:t>29/06/2021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E7B9F39-E787-4CCA-A305-6E9193917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AA304A-EF84-4590-9501-ED832167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97EE5F-AD49-48D8-A8BF-6830D1981E6F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550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93F811-4F7E-4E1A-8022-20058A718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0E5BC6-56C9-494A-8368-E35368373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E65B96-89C7-47DC-BF84-8555EAC71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985E84A-C20B-4CF7-8445-B6920BBA5745}" type="datetime1">
              <a:rPr lang="it-IT" smtClean="0"/>
              <a:pPr lvl="0"/>
              <a:t>29/06/2021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1806C4-0045-4135-88C1-AA61C39A9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ADD834-D78B-4CB8-8BE9-11F26793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705A0B-658F-495D-BE20-D63E43F90C34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6367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39D4EF-664D-4082-8BA0-434467DA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248DBA5-D0FF-4D2C-91E3-8D3A8D47E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7D3435-B6CB-486F-BF6E-88132EB6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985E84A-C20B-4CF7-8445-B6920BBA5745}" type="datetime1">
              <a:rPr lang="it-IT" smtClean="0"/>
              <a:pPr lvl="0"/>
              <a:t>29/06/2021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53C9B5-9AC3-4D79-A46C-FB02316A8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6B47EC-4B88-40AB-8DD8-C9ADA0D36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4EC05D2-CB09-4A42-B753-BBCFE0DCD553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0898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AB62BC-7E1E-4D27-975E-9CD60A97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B2AEB3-6733-466B-9FE3-FD473D731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D8674A-3FF3-4780-87EE-51E34B35D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C130E4-F676-4887-82AC-75557F23D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985E84A-C20B-4CF7-8445-B6920BBA5745}" type="datetime1">
              <a:rPr lang="it-IT" smtClean="0"/>
              <a:pPr lvl="0"/>
              <a:t>29/06/2021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A8EE8C4-5ECD-4347-A6B2-D96E503C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A6427B-7966-4560-8841-03B8CDBF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5136B93-71F4-4D14-9FB8-2B87A789F081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2409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D898BB-79BC-4004-9E15-F766705FB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DBF24D8-EC5A-482C-89D1-5712DC189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E475FF5-01E4-43CC-8184-0B02CD115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A820C9E-FA8C-4604-9843-83791D9DD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EBE950F-AF98-4BAC-A637-8258E1AB5F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D4FB1F9-A169-445E-BD24-67F9F04A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985E84A-C20B-4CF7-8445-B6920BBA5745}" type="datetime1">
              <a:rPr lang="it-IT" smtClean="0"/>
              <a:pPr lvl="0"/>
              <a:t>29/06/2021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3E02102-0EAB-4C94-8510-4D6E061E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CE128FA-94BD-4BDA-AD0F-A58932D1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8C089C-F014-4DBE-B200-7295EB4273D2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17024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C767F4-5B68-421B-9614-14043B47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D0F4114-CED2-4CB2-B21D-825D6593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985E84A-C20B-4CF7-8445-B6920BBA5745}" type="datetime1">
              <a:rPr lang="it-IT" smtClean="0"/>
              <a:pPr lvl="0"/>
              <a:t>29/06/2021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907AD3F-7F54-4734-852D-F03FE0AB5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9DB6A33-7103-4840-AFBB-D1ACFF7AD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08D44FA-B5DA-45DD-88D6-E8DC262FBEF0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11619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0A8DB26-69AB-4628-BBB8-49C4176D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985E84A-C20B-4CF7-8445-B6920BBA5745}" type="datetime1">
              <a:rPr lang="it-IT" smtClean="0"/>
              <a:pPr lvl="0"/>
              <a:t>29/06/2021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CFCEC4D-609A-48D6-AACE-B180BCD3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4019B51-0BEB-4B4C-BD6D-02BC5FEC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454C2FD-AA71-4037-B923-B9D74891D883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46203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AD4944-A975-4286-A32A-D7EA2488A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D6258CD-427D-4E4F-87CC-CCED85C4F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D3415F3-57F7-4DAD-91EA-8398C96F0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46FC80F-06D0-4CAE-8310-AE6DA0AE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985E84A-C20B-4CF7-8445-B6920BBA5745}" type="datetime1">
              <a:rPr lang="it-IT" smtClean="0"/>
              <a:pPr lvl="0"/>
              <a:t>29/06/2021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B16829-D0C3-4335-B0B3-0F5F19DF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2CB6288-A219-41C3-A42D-E2174AF9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770323-E8D8-4633-A9A5-B90408D225DC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429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5B8207-1B94-45E4-A7A8-0264B097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5D69083-6BC4-4E55-8D9D-10D27B8EB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094A16-E838-4367-97FD-C3C8FC3A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C7F45B-996F-45AC-9AE1-D3522E04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A3B076B-E397-4F14-A143-4E2B1A153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72D83F9-0938-4460-93DF-9499CFF4C039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49535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D777BE-61EB-4035-A25A-BA613D55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666546E-11F3-4AF1-A4BD-617787B5F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63D80F4-02B1-428B-AA4E-773BA346F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278FBD-9446-4230-AB49-55D14BCEA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985E84A-C20B-4CF7-8445-B6920BBA5745}" type="datetime1">
              <a:rPr lang="it-IT" smtClean="0"/>
              <a:pPr lvl="0"/>
              <a:t>29/06/2021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07F5BC9-70AD-4E74-9830-0E691D20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DB24132-27BA-42E7-991F-44B538A20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34F7185-EA5D-4C84-97EF-FEB963BBF086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02719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C8CA2A-F65C-4497-9146-B90B3601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2900EDC-E2E2-4EEF-B742-B13691098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1A5A12-9BAE-4772-90C6-EFD7E0DD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985E84A-C20B-4CF7-8445-B6920BBA5745}" type="datetime1">
              <a:rPr lang="it-IT" smtClean="0"/>
              <a:pPr lvl="0"/>
              <a:t>29/06/2021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BCD51A9-D1A1-48DE-8197-BF2DC5D3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244A371-5926-43CE-9B00-977B0C1B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1915D95-D3F4-4653-898A-E14C9BCA0A01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88159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734B35D-7B03-492F-AB35-110E2096A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927100"/>
            <a:ext cx="2266950" cy="3687763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C9B0282-0E0B-468A-8842-CEBC3839A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927100"/>
            <a:ext cx="6653212" cy="368776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406BEC-81A6-4EF4-B745-B58E478E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E985E84A-C20B-4CF7-8445-B6920BBA5745}" type="datetime1">
              <a:rPr lang="it-IT" smtClean="0"/>
              <a:pPr lvl="0"/>
              <a:t>29/06/2021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6DB40D-71D9-403B-8885-E4DA0FDE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12E0FE5-2FF9-4A34-B54C-F41E97548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BD46F01-690D-40AB-A791-9C2B5C33CCC1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53429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03E732-33E5-43D1-9043-31B677EE4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928028"/>
            <a:ext cx="7560469" cy="1974191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EE7E320-55BB-4C81-B78F-D59BB6BE3C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2978352"/>
            <a:ext cx="7560469" cy="1369070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09E2DF-D09C-43F6-AFE5-EF18657D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001F-2F04-40C5-AB57-87E004FF393E}" type="datetimeFigureOut">
              <a:rPr lang="it-IT" smtClean="0"/>
              <a:t>29/06/2021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F5ECA05-0607-4293-AA35-1AB133E19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B3FA56-BB92-471E-BBED-71C1D61D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522C-AA7C-408F-9851-1F58A32D8C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01424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BCEBDA-6FF2-4B99-A98C-5D998673B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C81F55-3990-43FB-9603-E80B66D0A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4A6E47-21B8-4CF4-ACCD-F63D6537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001F-2F04-40C5-AB57-87E004FF393E}" type="datetimeFigureOut">
              <a:rPr lang="it-IT" smtClean="0"/>
              <a:t>29/06/2021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BEF0FB-8B69-4700-8108-9D9102810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BA7BBB-F5A1-4AD6-B097-3A8C073F1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522C-AA7C-408F-9851-1F58A32D8C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91346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49C485-A3E7-4202-B492-85A30C28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413700"/>
            <a:ext cx="8694539" cy="2358791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FDAF887-CF37-401F-B71C-370654A5C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3794807"/>
            <a:ext cx="8694539" cy="1240432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9F4B7F-843F-4A48-B020-99277FA0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001F-2F04-40C5-AB57-87E004FF393E}" type="datetimeFigureOut">
              <a:rPr lang="it-IT" smtClean="0"/>
              <a:t>29/06/2021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A4344B-D7D6-45B6-906D-0EEF13DF1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39397B-B0D2-4774-8E12-B98697B7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522C-AA7C-408F-9851-1F58A32D8C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27970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5A9363-2011-42FE-AD75-285310A8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6EF20B-BC3E-4E0F-B080-965A103BF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1509521"/>
            <a:ext cx="4284266" cy="35979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6625679-7F0A-4FEA-90CC-B50212B3D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1509521"/>
            <a:ext cx="4284266" cy="35979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AF036E-A723-4A0B-B26E-0584EF89E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001F-2F04-40C5-AB57-87E004FF393E}" type="datetimeFigureOut">
              <a:rPr lang="it-IT" smtClean="0"/>
              <a:t>29/06/2021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AC62D4D-3FE6-4A4B-B2D1-208CB1169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686CF8-7D4F-4783-BAA1-CC64D3ACB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522C-AA7C-408F-9851-1F58A32D8C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17134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BD22EC-BC7B-487C-8683-734196CD4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01905"/>
            <a:ext cx="8694539" cy="109604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16059AD-C1D1-44C8-875C-8D421A040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390073"/>
            <a:ext cx="4264576" cy="68125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E515DE7-37DD-4415-9CB5-2561069DA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071326"/>
            <a:ext cx="4264576" cy="304660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7DF7D6C-6774-40FB-9993-3A641DF0F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390073"/>
            <a:ext cx="4285579" cy="681253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1AC28F7-7793-46E0-85A3-336083F19A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071326"/>
            <a:ext cx="4285579" cy="304660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1CDC04E-C46B-46F8-9DAD-1D126BD4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001F-2F04-40C5-AB57-87E004FF393E}" type="datetimeFigureOut">
              <a:rPr lang="it-IT" smtClean="0"/>
              <a:t>29/06/2021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F1D358F-BCED-4A3E-A5F4-145CFD04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41E8AA4-FC44-4F34-A94D-1F38CA9A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522C-AA7C-408F-9851-1F58A32D8C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18252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A87990-7E55-42A8-9271-80502AE0D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81AE0B9-96FD-421F-ABAF-79CF92DD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001F-2F04-40C5-AB57-87E004FF393E}" type="datetimeFigureOut">
              <a:rPr lang="it-IT" smtClean="0"/>
              <a:t>29/06/2021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6E46EE4-7313-4E3D-8439-94A9B7462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B8265FC-2816-4484-B921-7DBE7016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522C-AA7C-408F-9851-1F58A32D8C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17527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DA4730D-642A-4E5E-888E-A7CB31E4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001F-2F04-40C5-AB57-87E004FF393E}" type="datetimeFigureOut">
              <a:rPr lang="it-IT" smtClean="0"/>
              <a:t>29/06/2021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70E3848-0900-4598-81AE-475E21040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775FD6-68F4-4257-9EB6-B3FE16A7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522C-AA7C-408F-9851-1F58A32D8C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69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DFDACF-1483-4FA2-999E-1A2C66EAC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7781C9-ADAE-40D8-A554-7C1B34F5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50E141-79C6-4B9D-A5D2-F6E17F1F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85E4F68-5070-4737-9976-B2800ED0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FE9E6D0-C215-492A-A6E3-A3F0A024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186EA7D-986E-422A-A29C-101DDC577B4F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0027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5BBDF3-08BE-4DD9-A8DA-67CA72BBE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81E5D3-E7B0-47AC-813B-5F87BC4C8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816455"/>
            <a:ext cx="5103316" cy="4029766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780CDD-9537-4EB9-BD30-AF1220D94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1C3B4D0-6197-4214-B3B9-EE62B288A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001F-2F04-40C5-AB57-87E004FF393E}" type="datetimeFigureOut">
              <a:rPr lang="it-IT" smtClean="0"/>
              <a:t>29/06/2021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4ED0D85-D904-47B1-8FA6-62DF49962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077180-1A1A-4F27-9B27-0C77D210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522C-AA7C-408F-9851-1F58A32D8C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1842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B62C2A-CE36-4BDC-AE20-AA1159D9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8F9B69D-23FD-49FE-BDC1-A3CF4FA140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816455"/>
            <a:ext cx="5103316" cy="4029766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DE2A78-1A23-4207-ABCC-BE246A3A1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1701165"/>
            <a:ext cx="3251264" cy="3151619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DC3CC3D-5D58-4130-8E5E-589B78C0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001F-2F04-40C5-AB57-87E004FF393E}" type="datetimeFigureOut">
              <a:rPr lang="it-IT" smtClean="0"/>
              <a:t>29/06/2021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4E36ABD-0CC8-422B-A69C-820828FA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1439DB9-F08D-4081-AC26-2125E2F59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522C-AA7C-408F-9851-1F58A32D8C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49516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369B44-2745-487F-93F0-9C7B8C8A4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63FC405-6D0F-4582-8CCB-BCCBABC0D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48778D-2800-4865-A120-C77764B5E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001F-2F04-40C5-AB57-87E004FF393E}" type="datetimeFigureOut">
              <a:rPr lang="it-IT" smtClean="0"/>
              <a:t>29/06/2021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06E0277-C9FA-49A1-90C5-FF6210B6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BC7798-0F19-400F-8C8A-B1727AAE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522C-AA7C-408F-9851-1F58A32D8C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21508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128FF97-EC4C-4E40-8331-721104CF34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301904"/>
            <a:ext cx="2173635" cy="4805529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11AFBFA-2D45-4D51-A5A8-1DE1E3D32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301904"/>
            <a:ext cx="6394896" cy="480552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D0A1BA-1536-4DD9-9E18-C7E9196DF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001F-2F04-40C5-AB57-87E004FF393E}" type="datetimeFigureOut">
              <a:rPr lang="it-IT" smtClean="0"/>
              <a:t>29/06/2021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83A175-2B99-47CC-AFC8-7A3FEC200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FD55A3-E726-4B70-9F9F-AA4A35B05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3522C-AA7C-408F-9851-1F58A32D8C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884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781E2D-346E-45DC-9C89-A2034A9A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C968BF-E526-4F15-8FAD-7F936BFE1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F81FC9E-5DBB-4152-B782-1BA79F0A1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E8297B4-C80D-429E-86B5-9810E07AC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7F2C739-F81F-4516-B013-B1334199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F61E540-C50B-4346-BC88-E0F2245FC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9D1302F-3FCA-41BF-A306-38353874D96F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444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063240-A8EE-49D2-A8EC-10FCF402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A2BDA36-B2A4-4BE8-9065-129B2159C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E063403-096A-4794-A7E3-A9A35C82F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DAD5DB2-E027-45CC-BB2B-68BC497A20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56B20F5-146A-4695-A775-59E63084C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851E629-0EDA-4016-A144-B95FAD27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25F71FB-659B-457C-9E90-DBB2229D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EE33B62-5005-45E1-A933-ED810AB68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5BE682-5ADB-46C1-8AE0-823FFB79B0BB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240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207575-ED19-48E9-86D1-2BEEAF4D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6440D8A-B366-4FE0-9103-F7E3D7E11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CD44CB2-7B0B-4F2C-B397-03CC9A54A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8817220-E8D0-4075-A264-2D5AD746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B6CAD6-3C12-4B3E-9C1B-F9EFEC0E825F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109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AC287F31-BDD3-4B30-A06D-616B9A4B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DBC4865-54A3-4E61-A652-474E6752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75A3274-6FEA-44B5-B7F0-A0E10007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2C85C42-F2B7-4F1A-8215-227B440DD69B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489006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E036D4-A225-468F-8C22-5AD31CA5D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4291C3-E23D-494F-A911-24DA206B9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7A607A4-9129-4B4B-BAEC-87223546A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5D4EC0C-0EC0-4053-B273-0C8D036A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8724CB3-7141-4964-A590-DE2601F0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FCF814D-6E80-4576-A510-76E13440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17D10D6-4905-4545-BD3A-52AA4EEA5E67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2495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A93839-F0C6-4A7A-890D-622B5F026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F586399-591A-45AF-A24A-1E29A913C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4A5469-D0F6-49FD-BFFA-02CD8039E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9FCCC6D-C051-4B62-98D2-9AC831B5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021D8CF-4CCD-4B95-B61B-5BCDF91E6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63769C-FCD2-41ED-AE85-ED8AB627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6099C1B-5D84-4D6D-81D5-4B1A0B77B3EC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584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727C29C-2EE3-4F29-B199-A5DC83CD6D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74CD81C-8199-473E-A018-5FA42E55BC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E407A4-7BFE-415C-9C1D-7F4213A7D6A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it-IT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F862477-C65C-4DB1-905C-68C681BE90C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it-IT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1B19285-B80A-4EDB-A7A7-CD444140C0A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it-IT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690FFEB3-C56D-46C6-9C86-D814413E8C20}" type="slidenum"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it-IT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it-IT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9BC512-E057-47E8-AD4D-E87E6D47BD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9639" y="927720"/>
            <a:ext cx="7559640" cy="19735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>
            <a:noAutofit/>
          </a:bodyPr>
          <a:lstStyle/>
          <a:p>
            <a:pPr lvl="0"/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03BFB092-94A5-4047-8961-AEBD37020BA7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692640" y="5255280"/>
            <a:ext cx="2267640" cy="301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200" b="0" i="0" u="none" strike="noStrike" kern="1200" cap="none" spc="0" baseline="0">
                <a:solidFill>
                  <a:srgbClr val="8B8B8B"/>
                </a:solidFill>
                <a:latin typeface="Calibri"/>
                <a:ea typeface="Segoe UI" pitchFamily="2"/>
                <a:cs typeface="Tahoma" pitchFamily="2"/>
              </a:defRPr>
            </a:lvl1pPr>
          </a:lstStyle>
          <a:p>
            <a:pPr lvl="0"/>
            <a:fld id="{E985E84A-C20B-4CF7-8445-B6920BBA5745}" type="datetime1">
              <a:rPr lang="it-IT"/>
              <a:pPr lvl="0"/>
              <a:t>29/06/2021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D4ED34E5-06F8-4860-BCE8-647BC04C68E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338639" y="5255280"/>
            <a:ext cx="3401640" cy="301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lvl="0" rtl="0" hangingPunct="0">
              <a:buNone/>
              <a:tabLst/>
              <a:defRPr lang="it-IT" sz="2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FF87EAC1-C291-46B1-8F59-24D37D307A8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118640" y="5255280"/>
            <a:ext cx="2267640" cy="30168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>
            <a:noAutofit/>
          </a:bodyPr>
          <a:lstStyle>
            <a:lvl1pPr marL="0" marR="0" lvl="0" indent="0" algn="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it-IT" sz="1200" b="0" i="0" u="none" strike="noStrike" kern="1200" cap="none" spc="0" baseline="0">
                <a:solidFill>
                  <a:srgbClr val="8B8B8B"/>
                </a:solidFill>
                <a:latin typeface="Calibri"/>
                <a:ea typeface="Segoe UI" pitchFamily="2"/>
                <a:cs typeface="Tahoma" pitchFamily="2"/>
              </a:defRPr>
            </a:lvl1pPr>
          </a:lstStyle>
          <a:p>
            <a:pPr lvl="0"/>
            <a:fld id="{2C6B4C03-F7C5-4639-981A-4C82B84936BF}" type="slidenum">
              <a:t>‹N›</a:t>
            </a:fld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A31C1F21-792D-4129-85D7-46E5E268EA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lvl="0" algn="ctr" rtl="0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it-IT" sz="6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 Light"/>
          <a:ea typeface="Microsoft YaHei" pitchFamily="2"/>
          <a:cs typeface="Lucida Sans" pitchFamily="2"/>
        </a:defRPr>
      </a:lvl1pPr>
    </p:titleStyle>
    <p:bodyStyle>
      <a:lvl1pPr algn="l" rtl="0" hangingPunct="1">
        <a:lnSpc>
          <a:spcPct val="90000"/>
        </a:lnSpc>
        <a:spcBef>
          <a:spcPts val="1417"/>
        </a:spcBef>
        <a:spcAft>
          <a:spcPts val="0"/>
        </a:spcAft>
        <a:tabLst/>
        <a:defRPr lang="it-IT" sz="2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Calibri"/>
          <a:ea typeface="Microsoft YaHei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C3BDC57-3A54-48C6-B6C9-0F2302CAF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301905"/>
            <a:ext cx="8694539" cy="1096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074449C-3280-4746-A06A-16F0C343F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1509521"/>
            <a:ext cx="8694539" cy="3597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E2C7D42-924E-4678-9118-BBAAF561E6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A001F-2F04-40C5-AB57-87E004FF393E}" type="datetimeFigureOut">
              <a:rPr lang="it-IT" smtClean="0"/>
              <a:t>29/06/2021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50A2DFD-501D-42CD-9872-DE4136C21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5255760"/>
            <a:ext cx="340221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F06E6B-5892-45B8-B6BB-96FABDE20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5255760"/>
            <a:ext cx="2268141" cy="301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3522C-AA7C-408F-9851-1F58A32D8CD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25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mtape/examI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DavideRusso98" TargetMode="External"/><Relationship Id="rId5" Type="http://schemas.openxmlformats.org/officeDocument/2006/relationships/hyperlink" Target="mailto:d.russo13@studenti.unimol.it" TargetMode="External"/><Relationship Id="rId4" Type="http://schemas.openxmlformats.org/officeDocument/2006/relationships/hyperlink" Target="https://github.com/simtap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84A2B1-2AA9-4B95-B29E-B5726E3D7ABE}"/>
              </a:ext>
            </a:extLst>
          </p:cNvPr>
          <p:cNvSpPr txBox="1"/>
          <p:nvPr/>
        </p:nvSpPr>
        <p:spPr>
          <a:xfrm>
            <a:off x="0" y="4983364"/>
            <a:ext cx="5701211" cy="703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56026"/>
            <a:r>
              <a:rPr lang="it-IT" sz="1984" b="1" dirty="0">
                <a:solidFill>
                  <a:srgbClr val="0070C0"/>
                </a:solidFill>
                <a:latin typeface="Agency FB" panose="020B0503020202020204" pitchFamily="34" charset="0"/>
              </a:rPr>
              <a:t>Simone Cassetta</a:t>
            </a:r>
          </a:p>
          <a:p>
            <a:pPr defTabSz="756026"/>
            <a:r>
              <a:rPr lang="it-IT" sz="1984" b="1" dirty="0">
                <a:solidFill>
                  <a:srgbClr val="0070C0"/>
                </a:solidFill>
                <a:latin typeface="Agency FB" panose="020B0503020202020204" pitchFamily="34" charset="0"/>
              </a:rPr>
              <a:t>Davide Russo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D5FEE63-C34F-4379-82AF-52DBB26FB25F}"/>
              </a:ext>
            </a:extLst>
          </p:cNvPr>
          <p:cNvSpPr txBox="1"/>
          <p:nvPr/>
        </p:nvSpPr>
        <p:spPr>
          <a:xfrm>
            <a:off x="154295" y="99"/>
            <a:ext cx="4212261" cy="1313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56026"/>
            <a:r>
              <a:rPr lang="it-IT" sz="7937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</a:rPr>
              <a:t>BFS vs DFS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697A572-9940-479C-A56F-FD5A7878F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687" y="4431119"/>
            <a:ext cx="954279" cy="14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22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753272-0177-4B87-A5DC-E130791B9C0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algn="l"/>
            <a:r>
              <a:rPr lang="it-IT" sz="54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itchFamily="34"/>
              </a:rPr>
              <a:t>Implementazione BFS e DFS</a:t>
            </a:r>
          </a:p>
        </p:txBody>
      </p:sp>
      <p:pic>
        <p:nvPicPr>
          <p:cNvPr id="9" name="Immagine 8" descr="Immagine che contiene testo&#10;&#10;Descrizione generata automaticamente">
            <a:extLst>
              <a:ext uri="{FF2B5EF4-FFF2-40B4-BE49-F238E27FC236}">
                <a16:creationId xmlns:a16="http://schemas.microsoft.com/office/drawing/2014/main" id="{F89659E7-6DBF-4B60-B17C-3C6D469B2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47" y="1233483"/>
            <a:ext cx="3600199" cy="3974246"/>
          </a:xfrm>
          <a:prstGeom prst="rect">
            <a:avLst/>
          </a:prstGeom>
        </p:spPr>
      </p:pic>
      <p:pic>
        <p:nvPicPr>
          <p:cNvPr id="11" name="Immagine 10" descr="Immagine che contiene testo&#10;&#10;Descrizione generata automaticamente">
            <a:extLst>
              <a:ext uri="{FF2B5EF4-FFF2-40B4-BE49-F238E27FC236}">
                <a16:creationId xmlns:a16="http://schemas.microsoft.com/office/drawing/2014/main" id="{D298FC95-70B0-4B2F-B012-E5C856D203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2720" y="1229999"/>
            <a:ext cx="3899327" cy="3973179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DCA2441-422C-44F7-8F17-404FB6691BDA}"/>
              </a:ext>
            </a:extLst>
          </p:cNvPr>
          <p:cNvSpPr txBox="1"/>
          <p:nvPr/>
        </p:nvSpPr>
        <p:spPr>
          <a:xfrm>
            <a:off x="775659" y="5203178"/>
            <a:ext cx="522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chemeClr val="bg1"/>
                </a:solidFill>
                <a:latin typeface="Agency FB" panose="020B0503020202020204" pitchFamily="34" charset="0"/>
              </a:rPr>
              <a:t>BFS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5F57945-4902-4583-9FDF-686D47BC5C56}"/>
              </a:ext>
            </a:extLst>
          </p:cNvPr>
          <p:cNvSpPr txBox="1"/>
          <p:nvPr/>
        </p:nvSpPr>
        <p:spPr>
          <a:xfrm>
            <a:off x="5371555" y="5203177"/>
            <a:ext cx="522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chemeClr val="bg1"/>
                </a:solidFill>
                <a:latin typeface="Agency FB" panose="020B0503020202020204" pitchFamily="34" charset="0"/>
              </a:rPr>
              <a:t>DFS</a:t>
            </a:r>
          </a:p>
        </p:txBody>
      </p:sp>
    </p:spTree>
    <p:extLst>
      <p:ext uri="{BB962C8B-B14F-4D97-AF65-F5344CB8AC3E}">
        <p14:creationId xmlns:p14="http://schemas.microsoft.com/office/powerpoint/2010/main" val="3338495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753272-0177-4B87-A5DC-E130791B9C0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algn="l"/>
            <a:r>
              <a:rPr lang="it-IT" sz="54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itchFamily="34"/>
              </a:rPr>
              <a:t>Controlli e movimenti sul labirinto</a:t>
            </a:r>
          </a:p>
        </p:txBody>
      </p:sp>
      <p:pic>
        <p:nvPicPr>
          <p:cNvPr id="4" name="Immagine 3" descr="Immagine che contiene testo&#10;&#10;Descrizione generata automaticamente">
            <a:extLst>
              <a:ext uri="{FF2B5EF4-FFF2-40B4-BE49-F238E27FC236}">
                <a16:creationId xmlns:a16="http://schemas.microsoft.com/office/drawing/2014/main" id="{1B38110B-B233-42AC-A349-FF8C7E62B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741" y="1749304"/>
            <a:ext cx="4336156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725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753272-0177-4B87-A5DC-E130791B9C0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algn="l"/>
            <a:r>
              <a:rPr lang="it-IT" sz="54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itchFamily="34"/>
              </a:rPr>
              <a:t>Struttura labirinto e caselle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24E49DA2-4949-44B3-9E01-6B7D2554F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830" y="1277028"/>
            <a:ext cx="3016210" cy="397424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AEA0B559-44E8-4A28-8B64-BAD6D26F696B}"/>
              </a:ext>
            </a:extLst>
          </p:cNvPr>
          <p:cNvSpPr txBox="1"/>
          <p:nvPr/>
        </p:nvSpPr>
        <p:spPr>
          <a:xfrm>
            <a:off x="905585" y="5251274"/>
            <a:ext cx="679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chemeClr val="bg1"/>
                </a:solidFill>
                <a:latin typeface="Agency FB" panose="020B0503020202020204" pitchFamily="34" charset="0"/>
              </a:rPr>
              <a:t>Casella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35F8738-2A7D-45DE-BA71-1E4AFB6C39AA}"/>
              </a:ext>
            </a:extLst>
          </p:cNvPr>
          <p:cNvSpPr txBox="1"/>
          <p:nvPr/>
        </p:nvSpPr>
        <p:spPr>
          <a:xfrm>
            <a:off x="6074825" y="5251273"/>
            <a:ext cx="778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chemeClr val="bg1"/>
                </a:solidFill>
                <a:latin typeface="Agency FB" panose="020B0503020202020204" pitchFamily="34" charset="0"/>
              </a:rPr>
              <a:t>Labirinto</a:t>
            </a:r>
          </a:p>
        </p:txBody>
      </p:sp>
      <p:pic>
        <p:nvPicPr>
          <p:cNvPr id="5" name="Immagine 4" descr="Immagine che contiene testo&#10;&#10;Descrizione generata automaticamente">
            <a:extLst>
              <a:ext uri="{FF2B5EF4-FFF2-40B4-BE49-F238E27FC236}">
                <a16:creationId xmlns:a16="http://schemas.microsoft.com/office/drawing/2014/main" id="{7EA4CEB1-66FB-405D-B54F-FD725ECDC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73" y="1277028"/>
            <a:ext cx="3591263" cy="397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15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753272-0177-4B87-A5DC-E130791B9C0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algn="l"/>
            <a:r>
              <a:rPr lang="it-IT" sz="54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itchFamily="34"/>
              </a:rPr>
              <a:t>Interfaccia grafica</a:t>
            </a:r>
          </a:p>
        </p:txBody>
      </p:sp>
      <p:pic>
        <p:nvPicPr>
          <p:cNvPr id="5" name="Immagine 4" descr="Immagine che contiene testo, cruciverba, nero, bianco&#10;&#10;Descrizione generata automaticamente">
            <a:extLst>
              <a:ext uri="{FF2B5EF4-FFF2-40B4-BE49-F238E27FC236}">
                <a16:creationId xmlns:a16="http://schemas.microsoft.com/office/drawing/2014/main" id="{3C3E0747-C897-4D38-97D9-8B7699F94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9" y="1694631"/>
            <a:ext cx="2880639" cy="291212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D5581437-D0E2-4033-AC87-F99134B5A0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197" y="1694631"/>
            <a:ext cx="2896230" cy="2912122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431E831-43E0-46C7-AC3D-F446364EF9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986" y="1694631"/>
            <a:ext cx="2892339" cy="2912122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CC193BA-576E-483E-BE90-42362C95BD03}"/>
              </a:ext>
            </a:extLst>
          </p:cNvPr>
          <p:cNvSpPr txBox="1"/>
          <p:nvPr/>
        </p:nvSpPr>
        <p:spPr>
          <a:xfrm>
            <a:off x="409898" y="4606753"/>
            <a:ext cx="336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chemeClr val="bg1"/>
                </a:solidFill>
                <a:latin typeface="Agency FB" panose="020B0503020202020204" pitchFamily="34" charset="0"/>
              </a:rPr>
              <a:t>Labirinto non risolto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D1987AF-F71F-4433-A512-D07F84BF550F}"/>
              </a:ext>
            </a:extLst>
          </p:cNvPr>
          <p:cNvSpPr txBox="1"/>
          <p:nvPr/>
        </p:nvSpPr>
        <p:spPr>
          <a:xfrm>
            <a:off x="3518607" y="4606752"/>
            <a:ext cx="336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chemeClr val="bg1"/>
                </a:solidFill>
                <a:latin typeface="Agency FB" panose="020B0503020202020204" pitchFamily="34" charset="0"/>
              </a:rPr>
              <a:t>Labirinto risolto con  BFS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7F6BE45-15F6-4F90-8EAB-13CB6BD6B156}"/>
              </a:ext>
            </a:extLst>
          </p:cNvPr>
          <p:cNvSpPr txBox="1"/>
          <p:nvPr/>
        </p:nvSpPr>
        <p:spPr>
          <a:xfrm>
            <a:off x="6627316" y="4606752"/>
            <a:ext cx="336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chemeClr val="bg1"/>
                </a:solidFill>
                <a:latin typeface="Agency FB" panose="020B0503020202020204" pitchFamily="34" charset="0"/>
              </a:rPr>
              <a:t>Labirinto risolto con  DFS</a:t>
            </a:r>
          </a:p>
        </p:txBody>
      </p:sp>
    </p:spTree>
    <p:extLst>
      <p:ext uri="{BB962C8B-B14F-4D97-AF65-F5344CB8AC3E}">
        <p14:creationId xmlns:p14="http://schemas.microsoft.com/office/powerpoint/2010/main" val="679473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753272-0177-4B87-A5DC-E130791B9C0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algn="l"/>
            <a:r>
              <a:rPr lang="it-IT" sz="54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itchFamily="34"/>
              </a:rPr>
              <a:t>Link e contatti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C7D4AD-5B63-48F9-9F93-AB61A4AC8776}"/>
              </a:ext>
            </a:extLst>
          </p:cNvPr>
          <p:cNvSpPr txBox="1"/>
          <p:nvPr/>
        </p:nvSpPr>
        <p:spPr>
          <a:xfrm>
            <a:off x="1774649" y="1485900"/>
            <a:ext cx="6530340" cy="4108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Repository GitHub: </a:t>
            </a:r>
            <a:r>
              <a:rPr lang="it-IT" sz="2500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https://github.com/simtape/examIA</a:t>
            </a:r>
            <a:endParaRPr lang="it-IT" sz="2500" dirty="0">
              <a:solidFill>
                <a:schemeClr val="bg1"/>
              </a:solidFill>
              <a:highlight>
                <a:scrgbClr r="0" g="0" b="0">
                  <a:alpha val="0"/>
                </a:scrgbClr>
              </a:highlight>
              <a:latin typeface="Agency FB" pitchFamily="34"/>
              <a:ea typeface="Microsoft YaHei" pitchFamily="2"/>
            </a:endParaRPr>
          </a:p>
          <a:p>
            <a:endParaRPr lang="it-IT" sz="2500" dirty="0">
              <a:solidFill>
                <a:schemeClr val="bg1"/>
              </a:solidFill>
              <a:highlight>
                <a:scrgbClr r="0" g="0" b="0">
                  <a:alpha val="0"/>
                </a:scrgbClr>
              </a:highlight>
              <a:latin typeface="Agency FB" pitchFamily="34"/>
              <a:ea typeface="Microsoft YaHei" pitchFamily="2"/>
            </a:endParaRPr>
          </a:p>
          <a:p>
            <a:r>
              <a:rPr lang="it-IT" sz="2500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Simone Cassetta:</a:t>
            </a:r>
          </a:p>
          <a:p>
            <a:r>
              <a:rPr lang="it-IT" sz="2500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	s.cassetta1@studenti.unimol.it</a:t>
            </a:r>
          </a:p>
          <a:p>
            <a:r>
              <a:rPr lang="it-IT" sz="2500" dirty="0">
                <a:solidFill>
                  <a:srgbClr val="0070C0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	</a:t>
            </a:r>
            <a:r>
              <a:rPr lang="it-IT" sz="2500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https://github.com/simtape</a:t>
            </a:r>
            <a:endParaRPr lang="it-IT" sz="2500" dirty="0">
              <a:solidFill>
                <a:schemeClr val="bg1"/>
              </a:solidFill>
              <a:highlight>
                <a:scrgbClr r="0" g="0" b="0">
                  <a:alpha val="0"/>
                </a:scrgbClr>
              </a:highlight>
              <a:latin typeface="Agency FB" pitchFamily="34"/>
              <a:ea typeface="Microsoft YaHei" pitchFamily="2"/>
            </a:endParaRPr>
          </a:p>
          <a:p>
            <a:endParaRPr lang="it-IT" sz="2500" dirty="0">
              <a:solidFill>
                <a:schemeClr val="bg1"/>
              </a:solidFill>
              <a:highlight>
                <a:scrgbClr r="0" g="0" b="0">
                  <a:alpha val="0"/>
                </a:scrgbClr>
              </a:highlight>
              <a:latin typeface="Agency FB" pitchFamily="34"/>
              <a:ea typeface="Microsoft YaHei" pitchFamily="2"/>
            </a:endParaRPr>
          </a:p>
          <a:p>
            <a:r>
              <a:rPr lang="it-IT" sz="2500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Davide Russo:</a:t>
            </a:r>
          </a:p>
          <a:p>
            <a:r>
              <a:rPr lang="it-IT" sz="2500" dirty="0">
                <a:solidFill>
                  <a:srgbClr val="0070C0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	</a:t>
            </a:r>
            <a:r>
              <a:rPr lang="it-IT" sz="2500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d.russo13@studenti.unimol.it</a:t>
            </a:r>
          </a:p>
          <a:p>
            <a:r>
              <a:rPr lang="it-IT" sz="2500" dirty="0">
                <a:solidFill>
                  <a:srgbClr val="0070C0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	</a:t>
            </a:r>
            <a:r>
              <a:rPr lang="it-IT" sz="2500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https://github.com/DavideRusso98</a:t>
            </a:r>
            <a:endParaRPr lang="it-IT" sz="2500" dirty="0">
              <a:solidFill>
                <a:schemeClr val="bg1"/>
              </a:solidFill>
              <a:highlight>
                <a:scrgbClr r="0" g="0" b="0">
                  <a:alpha val="0"/>
                </a:scrgbClr>
              </a:highlight>
              <a:latin typeface="Agency FB" pitchFamily="34"/>
              <a:ea typeface="Microsoft YaHei" pitchFamily="2"/>
            </a:endParaRPr>
          </a:p>
          <a:p>
            <a:endParaRPr lang="it-IT" dirty="0">
              <a:solidFill>
                <a:schemeClr val="bg1"/>
              </a:solidFill>
            </a:endParaRPr>
          </a:p>
          <a:p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5987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ECACE5-70D1-416A-BEAD-7AD7C40353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98259" y="162611"/>
            <a:ext cx="9071640" cy="946440"/>
          </a:xfrm>
        </p:spPr>
        <p:txBody>
          <a:bodyPr vert="horz"/>
          <a:lstStyle/>
          <a:p>
            <a:pPr lvl="0" algn="l"/>
            <a:r>
              <a:rPr lang="it-IT" sz="5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itchFamily="34"/>
              </a:rPr>
              <a:t>Tecniche</a:t>
            </a:r>
            <a:r>
              <a:rPr lang="it-IT" sz="54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itchFamily="34"/>
              </a:rPr>
              <a:t> risolutive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3BF89B-0776-4A2E-AB58-6CF43F46BDC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942630" y="1613948"/>
            <a:ext cx="4529324" cy="3300560"/>
          </a:xfrm>
        </p:spPr>
        <p:txBody>
          <a:bodyPr vert="horz">
            <a:normAutofit/>
          </a:bodyPr>
          <a:lstStyle/>
          <a:p>
            <a:pPr lvl="0">
              <a:buSzPct val="45000"/>
            </a:pPr>
            <a:r>
              <a:rPr lang="it-IT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itchFamily="34"/>
              </a:rPr>
              <a:t>Strategie di ricerca </a:t>
            </a:r>
            <a:r>
              <a:rPr lang="it-IT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itchFamily="34"/>
              </a:rPr>
              <a:t>non</a:t>
            </a:r>
            <a:r>
              <a:rPr lang="it-IT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itchFamily="34"/>
              </a:rPr>
              <a:t> informate:</a:t>
            </a:r>
          </a:p>
          <a:p>
            <a:pPr lvl="0">
              <a:buSzPct val="45000"/>
            </a:pPr>
            <a:r>
              <a:rPr lang="it-IT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itchFamily="34"/>
              </a:rPr>
              <a:t>	- </a:t>
            </a:r>
            <a:r>
              <a:rPr lang="it-IT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itchFamily="34"/>
              </a:rPr>
              <a:t>Breadth</a:t>
            </a:r>
            <a:r>
              <a:rPr lang="it-IT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itchFamily="34"/>
              </a:rPr>
              <a:t> First </a:t>
            </a:r>
            <a:r>
              <a:rPr lang="it-IT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itchFamily="34"/>
              </a:rPr>
              <a:t>Search</a:t>
            </a:r>
            <a:r>
              <a:rPr lang="it-IT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itchFamily="34"/>
              </a:rPr>
              <a:t>;</a:t>
            </a:r>
          </a:p>
          <a:p>
            <a:pPr lvl="0">
              <a:buSzPct val="45000"/>
            </a:pPr>
            <a:r>
              <a:rPr lang="it-IT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itchFamily="34"/>
              </a:rPr>
              <a:t>	- Depth First </a:t>
            </a:r>
            <a:r>
              <a:rPr lang="it-IT" sz="2400" dirty="0" err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itchFamily="34"/>
              </a:rPr>
              <a:t>Search</a:t>
            </a:r>
            <a:r>
              <a:rPr lang="it-IT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itchFamily="34"/>
              </a:rPr>
              <a:t>;</a:t>
            </a:r>
          </a:p>
          <a:p>
            <a:pPr lvl="0">
              <a:buSzPct val="45000"/>
            </a:pPr>
            <a:r>
              <a:rPr lang="it-IT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itchFamily="34"/>
              </a:rPr>
              <a:t>Strategie di ricerca informate:</a:t>
            </a:r>
          </a:p>
          <a:p>
            <a:pPr lvl="0">
              <a:buSzPct val="45000"/>
            </a:pPr>
            <a:r>
              <a:rPr lang="it-IT" sz="2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itchFamily="34"/>
              </a:rPr>
              <a:t>	- Algoritmo A*;</a:t>
            </a:r>
            <a:r>
              <a:rPr lang="it-IT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itchFamily="34"/>
              </a:rPr>
              <a:t>	</a:t>
            </a:r>
          </a:p>
          <a:p>
            <a:pPr lvl="0">
              <a:buSzPct val="45000"/>
            </a:pPr>
            <a:endParaRPr lang="it-IT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gency FB" pitchFamily="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E902E3-C434-48B5-BAEA-30C1BC0B3B0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68766" y="226080"/>
            <a:ext cx="1191345" cy="946440"/>
          </a:xfrm>
        </p:spPr>
        <p:txBody>
          <a:bodyPr vert="horz"/>
          <a:lstStyle/>
          <a:p>
            <a:pPr lvl="0" algn="l"/>
            <a:r>
              <a:rPr lang="it-IT" sz="54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itchFamily="34"/>
              </a:rPr>
              <a:t>BFS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0660D6-6545-4435-9F3F-F74BDA29859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493" y="1384920"/>
            <a:ext cx="9071640" cy="1936439"/>
          </a:xfrm>
        </p:spPr>
        <p:txBody>
          <a:bodyPr vert="horz">
            <a:normAutofit fontScale="62500" lnSpcReduction="20000"/>
          </a:bodyPr>
          <a:lstStyle/>
          <a:p>
            <a:pPr lvl="0" algn="l"/>
            <a:r>
              <a:rPr lang="it-IT" sz="4000" dirty="0">
                <a:solidFill>
                  <a:schemeClr val="bg1"/>
                </a:solidFill>
                <a:latin typeface="Agency FB" pitchFamily="34"/>
              </a:rPr>
              <a:t>La </a:t>
            </a:r>
            <a:r>
              <a:rPr lang="it-IT" sz="4000" dirty="0" err="1">
                <a:solidFill>
                  <a:srgbClr val="FFFF00"/>
                </a:solidFill>
                <a:latin typeface="Agency FB" pitchFamily="34"/>
              </a:rPr>
              <a:t>B</a:t>
            </a:r>
            <a:r>
              <a:rPr lang="it-IT" sz="4000" dirty="0" err="1">
                <a:solidFill>
                  <a:schemeClr val="bg1"/>
                </a:solidFill>
                <a:latin typeface="Agency FB" pitchFamily="34"/>
              </a:rPr>
              <a:t>readth</a:t>
            </a:r>
            <a:r>
              <a:rPr lang="it-IT" sz="4000" dirty="0">
                <a:solidFill>
                  <a:schemeClr val="bg1"/>
                </a:solidFill>
                <a:latin typeface="Agency FB" pitchFamily="34"/>
              </a:rPr>
              <a:t> </a:t>
            </a:r>
            <a:r>
              <a:rPr lang="it-IT" sz="4000" dirty="0">
                <a:solidFill>
                  <a:srgbClr val="FFFF00"/>
                </a:solidFill>
                <a:latin typeface="Agency FB" pitchFamily="34"/>
              </a:rPr>
              <a:t>F</a:t>
            </a:r>
            <a:r>
              <a:rPr lang="it-IT" sz="4000" dirty="0">
                <a:solidFill>
                  <a:schemeClr val="bg1"/>
                </a:solidFill>
                <a:latin typeface="Agency FB" pitchFamily="34"/>
              </a:rPr>
              <a:t>irst </a:t>
            </a:r>
            <a:r>
              <a:rPr lang="it-IT" sz="4000" dirty="0" err="1">
                <a:solidFill>
                  <a:srgbClr val="FFFF00"/>
                </a:solidFill>
                <a:latin typeface="Agency FB" pitchFamily="34"/>
              </a:rPr>
              <a:t>S</a:t>
            </a:r>
            <a:r>
              <a:rPr lang="it-IT" sz="4000" dirty="0" err="1">
                <a:solidFill>
                  <a:schemeClr val="bg1"/>
                </a:solidFill>
                <a:latin typeface="Agency FB" pitchFamily="34"/>
              </a:rPr>
              <a:t>earch</a:t>
            </a:r>
            <a:r>
              <a:rPr lang="it-IT" sz="4000" dirty="0">
                <a:solidFill>
                  <a:schemeClr val="bg1"/>
                </a:solidFill>
                <a:latin typeface="Agency FB" pitchFamily="34"/>
              </a:rPr>
              <a:t> (ricerca in ampiezza) è un metodo di ricerca applicabile sui grafi. </a:t>
            </a:r>
          </a:p>
          <a:p>
            <a:pPr lvl="0" algn="l"/>
            <a:r>
              <a:rPr lang="it-IT" sz="4000" dirty="0">
                <a:solidFill>
                  <a:schemeClr val="bg1"/>
                </a:solidFill>
                <a:latin typeface="Agency FB" pitchFamily="34"/>
              </a:rPr>
              <a:t>Utilizzando una </a:t>
            </a:r>
            <a:r>
              <a:rPr lang="it-IT" sz="4000" dirty="0">
                <a:solidFill>
                  <a:srgbClr val="FFFF00"/>
                </a:solidFill>
                <a:latin typeface="Agency FB" pitchFamily="34"/>
              </a:rPr>
              <a:t>coda</a:t>
            </a:r>
            <a:r>
              <a:rPr lang="it-IT" sz="4000" dirty="0">
                <a:solidFill>
                  <a:schemeClr val="bg1"/>
                </a:solidFill>
                <a:latin typeface="Agency FB" pitchFamily="34"/>
              </a:rPr>
              <a:t> per memorizzare i nodi da visitare, espande sempre i nodi meno profondi dell’albero, mantenendo aperte più strade contemporaneamente.</a:t>
            </a:r>
          </a:p>
          <a:p>
            <a:pPr lvl="0" algn="l"/>
            <a:endParaRPr lang="it-IT" sz="2400" dirty="0">
              <a:solidFill>
                <a:srgbClr val="000000"/>
              </a:solidFill>
              <a:latin typeface="+mj-lt"/>
              <a:cs typeface="Arial" pitchFamily="2"/>
            </a:endParaRPr>
          </a:p>
          <a:p>
            <a:pPr lvl="0"/>
            <a:r>
              <a:rPr lang="it-IT" sz="2400" dirty="0">
                <a:solidFill>
                  <a:srgbClr val="000000"/>
                </a:solidFill>
                <a:latin typeface="Helvetica" pitchFamily="18"/>
                <a:cs typeface="Helvetica" pitchFamily="2"/>
              </a:rPr>
              <a:t>  </a:t>
            </a:r>
            <a:r>
              <a:rPr lang="it-IT" sz="2400" dirty="0">
                <a:solidFill>
                  <a:srgbClr val="000000"/>
                </a:solidFill>
                <a:latin typeface="Agency FB" pitchFamily="34"/>
                <a:cs typeface="Helvetica" pitchFamily="2"/>
              </a:rPr>
              <a:t>   </a:t>
            </a:r>
          </a:p>
          <a:p>
            <a:pPr lvl="0" algn="l"/>
            <a:endParaRPr lang="it-IT" sz="2400" dirty="0">
              <a:solidFill>
                <a:srgbClr val="000000"/>
              </a:solidFill>
              <a:latin typeface="Agency FB" pitchFamily="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a 2">
                <a:extLst>
                  <a:ext uri="{FF2B5EF4-FFF2-40B4-BE49-F238E27FC236}">
                    <a16:creationId xmlns:a16="http://schemas.microsoft.com/office/drawing/2014/main" id="{49C86336-ECD0-4D2B-A99B-579A16E5B5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8453173"/>
                  </p:ext>
                </p:extLst>
              </p:nvPr>
            </p:nvGraphicFramePr>
            <p:xfrm>
              <a:off x="1460111" y="2768907"/>
              <a:ext cx="7037176" cy="186842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2573389">
                      <a:extLst>
                        <a:ext uri="{9D8B030D-6E8A-4147-A177-3AD203B41FA5}">
                          <a16:colId xmlns:a16="http://schemas.microsoft.com/office/drawing/2014/main" val="1084040555"/>
                        </a:ext>
                      </a:extLst>
                    </a:gridCol>
                    <a:gridCol w="4463787">
                      <a:extLst>
                        <a:ext uri="{9D8B030D-6E8A-4147-A177-3AD203B41FA5}">
                          <a16:colId xmlns:a16="http://schemas.microsoft.com/office/drawing/2014/main" val="3673344989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Proprietà BFS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0768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>
                              <a:latin typeface="Agency FB" panose="020B0503020202020204" pitchFamily="34" charset="0"/>
                            </a:rPr>
                            <a:t>Completezza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0" dirty="0">
                              <a:latin typeface="Agency FB" panose="020B0503020202020204" pitchFamily="34" charset="0"/>
                            </a:rPr>
                            <a:t>SI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91118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>
                              <a:latin typeface="Agency FB" panose="020B0503020202020204" pitchFamily="34" charset="0"/>
                            </a:rPr>
                            <a:t>Complessità</a:t>
                          </a:r>
                          <a:r>
                            <a:rPr lang="it-IT" dirty="0">
                              <a:latin typeface="Agency FB" panose="020B0503020202020204" pitchFamily="34" charset="0"/>
                            </a:rPr>
                            <a:t> </a:t>
                          </a:r>
                          <a:r>
                            <a:rPr lang="it-IT" b="1" dirty="0">
                              <a:latin typeface="Agency FB" panose="020B0503020202020204" pitchFamily="34" charset="0"/>
                            </a:rPr>
                            <a:t>temporale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0" dirty="0">
                              <a:latin typeface="+mn-lt"/>
                            </a:rPr>
                            <a:t>O</a:t>
                          </a:r>
                          <a:r>
                            <a:rPr lang="it-IT" b="0" dirty="0">
                              <a:latin typeface="Agency FB" panose="020B050302020202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b="0" dirty="0">
                              <a:latin typeface="Agency FB" panose="020B0503020202020204" pitchFamily="34" charset="0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4407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>
                              <a:latin typeface="Agency FB" panose="020B0503020202020204" pitchFamily="34" charset="0"/>
                            </a:rPr>
                            <a:t>Complessità</a:t>
                          </a:r>
                          <a:r>
                            <a:rPr lang="it-IT" dirty="0">
                              <a:latin typeface="Agency FB" panose="020B0503020202020204" pitchFamily="34" charset="0"/>
                            </a:rPr>
                            <a:t> </a:t>
                          </a:r>
                          <a:r>
                            <a:rPr lang="it-IT" b="1" dirty="0">
                              <a:latin typeface="Agency FB" panose="020B0503020202020204" pitchFamily="34" charset="0"/>
                            </a:rPr>
                            <a:t>spaziale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0" dirty="0">
                              <a:latin typeface="+mn-lt"/>
                            </a:rPr>
                            <a:t>O</a:t>
                          </a:r>
                          <a:r>
                            <a:rPr lang="it-IT" b="0" dirty="0">
                              <a:latin typeface="Agency FB" panose="020B050302020202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d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b="0" dirty="0">
                              <a:latin typeface="Agency FB" panose="020B0503020202020204" pitchFamily="34" charset="0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4907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 err="1">
                              <a:latin typeface="Agency FB" panose="020B0503020202020204" pitchFamily="34" charset="0"/>
                            </a:rPr>
                            <a:t>Ottimalità</a:t>
                          </a:r>
                          <a:endParaRPr lang="it-IT" b="1" dirty="0">
                            <a:latin typeface="Agency FB" panose="020B0503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0" dirty="0">
                              <a:latin typeface="Agency FB" panose="020B0503020202020204" pitchFamily="34" charset="0"/>
                            </a:rPr>
                            <a:t>SI (se il costo di un passo è </a:t>
                          </a:r>
                          <a:r>
                            <a:rPr lang="it-IT" b="0" dirty="0">
                              <a:latin typeface="+mj-lt"/>
                            </a:rPr>
                            <a:t>1</a:t>
                          </a:r>
                          <a:r>
                            <a:rPr lang="it-IT" b="0" dirty="0">
                              <a:latin typeface="Agency FB" panose="020B0503020202020204" pitchFamily="34" charset="0"/>
                            </a:rPr>
                            <a:t>), non in generale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0605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a 2">
                <a:extLst>
                  <a:ext uri="{FF2B5EF4-FFF2-40B4-BE49-F238E27FC236}">
                    <a16:creationId xmlns:a16="http://schemas.microsoft.com/office/drawing/2014/main" id="{49C86336-ECD0-4D2B-A99B-579A16E5B5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8453173"/>
                  </p:ext>
                </p:extLst>
              </p:nvPr>
            </p:nvGraphicFramePr>
            <p:xfrm>
              <a:off x="1460111" y="2768907"/>
              <a:ext cx="7037176" cy="1868424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2573389">
                      <a:extLst>
                        <a:ext uri="{9D8B030D-6E8A-4147-A177-3AD203B41FA5}">
                          <a16:colId xmlns:a16="http://schemas.microsoft.com/office/drawing/2014/main" val="1084040555"/>
                        </a:ext>
                      </a:extLst>
                    </a:gridCol>
                    <a:gridCol w="4463787">
                      <a:extLst>
                        <a:ext uri="{9D8B030D-6E8A-4147-A177-3AD203B41FA5}">
                          <a16:colId xmlns:a16="http://schemas.microsoft.com/office/drawing/2014/main" val="3673344989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Proprietà BFS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0768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>
                              <a:latin typeface="Agency FB" panose="020B0503020202020204" pitchFamily="34" charset="0"/>
                            </a:rPr>
                            <a:t>Completezza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0" dirty="0">
                              <a:latin typeface="Agency FB" panose="020B0503020202020204" pitchFamily="34" charset="0"/>
                            </a:rPr>
                            <a:t>SI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9111886"/>
                      </a:ext>
                    </a:extLst>
                  </a:tr>
                  <a:tr h="377952">
                    <a:tc>
                      <a:txBody>
                        <a:bodyPr/>
                        <a:lstStyle/>
                        <a:p>
                          <a:r>
                            <a:rPr lang="it-IT" b="1" dirty="0">
                              <a:latin typeface="Agency FB" panose="020B0503020202020204" pitchFamily="34" charset="0"/>
                            </a:rPr>
                            <a:t>Complessità</a:t>
                          </a:r>
                          <a:r>
                            <a:rPr lang="it-IT" dirty="0">
                              <a:latin typeface="Agency FB" panose="020B0503020202020204" pitchFamily="34" charset="0"/>
                            </a:rPr>
                            <a:t> </a:t>
                          </a:r>
                          <a:r>
                            <a:rPr lang="it-IT" b="1" dirty="0">
                              <a:latin typeface="Agency FB" panose="020B0503020202020204" pitchFamily="34" charset="0"/>
                            </a:rPr>
                            <a:t>temporale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254" t="-204839" r="-2046" b="-2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4407004"/>
                      </a:ext>
                    </a:extLst>
                  </a:tr>
                  <a:tr h="377952">
                    <a:tc>
                      <a:txBody>
                        <a:bodyPr/>
                        <a:lstStyle/>
                        <a:p>
                          <a:r>
                            <a:rPr lang="it-IT" b="1" dirty="0">
                              <a:latin typeface="Agency FB" panose="020B0503020202020204" pitchFamily="34" charset="0"/>
                            </a:rPr>
                            <a:t>Complessità</a:t>
                          </a:r>
                          <a:r>
                            <a:rPr lang="it-IT" dirty="0">
                              <a:latin typeface="Agency FB" panose="020B0503020202020204" pitchFamily="34" charset="0"/>
                            </a:rPr>
                            <a:t> </a:t>
                          </a:r>
                          <a:r>
                            <a:rPr lang="it-IT" b="1" dirty="0">
                              <a:latin typeface="Agency FB" panose="020B0503020202020204" pitchFamily="34" charset="0"/>
                            </a:rPr>
                            <a:t>spaziale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254" t="-304839" r="-2046" b="-1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4907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 err="1">
                              <a:latin typeface="Agency FB" panose="020B0503020202020204" pitchFamily="34" charset="0"/>
                            </a:rPr>
                            <a:t>Ottimalità</a:t>
                          </a:r>
                          <a:endParaRPr lang="it-IT" b="1" dirty="0">
                            <a:latin typeface="Agency FB" panose="020B0503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0" dirty="0">
                              <a:latin typeface="Agency FB" panose="020B0503020202020204" pitchFamily="34" charset="0"/>
                            </a:rPr>
                            <a:t>SI (se il costo di un passo è </a:t>
                          </a:r>
                          <a:r>
                            <a:rPr lang="it-IT" b="0" dirty="0">
                              <a:latin typeface="+mj-lt"/>
                            </a:rPr>
                            <a:t>1</a:t>
                          </a:r>
                          <a:r>
                            <a:rPr lang="it-IT" b="0" dirty="0">
                              <a:latin typeface="Agency FB" panose="020B0503020202020204" pitchFamily="34" charset="0"/>
                            </a:rPr>
                            <a:t>), non in generale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0605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27ABE22E-4AED-4FF9-8020-02D391E1D35B}"/>
              </a:ext>
            </a:extLst>
          </p:cNvPr>
          <p:cNvSpPr txBox="1"/>
          <p:nvPr/>
        </p:nvSpPr>
        <p:spPr>
          <a:xfrm>
            <a:off x="3333186" y="4830097"/>
            <a:ext cx="34142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Agency FB" panose="020B0503020202020204" pitchFamily="34" charset="0"/>
              </a:rPr>
              <a:t>b = Massimo fattore di diramazione dell’albero di ricerca.</a:t>
            </a:r>
          </a:p>
          <a:p>
            <a:r>
              <a:rPr lang="it-IT" sz="1400" dirty="0">
                <a:solidFill>
                  <a:schemeClr val="bg1"/>
                </a:solidFill>
                <a:latin typeface="Agency FB" panose="020B0503020202020204" pitchFamily="34" charset="0"/>
              </a:rPr>
              <a:t>d = Profondità della soluzione a costo minimo.</a:t>
            </a:r>
          </a:p>
          <a:p>
            <a:r>
              <a:rPr lang="it-IT" sz="1400" dirty="0">
                <a:solidFill>
                  <a:schemeClr val="bg1"/>
                </a:solidFill>
                <a:latin typeface="Agency FB" panose="020B0503020202020204" pitchFamily="34" charset="0"/>
              </a:rPr>
              <a:t>m = Massima profondità dello spazio degli stati.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350BD0-48EE-447D-97C4-CA238F13ED8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3499" y="133560"/>
            <a:ext cx="9071640" cy="946440"/>
          </a:xfrm>
        </p:spPr>
        <p:txBody>
          <a:bodyPr vert="horz"/>
          <a:lstStyle/>
          <a:p>
            <a:pPr algn="l"/>
            <a:r>
              <a:rPr lang="it-IT" sz="54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itchFamily="34"/>
              </a:rPr>
              <a:t>Funzionamento BFS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517C7E5-F2EC-4258-8C99-605CDFA206DE}"/>
              </a:ext>
            </a:extLst>
          </p:cNvPr>
          <p:cNvSpPr txBox="1"/>
          <p:nvPr/>
        </p:nvSpPr>
        <p:spPr>
          <a:xfrm>
            <a:off x="313499" y="1307663"/>
            <a:ext cx="4845242" cy="543689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360000" marR="0" lvl="0" indent="-285840" rtl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  <a:tabLst/>
            </a:pP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Passi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dell’algoritmo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sull’albero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in </a:t>
            </a: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foto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:</a:t>
            </a:r>
          </a:p>
          <a:p>
            <a:pPr marL="360000" marR="0" lvl="0" indent="-285840" rtl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Visita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il </a:t>
            </a: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nodo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1 e </a:t>
            </a: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inserisce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2 e 3 </a:t>
            </a: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nella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coda (Coda: 2-3);</a:t>
            </a:r>
          </a:p>
          <a:p>
            <a:pPr marL="360000" marR="0" lvl="0" indent="-285840" rtl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Visita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il </a:t>
            </a: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nodo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2 e </a:t>
            </a: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inserisce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4 e 5 </a:t>
            </a: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nella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coda (Coda: 3-4-5);</a:t>
            </a:r>
          </a:p>
          <a:p>
            <a:pPr marL="360000" marR="0" lvl="0" indent="-285840" rtl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Visita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il </a:t>
            </a: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nodo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3 e </a:t>
            </a: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inserisce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6 e 7 </a:t>
            </a: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nella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coda (Coda: 4-5-6-7);</a:t>
            </a:r>
          </a:p>
          <a:p>
            <a:pPr marL="360000" marR="0" lvl="0" indent="-285840" rtl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Visita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il </a:t>
            </a: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nodo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4;</a:t>
            </a:r>
          </a:p>
          <a:p>
            <a:pPr marL="360000" marR="0" lvl="0" indent="-285840" rtl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Visita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il </a:t>
            </a: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nodo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5;</a:t>
            </a:r>
          </a:p>
          <a:p>
            <a:pPr marL="360000" marR="0" lvl="0" indent="-285840" rtl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Visita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il </a:t>
            </a: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nodo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6;</a:t>
            </a:r>
          </a:p>
          <a:p>
            <a:pPr marL="360000" marR="0" lvl="0" indent="-285840" rtl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Visita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il </a:t>
            </a: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nodo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7; </a:t>
            </a:r>
          </a:p>
          <a:p>
            <a:pPr marL="360000" marR="0" lvl="0" indent="-285840" rtl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L’algoritmo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si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ferma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;</a:t>
            </a:r>
          </a:p>
          <a:p>
            <a:pPr marL="360000" marR="0" lvl="0" indent="-285840" rtl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cap="none" dirty="0">
              <a:ln>
                <a:noFill/>
              </a:ln>
              <a:solidFill>
                <a:srgbClr val="000000"/>
              </a:solidFill>
              <a:effectLst>
                <a:outerShdw dist="17961" dir="2700000">
                  <a:scrgbClr r="0" g="0" b="0"/>
                </a:outerShdw>
              </a:effectLst>
              <a:latin typeface="Agency FB" pitchFamily="34"/>
              <a:ea typeface="Helvetica" pitchFamily="2"/>
              <a:cs typeface="Helvetica" pitchFamily="2"/>
            </a:endParaRPr>
          </a:p>
          <a:p>
            <a:pPr marL="360000" marR="0" lvl="0" indent="-285840" rtl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cap="none" dirty="0">
              <a:ln>
                <a:noFill/>
              </a:ln>
              <a:solidFill>
                <a:srgbClr val="000000"/>
              </a:solidFill>
              <a:effectLst>
                <a:outerShdw dist="17961" dir="2700000">
                  <a:scrgbClr r="0" g="0" b="0"/>
                </a:outerShdw>
              </a:effectLst>
              <a:latin typeface="Agency FB" pitchFamily="34"/>
              <a:ea typeface="Helvetica" pitchFamily="2"/>
              <a:cs typeface="Helvetica" pitchFamily="2"/>
            </a:endParaRPr>
          </a:p>
          <a:p>
            <a:pPr marL="360000" marR="0" lvl="0" indent="-285840" algn="l" rtl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cap="none" dirty="0">
              <a:ln>
                <a:noFill/>
              </a:ln>
              <a:solidFill>
                <a:srgbClr val="000000"/>
              </a:solidFill>
              <a:effectLst>
                <a:outerShdw dist="17961" dir="2700000">
                  <a:scrgbClr r="0" g="0" b="0"/>
                </a:outerShdw>
              </a:effectLst>
              <a:latin typeface="Agency FB" pitchFamily="34"/>
              <a:ea typeface="Helvetica" pitchFamily="2"/>
              <a:cs typeface="Helvetica" pitchFamily="2"/>
            </a:endParaRPr>
          </a:p>
        </p:txBody>
      </p:sp>
      <p:pic>
        <p:nvPicPr>
          <p:cNvPr id="10" name="Immagine 9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35997356-9DC7-4238-9888-747C798A0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894" y="1644439"/>
            <a:ext cx="3647245" cy="23816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E902E3-C434-48B5-BAEA-30C1BC0B3B0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68766" y="226080"/>
            <a:ext cx="1191345" cy="946440"/>
          </a:xfrm>
        </p:spPr>
        <p:txBody>
          <a:bodyPr vert="horz"/>
          <a:lstStyle/>
          <a:p>
            <a:pPr lvl="0" algn="l"/>
            <a:r>
              <a:rPr lang="it-IT" sz="54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itchFamily="34"/>
              </a:rPr>
              <a:t>DFS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0660D6-6545-4435-9F3F-F74BDA29859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493" y="1384920"/>
            <a:ext cx="9071640" cy="1936439"/>
          </a:xfrm>
        </p:spPr>
        <p:txBody>
          <a:bodyPr vert="horz">
            <a:normAutofit fontScale="62500" lnSpcReduction="20000"/>
          </a:bodyPr>
          <a:lstStyle/>
          <a:p>
            <a:pPr lvl="0" algn="l"/>
            <a:r>
              <a:rPr lang="it-IT" sz="4000" dirty="0">
                <a:solidFill>
                  <a:schemeClr val="bg1"/>
                </a:solidFill>
                <a:latin typeface="Agency FB" pitchFamily="34"/>
              </a:rPr>
              <a:t>La </a:t>
            </a:r>
            <a:r>
              <a:rPr lang="it-IT" sz="4000" dirty="0">
                <a:solidFill>
                  <a:srgbClr val="FFFF00"/>
                </a:solidFill>
                <a:latin typeface="Agency FB" pitchFamily="34"/>
              </a:rPr>
              <a:t>D</a:t>
            </a:r>
            <a:r>
              <a:rPr lang="it-IT" sz="4000" dirty="0">
                <a:solidFill>
                  <a:schemeClr val="bg1"/>
                </a:solidFill>
                <a:latin typeface="Agency FB" pitchFamily="34"/>
              </a:rPr>
              <a:t>epth </a:t>
            </a:r>
            <a:r>
              <a:rPr lang="it-IT" sz="4000" dirty="0">
                <a:solidFill>
                  <a:srgbClr val="FFFF00"/>
                </a:solidFill>
                <a:latin typeface="Agency FB" pitchFamily="34"/>
              </a:rPr>
              <a:t>F</a:t>
            </a:r>
            <a:r>
              <a:rPr lang="it-IT" sz="4000" dirty="0">
                <a:solidFill>
                  <a:schemeClr val="bg1"/>
                </a:solidFill>
                <a:latin typeface="Agency FB" pitchFamily="34"/>
              </a:rPr>
              <a:t>irst </a:t>
            </a:r>
            <a:r>
              <a:rPr lang="it-IT" sz="4000" dirty="0" err="1">
                <a:solidFill>
                  <a:srgbClr val="FFFF00"/>
                </a:solidFill>
                <a:latin typeface="Agency FB" pitchFamily="34"/>
              </a:rPr>
              <a:t>S</a:t>
            </a:r>
            <a:r>
              <a:rPr lang="it-IT" sz="4000" dirty="0" err="1">
                <a:solidFill>
                  <a:schemeClr val="bg1"/>
                </a:solidFill>
                <a:latin typeface="Agency FB" pitchFamily="34"/>
              </a:rPr>
              <a:t>earch</a:t>
            </a:r>
            <a:r>
              <a:rPr lang="it-IT" sz="4000" dirty="0">
                <a:solidFill>
                  <a:schemeClr val="bg1"/>
                </a:solidFill>
                <a:latin typeface="Agency FB" pitchFamily="34"/>
              </a:rPr>
              <a:t> (ricerca in profondità) è un metodo di ricerca applicabile sui grafi. </a:t>
            </a:r>
          </a:p>
          <a:p>
            <a:pPr lvl="0" algn="l"/>
            <a:r>
              <a:rPr lang="it-IT" sz="4000" dirty="0">
                <a:solidFill>
                  <a:schemeClr val="bg1"/>
                </a:solidFill>
                <a:latin typeface="Agency FB" pitchFamily="34"/>
              </a:rPr>
              <a:t>Utilizzando uno </a:t>
            </a:r>
            <a:r>
              <a:rPr lang="it-IT" sz="4000" dirty="0">
                <a:solidFill>
                  <a:srgbClr val="FFFF00"/>
                </a:solidFill>
                <a:latin typeface="Agency FB" pitchFamily="34"/>
              </a:rPr>
              <a:t>stack</a:t>
            </a:r>
            <a:r>
              <a:rPr lang="it-IT" sz="4000" dirty="0">
                <a:solidFill>
                  <a:schemeClr val="bg1"/>
                </a:solidFill>
                <a:latin typeface="Agency FB" pitchFamily="34"/>
              </a:rPr>
              <a:t> per memorizzare i nodi da visitare, espande sempre i nodi più profondi dell’albero.</a:t>
            </a:r>
          </a:p>
          <a:p>
            <a:pPr lvl="0" algn="l"/>
            <a:endParaRPr lang="it-IT" sz="2400" dirty="0">
              <a:solidFill>
                <a:srgbClr val="000000"/>
              </a:solidFill>
              <a:latin typeface="+mj-lt"/>
              <a:cs typeface="Arial" pitchFamily="2"/>
            </a:endParaRPr>
          </a:p>
          <a:p>
            <a:pPr lvl="0"/>
            <a:r>
              <a:rPr lang="it-IT" sz="2400" dirty="0">
                <a:solidFill>
                  <a:srgbClr val="000000"/>
                </a:solidFill>
                <a:latin typeface="Helvetica" pitchFamily="18"/>
                <a:cs typeface="Helvetica" pitchFamily="2"/>
              </a:rPr>
              <a:t>  </a:t>
            </a:r>
            <a:r>
              <a:rPr lang="it-IT" sz="2400" dirty="0">
                <a:solidFill>
                  <a:srgbClr val="000000"/>
                </a:solidFill>
                <a:latin typeface="Agency FB" pitchFamily="34"/>
                <a:cs typeface="Helvetica" pitchFamily="2"/>
              </a:rPr>
              <a:t>   </a:t>
            </a:r>
          </a:p>
          <a:p>
            <a:pPr lvl="0" algn="l"/>
            <a:endParaRPr lang="it-IT" sz="2400" dirty="0">
              <a:solidFill>
                <a:srgbClr val="000000"/>
              </a:solidFill>
              <a:latin typeface="Agency FB" pitchFamily="3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a 2">
                <a:extLst>
                  <a:ext uri="{FF2B5EF4-FFF2-40B4-BE49-F238E27FC236}">
                    <a16:creationId xmlns:a16="http://schemas.microsoft.com/office/drawing/2014/main" id="{49C86336-ECD0-4D2B-A99B-579A16E5B5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6484268"/>
                  </p:ext>
                </p:extLst>
              </p:nvPr>
            </p:nvGraphicFramePr>
            <p:xfrm>
              <a:off x="1460111" y="2768907"/>
              <a:ext cx="7037176" cy="185420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2573389">
                      <a:extLst>
                        <a:ext uri="{9D8B030D-6E8A-4147-A177-3AD203B41FA5}">
                          <a16:colId xmlns:a16="http://schemas.microsoft.com/office/drawing/2014/main" val="1084040555"/>
                        </a:ext>
                      </a:extLst>
                    </a:gridCol>
                    <a:gridCol w="4463787">
                      <a:extLst>
                        <a:ext uri="{9D8B030D-6E8A-4147-A177-3AD203B41FA5}">
                          <a16:colId xmlns:a16="http://schemas.microsoft.com/office/drawing/2014/main" val="3673344989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Proprietà DFS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0768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>
                              <a:latin typeface="Agency FB" panose="020B0503020202020204" pitchFamily="34" charset="0"/>
                            </a:rPr>
                            <a:t>Completezza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0" dirty="0">
                              <a:latin typeface="Agency FB" panose="020B0503020202020204" pitchFamily="34" charset="0"/>
                            </a:rPr>
                            <a:t>NO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91118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>
                              <a:latin typeface="Agency FB" panose="020B0503020202020204" pitchFamily="34" charset="0"/>
                            </a:rPr>
                            <a:t>Complessità</a:t>
                          </a:r>
                          <a:r>
                            <a:rPr lang="it-IT" dirty="0">
                              <a:latin typeface="Agency FB" panose="020B0503020202020204" pitchFamily="34" charset="0"/>
                            </a:rPr>
                            <a:t> </a:t>
                          </a:r>
                          <a:r>
                            <a:rPr lang="it-IT" b="1" dirty="0">
                              <a:latin typeface="Agency FB" panose="020B0503020202020204" pitchFamily="34" charset="0"/>
                            </a:rPr>
                            <a:t>temporale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0" dirty="0">
                              <a:latin typeface="+mn-lt"/>
                            </a:rPr>
                            <a:t>O</a:t>
                          </a:r>
                          <a:r>
                            <a:rPr lang="it-IT" b="0" dirty="0">
                              <a:latin typeface="Agency FB" panose="020B050302020202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p>
                              </m:sSup>
                            </m:oMath>
                          </a14:m>
                          <a:r>
                            <a:rPr lang="it-IT" b="0" dirty="0">
                              <a:latin typeface="Agency FB" panose="020B0503020202020204" pitchFamily="34" charset="0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4407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>
                              <a:latin typeface="Agency FB" panose="020B0503020202020204" pitchFamily="34" charset="0"/>
                            </a:rPr>
                            <a:t>Complessità</a:t>
                          </a:r>
                          <a:r>
                            <a:rPr lang="it-IT" dirty="0">
                              <a:latin typeface="Agency FB" panose="020B0503020202020204" pitchFamily="34" charset="0"/>
                            </a:rPr>
                            <a:t> </a:t>
                          </a:r>
                          <a:r>
                            <a:rPr lang="it-IT" b="1" dirty="0">
                              <a:latin typeface="Agency FB" panose="020B0503020202020204" pitchFamily="34" charset="0"/>
                            </a:rPr>
                            <a:t>spaziale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0" dirty="0">
                              <a:latin typeface="+mn-lt"/>
                            </a:rPr>
                            <a:t>O</a:t>
                          </a:r>
                          <a:r>
                            <a:rPr lang="it-IT" b="0" dirty="0">
                              <a:latin typeface="Agency FB" panose="020B0503020202020204" pitchFamily="34" charset="0"/>
                            </a:rPr>
                            <a:t>(</a:t>
                          </a:r>
                          <a:r>
                            <a:rPr lang="it-IT" b="0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bm</a:t>
                          </a:r>
                          <a:r>
                            <a:rPr lang="it-IT" b="0" dirty="0">
                              <a:latin typeface="Agency FB" panose="020B0503020202020204" pitchFamily="34" charset="0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4907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 err="1">
                              <a:latin typeface="Agency FB" panose="020B0503020202020204" pitchFamily="34" charset="0"/>
                            </a:rPr>
                            <a:t>Ottimalità</a:t>
                          </a:r>
                          <a:endParaRPr lang="it-IT" b="1" dirty="0">
                            <a:latin typeface="Agency FB" panose="020B0503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0" dirty="0">
                              <a:latin typeface="Agency FB" panose="020B0503020202020204" pitchFamily="34" charset="0"/>
                            </a:rPr>
                            <a:t>NO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0605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a 2">
                <a:extLst>
                  <a:ext uri="{FF2B5EF4-FFF2-40B4-BE49-F238E27FC236}">
                    <a16:creationId xmlns:a16="http://schemas.microsoft.com/office/drawing/2014/main" id="{49C86336-ECD0-4D2B-A99B-579A16E5B5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6484268"/>
                  </p:ext>
                </p:extLst>
              </p:nvPr>
            </p:nvGraphicFramePr>
            <p:xfrm>
              <a:off x="1460111" y="2768907"/>
              <a:ext cx="7037176" cy="1854200"/>
            </p:xfrm>
            <a:graphic>
              <a:graphicData uri="http://schemas.openxmlformats.org/drawingml/2006/table">
                <a:tbl>
                  <a:tblPr firstRow="1" bandRow="1"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  <a:tableStyleId>{5C22544A-7EE6-4342-B048-85BDC9FD1C3A}</a:tableStyleId>
                  </a:tblPr>
                  <a:tblGrid>
                    <a:gridCol w="2573389">
                      <a:extLst>
                        <a:ext uri="{9D8B030D-6E8A-4147-A177-3AD203B41FA5}">
                          <a16:colId xmlns:a16="http://schemas.microsoft.com/office/drawing/2014/main" val="1084040555"/>
                        </a:ext>
                      </a:extLst>
                    </a:gridCol>
                    <a:gridCol w="4463787">
                      <a:extLst>
                        <a:ext uri="{9D8B030D-6E8A-4147-A177-3AD203B41FA5}">
                          <a16:colId xmlns:a16="http://schemas.microsoft.com/office/drawing/2014/main" val="3673344989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it-IT" dirty="0">
                              <a:solidFill>
                                <a:schemeClr val="tx1"/>
                              </a:solidFill>
                              <a:latin typeface="Agency FB" panose="020B0503020202020204" pitchFamily="34" charset="0"/>
                            </a:rPr>
                            <a:t>Proprietà DFS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F00"/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0768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>
                              <a:latin typeface="Agency FB" panose="020B0503020202020204" pitchFamily="34" charset="0"/>
                            </a:rPr>
                            <a:t>Completezza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0" dirty="0">
                              <a:latin typeface="Agency FB" panose="020B0503020202020204" pitchFamily="34" charset="0"/>
                            </a:rPr>
                            <a:t>NO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91118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>
                              <a:latin typeface="Agency FB" panose="020B0503020202020204" pitchFamily="34" charset="0"/>
                            </a:rPr>
                            <a:t>Complessità</a:t>
                          </a:r>
                          <a:r>
                            <a:rPr lang="it-IT" dirty="0">
                              <a:latin typeface="Agency FB" panose="020B0503020202020204" pitchFamily="34" charset="0"/>
                            </a:rPr>
                            <a:t> </a:t>
                          </a:r>
                          <a:r>
                            <a:rPr lang="it-IT" b="1" dirty="0">
                              <a:latin typeface="Agency FB" panose="020B0503020202020204" pitchFamily="34" charset="0"/>
                            </a:rPr>
                            <a:t>temporale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8254" t="-208197" r="-2046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24407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>
                              <a:latin typeface="Agency FB" panose="020B0503020202020204" pitchFamily="34" charset="0"/>
                            </a:rPr>
                            <a:t>Complessità</a:t>
                          </a:r>
                          <a:r>
                            <a:rPr lang="it-IT" dirty="0">
                              <a:latin typeface="Agency FB" panose="020B0503020202020204" pitchFamily="34" charset="0"/>
                            </a:rPr>
                            <a:t> </a:t>
                          </a:r>
                          <a:r>
                            <a:rPr lang="it-IT" b="1" dirty="0">
                              <a:latin typeface="Agency FB" panose="020B0503020202020204" pitchFamily="34" charset="0"/>
                            </a:rPr>
                            <a:t>spaziale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0" dirty="0">
                              <a:latin typeface="+mn-lt"/>
                            </a:rPr>
                            <a:t>O</a:t>
                          </a:r>
                          <a:r>
                            <a:rPr lang="it-IT" b="0" dirty="0">
                              <a:latin typeface="Agency FB" panose="020B0503020202020204" pitchFamily="34" charset="0"/>
                            </a:rPr>
                            <a:t>(</a:t>
                          </a:r>
                          <a:r>
                            <a:rPr lang="it-IT" b="0" dirty="0" err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bm</a:t>
                          </a:r>
                          <a:r>
                            <a:rPr lang="it-IT" b="0" dirty="0">
                              <a:latin typeface="Agency FB" panose="020B0503020202020204" pitchFamily="34" charset="0"/>
                            </a:rPr>
                            <a:t>)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49073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it-IT" b="1" dirty="0" err="1">
                              <a:latin typeface="Agency FB" panose="020B0503020202020204" pitchFamily="34" charset="0"/>
                            </a:rPr>
                            <a:t>Ottimalità</a:t>
                          </a:r>
                          <a:endParaRPr lang="it-IT" b="1" dirty="0">
                            <a:latin typeface="Agency FB" panose="020B0503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b="0" dirty="0">
                              <a:latin typeface="Agency FB" panose="020B0503020202020204" pitchFamily="34" charset="0"/>
                            </a:rPr>
                            <a:t>NO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0605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27ABE22E-4AED-4FF9-8020-02D391E1D35B}"/>
              </a:ext>
            </a:extLst>
          </p:cNvPr>
          <p:cNvSpPr txBox="1"/>
          <p:nvPr/>
        </p:nvSpPr>
        <p:spPr>
          <a:xfrm>
            <a:off x="3333186" y="4830097"/>
            <a:ext cx="34142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  <a:latin typeface="Agency FB" panose="020B0503020202020204" pitchFamily="34" charset="0"/>
              </a:rPr>
              <a:t>b = Massimo fattore di diramazione dell’albero di ricerca.</a:t>
            </a:r>
          </a:p>
          <a:p>
            <a:r>
              <a:rPr lang="it-IT" sz="1400" dirty="0">
                <a:solidFill>
                  <a:schemeClr val="bg1"/>
                </a:solidFill>
                <a:latin typeface="Agency FB" panose="020B0503020202020204" pitchFamily="34" charset="0"/>
              </a:rPr>
              <a:t>d = Profondità della soluzione a costo minimo.</a:t>
            </a:r>
          </a:p>
          <a:p>
            <a:r>
              <a:rPr lang="it-IT" sz="1400" dirty="0">
                <a:solidFill>
                  <a:schemeClr val="bg1"/>
                </a:solidFill>
                <a:latin typeface="Agency FB" panose="020B0503020202020204" pitchFamily="34" charset="0"/>
              </a:rPr>
              <a:t>m = Massima profondità dello spazio degli stati.</a:t>
            </a:r>
          </a:p>
        </p:txBody>
      </p:sp>
    </p:spTree>
    <p:extLst>
      <p:ext uri="{BB962C8B-B14F-4D97-AF65-F5344CB8AC3E}">
        <p14:creationId xmlns:p14="http://schemas.microsoft.com/office/powerpoint/2010/main" val="3477720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350BD0-48EE-447D-97C4-CA238F13ED8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3499" y="133560"/>
            <a:ext cx="9071640" cy="946440"/>
          </a:xfrm>
        </p:spPr>
        <p:txBody>
          <a:bodyPr vert="horz"/>
          <a:lstStyle/>
          <a:p>
            <a:pPr algn="l"/>
            <a:r>
              <a:rPr lang="it-IT" sz="54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itchFamily="34"/>
              </a:rPr>
              <a:t>Funzionamento DFS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517C7E5-F2EC-4258-8C99-605CDFA206DE}"/>
              </a:ext>
            </a:extLst>
          </p:cNvPr>
          <p:cNvSpPr txBox="1"/>
          <p:nvPr/>
        </p:nvSpPr>
        <p:spPr>
          <a:xfrm>
            <a:off x="313499" y="1307663"/>
            <a:ext cx="4875722" cy="543689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360000" marR="0" lvl="0" indent="-285840" rtl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  <a:tabLst/>
            </a:pP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Passi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dell’algoritmo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sull’albero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in </a:t>
            </a: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foto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:</a:t>
            </a:r>
          </a:p>
          <a:p>
            <a:pPr marL="360000" marR="0" lvl="0" indent="-285840" rtl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Visita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il </a:t>
            </a: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nodo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1 e </a:t>
            </a: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inserisce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2 e 3 </a:t>
            </a: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nello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stack (Stack: 2-3);</a:t>
            </a:r>
          </a:p>
          <a:p>
            <a:pPr marL="360000" marR="0" lvl="0" indent="-285840" rtl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Visita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il </a:t>
            </a: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nodo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2 e </a:t>
            </a: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inserisce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4 e 5 </a:t>
            </a: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nello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stack (Stack : 4-5-3);</a:t>
            </a:r>
          </a:p>
          <a:p>
            <a:pPr marL="360000" marR="0" lvl="0" indent="-285840" rtl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Visita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il </a:t>
            </a: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nodo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4 (Stack: 5-3);</a:t>
            </a:r>
          </a:p>
          <a:p>
            <a:pPr marL="360000" marR="0" lvl="0" indent="-285840" rtl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Visita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il </a:t>
            </a: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nodo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5 (Stack: 3);</a:t>
            </a:r>
          </a:p>
          <a:p>
            <a:pPr marL="360000" marR="0" lvl="0" indent="-285840" rtl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Visita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il </a:t>
            </a: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nodo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3 e </a:t>
            </a: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inserisce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6 e 7 </a:t>
            </a: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nello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stack (Stack: 6-7);</a:t>
            </a:r>
          </a:p>
          <a:p>
            <a:pPr marL="360000" marR="0" lvl="0" indent="-285840" rtl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Visita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il </a:t>
            </a: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nodo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6 (Stack: 7);</a:t>
            </a:r>
          </a:p>
          <a:p>
            <a:pPr marL="360000" marR="0" lvl="0" indent="-285840" rtl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Visita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il </a:t>
            </a: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nodo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7;</a:t>
            </a:r>
          </a:p>
          <a:p>
            <a:pPr marL="360000" marR="0" lvl="0" indent="-285840" rtl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L’algoritmo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si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 </a:t>
            </a:r>
            <a:r>
              <a:rPr lang="en-US" dirty="0" err="1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ferma</a:t>
            </a:r>
            <a:r>
              <a:rPr lang="en-US" dirty="0">
                <a:solidFill>
                  <a:schemeClr val="bg1"/>
                </a:solidFill>
                <a:highlight>
                  <a:scrgbClr r="0" g="0" b="0">
                    <a:alpha val="0"/>
                  </a:scrgbClr>
                </a:highlight>
                <a:latin typeface="Agency FB" pitchFamily="34"/>
                <a:ea typeface="Microsoft YaHei" pitchFamily="2"/>
              </a:rPr>
              <a:t>.</a:t>
            </a:r>
          </a:p>
          <a:p>
            <a:pPr marL="360000" marR="0" lvl="0" indent="-285840" rtl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cap="none" dirty="0">
              <a:ln>
                <a:noFill/>
              </a:ln>
              <a:solidFill>
                <a:srgbClr val="000000"/>
              </a:solidFill>
              <a:effectLst>
                <a:outerShdw dist="17961" dir="2700000">
                  <a:scrgbClr r="0" g="0" b="0"/>
                </a:outerShdw>
              </a:effectLst>
              <a:latin typeface="Agency FB" pitchFamily="34"/>
              <a:ea typeface="Helvetica" pitchFamily="2"/>
              <a:cs typeface="Helvetica" pitchFamily="2"/>
            </a:endParaRPr>
          </a:p>
          <a:p>
            <a:pPr marL="360000" marR="0" lvl="0" indent="-285840" rtl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cap="none" dirty="0">
              <a:ln>
                <a:noFill/>
              </a:ln>
              <a:solidFill>
                <a:srgbClr val="000000"/>
              </a:solidFill>
              <a:effectLst>
                <a:outerShdw dist="17961" dir="2700000">
                  <a:scrgbClr r="0" g="0" b="0"/>
                </a:outerShdw>
              </a:effectLst>
              <a:latin typeface="Agency FB" pitchFamily="34"/>
              <a:ea typeface="Helvetica" pitchFamily="2"/>
              <a:cs typeface="Helvetica" pitchFamily="2"/>
            </a:endParaRPr>
          </a:p>
          <a:p>
            <a:pPr marL="360000" marR="0" lvl="0" indent="-285840" algn="l" rtl="0" hangingPunct="0">
              <a:lnSpc>
                <a:spcPct val="100000"/>
              </a:lnSpc>
              <a:spcBef>
                <a:spcPts val="1417"/>
              </a:spcBef>
              <a:spcAft>
                <a:spcPts val="0"/>
              </a:spcAft>
              <a:buNone/>
              <a:tabLst/>
            </a:pPr>
            <a:endParaRPr lang="en-US" sz="2000" b="0" i="0" u="none" strike="noStrike" kern="1200" cap="none" dirty="0">
              <a:ln>
                <a:noFill/>
              </a:ln>
              <a:solidFill>
                <a:srgbClr val="000000"/>
              </a:solidFill>
              <a:effectLst>
                <a:outerShdw dist="17961" dir="2700000">
                  <a:scrgbClr r="0" g="0" b="0"/>
                </a:outerShdw>
              </a:effectLst>
              <a:latin typeface="Agency FB" pitchFamily="34"/>
              <a:ea typeface="Helvetica" pitchFamily="2"/>
              <a:cs typeface="Helvetica" pitchFamily="2"/>
            </a:endParaRPr>
          </a:p>
        </p:txBody>
      </p:sp>
      <p:pic>
        <p:nvPicPr>
          <p:cNvPr id="10" name="Immagine 9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35997356-9DC7-4238-9888-747C798A0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894" y="1644439"/>
            <a:ext cx="3647245" cy="238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63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E7BA28-C0EC-4860-B596-54AED5D483B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algn="l"/>
            <a:r>
              <a:rPr lang="it-IT" sz="54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itchFamily="34"/>
              </a:rPr>
              <a:t>BFS vs DFS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97AD59C-6384-4E0E-89D5-1E5D2209693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63243" y="1718486"/>
            <a:ext cx="9071640" cy="3288239"/>
          </a:xfrm>
        </p:spPr>
        <p:txBody>
          <a:bodyPr vert="horz"/>
          <a:lstStyle/>
          <a:p>
            <a:pPr lvl="0"/>
            <a:r>
              <a:rPr lang="it-IT" sz="2500" dirty="0">
                <a:solidFill>
                  <a:schemeClr val="bg1"/>
                </a:solidFill>
                <a:latin typeface="Agency FB" pitchFamily="34"/>
              </a:rPr>
              <a:t>La strategia BFS garantisce la </a:t>
            </a:r>
            <a:r>
              <a:rPr lang="it-IT" sz="2500" dirty="0">
                <a:solidFill>
                  <a:srgbClr val="FFFF00"/>
                </a:solidFill>
                <a:latin typeface="Agency FB" pitchFamily="34"/>
              </a:rPr>
              <a:t>completezza</a:t>
            </a:r>
            <a:r>
              <a:rPr lang="it-IT" sz="2500" dirty="0">
                <a:solidFill>
                  <a:schemeClr val="bg1"/>
                </a:solidFill>
                <a:latin typeface="Agency FB" pitchFamily="34"/>
              </a:rPr>
              <a:t>, ma non permette un’ efficiente   implementazione su sistemi mono-processore (il problema più grande è la gestione della memoria). Troverà sempre il cammino a costo minimo se questo coincide con la profondità.</a:t>
            </a:r>
          </a:p>
          <a:p>
            <a:pPr lvl="0"/>
            <a:r>
              <a:rPr lang="it-IT" sz="2500" dirty="0">
                <a:solidFill>
                  <a:schemeClr val="bg1"/>
                </a:solidFill>
                <a:latin typeface="Agency FB" pitchFamily="34"/>
              </a:rPr>
              <a:t>La strategia DFS, invece, è </a:t>
            </a:r>
            <a:r>
              <a:rPr lang="it-IT" sz="2500" dirty="0">
                <a:solidFill>
                  <a:srgbClr val="FFFF00"/>
                </a:solidFill>
                <a:latin typeface="Agency FB" pitchFamily="34"/>
              </a:rPr>
              <a:t>efficiente</a:t>
            </a:r>
            <a:r>
              <a:rPr lang="it-IT" sz="2500" dirty="0">
                <a:solidFill>
                  <a:schemeClr val="bg1"/>
                </a:solidFill>
                <a:latin typeface="Agency FB" pitchFamily="34"/>
              </a:rPr>
              <a:t> dal punto di vista realizzativo: viene infatti memorizzata una sola strada alla volta (un unico stack), ma può essere non-completa in presenza di rami infiniti (loop).</a:t>
            </a:r>
          </a:p>
          <a:p>
            <a:pPr lvl="0"/>
            <a:endParaRPr lang="it-IT" sz="2000" dirty="0">
              <a:solidFill>
                <a:srgbClr val="000000"/>
              </a:solidFill>
              <a:effectLst>
                <a:outerShdw dist="17961" dir="2700000">
                  <a:scrgbClr r="0" g="0" b="0"/>
                </a:outerShdw>
              </a:effectLst>
              <a:latin typeface="Agency FB" pitchFamily="34"/>
              <a:cs typeface="Arial" pitchFamily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753272-0177-4B87-A5DC-E130791B9C0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algn="l"/>
            <a:r>
              <a:rPr lang="it-IT" sz="54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itchFamily="34"/>
              </a:rPr>
              <a:t>Progetto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F9A0F34-1131-4ABF-A91C-3E61213FA95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09480"/>
            <a:ext cx="9071640" cy="3288239"/>
          </a:xfrm>
        </p:spPr>
        <p:txBody>
          <a:bodyPr vert="horz"/>
          <a:lstStyle/>
          <a:p>
            <a:pPr lvl="0"/>
            <a:r>
              <a:rPr lang="it-IT" sz="2500" dirty="0">
                <a:solidFill>
                  <a:schemeClr val="bg1"/>
                </a:solidFill>
                <a:latin typeface="Agency FB" pitchFamily="34"/>
              </a:rPr>
              <a:t>Il problema affrontato nel progetto svolto è stato quello di trovare delle soluzioni a dei labirinti generati casualmente, tramite gli algoritmi di ricerca BFS e DFS.</a:t>
            </a:r>
          </a:p>
          <a:p>
            <a:pPr lvl="0"/>
            <a:r>
              <a:rPr lang="it-IT" sz="2500" dirty="0">
                <a:solidFill>
                  <a:schemeClr val="bg1"/>
                </a:solidFill>
                <a:latin typeface="Agency FB" pitchFamily="34"/>
              </a:rPr>
              <a:t>Abbiamo realizzato un programma in Java, gestendo nella parte logica l’implementazione degli algoritmi, la generazione del labirinto e la struttura delle caselle di quest’ultimo.</a:t>
            </a:r>
          </a:p>
          <a:p>
            <a:pPr lvl="0"/>
            <a:r>
              <a:rPr lang="it-IT" sz="2500" dirty="0">
                <a:solidFill>
                  <a:schemeClr val="bg1"/>
                </a:solidFill>
                <a:latin typeface="Agency FB" pitchFamily="34"/>
              </a:rPr>
              <a:t>Nella parte grafica, invece, mostriamo le soluzioni trovate da BFS e DFS sul labirinto generato.</a:t>
            </a:r>
          </a:p>
          <a:p>
            <a:pPr lvl="0"/>
            <a:endParaRPr lang="it-IT" sz="2500" dirty="0">
              <a:solidFill>
                <a:schemeClr val="bg1"/>
              </a:solidFill>
              <a:latin typeface="Agency FB" pitchFamily="34"/>
            </a:endParaRPr>
          </a:p>
          <a:p>
            <a:pPr lvl="0"/>
            <a:endParaRPr lang="it-IT" sz="2500" dirty="0">
              <a:solidFill>
                <a:schemeClr val="bg1"/>
              </a:solidFill>
              <a:latin typeface="Agency FB" pitchFamily="34"/>
            </a:endParaRPr>
          </a:p>
          <a:p>
            <a:pPr lvl="0"/>
            <a:endParaRPr lang="it-IT" dirty="0">
              <a:latin typeface="Agency FB" pitchFamily="34"/>
            </a:endParaRPr>
          </a:p>
          <a:p>
            <a:pPr lvl="0"/>
            <a:endParaRPr lang="it-IT" dirty="0">
              <a:latin typeface="Agency FB" pitchFamily="3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753272-0177-4B87-A5DC-E130791B9C0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algn="l"/>
            <a:r>
              <a:rPr lang="it-IT" sz="5400" b="1" dirty="0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gency FB" pitchFamily="34"/>
              </a:rPr>
              <a:t>Organizzazione classi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BE03910-0B97-4D5B-A55A-FE1FAE42A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050" y="1958975"/>
            <a:ext cx="2129537" cy="221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37059"/>
      </p:ext>
    </p:extLst>
  </p:cSld>
  <p:clrMapOvr>
    <a:masterClrMapping/>
  </p:clrMapOvr>
</p:sld>
</file>

<file path=ppt/theme/theme1.xml><?xml version="1.0" encoding="utf-8"?>
<a:theme xmlns:a="http://schemas.openxmlformats.org/drawingml/2006/main" name="Predefini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apositiva titol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658</Words>
  <Application>Microsoft Office PowerPoint</Application>
  <PresentationFormat>Personalizzato</PresentationFormat>
  <Paragraphs>111</Paragraphs>
  <Slides>14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14</vt:i4>
      </vt:variant>
    </vt:vector>
  </HeadingPairs>
  <TitlesOfParts>
    <vt:vector size="26" baseType="lpstr">
      <vt:lpstr>Agency FB</vt:lpstr>
      <vt:lpstr>Helvetica</vt:lpstr>
      <vt:lpstr>Calibri</vt:lpstr>
      <vt:lpstr>Arial</vt:lpstr>
      <vt:lpstr>Liberation Sans</vt:lpstr>
      <vt:lpstr>Calibri Light</vt:lpstr>
      <vt:lpstr>StarSymbol</vt:lpstr>
      <vt:lpstr>Cambria Math</vt:lpstr>
      <vt:lpstr>Liberation Serif</vt:lpstr>
      <vt:lpstr>Predefinito</vt:lpstr>
      <vt:lpstr>Diapositiva titolo</vt:lpstr>
      <vt:lpstr>Tema di Office</vt:lpstr>
      <vt:lpstr>Presentazione standard di PowerPoint</vt:lpstr>
      <vt:lpstr>Tecniche risolutive</vt:lpstr>
      <vt:lpstr>BFS</vt:lpstr>
      <vt:lpstr>Funzionamento BFS</vt:lpstr>
      <vt:lpstr>DFS</vt:lpstr>
      <vt:lpstr>Funzionamento DFS</vt:lpstr>
      <vt:lpstr>BFS vs DFS</vt:lpstr>
      <vt:lpstr>Progetto</vt:lpstr>
      <vt:lpstr>Organizzazione classi</vt:lpstr>
      <vt:lpstr>Implementazione BFS e DFS</vt:lpstr>
      <vt:lpstr>Controlli e movimenti sul labirinto</vt:lpstr>
      <vt:lpstr>Struttura labirinto e caselle</vt:lpstr>
      <vt:lpstr>Interfaccia grafica</vt:lpstr>
      <vt:lpstr>Link e contatti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Davide</dc:creator>
  <cp:lastModifiedBy>DAVIDE RUSSO</cp:lastModifiedBy>
  <cp:revision>32</cp:revision>
  <dcterms:created xsi:type="dcterms:W3CDTF">2021-06-23T10:57:51Z</dcterms:created>
  <dcterms:modified xsi:type="dcterms:W3CDTF">2021-06-29T15:07:44Z</dcterms:modified>
</cp:coreProperties>
</file>