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7" r:id="rId5"/>
    <p:sldId id="268" r:id="rId6"/>
    <p:sldId id="310" r:id="rId7"/>
    <p:sldId id="267" r:id="rId8"/>
    <p:sldId id="285" r:id="rId9"/>
    <p:sldId id="311" r:id="rId10"/>
    <p:sldId id="278" r:id="rId11"/>
    <p:sldId id="286" r:id="rId12"/>
    <p:sldId id="287" r:id="rId13"/>
    <p:sldId id="273" r:id="rId14"/>
    <p:sldId id="302" r:id="rId15"/>
    <p:sldId id="303" r:id="rId16"/>
    <p:sldId id="305" r:id="rId17"/>
    <p:sldId id="306" r:id="rId18"/>
    <p:sldId id="307" r:id="rId19"/>
    <p:sldId id="309" r:id="rId20"/>
    <p:sldId id="312" r:id="rId21"/>
    <p:sldId id="304" r:id="rId22"/>
    <p:sldId id="318" r:id="rId23"/>
    <p:sldId id="319" r:id="rId24"/>
    <p:sldId id="281" r:id="rId25"/>
    <p:sldId id="317" r:id="rId26"/>
    <p:sldId id="316" r:id="rId27"/>
    <p:sldId id="315" r:id="rId28"/>
    <p:sldId id="308" r:id="rId29"/>
    <p:sldId id="322" r:id="rId30"/>
    <p:sldId id="323" r:id="rId31"/>
    <p:sldId id="314" r:id="rId32"/>
    <p:sldId id="290" r:id="rId33"/>
    <p:sldId id="324" r:id="rId34"/>
    <p:sldId id="313" r:id="rId35"/>
    <p:sldId id="320" r:id="rId36"/>
    <p:sldId id="289" r:id="rId37"/>
    <p:sldId id="301" r:id="rId38"/>
    <p:sldId id="300" r:id="rId39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1065" autoAdjust="0"/>
  </p:normalViewPr>
  <p:slideViewPr>
    <p:cSldViewPr>
      <p:cViewPr>
        <p:scale>
          <a:sx n="66" d="100"/>
          <a:sy n="66" d="100"/>
        </p:scale>
        <p:origin x="1315" y="-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8E4-6D13-4E8C-A991-0AF24DC9A88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CH"/>
        </a:p>
      </dgm:t>
    </dgm:pt>
    <dgm:pt modelId="{9289198A-FE41-417F-B1F9-F6F614638DF6}">
      <dgm:prSet phldrT="[Testo]"/>
      <dgm:spPr/>
      <dgm:t>
        <a:bodyPr/>
        <a:lstStyle/>
        <a:p>
          <a:r>
            <a:rPr lang="it-CH"/>
            <a:t>Inserimento testo</a:t>
          </a:r>
        </a:p>
      </dgm:t>
    </dgm:pt>
    <dgm:pt modelId="{D9A82E5E-F195-4C0F-8934-9500FE611E34}" type="parTrans" cxnId="{DACB5087-1BEB-4203-9B70-672F6297E369}">
      <dgm:prSet/>
      <dgm:spPr/>
      <dgm:t>
        <a:bodyPr/>
        <a:lstStyle/>
        <a:p>
          <a:endParaRPr lang="it-CH"/>
        </a:p>
      </dgm:t>
    </dgm:pt>
    <dgm:pt modelId="{DD7239AB-876D-450E-A6DD-638957D78A8C}" type="sibTrans" cxnId="{DACB5087-1BEB-4203-9B70-672F6297E369}">
      <dgm:prSet/>
      <dgm:spPr/>
      <dgm:t>
        <a:bodyPr/>
        <a:lstStyle/>
        <a:p>
          <a:endParaRPr lang="it-CH"/>
        </a:p>
      </dgm:t>
    </dgm:pt>
    <dgm:pt modelId="{F23A1500-83FF-4717-9361-4664CCE4297B}">
      <dgm:prSet phldrT="[Testo]"/>
      <dgm:spPr/>
      <dgm:t>
        <a:bodyPr/>
        <a:lstStyle/>
        <a:p>
          <a:r>
            <a:rPr lang="it-CH"/>
            <a:t>Codifica</a:t>
          </a:r>
        </a:p>
      </dgm:t>
    </dgm:pt>
    <dgm:pt modelId="{2F21A0A2-9A7C-4417-922D-0FED86345522}" type="parTrans" cxnId="{23D8AA74-AD3F-44A9-B33C-64C350D720E0}">
      <dgm:prSet/>
      <dgm:spPr/>
      <dgm:t>
        <a:bodyPr/>
        <a:lstStyle/>
        <a:p>
          <a:endParaRPr lang="it-CH"/>
        </a:p>
      </dgm:t>
    </dgm:pt>
    <dgm:pt modelId="{DBAE9A60-182C-4C85-ACC2-6F7138921E11}" type="sibTrans" cxnId="{23D8AA74-AD3F-44A9-B33C-64C350D720E0}">
      <dgm:prSet/>
      <dgm:spPr/>
      <dgm:t>
        <a:bodyPr/>
        <a:lstStyle/>
        <a:p>
          <a:endParaRPr lang="it-CH"/>
        </a:p>
      </dgm:t>
    </dgm:pt>
    <dgm:pt modelId="{CAA18B2F-AD05-4D16-A64A-B47565B968A5}">
      <dgm:prSet phldrT="[Testo]"/>
      <dgm:spPr/>
      <dgm:t>
        <a:bodyPr/>
        <a:lstStyle/>
        <a:p>
          <a:r>
            <a:rPr lang="it-CH"/>
            <a:t>Salvataggio database, invio codice ad arduino</a:t>
          </a:r>
        </a:p>
      </dgm:t>
    </dgm:pt>
    <dgm:pt modelId="{119C1DE2-CE50-422F-B094-DBEFEAF6377B}" type="parTrans" cxnId="{0F7DEDCE-6EBA-4B33-B0DE-06299BC655CA}">
      <dgm:prSet/>
      <dgm:spPr/>
      <dgm:t>
        <a:bodyPr/>
        <a:lstStyle/>
        <a:p>
          <a:endParaRPr lang="it-CH"/>
        </a:p>
      </dgm:t>
    </dgm:pt>
    <dgm:pt modelId="{7848A41C-ECCC-41EF-BA9C-47F45A34D9AC}" type="sibTrans" cxnId="{0F7DEDCE-6EBA-4B33-B0DE-06299BC655CA}">
      <dgm:prSet/>
      <dgm:spPr/>
      <dgm:t>
        <a:bodyPr/>
        <a:lstStyle/>
        <a:p>
          <a:endParaRPr lang="it-CH"/>
        </a:p>
      </dgm:t>
    </dgm:pt>
    <dgm:pt modelId="{E29CC6DD-8A9A-49E0-A754-25D147CD0709}">
      <dgm:prSet phldrT="[Testo]"/>
      <dgm:spPr/>
      <dgm:t>
        <a:bodyPr/>
        <a:lstStyle/>
        <a:p>
          <a:r>
            <a:rPr lang="it-CH" dirty="0"/>
            <a:t>Azionamento elettrovalvola </a:t>
          </a:r>
        </a:p>
      </dgm:t>
    </dgm:pt>
    <dgm:pt modelId="{BB0F9938-BA2E-4673-B2BF-4A81E69A390B}" type="parTrans" cxnId="{2D95521B-A9DD-4D1E-B40C-9F8B58F9E75F}">
      <dgm:prSet/>
      <dgm:spPr/>
      <dgm:t>
        <a:bodyPr/>
        <a:lstStyle/>
        <a:p>
          <a:endParaRPr lang="it-CH"/>
        </a:p>
      </dgm:t>
    </dgm:pt>
    <dgm:pt modelId="{1EFDFD5D-BF87-4CFE-94E4-CA7B87E30AB1}" type="sibTrans" cxnId="{2D95521B-A9DD-4D1E-B40C-9F8B58F9E75F}">
      <dgm:prSet/>
      <dgm:spPr/>
      <dgm:t>
        <a:bodyPr/>
        <a:lstStyle/>
        <a:p>
          <a:endParaRPr lang="it-CH"/>
        </a:p>
      </dgm:t>
    </dgm:pt>
    <dgm:pt modelId="{BE5868D5-F822-442F-874E-1532DD96E86B}">
      <dgm:prSet phldrT="[Testo]"/>
      <dgm:spPr/>
      <dgm:t>
        <a:bodyPr/>
        <a:lstStyle/>
        <a:p>
          <a:r>
            <a:rPr lang="it-CH"/>
            <a:t>Lettura frequenta e stampa su LCD</a:t>
          </a:r>
        </a:p>
      </dgm:t>
    </dgm:pt>
    <dgm:pt modelId="{DEE7B121-FC00-4908-8B2A-C31E0FD45D7E}" type="parTrans" cxnId="{90B8FD43-076E-4C8D-9B20-86915F1FBA42}">
      <dgm:prSet/>
      <dgm:spPr/>
      <dgm:t>
        <a:bodyPr/>
        <a:lstStyle/>
        <a:p>
          <a:endParaRPr lang="it-CH"/>
        </a:p>
      </dgm:t>
    </dgm:pt>
    <dgm:pt modelId="{EB93C8FC-5989-46E1-BA37-C3BFBD9E7B8C}" type="sibTrans" cxnId="{90B8FD43-076E-4C8D-9B20-86915F1FBA42}">
      <dgm:prSet/>
      <dgm:spPr/>
      <dgm:t>
        <a:bodyPr/>
        <a:lstStyle/>
        <a:p>
          <a:endParaRPr lang="it-CH"/>
        </a:p>
      </dgm:t>
    </dgm:pt>
    <dgm:pt modelId="{2F871ED5-83EC-42EC-9FA7-4FBAD18AD3CC}" type="pres">
      <dgm:prSet presAssocID="{540948E4-6D13-4E8C-A991-0AF24DC9A8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CH"/>
        </a:p>
      </dgm:t>
    </dgm:pt>
    <dgm:pt modelId="{A902EA4C-E3F4-4ACD-BA77-BB098A51F3AD}" type="pres">
      <dgm:prSet presAssocID="{9289198A-FE41-417F-B1F9-F6F614638DF6}" presName="parentText" presStyleLbl="node1" presStyleIdx="0" presStyleCnt="5" custLinFactY="-61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68E5D1C9-368F-4E73-AF13-A8A98F37AFE9}" type="pres">
      <dgm:prSet presAssocID="{DD7239AB-876D-450E-A6DD-638957D78A8C}" presName="spacer" presStyleCnt="0"/>
      <dgm:spPr/>
      <dgm:t>
        <a:bodyPr/>
        <a:lstStyle/>
        <a:p>
          <a:endParaRPr lang="it-CH"/>
        </a:p>
      </dgm:t>
    </dgm:pt>
    <dgm:pt modelId="{4FB3A4DC-AEDA-4747-94C6-98BF6D78D9B3}" type="pres">
      <dgm:prSet presAssocID="{F23A1500-83FF-4717-9361-4664CCE4297B}" presName="parentText" presStyleLbl="node1" presStyleIdx="1" presStyleCnt="5" custLinFactY="-51151" custLinFactNeighborX="5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7890F463-8683-4636-9835-4C3F81BE32D3}" type="pres">
      <dgm:prSet presAssocID="{DBAE9A60-182C-4C85-ACC2-6F7138921E11}" presName="spacer" presStyleCnt="0"/>
      <dgm:spPr/>
      <dgm:t>
        <a:bodyPr/>
        <a:lstStyle/>
        <a:p>
          <a:endParaRPr lang="it-CH"/>
        </a:p>
      </dgm:t>
    </dgm:pt>
    <dgm:pt modelId="{728B4162-4DC0-4578-AAE9-C7EF4C6B2972}" type="pres">
      <dgm:prSet presAssocID="{CAA18B2F-AD05-4D16-A64A-B47565B968A5}" presName="parentText" presStyleLbl="node1" presStyleIdx="2" presStyleCnt="5" custLinFactY="-40341" custLinFactNeighborX="3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6466A469-907A-42BE-8F6E-D101B0CFA016}" type="pres">
      <dgm:prSet presAssocID="{7848A41C-ECCC-41EF-BA9C-47F45A34D9AC}" presName="spacer" presStyleCnt="0"/>
      <dgm:spPr/>
      <dgm:t>
        <a:bodyPr/>
        <a:lstStyle/>
        <a:p>
          <a:endParaRPr lang="it-CH"/>
        </a:p>
      </dgm:t>
    </dgm:pt>
    <dgm:pt modelId="{39A06DF4-8F88-4FC6-A651-39FB0AAFC42A}" type="pres">
      <dgm:prSet presAssocID="{E29CC6DD-8A9A-49E0-A754-25D147CD0709}" presName="parentText" presStyleLbl="node1" presStyleIdx="3" presStyleCnt="5" custLinFactY="-29530" custLinFactNeighborX="5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5D8D3D6A-07B4-4804-9642-24874C4A617F}" type="pres">
      <dgm:prSet presAssocID="{1EFDFD5D-BF87-4CFE-94E4-CA7B87E30AB1}" presName="spacer" presStyleCnt="0"/>
      <dgm:spPr/>
      <dgm:t>
        <a:bodyPr/>
        <a:lstStyle/>
        <a:p>
          <a:endParaRPr lang="it-CH"/>
        </a:p>
      </dgm:t>
    </dgm:pt>
    <dgm:pt modelId="{52607EEB-3A5C-455B-AED1-4A9383746F18}" type="pres">
      <dgm:prSet presAssocID="{BE5868D5-F822-442F-874E-1532DD96E86B}" presName="parentText" presStyleLbl="node1" presStyleIdx="4" presStyleCnt="5" custLinFactY="-187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0B16EF13-20AE-4916-B556-19C92F0F81FF}" type="presOf" srcId="{540948E4-6D13-4E8C-A991-0AF24DC9A88B}" destId="{2F871ED5-83EC-42EC-9FA7-4FBAD18AD3CC}" srcOrd="0" destOrd="0" presId="urn:microsoft.com/office/officeart/2005/8/layout/vList2"/>
    <dgm:cxn modelId="{23D8AA74-AD3F-44A9-B33C-64C350D720E0}" srcId="{540948E4-6D13-4E8C-A991-0AF24DC9A88B}" destId="{F23A1500-83FF-4717-9361-4664CCE4297B}" srcOrd="1" destOrd="0" parTransId="{2F21A0A2-9A7C-4417-922D-0FED86345522}" sibTransId="{DBAE9A60-182C-4C85-ACC2-6F7138921E11}"/>
    <dgm:cxn modelId="{DACB5087-1BEB-4203-9B70-672F6297E369}" srcId="{540948E4-6D13-4E8C-A991-0AF24DC9A88B}" destId="{9289198A-FE41-417F-B1F9-F6F614638DF6}" srcOrd="0" destOrd="0" parTransId="{D9A82E5E-F195-4C0F-8934-9500FE611E34}" sibTransId="{DD7239AB-876D-450E-A6DD-638957D78A8C}"/>
    <dgm:cxn modelId="{78452440-6928-46FB-A9FA-767A30790951}" type="presOf" srcId="{E29CC6DD-8A9A-49E0-A754-25D147CD0709}" destId="{39A06DF4-8F88-4FC6-A651-39FB0AAFC42A}" srcOrd="0" destOrd="0" presId="urn:microsoft.com/office/officeart/2005/8/layout/vList2"/>
    <dgm:cxn modelId="{8FCF714E-8EF1-4B76-8683-50B19646B78C}" type="presOf" srcId="{9289198A-FE41-417F-B1F9-F6F614638DF6}" destId="{A902EA4C-E3F4-4ACD-BA77-BB098A51F3AD}" srcOrd="0" destOrd="0" presId="urn:microsoft.com/office/officeart/2005/8/layout/vList2"/>
    <dgm:cxn modelId="{2D95521B-A9DD-4D1E-B40C-9F8B58F9E75F}" srcId="{540948E4-6D13-4E8C-A991-0AF24DC9A88B}" destId="{E29CC6DD-8A9A-49E0-A754-25D147CD0709}" srcOrd="3" destOrd="0" parTransId="{BB0F9938-BA2E-4673-B2BF-4A81E69A390B}" sibTransId="{1EFDFD5D-BF87-4CFE-94E4-CA7B87E30AB1}"/>
    <dgm:cxn modelId="{0F7DEDCE-6EBA-4B33-B0DE-06299BC655CA}" srcId="{540948E4-6D13-4E8C-A991-0AF24DC9A88B}" destId="{CAA18B2F-AD05-4D16-A64A-B47565B968A5}" srcOrd="2" destOrd="0" parTransId="{119C1DE2-CE50-422F-B094-DBEFEAF6377B}" sibTransId="{7848A41C-ECCC-41EF-BA9C-47F45A34D9AC}"/>
    <dgm:cxn modelId="{A36E5552-A8B9-4925-A781-BDCDD3DD8446}" type="presOf" srcId="{F23A1500-83FF-4717-9361-4664CCE4297B}" destId="{4FB3A4DC-AEDA-4747-94C6-98BF6D78D9B3}" srcOrd="0" destOrd="0" presId="urn:microsoft.com/office/officeart/2005/8/layout/vList2"/>
    <dgm:cxn modelId="{52735DC8-113A-4813-B73A-F2FDE987B2E1}" type="presOf" srcId="{BE5868D5-F822-442F-874E-1532DD96E86B}" destId="{52607EEB-3A5C-455B-AED1-4A9383746F18}" srcOrd="0" destOrd="0" presId="urn:microsoft.com/office/officeart/2005/8/layout/vList2"/>
    <dgm:cxn modelId="{579DF239-961E-491F-91FB-01CF5BB0D839}" type="presOf" srcId="{CAA18B2F-AD05-4D16-A64A-B47565B968A5}" destId="{728B4162-4DC0-4578-AAE9-C7EF4C6B2972}" srcOrd="0" destOrd="0" presId="urn:microsoft.com/office/officeart/2005/8/layout/vList2"/>
    <dgm:cxn modelId="{90B8FD43-076E-4C8D-9B20-86915F1FBA42}" srcId="{540948E4-6D13-4E8C-A991-0AF24DC9A88B}" destId="{BE5868D5-F822-442F-874E-1532DD96E86B}" srcOrd="4" destOrd="0" parTransId="{DEE7B121-FC00-4908-8B2A-C31E0FD45D7E}" sibTransId="{EB93C8FC-5989-46E1-BA37-C3BFBD9E7B8C}"/>
    <dgm:cxn modelId="{263E32D8-7452-4DF2-89F5-2766D9BB15C7}" type="presParOf" srcId="{2F871ED5-83EC-42EC-9FA7-4FBAD18AD3CC}" destId="{A902EA4C-E3F4-4ACD-BA77-BB098A51F3AD}" srcOrd="0" destOrd="0" presId="urn:microsoft.com/office/officeart/2005/8/layout/vList2"/>
    <dgm:cxn modelId="{193AE195-BB70-4669-A45A-55FE48C4C342}" type="presParOf" srcId="{2F871ED5-83EC-42EC-9FA7-4FBAD18AD3CC}" destId="{68E5D1C9-368F-4E73-AF13-A8A98F37AFE9}" srcOrd="1" destOrd="0" presId="urn:microsoft.com/office/officeart/2005/8/layout/vList2"/>
    <dgm:cxn modelId="{E1250C95-ADEF-44A9-9A4A-A2C5E18B92AB}" type="presParOf" srcId="{2F871ED5-83EC-42EC-9FA7-4FBAD18AD3CC}" destId="{4FB3A4DC-AEDA-4747-94C6-98BF6D78D9B3}" srcOrd="2" destOrd="0" presId="urn:microsoft.com/office/officeart/2005/8/layout/vList2"/>
    <dgm:cxn modelId="{B9E519A3-9667-413E-81CE-102EFD6CAEFF}" type="presParOf" srcId="{2F871ED5-83EC-42EC-9FA7-4FBAD18AD3CC}" destId="{7890F463-8683-4636-9835-4C3F81BE32D3}" srcOrd="3" destOrd="0" presId="urn:microsoft.com/office/officeart/2005/8/layout/vList2"/>
    <dgm:cxn modelId="{438656CB-9A56-4A3B-B485-EBAAC7CF8233}" type="presParOf" srcId="{2F871ED5-83EC-42EC-9FA7-4FBAD18AD3CC}" destId="{728B4162-4DC0-4578-AAE9-C7EF4C6B2972}" srcOrd="4" destOrd="0" presId="urn:microsoft.com/office/officeart/2005/8/layout/vList2"/>
    <dgm:cxn modelId="{90E5C8A9-EE6C-4607-9E4E-AB0C783BCEE7}" type="presParOf" srcId="{2F871ED5-83EC-42EC-9FA7-4FBAD18AD3CC}" destId="{6466A469-907A-42BE-8F6E-D101B0CFA016}" srcOrd="5" destOrd="0" presId="urn:microsoft.com/office/officeart/2005/8/layout/vList2"/>
    <dgm:cxn modelId="{E497AC52-6C14-4047-A205-F223DC46AD8E}" type="presParOf" srcId="{2F871ED5-83EC-42EC-9FA7-4FBAD18AD3CC}" destId="{39A06DF4-8F88-4FC6-A651-39FB0AAFC42A}" srcOrd="6" destOrd="0" presId="urn:microsoft.com/office/officeart/2005/8/layout/vList2"/>
    <dgm:cxn modelId="{D36F4C7E-1B1D-42BB-BAD8-4737D7FB918A}" type="presParOf" srcId="{2F871ED5-83EC-42EC-9FA7-4FBAD18AD3CC}" destId="{5D8D3D6A-07B4-4804-9642-24874C4A617F}" srcOrd="7" destOrd="0" presId="urn:microsoft.com/office/officeart/2005/8/layout/vList2"/>
    <dgm:cxn modelId="{79E45260-935F-4C5F-A32E-34C20B5B0C49}" type="presParOf" srcId="{2F871ED5-83EC-42EC-9FA7-4FBAD18AD3CC}" destId="{52607EEB-3A5C-455B-AED1-4A9383746F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EA4C-E3F4-4ACD-BA77-BB098A51F3AD}">
      <dsp:nvSpPr>
        <dsp:cNvPr id="0" name=""/>
        <dsp:cNvSpPr/>
      </dsp:nvSpPr>
      <dsp:spPr>
        <a:xfrm>
          <a:off x="0" y="288031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Inserimento testo</a:t>
          </a:r>
        </a:p>
      </dsp:txBody>
      <dsp:txXfrm>
        <a:off x="25759" y="313790"/>
        <a:ext cx="5396782" cy="476152"/>
      </dsp:txXfrm>
    </dsp:sp>
    <dsp:sp modelId="{4FB3A4DC-AEDA-4747-94C6-98BF6D78D9B3}">
      <dsp:nvSpPr>
        <dsp:cNvPr id="0" name=""/>
        <dsp:cNvSpPr/>
      </dsp:nvSpPr>
      <dsp:spPr>
        <a:xfrm>
          <a:off x="0" y="936102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Codifica</a:t>
          </a:r>
        </a:p>
      </dsp:txBody>
      <dsp:txXfrm>
        <a:off x="25759" y="961861"/>
        <a:ext cx="5396782" cy="476152"/>
      </dsp:txXfrm>
    </dsp:sp>
    <dsp:sp modelId="{728B4162-4DC0-4578-AAE9-C7EF4C6B2972}">
      <dsp:nvSpPr>
        <dsp:cNvPr id="0" name=""/>
        <dsp:cNvSpPr/>
      </dsp:nvSpPr>
      <dsp:spPr>
        <a:xfrm>
          <a:off x="0" y="1584173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Salvataggio database, invio codice ad arduino</a:t>
          </a:r>
        </a:p>
      </dsp:txBody>
      <dsp:txXfrm>
        <a:off x="25759" y="1609932"/>
        <a:ext cx="5396782" cy="476152"/>
      </dsp:txXfrm>
    </dsp:sp>
    <dsp:sp modelId="{39A06DF4-8F88-4FC6-A651-39FB0AAFC42A}">
      <dsp:nvSpPr>
        <dsp:cNvPr id="0" name=""/>
        <dsp:cNvSpPr/>
      </dsp:nvSpPr>
      <dsp:spPr>
        <a:xfrm>
          <a:off x="0" y="2232250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 dirty="0"/>
            <a:t>Azionamento elettrovalvola </a:t>
          </a:r>
        </a:p>
      </dsp:txBody>
      <dsp:txXfrm>
        <a:off x="25759" y="2258009"/>
        <a:ext cx="5396782" cy="476152"/>
      </dsp:txXfrm>
    </dsp:sp>
    <dsp:sp modelId="{52607EEB-3A5C-455B-AED1-4A9383746F18}">
      <dsp:nvSpPr>
        <dsp:cNvPr id="0" name=""/>
        <dsp:cNvSpPr/>
      </dsp:nvSpPr>
      <dsp:spPr>
        <a:xfrm>
          <a:off x="0" y="2880321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Lettura frequenta e stampa su LCD</a:t>
          </a:r>
        </a:p>
      </dsp:txBody>
      <dsp:txXfrm>
        <a:off x="25759" y="2906080"/>
        <a:ext cx="53967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09/03/2018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250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399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09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11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87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61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2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32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67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21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60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37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7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EF9B-A500-41B6-8F1C-893813E9A898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BBD-5BEA-4971-A6C4-42E94AF7CB5F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6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9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961-63CE-49AB-921E-1CE3DDEFC80A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6F5F-3C86-4285-A86F-35EFBBDD7800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34E-14EC-4041-A597-EE22FC16794F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192-1BF7-4994-9CBA-74265F19F4C1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DD40-7EBA-46D0-A855-62759524AC7A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9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07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1F9867D3-FC26-40B1-8BB9-B19FF8D6CD45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E21F-92EE-4289-AFFB-9252D957F459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09/03/2018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958080"/>
          </a:xfrm>
        </p:spPr>
        <p:txBody>
          <a:bodyPr rtlCol="0"/>
          <a:lstStyle/>
          <a:p>
            <a:pPr rtl="0"/>
            <a:r>
              <a:rPr lang="it-IT" dirty="0" smtClean="0"/>
              <a:t>Codice Morse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96994" y="4455621"/>
            <a:ext cx="10058551" cy="1143000"/>
          </a:xfrm>
        </p:spPr>
        <p:txBody>
          <a:bodyPr rtlCol="0"/>
          <a:lstStyle/>
          <a:p>
            <a:pPr rtl="0"/>
            <a:r>
              <a:rPr lang="it-IT" sz="2000" dirty="0" smtClean="0"/>
              <a:t>Federico agosta, Alessandro </a:t>
            </a:r>
            <a:r>
              <a:rPr lang="it-IT" sz="2000" dirty="0" err="1" smtClean="0"/>
              <a:t>gomes</a:t>
            </a:r>
            <a:r>
              <a:rPr lang="it-IT" sz="2000" dirty="0" smtClean="0"/>
              <a:t>, </a:t>
            </a:r>
            <a:r>
              <a:rPr lang="it-IT" sz="2000" dirty="0" err="1" smtClean="0"/>
              <a:t>davide</a:t>
            </a:r>
            <a:r>
              <a:rPr lang="it-IT" sz="2000" dirty="0" smtClean="0"/>
              <a:t> paradiso </a:t>
            </a:r>
          </a:p>
          <a:p>
            <a:pPr rtl="0"/>
            <a:r>
              <a:rPr lang="it-IT" sz="2000" dirty="0" smtClean="0"/>
              <a:t>e Patrick sartori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Progettazione - database</a:t>
            </a:r>
            <a:endParaRPr lang="it-IT" dirty="0"/>
          </a:p>
        </p:txBody>
      </p:sp>
      <p:pic>
        <p:nvPicPr>
          <p:cNvPr id="1026" name="Picture 2" descr="Risultati immagini pe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364135"/>
            <a:ext cx="3966195" cy="25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0" y="2636912"/>
            <a:ext cx="5284440" cy="24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4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elettrovalvola</a:t>
            </a:r>
            <a:endParaRPr lang="en-US" dirty="0"/>
          </a:p>
        </p:txBody>
      </p:sp>
      <p:pic>
        <p:nvPicPr>
          <p:cNvPr id="3" name="Picture 10" descr="Risultati immagini per valv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2384474"/>
            <a:ext cx="1821582" cy="14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878388" y="2572026"/>
            <a:ext cx="2736304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sz="3600" dirty="0" smtClean="0"/>
              <a:t>x1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sz="3600" dirty="0" smtClean="0"/>
              <a:t>x3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sz="3600" dirty="0" smtClean="0"/>
              <a:t>x7</a:t>
            </a:r>
          </a:p>
        </p:txBody>
      </p:sp>
      <p:pic>
        <p:nvPicPr>
          <p:cNvPr id="6" name="Picture 8" descr="Risultati immagini per gocce acq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4188458"/>
            <a:ext cx="1188939" cy="8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isultati immagini per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780928"/>
            <a:ext cx="3438130" cy="24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98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elettrovalvola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38" y="1916832"/>
            <a:ext cx="7176892" cy="4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01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– sensore infrarossi</a:t>
            </a:r>
            <a:endParaRPr lang="en-US" dirty="0"/>
          </a:p>
        </p:txBody>
      </p:sp>
      <p:grpSp>
        <p:nvGrpSpPr>
          <p:cNvPr id="3" name="Gruppo 2"/>
          <p:cNvGrpSpPr/>
          <p:nvPr/>
        </p:nvGrpSpPr>
        <p:grpSpPr>
          <a:xfrm>
            <a:off x="854582" y="1804829"/>
            <a:ext cx="3029561" cy="2024625"/>
            <a:chOff x="336431" y="-251081"/>
            <a:chExt cx="3602966" cy="2968402"/>
          </a:xfrm>
        </p:grpSpPr>
        <p:sp>
          <p:nvSpPr>
            <p:cNvPr id="4" name="Rettangolo 3"/>
            <p:cNvSpPr/>
            <p:nvPr/>
          </p:nvSpPr>
          <p:spPr>
            <a:xfrm>
              <a:off x="336431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D</a:t>
              </a:r>
              <a:endParaRPr lang="it-CH" sz="7200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3206152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E</a:t>
              </a:r>
              <a:endParaRPr lang="it-CH" sz="7200" dirty="0"/>
            </a:p>
          </p:txBody>
        </p:sp>
        <p:pic>
          <p:nvPicPr>
            <p:cNvPr id="6" name="Picture 2" descr="Risultati immagini per gocci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942" y="-251081"/>
              <a:ext cx="811798" cy="81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isultati immagini per frequenza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86" y="1099870"/>
              <a:ext cx="2366111" cy="10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Freccia a destra 7"/>
          <p:cNvSpPr/>
          <p:nvPr/>
        </p:nvSpPr>
        <p:spPr>
          <a:xfrm>
            <a:off x="5257353" y="3636312"/>
            <a:ext cx="2393668" cy="10120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9" name="Gruppo 8"/>
          <p:cNvGrpSpPr/>
          <p:nvPr/>
        </p:nvGrpSpPr>
        <p:grpSpPr>
          <a:xfrm>
            <a:off x="8745375" y="2304946"/>
            <a:ext cx="3029561" cy="1470931"/>
            <a:chOff x="8243978" y="560717"/>
            <a:chExt cx="3602966" cy="2156604"/>
          </a:xfrm>
        </p:grpSpPr>
        <p:sp>
          <p:nvSpPr>
            <p:cNvPr id="10" name="Rettangolo 9"/>
            <p:cNvSpPr/>
            <p:nvPr/>
          </p:nvSpPr>
          <p:spPr>
            <a:xfrm>
              <a:off x="8243978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D</a:t>
              </a:r>
              <a:endParaRPr lang="it-CH" sz="72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1113699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E</a:t>
              </a:r>
              <a:endParaRPr lang="it-CH" sz="7200" dirty="0"/>
            </a:p>
          </p:txBody>
        </p:sp>
        <p:pic>
          <p:nvPicPr>
            <p:cNvPr id="12" name="Picture 4" descr="Risultati immagini per frequenza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333" y="1099870"/>
              <a:ext cx="2366111" cy="10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isultati immagini per gocci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084" y="905773"/>
              <a:ext cx="811798" cy="81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/>
          <p:cNvGrpSpPr/>
          <p:nvPr/>
        </p:nvGrpSpPr>
        <p:grpSpPr>
          <a:xfrm>
            <a:off x="1965693" y="4077072"/>
            <a:ext cx="807342" cy="1998634"/>
            <a:chOff x="1677767" y="2717321"/>
            <a:chExt cx="960148" cy="2930296"/>
          </a:xfrm>
        </p:grpSpPr>
        <p:sp>
          <p:nvSpPr>
            <p:cNvPr id="15" name="Freccia a destra 14"/>
            <p:cNvSpPr/>
            <p:nvPr/>
          </p:nvSpPr>
          <p:spPr>
            <a:xfrm rot="5400000">
              <a:off x="1415968" y="2979120"/>
              <a:ext cx="1483745" cy="9601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1779371" y="4201067"/>
              <a:ext cx="7569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0</a:t>
              </a:r>
              <a:endParaRPr lang="it-CH" sz="8800" dirty="0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9873240" y="4091721"/>
            <a:ext cx="807342" cy="1998634"/>
            <a:chOff x="9585315" y="2717321"/>
            <a:chExt cx="960148" cy="2930296"/>
          </a:xfrm>
        </p:grpSpPr>
        <p:sp>
          <p:nvSpPr>
            <p:cNvPr id="18" name="Freccia a destra 17"/>
            <p:cNvSpPr/>
            <p:nvPr/>
          </p:nvSpPr>
          <p:spPr>
            <a:xfrm rot="5400000">
              <a:off x="9323516" y="2979120"/>
              <a:ext cx="1483745" cy="9601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9677514" y="4201067"/>
              <a:ext cx="7569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628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6112" y="332656"/>
            <a:ext cx="10055781" cy="1450757"/>
          </a:xfrm>
        </p:spPr>
        <p:txBody>
          <a:bodyPr/>
          <a:lstStyle/>
          <a:p>
            <a:r>
              <a:rPr lang="it-CH" dirty="0"/>
              <a:t>Progettazione – sensore infrarossi</a:t>
            </a:r>
            <a:endParaRPr lang="en-US" dirty="0"/>
          </a:p>
        </p:txBody>
      </p:sp>
      <p:grpSp>
        <p:nvGrpSpPr>
          <p:cNvPr id="3" name="Gruppo 2"/>
          <p:cNvGrpSpPr/>
          <p:nvPr/>
        </p:nvGrpSpPr>
        <p:grpSpPr>
          <a:xfrm>
            <a:off x="805293" y="2396806"/>
            <a:ext cx="10406600" cy="3082713"/>
            <a:chOff x="336431" y="-251081"/>
            <a:chExt cx="11510513" cy="5898698"/>
          </a:xfrm>
        </p:grpSpPr>
        <p:grpSp>
          <p:nvGrpSpPr>
            <p:cNvPr id="4" name="Gruppo 3"/>
            <p:cNvGrpSpPr/>
            <p:nvPr/>
          </p:nvGrpSpPr>
          <p:grpSpPr>
            <a:xfrm>
              <a:off x="336431" y="-251081"/>
              <a:ext cx="3602966" cy="2968402"/>
              <a:chOff x="336431" y="-251081"/>
              <a:chExt cx="3602966" cy="2968402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336431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D</a:t>
                </a:r>
                <a:endParaRPr lang="it-CH" sz="7200" dirty="0"/>
              </a:p>
            </p:txBody>
          </p:sp>
          <p:sp>
            <p:nvSpPr>
              <p:cNvPr id="18" name="Rettangolo 17"/>
              <p:cNvSpPr/>
              <p:nvPr/>
            </p:nvSpPr>
            <p:spPr>
              <a:xfrm>
                <a:off x="3206152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E</a:t>
                </a:r>
                <a:endParaRPr lang="it-CH" sz="7200" dirty="0"/>
              </a:p>
            </p:txBody>
          </p:sp>
          <p:pic>
            <p:nvPicPr>
              <p:cNvPr id="19" name="Picture 2" descr="Risultati immagini per goccia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942" y="-251081"/>
                <a:ext cx="811798" cy="81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Risultati immagini per frequenza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4786" y="1099870"/>
                <a:ext cx="2366111" cy="1017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Freccia a destra 4"/>
            <p:cNvSpPr/>
            <p:nvPr/>
          </p:nvSpPr>
          <p:spPr>
            <a:xfrm>
              <a:off x="4666891" y="905773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8243978" y="560717"/>
              <a:ext cx="3602966" cy="2156604"/>
              <a:chOff x="8243978" y="560717"/>
              <a:chExt cx="3602966" cy="2156604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8243978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D</a:t>
                </a:r>
                <a:endParaRPr lang="it-CH" sz="7200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11113699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E</a:t>
                </a:r>
                <a:endParaRPr lang="it-CH" sz="7200" dirty="0"/>
              </a:p>
            </p:txBody>
          </p:sp>
          <p:pic>
            <p:nvPicPr>
              <p:cNvPr id="15" name="Picture 4" descr="Risultati immagini per frequenza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2333" y="1099870"/>
                <a:ext cx="2366111" cy="1017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Risultati immagini per goccia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0084" y="905773"/>
                <a:ext cx="811798" cy="81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uppo 6"/>
            <p:cNvGrpSpPr/>
            <p:nvPr/>
          </p:nvGrpSpPr>
          <p:grpSpPr>
            <a:xfrm>
              <a:off x="1677767" y="2717321"/>
              <a:ext cx="960148" cy="2930296"/>
              <a:chOff x="1677767" y="2717321"/>
              <a:chExt cx="960148" cy="2930296"/>
            </a:xfrm>
          </p:grpSpPr>
          <p:sp>
            <p:nvSpPr>
              <p:cNvPr id="11" name="Freccia a destra 10"/>
              <p:cNvSpPr/>
              <p:nvPr/>
            </p:nvSpPr>
            <p:spPr>
              <a:xfrm rot="5400000">
                <a:off x="1415968" y="2979120"/>
                <a:ext cx="1483745" cy="96014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2" name="CasellaDiTesto 11"/>
              <p:cNvSpPr txBox="1"/>
              <p:nvPr/>
            </p:nvSpPr>
            <p:spPr>
              <a:xfrm>
                <a:off x="1779371" y="4201067"/>
                <a:ext cx="75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CH" sz="8800" dirty="0" smtClean="0"/>
                  <a:t>0</a:t>
                </a:r>
                <a:endParaRPr lang="it-CH" sz="8800" dirty="0"/>
              </a:p>
            </p:txBody>
          </p:sp>
        </p:grpSp>
        <p:grpSp>
          <p:nvGrpSpPr>
            <p:cNvPr id="8" name="Gruppo 7"/>
            <p:cNvGrpSpPr/>
            <p:nvPr/>
          </p:nvGrpSpPr>
          <p:grpSpPr>
            <a:xfrm>
              <a:off x="9585315" y="2717321"/>
              <a:ext cx="960148" cy="2930296"/>
              <a:chOff x="9585315" y="2717321"/>
              <a:chExt cx="960148" cy="2930296"/>
            </a:xfrm>
          </p:grpSpPr>
          <p:sp>
            <p:nvSpPr>
              <p:cNvPr id="9" name="Freccia a destra 8"/>
              <p:cNvSpPr/>
              <p:nvPr/>
            </p:nvSpPr>
            <p:spPr>
              <a:xfrm rot="5400000">
                <a:off x="9323516" y="2979120"/>
                <a:ext cx="1483745" cy="96014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0" name="CasellaDiTesto 9"/>
              <p:cNvSpPr txBox="1"/>
              <p:nvPr/>
            </p:nvSpPr>
            <p:spPr>
              <a:xfrm>
                <a:off x="9677514" y="4201067"/>
                <a:ext cx="75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CH" sz="8800" dirty="0"/>
                  <a:t>1</a:t>
                </a:r>
              </a:p>
            </p:txBody>
          </p:sp>
        </p:grpSp>
      </p:grpSp>
      <p:sp>
        <p:nvSpPr>
          <p:cNvPr id="21" name="CasellaDiTesto 20"/>
          <p:cNvSpPr txBox="1"/>
          <p:nvPr/>
        </p:nvSpPr>
        <p:spPr>
          <a:xfrm>
            <a:off x="1442648" y="2247582"/>
            <a:ext cx="2546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8800" dirty="0" smtClean="0"/>
              <a:t>1111</a:t>
            </a:r>
            <a:endParaRPr lang="it-CH" sz="8800" dirty="0"/>
          </a:p>
        </p:txBody>
      </p:sp>
      <p:grpSp>
        <p:nvGrpSpPr>
          <p:cNvPr id="22" name="Gruppo 21"/>
          <p:cNvGrpSpPr/>
          <p:nvPr/>
        </p:nvGrpSpPr>
        <p:grpSpPr>
          <a:xfrm>
            <a:off x="4534023" y="2221745"/>
            <a:ext cx="6014947" cy="1141495"/>
            <a:chOff x="4666890" y="225787"/>
            <a:chExt cx="5844134" cy="2184223"/>
          </a:xfrm>
        </p:grpSpPr>
        <p:sp>
          <p:nvSpPr>
            <p:cNvPr id="23" name="Freccia a destra 22"/>
            <p:cNvSpPr/>
            <p:nvPr/>
          </p:nvSpPr>
          <p:spPr>
            <a:xfrm>
              <a:off x="4666890" y="926266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8365757" y="225787"/>
              <a:ext cx="2145267" cy="1446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DOT</a:t>
              </a:r>
              <a:endParaRPr lang="it-CH" sz="8800" dirty="0"/>
            </a:p>
          </p:txBody>
        </p:sp>
      </p:grpSp>
      <p:sp>
        <p:nvSpPr>
          <p:cNvPr id="25" name="CasellaDiTesto 24"/>
          <p:cNvSpPr txBox="1"/>
          <p:nvPr/>
        </p:nvSpPr>
        <p:spPr>
          <a:xfrm>
            <a:off x="435027" y="4334094"/>
            <a:ext cx="4507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8800" dirty="0" smtClean="0"/>
              <a:t>1111111</a:t>
            </a:r>
            <a:endParaRPr lang="it-CH" sz="8800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603479" y="4409931"/>
            <a:ext cx="6578080" cy="1079933"/>
            <a:chOff x="4801696" y="3232895"/>
            <a:chExt cx="6391275" cy="2066425"/>
          </a:xfrm>
        </p:grpSpPr>
        <p:sp>
          <p:nvSpPr>
            <p:cNvPr id="27" name="Freccia a destra 26"/>
            <p:cNvSpPr/>
            <p:nvPr/>
          </p:nvSpPr>
          <p:spPr>
            <a:xfrm>
              <a:off x="4801696" y="3815576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8456837" y="3232895"/>
              <a:ext cx="2736134" cy="1446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DASH</a:t>
              </a:r>
              <a:endParaRPr lang="it-CH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95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640541" y="605117"/>
            <a:ext cx="206188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Cilindro 2"/>
          <p:cNvSpPr/>
          <p:nvPr/>
        </p:nvSpPr>
        <p:spPr>
          <a:xfrm>
            <a:off x="878542" y="5217458"/>
            <a:ext cx="1174375" cy="6185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Cilindro 3"/>
          <p:cNvSpPr/>
          <p:nvPr/>
        </p:nvSpPr>
        <p:spPr>
          <a:xfrm>
            <a:off x="878542" y="1084728"/>
            <a:ext cx="1174375" cy="1613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ilindro 4"/>
          <p:cNvSpPr/>
          <p:nvPr/>
        </p:nvSpPr>
        <p:spPr>
          <a:xfrm>
            <a:off x="878542" y="430306"/>
            <a:ext cx="1174376" cy="5405718"/>
          </a:xfrm>
          <a:prstGeom prst="ca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Rettangolo 5"/>
          <p:cNvSpPr/>
          <p:nvPr/>
        </p:nvSpPr>
        <p:spPr>
          <a:xfrm>
            <a:off x="8713694" y="605116"/>
            <a:ext cx="206188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Cilindro 6"/>
          <p:cNvSpPr/>
          <p:nvPr/>
        </p:nvSpPr>
        <p:spPr>
          <a:xfrm>
            <a:off x="7951695" y="5459505"/>
            <a:ext cx="1174375" cy="3765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Cilindro 7"/>
          <p:cNvSpPr/>
          <p:nvPr/>
        </p:nvSpPr>
        <p:spPr>
          <a:xfrm>
            <a:off x="7951695" y="833716"/>
            <a:ext cx="1174375" cy="4123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Cilindro 8"/>
          <p:cNvSpPr/>
          <p:nvPr/>
        </p:nvSpPr>
        <p:spPr>
          <a:xfrm>
            <a:off x="7951695" y="430305"/>
            <a:ext cx="1174376" cy="5405718"/>
          </a:xfrm>
          <a:prstGeom prst="ca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Freccia a destra 9"/>
          <p:cNvSpPr/>
          <p:nvPr/>
        </p:nvSpPr>
        <p:spPr>
          <a:xfrm>
            <a:off x="2882153" y="4168587"/>
            <a:ext cx="4240305" cy="1667435"/>
          </a:xfrm>
          <a:prstGeom prst="rightArrow">
            <a:avLst>
              <a:gd name="adj1" fmla="val 51316"/>
              <a:gd name="adj2" fmla="val 1216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400" dirty="0" smtClean="0">
                <a:solidFill>
                  <a:schemeClr val="tx1"/>
                </a:solidFill>
              </a:rPr>
              <a:t>La pompa viene attivata</a:t>
            </a:r>
            <a:endParaRPr lang="it-CH" sz="2400" dirty="0">
              <a:solidFill>
                <a:schemeClr val="tx1"/>
              </a:solidFill>
            </a:endParaRPr>
          </a:p>
        </p:txBody>
      </p:sp>
      <p:cxnSp>
        <p:nvCxnSpPr>
          <p:cNvPr id="11" name="Connettore 2 10"/>
          <p:cNvCxnSpPr>
            <a:stCxn id="12" idx="1"/>
            <a:endCxn id="2" idx="3"/>
          </p:cNvCxnSpPr>
          <p:nvPr/>
        </p:nvCxnSpPr>
        <p:spPr>
          <a:xfrm flipH="1" flipV="1">
            <a:off x="1846729" y="757517"/>
            <a:ext cx="1035424" cy="1658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82153" y="1954322"/>
            <a:ext cx="19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Il sensore legge un livello d’acqua insufficiente</a:t>
            </a:r>
            <a:endParaRPr lang="it-CH" dirty="0"/>
          </a:p>
        </p:txBody>
      </p:sp>
      <p:cxnSp>
        <p:nvCxnSpPr>
          <p:cNvPr id="13" name="Connettore 2 12"/>
          <p:cNvCxnSpPr>
            <a:stCxn id="14" idx="1"/>
            <a:endCxn id="6" idx="3"/>
          </p:cNvCxnSpPr>
          <p:nvPr/>
        </p:nvCxnSpPr>
        <p:spPr>
          <a:xfrm flipH="1" flipV="1">
            <a:off x="8919882" y="757516"/>
            <a:ext cx="703731" cy="165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9623613" y="1954322"/>
            <a:ext cx="218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Il sensore legge un livello d’acqua sufficiente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80540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0" y="560293"/>
            <a:ext cx="1891553" cy="1891553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8404822" y="836712"/>
            <a:ext cx="2985247" cy="197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Arduino</a:t>
            </a:r>
            <a:endParaRPr lang="it-CH" dirty="0"/>
          </a:p>
        </p:txBody>
      </p:sp>
      <p:sp>
        <p:nvSpPr>
          <p:cNvPr id="6" name="Freccia a destra 5"/>
          <p:cNvSpPr/>
          <p:nvPr/>
        </p:nvSpPr>
        <p:spPr>
          <a:xfrm>
            <a:off x="4294211" y="978824"/>
            <a:ext cx="3704535" cy="1228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Freccia curva 6"/>
          <p:cNvSpPr/>
          <p:nvPr/>
        </p:nvSpPr>
        <p:spPr>
          <a:xfrm rot="10800000">
            <a:off x="5518348" y="3717031"/>
            <a:ext cx="4896544" cy="1322377"/>
          </a:xfrm>
          <a:prstGeom prst="bentArrow">
            <a:avLst>
              <a:gd name="adj1" fmla="val 27803"/>
              <a:gd name="adj2" fmla="val 26172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39662" y="1004952"/>
            <a:ext cx="1574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Messaggio</a:t>
            </a:r>
          </a:p>
          <a:p>
            <a:r>
              <a:rPr lang="it-CH" dirty="0" smtClean="0"/>
              <a:t>Codificato con </a:t>
            </a:r>
          </a:p>
          <a:p>
            <a:r>
              <a:rPr lang="it-CH" dirty="0" smtClean="0"/>
              <a:t>Le gocce</a:t>
            </a:r>
            <a:endParaRPr lang="it-CH" dirty="0"/>
          </a:p>
        </p:txBody>
      </p:sp>
      <p:pic>
        <p:nvPicPr>
          <p:cNvPr id="11" name="Picture 12" descr="Risultati immagini per l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356992"/>
            <a:ext cx="2435799" cy="26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69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66020" y="270892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9044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 pagina iniziale</a:t>
            </a:r>
            <a:endParaRPr lang="en-US" b="1" dirty="0"/>
          </a:p>
        </p:txBody>
      </p:sp>
      <p:pic>
        <p:nvPicPr>
          <p:cNvPr id="5" name="Immagin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332656"/>
            <a:ext cx="5246438" cy="619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51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pagina storico</a:t>
            </a:r>
            <a:endParaRPr lang="it-IT" dirty="0"/>
          </a:p>
        </p:txBody>
      </p:sp>
      <p:pic>
        <p:nvPicPr>
          <p:cNvPr id="5122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93" y="1988840"/>
            <a:ext cx="7467581" cy="39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44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4654252" y="2492896"/>
            <a:ext cx="10055781" cy="4023360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Analisi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Progettazione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Implementazione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Test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Conclusione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pagina storico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34" y="1916832"/>
            <a:ext cx="5753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19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controlli JS</a:t>
            </a:r>
            <a:endParaRPr lang="it-IT" dirty="0"/>
          </a:p>
        </p:txBody>
      </p:sp>
      <p:pic>
        <p:nvPicPr>
          <p:cNvPr id="6146" name="Immagin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988840"/>
            <a:ext cx="7363625" cy="385640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controlli JS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00" y="1916832"/>
            <a:ext cx="5860689" cy="42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elettrovalvola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46" y="2060848"/>
            <a:ext cx="72294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68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3772" y="1700808"/>
            <a:ext cx="3322876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 elettrovalvola</a:t>
            </a:r>
            <a:endParaRPr lang="en-US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260648"/>
            <a:ext cx="4360540" cy="62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3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 pompetta e sensore</a:t>
            </a:r>
            <a:endParaRPr lang="en-US" dirty="0"/>
          </a:p>
        </p:txBody>
      </p:sp>
      <p:pic>
        <p:nvPicPr>
          <p:cNvPr id="3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37" y="1988840"/>
            <a:ext cx="640169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3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445" y="1933911"/>
            <a:ext cx="3329135" cy="2286000"/>
          </a:xfrm>
        </p:spPr>
        <p:txBody>
          <a:bodyPr/>
          <a:lstStyle/>
          <a:p>
            <a:pPr algn="ctr"/>
            <a:r>
              <a:rPr lang="it-CH" b="1" dirty="0" smtClean="0"/>
              <a:t>Implementazione infrarossi</a:t>
            </a:r>
            <a:endParaRPr lang="en-US" b="1" dirty="0"/>
          </a:p>
        </p:txBody>
      </p:sp>
      <p:pic>
        <p:nvPicPr>
          <p:cNvPr id="819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548680"/>
            <a:ext cx="736254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681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 sensore infrarossi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2348880"/>
            <a:ext cx="4374003" cy="38454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348879"/>
            <a:ext cx="4447034" cy="390906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205980" y="181673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Goccia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26660" y="181673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No goccia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Test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977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Test</a:t>
            </a:r>
            <a:endParaRPr lang="it-CH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052736"/>
            <a:ext cx="6226080" cy="4762913"/>
          </a:xfrm>
        </p:spPr>
      </p:pic>
    </p:spTree>
    <p:extLst>
      <p:ext uri="{BB962C8B-B14F-4D97-AF65-F5344CB8AC3E}">
        <p14:creationId xmlns:p14="http://schemas.microsoft.com/office/powerpoint/2010/main" val="2865819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Analis</a:t>
            </a:r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9732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Test</a:t>
            </a:r>
            <a:endParaRPr lang="it-CH" b="1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916832"/>
            <a:ext cx="6233700" cy="2994920"/>
          </a:xfrm>
        </p:spPr>
      </p:pic>
    </p:spTree>
    <p:extLst>
      <p:ext uri="{BB962C8B-B14F-4D97-AF65-F5344CB8AC3E}">
        <p14:creationId xmlns:p14="http://schemas.microsoft.com/office/powerpoint/2010/main" val="1729802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8068" y="2492896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2669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3" y="476672"/>
            <a:ext cx="11683522" cy="53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3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1" y="548680"/>
            <a:ext cx="11423005" cy="53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2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  <a:endParaRPr lang="en-US" dirty="0"/>
          </a:p>
        </p:txBody>
      </p:sp>
      <p:pic>
        <p:nvPicPr>
          <p:cNvPr id="3074" name="Picture 2" descr="Risultati immagini per orolog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52" y="1916832"/>
            <a:ext cx="41642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99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18148" y="2492896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Domande ?</a:t>
            </a:r>
            <a:endParaRPr lang="en-US" sz="8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8344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Analisi – richiesta del mandante</a:t>
            </a:r>
            <a:endParaRPr lang="it-IT" dirty="0"/>
          </a:p>
        </p:txBody>
      </p:sp>
      <p:pic>
        <p:nvPicPr>
          <p:cNvPr id="1026" name="Picture 2" descr="Risultati immagini per 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204864"/>
            <a:ext cx="2206341" cy="22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81" y="4869160"/>
            <a:ext cx="1404963" cy="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Risultati immagini per gocce acqu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05" y="3986125"/>
            <a:ext cx="1188939" cy="8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Risultati immagini per valvo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84" y="2348880"/>
            <a:ext cx="1821582" cy="14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5775535" y="2060848"/>
            <a:ext cx="2520280" cy="380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Freccia curva 14"/>
          <p:cNvSpPr/>
          <p:nvPr/>
        </p:nvSpPr>
        <p:spPr>
          <a:xfrm flipV="1">
            <a:off x="1105615" y="4687863"/>
            <a:ext cx="1212868" cy="126342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>
            <a:off x="3781559" y="2615524"/>
            <a:ext cx="1212868" cy="1452687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pic>
        <p:nvPicPr>
          <p:cNvPr id="1036" name="Picture 12" descr="Risultati immagini per lc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7" y="2015724"/>
            <a:ext cx="1925950" cy="23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ccia curva 30"/>
          <p:cNvSpPr/>
          <p:nvPr/>
        </p:nvSpPr>
        <p:spPr>
          <a:xfrm rot="5400000" flipH="1">
            <a:off x="9604387" y="3914191"/>
            <a:ext cx="901377" cy="2448721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6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Analisi – costi</a:t>
            </a:r>
            <a:endParaRPr lang="it-IT" dirty="0"/>
          </a:p>
        </p:txBody>
      </p:sp>
      <p:pic>
        <p:nvPicPr>
          <p:cNvPr id="2050" name="Picture 2" descr="Analisi cos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26" y="1844824"/>
            <a:ext cx="5966115" cy="417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406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38028" y="2636912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951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Progettazione 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382444" y="2708920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2658936331"/>
              </p:ext>
            </p:extLst>
          </p:nvPr>
        </p:nvGraphicFramePr>
        <p:xfrm>
          <a:off x="671711" y="2132856"/>
          <a:ext cx="54483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Connettore 2 17"/>
          <p:cNvCxnSpPr/>
          <p:nvPr/>
        </p:nvCxnSpPr>
        <p:spPr>
          <a:xfrm>
            <a:off x="6382444" y="3356992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6382444" y="4005064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6382444" y="4941167"/>
            <a:ext cx="18722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8758708" y="24780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Bootstrap</a:t>
            </a:r>
            <a:endParaRPr lang="it-CH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8758708" y="312615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PHP e JS</a:t>
            </a:r>
            <a:endParaRPr lang="it-CH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758708" y="377969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PHP</a:t>
            </a:r>
            <a:endParaRPr lang="it-CH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8758708" y="471033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Arduino</a:t>
            </a:r>
            <a:endParaRPr lang="it-CH" b="1" dirty="0"/>
          </a:p>
        </p:txBody>
      </p:sp>
    </p:spTree>
    <p:extLst>
      <p:ext uri="{BB962C8B-B14F-4D97-AF65-F5344CB8AC3E}">
        <p14:creationId xmlns:p14="http://schemas.microsoft.com/office/powerpoint/2010/main" val="1657788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Progettazione </a:t>
            </a:r>
            <a:r>
              <a:rPr lang="it-IT" b="1" dirty="0"/>
              <a:t>pagina </a:t>
            </a:r>
            <a:r>
              <a:rPr lang="it-IT" b="1" dirty="0"/>
              <a:t>iniziale</a:t>
            </a:r>
            <a:endParaRPr lang="it-CH" b="1" dirty="0"/>
          </a:p>
        </p:txBody>
      </p:sp>
      <p:pic>
        <p:nvPicPr>
          <p:cNvPr id="6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88640"/>
            <a:ext cx="5325491" cy="6480720"/>
          </a:xfrm>
        </p:spPr>
      </p:pic>
    </p:spTree>
    <p:extLst>
      <p:ext uri="{BB962C8B-B14F-4D97-AF65-F5344CB8AC3E}">
        <p14:creationId xmlns:p14="http://schemas.microsoft.com/office/powerpoint/2010/main" val="2559633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b="1" dirty="0"/>
              <a:t>Progettazione </a:t>
            </a:r>
            <a:r>
              <a:rPr lang="it-IT" b="1" dirty="0" smtClean="0"/>
              <a:t>pagina storico</a:t>
            </a:r>
            <a:endParaRPr lang="it-CH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88640"/>
            <a:ext cx="5108804" cy="6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3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ttivo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Retrospettivo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185</Words>
  <Application>Microsoft Office PowerPoint</Application>
  <PresentationFormat>Personalizzato</PresentationFormat>
  <Paragraphs>93</Paragraphs>
  <Slides>35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Retrospettivo</vt:lpstr>
      <vt:lpstr>Codice Morse</vt:lpstr>
      <vt:lpstr>Indice</vt:lpstr>
      <vt:lpstr>Presentazione standard di PowerPoint</vt:lpstr>
      <vt:lpstr>Analisi – richiesta del mandante</vt:lpstr>
      <vt:lpstr>Analisi – costi</vt:lpstr>
      <vt:lpstr>Presentazione standard di PowerPoint</vt:lpstr>
      <vt:lpstr>Progettazione </vt:lpstr>
      <vt:lpstr>Progettazione pagina iniziale</vt:lpstr>
      <vt:lpstr>Progettazione pagina storico</vt:lpstr>
      <vt:lpstr>Progettazione - database</vt:lpstr>
      <vt:lpstr>Progettazione - elettrovalvola</vt:lpstr>
      <vt:lpstr>Progettazione - elettrovalvola</vt:lpstr>
      <vt:lpstr>Progettazione – sensore infrarossi</vt:lpstr>
      <vt:lpstr>Progettazione – sensore infrarossi</vt:lpstr>
      <vt:lpstr>Presentazione standard di PowerPoint</vt:lpstr>
      <vt:lpstr>Presentazione standard di PowerPoint</vt:lpstr>
      <vt:lpstr>Presentazione standard di PowerPoint</vt:lpstr>
      <vt:lpstr>Implementazione pagina iniziale</vt:lpstr>
      <vt:lpstr>Implementazione – pagina storico</vt:lpstr>
      <vt:lpstr>Implementazione – pagina storico</vt:lpstr>
      <vt:lpstr>Implementazione – controlli JS</vt:lpstr>
      <vt:lpstr>Implementazione – controlli JS</vt:lpstr>
      <vt:lpstr>Implementazione - elettrovalvola</vt:lpstr>
      <vt:lpstr>Implementazione elettrovalvola</vt:lpstr>
      <vt:lpstr>Implementazione – pompetta e sensore</vt:lpstr>
      <vt:lpstr>Implementazione infrarossi</vt:lpstr>
      <vt:lpstr>Implementazione – sensore infrarossi</vt:lpstr>
      <vt:lpstr>Presentazione standard di PowerPoint</vt:lpstr>
      <vt:lpstr>Test</vt:lpstr>
      <vt:lpstr>Test</vt:lpstr>
      <vt:lpstr>Presentazione standard di PowerPoint</vt:lpstr>
      <vt:lpstr>Conclusioni</vt:lpstr>
      <vt:lpstr>Conclusioni</vt:lpstr>
      <vt:lpstr>Sviluppi futuri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inserimento dati espoprofessioni</dc:title>
  <dc:creator>Utente Windows</dc:creator>
  <cp:lastModifiedBy>Utente Windows</cp:lastModifiedBy>
  <cp:revision>66</cp:revision>
  <dcterms:created xsi:type="dcterms:W3CDTF">2017-10-27T11:57:49Z</dcterms:created>
  <dcterms:modified xsi:type="dcterms:W3CDTF">2018-03-09T14:58:20Z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