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2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97132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4AE-4F86-917F-B88B00AB30E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4AE-4F86-917F-B88B00AB30E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4AE-4F86-917F-B88B00AB30E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4AE-4F86-917F-B88B00AB30E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A4AE-4F86-917F-B88B00AB30E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A4AE-4F86-917F-B88B00AB30E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A4AE-4F86-917F-B88B00AB30E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A4AE-4F86-917F-B88B00AB30E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A4AE-4F86-917F-B88B00AB30E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A4AE-4F86-917F-B88B00AB30E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A4AE-4F86-917F-B88B00AB30EF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A4AE-4F86-917F-B88B00AB30EF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9-A4AE-4F86-917F-B88B00AB30EF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B-A4AE-4F86-917F-B88B00AB30E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D-A4AE-4F86-917F-B88B00AB30E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F-A4AE-4F86-917F-B88B00AB30E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1-A4AE-4F86-917F-B88B00AB30EF}"/>
              </c:ext>
            </c:extLst>
          </c:dPt>
          <c:dPt>
            <c:idx val="1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3-A4AE-4F86-917F-B88B00AB30EF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5-A4AE-4F86-917F-B88B00AB30EF}"/>
              </c:ext>
            </c:extLst>
          </c:dPt>
          <c:dPt>
            <c:idx val="1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7-A4AE-4F86-917F-B88B00AB30EF}"/>
              </c:ext>
            </c:extLst>
          </c:dPt>
          <c:dPt>
            <c:idx val="2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9-A4AE-4F86-917F-B88B00AB30EF}"/>
              </c:ext>
            </c:extLst>
          </c:dPt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B-A4AE-4F86-917F-B88B00AB30EF}"/>
              </c:ext>
            </c:extLst>
          </c:dPt>
          <c:dPt>
            <c:idx val="2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D-A4AE-4F86-917F-B88B00AB30EF}"/>
              </c:ext>
            </c:extLst>
          </c:dPt>
          <c:dPt>
            <c:idx val="2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F-A4AE-4F86-917F-B88B00AB30EF}"/>
              </c:ext>
            </c:extLst>
          </c:dPt>
          <c:dPt>
            <c:idx val="2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31-A4AE-4F86-917F-B88B00AB30EF}"/>
              </c:ext>
            </c:extLst>
          </c:dPt>
          <c:dPt>
            <c:idx val="25"/>
            <c:invertIfNegative val="0"/>
            <c:bubble3D val="0"/>
            <c:spPr>
              <a:solidFill>
                <a:srgbClr val="E971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A4AE-4F86-917F-B88B00AB30EF}"/>
              </c:ext>
            </c:extLst>
          </c:dPt>
          <c:dPt>
            <c:idx val="2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35-A4AE-4F86-917F-B88B00AB30EF}"/>
              </c:ext>
            </c:extLst>
          </c:dPt>
          <c:dPt>
            <c:idx val="2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37-A4AE-4F86-917F-B88B00AB30EF}"/>
              </c:ext>
            </c:extLst>
          </c:dPt>
          <c:cat>
            <c:strRef>
              <c:f>Sheet1!$A$2:$A$15</c:f>
              <c:strCache>
                <c:ptCount val="14"/>
                <c:pt idx="0">
                  <c:v>res_range_work_workday</c:v>
                </c:pt>
                <c:pt idx="1">
                  <c:v>average_hour_consumption_state_holiday_tou_\d+</c:v>
                </c:pt>
                <c:pt idx="2">
                  <c:v>profile_min_weekday_\d+</c:v>
                </c:pt>
                <c:pt idx="3">
                  <c:v>time_res_end_workday</c:v>
                </c:pt>
                <c:pt idx="4">
                  <c:v>time_com_end_weekend</c:v>
                </c:pt>
                <c:pt idx="5">
                  <c:v>com_range_work_weekend</c:v>
                </c:pt>
                <c:pt idx="6">
                  <c:v>time_res_end_weekend</c:v>
                </c:pt>
                <c:pt idx="7">
                  <c:v>no_health_insurance_percent</c:v>
                </c:pt>
                <c:pt idx="8">
                  <c:v>res_range_work_weekend</c:v>
                </c:pt>
                <c:pt idx="9">
                  <c:v>time_res_begin_workday</c:v>
                </c:pt>
                <c:pt idx="10">
                  <c:v>time_res_begin_weekend</c:v>
                </c:pt>
                <c:pt idx="11">
                  <c:v>profile_daily_energy_vs_mean_weekday_\d+</c:v>
                </c:pt>
                <c:pt idx="12">
                  <c:v>profile_max_hour_\d+</c:v>
                </c:pt>
                <c:pt idx="13">
                  <c:v>profile_min_hour_\d+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0.23632408228783841</c:v>
                </c:pt>
                <c:pt idx="1">
                  <c:v>0.24271371520739707</c:v>
                </c:pt>
                <c:pt idx="2">
                  <c:v>0.24712425828461454</c:v>
                </c:pt>
                <c:pt idx="3">
                  <c:v>0.25633096569170244</c:v>
                </c:pt>
                <c:pt idx="4">
                  <c:v>0.25992336188300402</c:v>
                </c:pt>
                <c:pt idx="5">
                  <c:v>0.26236272553052969</c:v>
                </c:pt>
                <c:pt idx="6">
                  <c:v>0.28606286498472094</c:v>
                </c:pt>
                <c:pt idx="7">
                  <c:v>0.30697997051937909</c:v>
                </c:pt>
                <c:pt idx="8">
                  <c:v>0.30697997051937909</c:v>
                </c:pt>
                <c:pt idx="9">
                  <c:v>0.34247811629301766</c:v>
                </c:pt>
                <c:pt idx="10">
                  <c:v>0.35720099239972791</c:v>
                </c:pt>
                <c:pt idx="11">
                  <c:v>0.41231455125956373</c:v>
                </c:pt>
                <c:pt idx="12">
                  <c:v>0.55969237998004495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A4AE-4F86-917F-B88B00AB3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93733712"/>
        <c:axId val="493735344"/>
      </c:barChart>
      <c:catAx>
        <c:axId val="49373371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9050" cmpd="sng">
            <a:solidFill>
              <a:srgbClr val="262626"/>
            </a:solidFill>
          </a:ln>
        </c:spPr>
        <c:txPr>
          <a:bodyPr/>
          <a:lstStyle/>
          <a:p>
            <a:pPr>
              <a:defRPr sz="1000">
                <a:solidFill>
                  <a:schemeClr val="tx1"/>
                </a:solidFill>
                <a:latin typeface="Verdana"/>
                <a:cs typeface="Verdana"/>
              </a:defRPr>
            </a:pPr>
            <a:endParaRPr lang="en-US"/>
          </a:p>
        </c:txPr>
        <c:crossAx val="493735344"/>
        <c:crosses val="autoZero"/>
        <c:auto val="1"/>
        <c:lblAlgn val="ctr"/>
        <c:lblOffset val="100"/>
        <c:noMultiLvlLbl val="0"/>
      </c:catAx>
      <c:valAx>
        <c:axId val="493735344"/>
        <c:scaling>
          <c:orientation val="minMax"/>
          <c:max val="1"/>
          <c:min val="0"/>
        </c:scaling>
        <c:delete val="0"/>
        <c:axPos val="b"/>
        <c:maj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>
                    <a:solidFill>
                      <a:srgbClr val="B7B7B7"/>
                    </a:solidFill>
                  </a:defRPr>
                </a:pPr>
                <a:r>
                  <a:rPr lang="en-US" sz="1200" dirty="0">
                    <a:solidFill>
                      <a:srgbClr val="B7B7B7"/>
                    </a:solidFill>
                  </a:rPr>
                  <a:t>Features Importance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19050" cmpd="sng">
            <a:solidFill>
              <a:srgbClr val="262626"/>
            </a:solidFill>
          </a:ln>
        </c:spPr>
        <c:txPr>
          <a:bodyPr/>
          <a:lstStyle/>
          <a:p>
            <a: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pPr>
            <a:endParaRPr lang="en-US"/>
          </a:p>
        </c:txPr>
        <c:crossAx val="49373371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5BFE-E0E0-562D-A7F6-50FB122C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4E40-6BEB-B91C-3B12-B7A15190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5DB45-BE0C-8D74-47C8-BBDBD7C0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A0FF-C8B6-B34E-733A-DB292C90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AECD-82BF-F727-7F96-E99A15A3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7237-520C-2723-5014-8C778780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F20C-DD04-1627-4EBD-F9830AEF1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F8D2-C50C-5294-0920-6CE09AF8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6A16D-8EC2-713B-DE0F-B0E1540D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6D4B-477C-2735-4C4C-A3C323F6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0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97CB2-E19B-10A2-6859-154829940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D07E-3F0F-8EA0-E71E-91FD43C9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9E3F-AFCE-B70C-7174-40C58923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D222-FAF9-2FED-932F-0AFB6F58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2893-3BE2-9C32-5B79-EB823A29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69B7-58D4-1CE3-19C7-07ADBBC1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75F0-9228-03CE-BE9C-C77A68C1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F30D-8ABE-13DF-1B0C-D15939A5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00B2-F77F-7927-6D1B-71132CD2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1531-B064-ECFE-6504-F9FD3D97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D456-577C-2955-4F9C-A5E1FF78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B234A-BC68-C435-6C73-EA1EDEC1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6AE-B08A-5268-B568-6B949302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2D55-4BF5-87C3-2607-047B0285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990E-EBE6-1A3C-FF9B-C8C383C4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EB92-771F-2627-B795-865516C3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4831-C062-F0BD-1549-2024EE52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6E6E1-5FBE-AA90-8F55-9D7A02F8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5884-F2E1-CBD4-DAF2-7F9E1357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6B744-5AD6-07EC-D981-4E72CF56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6829-DC3F-94B0-6606-74965814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0202-F5D7-6698-2543-3413B522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E0F4C-42FA-F5AC-26C0-41A543F3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C917-E850-90B3-AA2E-0536456DD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9050B-6095-8B20-E888-E25ADA4E2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9949B-EC4D-4949-394B-86CE8B21C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93B4C-3C5B-7020-438B-095A6525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62CCD-A81F-31D1-DC53-5FD9D1CF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6E8B9-C92B-243F-40E4-2920C1B6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6791-6AF1-1407-1A94-BF3FF6D3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A7D8D-D443-D6DF-0605-AC436FB9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B6B2A-D212-C6A2-4993-7D5ADA55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CEB8-8821-6FE1-A731-D5F9EDC1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A9BB-FCED-B67A-0108-AD61E93E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6B60B-20C0-2E53-C708-1ECB7CCB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8E7CC-7E36-9D13-E588-700A4846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07A6-B7EC-3893-381A-6DFAE811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AC1C-DCB0-F193-FAE5-8D23C788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7BF92-07B7-BFBF-7C6F-2EC41FE9B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DE946-0B10-2744-B703-B79FF593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AD457-BAE3-D0FF-CEF6-56B54F3A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335CC-5585-B376-B412-AA1F95BA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22E4-6FFA-FB5B-EB7A-02063A74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26CC1-1BCB-5E2A-50F7-37E196A64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314C2-D82C-D7EE-6988-5F4EDC6C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B3DB-836C-6FBF-D695-2AAF7D30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8821-4225-EC00-0F9D-831D602B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8D400-7D46-247B-13A4-27D1D72F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CB5EF-C48A-5C6D-92F0-F5AC910C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F16F-FCE3-E7DB-A2E8-375AE39E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768B-CD6E-54B3-BE46-D141AB03B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192D3-9E02-43C2-A390-318AD82BFED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7C94-28DF-DB43-53AE-BB71CB843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F46F-6D6C-38AE-4B14-9E450A462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ED46F-9B2E-49D0-BD67-51E9C5E6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C87D304-4423-A9A5-5851-1661337F9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"/>
              </a:spcAft>
              <a:defRPr/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2nd Place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63926-6F5A-5C20-390A-008D31E3A868}"/>
              </a:ext>
            </a:extLst>
          </p:cNvPr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Davide Stenner</a:t>
            </a:r>
          </a:p>
        </p:txBody>
      </p:sp>
      <p:pic>
        <p:nvPicPr>
          <p:cNvPr id="1026" name="Picture 2" descr="Onward - A Platform for Change">
            <a:extLst>
              <a:ext uri="{FF2B5EF4-FFF2-40B4-BE49-F238E27FC236}">
                <a16:creationId xmlns:a16="http://schemas.microsoft.com/office/drawing/2014/main" id="{15ACE233-99A8-0376-8AC0-D3887F925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797318"/>
            <a:ext cx="4141760" cy="217776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03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54736-7E85-D638-264D-F6A0C491A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C76428-2BE2-A189-50BD-2BC7AD263DBB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115824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75D8E1-F6C1-9613-0AFD-4DD883AC180D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 Engineering</a:t>
            </a:r>
          </a:p>
          <a:p>
            <a:endParaRPr lang="en-US" sz="1600" b="1" dirty="0">
              <a:latin typeface="Lato" panose="020F0502020204030203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2" descr="ThinkOnward | LinkedIn">
            <a:extLst>
              <a:ext uri="{FF2B5EF4-FFF2-40B4-BE49-F238E27FC236}">
                <a16:creationId xmlns:a16="http://schemas.microsoft.com/office/drawing/2014/main" id="{AE72725C-7B60-9822-B1E5-9ED13DC2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22C74B-BBD2-F86C-3F57-38AB6E14F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601056"/>
              </p:ext>
            </p:extLst>
          </p:nvPr>
        </p:nvGraphicFramePr>
        <p:xfrm>
          <a:off x="3580394" y="717567"/>
          <a:ext cx="7443206" cy="546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E351B34-CB14-6758-7CD7-7F9FE5C05EF4}"/>
              </a:ext>
            </a:extLst>
          </p:cNvPr>
          <p:cNvSpPr/>
          <p:nvPr/>
        </p:nvSpPr>
        <p:spPr>
          <a:xfrm>
            <a:off x="274983" y="834766"/>
            <a:ext cx="3305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 Importance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219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6B411-7171-F092-DB94-56098C7E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17E0AE-B31F-84EF-19BE-B0C97175F3DD}"/>
              </a:ext>
            </a:extLst>
          </p:cNvPr>
          <p:cNvSpPr/>
          <p:nvPr/>
        </p:nvSpPr>
        <p:spPr>
          <a:xfrm rot="5400000" flipH="1">
            <a:off x="3225258" y="-3708944"/>
            <a:ext cx="5741485" cy="12819322"/>
          </a:xfrm>
          <a:prstGeom prst="rect">
            <a:avLst/>
          </a:prstGeom>
          <a:solidFill>
            <a:schemeClr val="accent2">
              <a:alpha val="7843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E041"/>
                </a:solidFill>
                <a:latin typeface="Open Sans"/>
                <a:cs typeface="Open Sans"/>
              </a:rPr>
              <a:t> 	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2E404DA-C105-CB94-3D24-C03381E9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373" y="2885583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</a:p>
        </p:txBody>
      </p:sp>
      <p:pic>
        <p:nvPicPr>
          <p:cNvPr id="2050" name="Picture 2" descr="ThinkOnward | LinkedIn">
            <a:extLst>
              <a:ext uri="{FF2B5EF4-FFF2-40B4-BE49-F238E27FC236}">
                <a16:creationId xmlns:a16="http://schemas.microsoft.com/office/drawing/2014/main" id="{6E5964FA-D02D-F78E-09C8-0410EF90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15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55A69-2A63-3D0D-4C4F-0B7C1717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B6F72C-2EAE-4AC1-7E6E-93A29628140C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115824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62CDEA3-C1E5-F3AC-15FB-7A8D3AEE9AE5}"/>
              </a:ext>
            </a:extLst>
          </p:cNvPr>
          <p:cNvSpPr/>
          <p:nvPr/>
        </p:nvSpPr>
        <p:spPr>
          <a:xfrm>
            <a:off x="274983" y="183874"/>
            <a:ext cx="513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</a:t>
            </a:r>
            <a:endParaRPr lang="en-US" sz="1600" b="1" dirty="0">
              <a:latin typeface="Lato" panose="020F0502020204030203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2" descr="ThinkOnward | LinkedIn">
            <a:extLst>
              <a:ext uri="{FF2B5EF4-FFF2-40B4-BE49-F238E27FC236}">
                <a16:creationId xmlns:a16="http://schemas.microsoft.com/office/drawing/2014/main" id="{23F53636-1FFE-9F71-EA0E-DA31BBC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233D0A2A-EE2D-32FF-DF2C-664FB6F58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0" y="1113770"/>
            <a:ext cx="9625874" cy="39864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For each different target 5 </a:t>
            </a:r>
            <a:r>
              <a:rPr lang="en-US" sz="2000" dirty="0" err="1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 model was trained using a Stratified </a:t>
            </a:r>
            <a:r>
              <a:rPr lang="en-US" sz="2000" dirty="0" err="1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Kfold</a:t>
            </a: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 scheme.</a:t>
            </a: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I used early stopping based on the CV F1-macro score for each different target.</a:t>
            </a: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Different slice of the entire dataset was used: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Building Type: all information (570k rows)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Commercial: only commercial data ( 250k rows)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Residential: only residential data (320k rows)</a:t>
            </a:r>
          </a:p>
          <a:p>
            <a:pPr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Complete training required over 10 days of training and generate over 70gb+ of model checkpoint</a:t>
            </a:r>
          </a:p>
        </p:txBody>
      </p:sp>
    </p:spTree>
    <p:extLst>
      <p:ext uri="{BB962C8B-B14F-4D97-AF65-F5344CB8AC3E}">
        <p14:creationId xmlns:p14="http://schemas.microsoft.com/office/powerpoint/2010/main" val="257220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5C9A-4A4A-7D02-8024-31EEDC151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24FA84-9A88-57D0-6C0F-290DAD42BE88}"/>
              </a:ext>
            </a:extLst>
          </p:cNvPr>
          <p:cNvSpPr/>
          <p:nvPr/>
        </p:nvSpPr>
        <p:spPr>
          <a:xfrm rot="5400000" flipH="1">
            <a:off x="3225258" y="-3708944"/>
            <a:ext cx="5741485" cy="12819322"/>
          </a:xfrm>
          <a:prstGeom prst="rect">
            <a:avLst/>
          </a:prstGeom>
          <a:solidFill>
            <a:schemeClr val="accent2">
              <a:alpha val="7843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E041"/>
                </a:solidFill>
                <a:latin typeface="Open Sans"/>
                <a:cs typeface="Open Sans"/>
              </a:rPr>
              <a:t> 	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36B72DC-079D-EE0F-8FD4-295C0F36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373" y="2885583"/>
            <a:ext cx="392125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Insight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  <p:pic>
        <p:nvPicPr>
          <p:cNvPr id="2050" name="Picture 2" descr="ThinkOnward | LinkedIn">
            <a:extLst>
              <a:ext uri="{FF2B5EF4-FFF2-40B4-BE49-F238E27FC236}">
                <a16:creationId xmlns:a16="http://schemas.microsoft.com/office/drawing/2014/main" id="{8B7C8F85-CBE1-53CC-30C0-0099F7A4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4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22B2-8872-1C59-1FA4-2BDA94EE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090E21-4529-B84A-4300-C2A9E44129E0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115824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8FF04E-6C47-00C1-E2AD-B739AEDD28BB}"/>
              </a:ext>
            </a:extLst>
          </p:cNvPr>
          <p:cNvSpPr/>
          <p:nvPr/>
        </p:nvSpPr>
        <p:spPr>
          <a:xfrm>
            <a:off x="274983" y="183874"/>
            <a:ext cx="513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Insight</a:t>
            </a:r>
            <a:endParaRPr lang="en-US" sz="1600" b="1" dirty="0">
              <a:latin typeface="Lato" panose="020F0502020204030203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2" descr="ThinkOnward | LinkedIn">
            <a:extLst>
              <a:ext uri="{FF2B5EF4-FFF2-40B4-BE49-F238E27FC236}">
                <a16:creationId xmlns:a16="http://schemas.microsoft.com/office/drawing/2014/main" id="{434AAD04-40A7-CCC6-2C06-6CC6990F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087C6511-3DCE-D5EE-E2BA-CE227C0E6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0" y="1113770"/>
            <a:ext cx="9625874" cy="47089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Successful Approaches:</a:t>
            </a:r>
          </a:p>
          <a:p>
            <a:endParaRPr lang="en-US" sz="2000" dirty="0"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Hourly aggregations effective across all metrics with a single exception: Opening time patterns remained elusive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Profile Min/Max emerged as top predictive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NRELP dataset integration drove significant gains</a:t>
            </a:r>
          </a:p>
          <a:p>
            <a:endParaRPr lang="en-US" sz="2000" dirty="0"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Unsuccessful Attempts: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Deep Learning models underperformed: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TabNet</a:t>
            </a:r>
            <a:endParaRPr lang="en-US" sz="2000" dirty="0"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Feed-Forward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Multi-Target </a:t>
            </a:r>
            <a:r>
              <a:rPr lang="en-US" sz="2000" dirty="0" err="1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Combined binary/</a:t>
            </a:r>
            <a:r>
              <a:rPr lang="en-US" sz="2000" dirty="0" err="1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 loss function for each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Poor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Slow training times</a:t>
            </a:r>
          </a:p>
        </p:txBody>
      </p:sp>
    </p:spTree>
    <p:extLst>
      <p:ext uri="{BB962C8B-B14F-4D97-AF65-F5344CB8AC3E}">
        <p14:creationId xmlns:p14="http://schemas.microsoft.com/office/powerpoint/2010/main" val="68897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956F8-8EB7-3772-2C48-78A4C51BB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08AC412-6EBF-9C99-18CE-06E9757E4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"/>
              </a:spcAft>
              <a:defRPr/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1026" name="Picture 2" descr="Onward - A Platform for Change">
            <a:extLst>
              <a:ext uri="{FF2B5EF4-FFF2-40B4-BE49-F238E27FC236}">
                <a16:creationId xmlns:a16="http://schemas.microsoft.com/office/drawing/2014/main" id="{FB902FBD-6975-11B9-B15D-C4684064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797318"/>
            <a:ext cx="4141760" cy="217776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3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7AC2671-6380-6692-21D7-47D10AA94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373" y="289574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</a:p>
        </p:txBody>
      </p:sp>
      <p:pic>
        <p:nvPicPr>
          <p:cNvPr id="2050" name="Picture 2" descr="ThinkOnward | LinkedIn">
            <a:extLst>
              <a:ext uri="{FF2B5EF4-FFF2-40B4-BE49-F238E27FC236}">
                <a16:creationId xmlns:a16="http://schemas.microsoft.com/office/drawing/2014/main" id="{9A56EBA8-C06E-A9DA-B72A-88D8305B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B4B56B-4507-63DC-E427-362E2CC6720A}"/>
              </a:ext>
            </a:extLst>
          </p:cNvPr>
          <p:cNvSpPr/>
          <p:nvPr/>
        </p:nvSpPr>
        <p:spPr>
          <a:xfrm rot="5400000" flipH="1">
            <a:off x="3225258" y="-3708944"/>
            <a:ext cx="5741485" cy="12819322"/>
          </a:xfrm>
          <a:prstGeom prst="rect">
            <a:avLst/>
          </a:prstGeom>
          <a:solidFill>
            <a:schemeClr val="accent2">
              <a:alpha val="7843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E041"/>
                </a:solidFill>
                <a:latin typeface="Open Sans"/>
                <a:cs typeface="Open Sans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09720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903DC8-5369-0FAB-21DD-8B52FE2BFAE3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115824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7708E8-8937-0675-9F00-33451E41A64E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</a:p>
          <a:p>
            <a:endParaRPr lang="en-US" sz="1600" b="1" dirty="0">
              <a:latin typeface="Lato" panose="020F0502020204030203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2" descr="ThinkOnward | LinkedIn">
            <a:extLst>
              <a:ext uri="{FF2B5EF4-FFF2-40B4-BE49-F238E27FC236}">
                <a16:creationId xmlns:a16="http://schemas.microsoft.com/office/drawing/2014/main" id="{B2F51ACF-C5C4-877F-FF97-A7221C06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BE16C910-3980-17E2-DC51-EF79F41E0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188" y="1679826"/>
            <a:ext cx="8741228" cy="23529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Background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Summary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 engineering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Training methods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409096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ECB09-D329-8ABE-2C2D-427D5F955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B7A571-C241-A97B-3AC6-F9BCB87B8379}"/>
              </a:ext>
            </a:extLst>
          </p:cNvPr>
          <p:cNvSpPr/>
          <p:nvPr/>
        </p:nvSpPr>
        <p:spPr>
          <a:xfrm rot="5400000" flipH="1">
            <a:off x="3225258" y="-3708944"/>
            <a:ext cx="5741485" cy="12819322"/>
          </a:xfrm>
          <a:prstGeom prst="rect">
            <a:avLst/>
          </a:prstGeom>
          <a:solidFill>
            <a:schemeClr val="accent2">
              <a:alpha val="7843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E041"/>
                </a:solidFill>
                <a:latin typeface="Open Sans"/>
                <a:cs typeface="Open Sans"/>
              </a:rPr>
              <a:t> 	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BD7EB39-8EBF-A22D-9B82-0D705D92D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373" y="289574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</a:p>
        </p:txBody>
      </p:sp>
      <p:pic>
        <p:nvPicPr>
          <p:cNvPr id="2050" name="Picture 2" descr="ThinkOnward | LinkedIn">
            <a:extLst>
              <a:ext uri="{FF2B5EF4-FFF2-40B4-BE49-F238E27FC236}">
                <a16:creationId xmlns:a16="http://schemas.microsoft.com/office/drawing/2014/main" id="{DAAE010E-C64E-41A1-03C9-0216DC75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9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1F46F-F89D-BFD5-408B-36AF104F0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652B4-7E55-252D-B8A5-A8AF2A51DF1D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115824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49C9E7-3A4E-C604-7A0B-C40315BCC61A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</a:p>
          <a:p>
            <a:endParaRPr lang="en-US" sz="1600" b="1" dirty="0">
              <a:latin typeface="Lato" panose="020F0502020204030203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2" descr="ThinkOnward | LinkedIn">
            <a:extLst>
              <a:ext uri="{FF2B5EF4-FFF2-40B4-BE49-F238E27FC236}">
                <a16:creationId xmlns:a16="http://schemas.microsoft.com/office/drawing/2014/main" id="{B463E73A-200A-7F6C-C69E-5F3997F81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B51CE9FD-961A-BC27-1AD5-170A9847F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086" y="1679826"/>
            <a:ext cx="8741228" cy="37610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Professional Background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Education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B.Sc. in Mathematics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M.Sc. in Statistics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B.Sc. in Artificial Intelligence &amp; Machine Learning</a:t>
            </a:r>
          </a:p>
          <a:p>
            <a:pPr eaLnBrk="1" hangingPunct="1">
              <a:lnSpc>
                <a:spcPct val="120000"/>
              </a:lnSpc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Achievements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Top 84 ranked competitor (out of 220K+)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15 competitions completed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 Gold, 3 silver and 2 bronze medal</a:t>
            </a:r>
          </a:p>
        </p:txBody>
      </p:sp>
    </p:spTree>
    <p:extLst>
      <p:ext uri="{BB962C8B-B14F-4D97-AF65-F5344CB8AC3E}">
        <p14:creationId xmlns:p14="http://schemas.microsoft.com/office/powerpoint/2010/main" val="371346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AEEF7-8058-88DD-DBBB-863BECD77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BA5F9-3F7D-E572-B0F6-A009158D64B9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115824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2332538-0091-08DE-C691-BA5196FD5848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</a:p>
          <a:p>
            <a:endParaRPr lang="en-US" sz="1600" b="1" dirty="0">
              <a:latin typeface="Lato" panose="020F0502020204030203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2" descr="ThinkOnward | LinkedIn">
            <a:extLst>
              <a:ext uri="{FF2B5EF4-FFF2-40B4-BE49-F238E27FC236}">
                <a16:creationId xmlns:a16="http://schemas.microsoft.com/office/drawing/2014/main" id="{4E607F5B-5388-AC74-7D9E-8B129FE6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B1BFD1FF-6B8D-605B-E752-085645B5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0" y="1113770"/>
            <a:ext cx="9625874" cy="45681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The model is a blend of 5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LightGBM</a:t>
            </a:r>
            <a:r>
              <a:rPr lang="en-US" sz="2000" b="1" dirty="0">
                <a:solidFill>
                  <a:srgbClr val="000000"/>
                </a:solidFill>
                <a:effectLst/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b="1" dirty="0">
                <a:solidFill>
                  <a:srgbClr val="000000"/>
                </a:solidFill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Stratified K-fold) using hourly aggregated data with over 649 different features.</a:t>
            </a: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Two additional dataset were used: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Census dataset: economic and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 panose="020B0502030000000004"/>
              </a:rPr>
              <a:t>statistics</a:t>
            </a:r>
            <a:r>
              <a:rPr lang="en-US" sz="2000" dirty="0">
                <a:solidFill>
                  <a:srgbClr val="000000"/>
                </a:solidFill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 information about U.S. state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NRELP dataset: I downloaded more commercial/</a:t>
            </a:r>
            <a:r>
              <a:rPr lang="en-US" sz="2000">
                <a:solidFill>
                  <a:srgbClr val="000000"/>
                </a:solidFill>
                <a:effectLst/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residential data</a:t>
            </a:r>
            <a:endParaRPr lang="en-US" sz="2000" dirty="0">
              <a:solidFill>
                <a:srgbClr val="000000"/>
              </a:solidFill>
              <a:effectLst/>
              <a:latin typeface="Inter" panose="020B05020300000000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Features Importance vary a lot depending on the selected target but the most important are:</a:t>
            </a:r>
          </a:p>
          <a:p>
            <a:pPr marL="342900" indent="-342900" fontAlgn="base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Profile Min Hour:   How many time a selected hour is a Min in a given day over all the year (is a %).</a:t>
            </a:r>
          </a:p>
          <a:p>
            <a:pPr marL="342900" indent="-342900" fontAlgn="base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Profile Max Hour:  How many time a selected hour is a Max in a given day over all the year (is a %).</a:t>
            </a: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Inter" panose="020B0502030000000004"/>
                <a:ea typeface="Calibri" panose="020F0502020204030204" pitchFamily="34" charset="0"/>
                <a:cs typeface="Arial" panose="020B0604020202020204" pitchFamily="34" charset="0"/>
              </a:rPr>
              <a:t>It takes nearly 10 days to train every model on the entire augmented-dataset.</a:t>
            </a:r>
            <a:endParaRPr lang="en-US" sz="2000" dirty="0">
              <a:effectLst/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1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6B413-B62D-7EB6-0209-47EAAC2E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437B1E-5966-4801-4482-2F5CAABEB157}"/>
              </a:ext>
            </a:extLst>
          </p:cNvPr>
          <p:cNvSpPr/>
          <p:nvPr/>
        </p:nvSpPr>
        <p:spPr>
          <a:xfrm rot="5400000" flipH="1">
            <a:off x="3225258" y="-3708944"/>
            <a:ext cx="5741485" cy="12819322"/>
          </a:xfrm>
          <a:prstGeom prst="rect">
            <a:avLst/>
          </a:prstGeom>
          <a:solidFill>
            <a:schemeClr val="accent2">
              <a:alpha val="7843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E041"/>
                </a:solidFill>
                <a:latin typeface="Open Sans"/>
                <a:cs typeface="Open Sans"/>
              </a:rPr>
              <a:t> 	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8CE21C9-63FB-AA43-A3A8-A5FB04ED6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373" y="2885583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 Engineering</a:t>
            </a:r>
          </a:p>
        </p:txBody>
      </p:sp>
      <p:pic>
        <p:nvPicPr>
          <p:cNvPr id="2050" name="Picture 2" descr="ThinkOnward | LinkedIn">
            <a:extLst>
              <a:ext uri="{FF2B5EF4-FFF2-40B4-BE49-F238E27FC236}">
                <a16:creationId xmlns:a16="http://schemas.microsoft.com/office/drawing/2014/main" id="{372DAE09-4E10-FB95-CB60-19F3D18A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9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B1DDE-08A4-AC0A-33C9-9000378B1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5C58A-6F90-288E-4D6B-E8CB598496AD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115824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2E97CC8-4A67-E516-09FB-4E2AEAACED2C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 Engineering</a:t>
            </a:r>
          </a:p>
          <a:p>
            <a:endParaRPr lang="en-US" sz="1600" b="1" dirty="0">
              <a:latin typeface="Lato" panose="020F0502020204030203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2" descr="ThinkOnward | LinkedIn">
            <a:extLst>
              <a:ext uri="{FF2B5EF4-FFF2-40B4-BE49-F238E27FC236}">
                <a16:creationId xmlns:a16="http://schemas.microsoft.com/office/drawing/2014/main" id="{213DD5D5-E11E-ABDF-04B4-F8328278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03CF7C72-B8CC-62F9-FFC8-84ECD8C9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0" y="1113770"/>
            <a:ext cx="9625874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Inter" panose="020B0502030000000004"/>
                <a:cs typeface="Arial" panose="020B0604020202020204" pitchFamily="34" charset="0"/>
              </a:rPr>
              <a:t>Feature Engineering Overview:</a:t>
            </a:r>
          </a:p>
          <a:p>
            <a:endParaRPr lang="en-US" sz="2000" dirty="0">
              <a:solidFill>
                <a:srgbClr val="000000"/>
              </a:solidFill>
              <a:latin typeface="Inter" panose="020B0502030000000004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cs typeface="Arial" panose="020B0604020202020204" pitchFamily="34" charset="0"/>
              </a:rPr>
              <a:t>Created 649 unique features through: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cs typeface="Arial" panose="020B0604020202020204" pitchFamily="34" charset="0"/>
              </a:rPr>
              <a:t>109 distinct consumption categories of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cs typeface="Arial" panose="020B0604020202020204" pitchFamily="34" charset="0"/>
              </a:rPr>
              <a:t>Multiple hourly aggregation methods.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Inter" panose="020B0502030000000004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cs typeface="Arial" panose="020B0604020202020204" pitchFamily="34" charset="0"/>
              </a:rPr>
              <a:t>Focus on hourly data vs. minute-level data: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cs typeface="Arial" panose="020B0604020202020204" pitchFamily="34" charset="0"/>
              </a:rPr>
              <a:t>Minute data provided minimal gains as the performance increase only from 0.08 </a:t>
            </a:r>
            <a:r>
              <a:rPr lang="en-US" sz="2000">
                <a:solidFill>
                  <a:srgbClr val="000000"/>
                </a:solidFill>
                <a:latin typeface="Inter" panose="020B0502030000000004"/>
                <a:cs typeface="Arial" panose="020B0604020202020204" pitchFamily="34" charset="0"/>
              </a:rPr>
              <a:t>to 0.18 </a:t>
            </a:r>
            <a:r>
              <a:rPr lang="en-US" sz="2000" dirty="0">
                <a:solidFill>
                  <a:srgbClr val="000000"/>
                </a:solidFill>
                <a:latin typeface="Inter" panose="020B0502030000000004"/>
                <a:cs typeface="Arial" panose="020B0604020202020204" pitchFamily="34" charset="0"/>
              </a:rPr>
              <a:t>for weekday operating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anose="020B0502030000000004"/>
                <a:cs typeface="Arial" panose="020B0604020202020204" pitchFamily="34" charset="0"/>
              </a:rPr>
              <a:t>Hourly aggregations was sufficient for all other targets</a:t>
            </a:r>
          </a:p>
        </p:txBody>
      </p:sp>
    </p:spTree>
    <p:extLst>
      <p:ext uri="{BB962C8B-B14F-4D97-AF65-F5344CB8AC3E}">
        <p14:creationId xmlns:p14="http://schemas.microsoft.com/office/powerpoint/2010/main" val="19421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2E534-EA2C-D81A-AC64-5369E01F9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AA627C-00F3-3AF0-4441-C09CF7AF4179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115824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6166CEE-148A-9938-57BF-CE295BC00032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 Engineering</a:t>
            </a:r>
          </a:p>
          <a:p>
            <a:endParaRPr lang="en-US" sz="1600" b="1" dirty="0">
              <a:latin typeface="Lato" panose="020F0502020204030203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2" descr="ThinkOnward | LinkedIn">
            <a:extLst>
              <a:ext uri="{FF2B5EF4-FFF2-40B4-BE49-F238E27FC236}">
                <a16:creationId xmlns:a16="http://schemas.microsoft.com/office/drawing/2014/main" id="{3F8E65BE-0126-AEF6-CF1A-CBDBE9C6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6" y="6026931"/>
            <a:ext cx="553107" cy="55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33524286-84A7-C488-F2F6-656B93AC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0" y="1113770"/>
            <a:ext cx="9625874" cy="56884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Inter" panose="020B0502030000000004"/>
                <a:ea typeface="Times New Roman" panose="02020603050405020304" pitchFamily="18" charset="0"/>
                <a:cs typeface="Arial" panose="020B0604020202020204" pitchFamily="34" charset="0"/>
              </a:rPr>
              <a:t>Top feature depend on the selected target but can be summarized in the following rank:</a:t>
            </a: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effectLst/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Average hour consumption over a given month and week day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How many time a selected weekday is a Min in a given week over all the year (is a %).</a:t>
            </a: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For residential: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How many time a selected hour is a Min in a given day over all the year (is a %).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Average of the difference between daily consumption and mean week consumption.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2000" dirty="0"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For commercial: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How many time a selected hour is a Min in a given day over all the year (is a %).</a:t>
            </a:r>
          </a:p>
          <a:p>
            <a:pPr marL="342900" marR="0" indent="-34290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/>
                <a:ea typeface="Calibri" panose="020F0502020204030204" pitchFamily="34" charset="0"/>
                <a:cs typeface="Times New Roman" panose="02020603050405020304" pitchFamily="18" charset="0"/>
              </a:rPr>
              <a:t>How many time a selected hour is a Max in a given day over all the year (is a %).</a:t>
            </a:r>
          </a:p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en-US" sz="2000" b="1" dirty="0">
              <a:effectLst/>
              <a:latin typeface="Inter" panose="020B050203000000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0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262626"/>
    </a:dk1>
    <a:lt1>
      <a:srgbClr val="FFFFFF"/>
    </a:lt1>
    <a:dk2>
      <a:srgbClr val="595959"/>
    </a:dk2>
    <a:lt2>
      <a:srgbClr val="FFFFFF"/>
    </a:lt2>
    <a:accent1>
      <a:srgbClr val="20BEFF"/>
    </a:accent1>
    <a:accent2>
      <a:srgbClr val="FF9953"/>
    </a:accent2>
    <a:accent3>
      <a:srgbClr val="FF1379"/>
    </a:accent3>
    <a:accent4>
      <a:srgbClr val="FFE113"/>
    </a:accent4>
    <a:accent5>
      <a:srgbClr val="0580B2"/>
    </a:accent5>
    <a:accent6>
      <a:srgbClr val="05DE89"/>
    </a:accent6>
    <a:hlink>
      <a:srgbClr val="20BEFF"/>
    </a:hlink>
    <a:folHlink>
      <a:srgbClr val="0580B2"/>
    </a:folHlink>
  </a:clrScheme>
  <a:fontScheme name="Kaggl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557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Inter</vt:lpstr>
      <vt:lpstr>Inter Semi</vt:lpstr>
      <vt:lpstr>Lato</vt:lpstr>
      <vt:lpstr>Open Sans</vt:lpstr>
      <vt:lpstr>Office Theme</vt:lpstr>
      <vt:lpstr>2nd Place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Stenner</dc:creator>
  <cp:lastModifiedBy>Davide Stenner</cp:lastModifiedBy>
  <cp:revision>37</cp:revision>
  <dcterms:created xsi:type="dcterms:W3CDTF">2024-11-07T16:36:57Z</dcterms:created>
  <dcterms:modified xsi:type="dcterms:W3CDTF">2024-11-12T07:56:55Z</dcterms:modified>
</cp:coreProperties>
</file>