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B4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8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02/09/2024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Requirement 1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Stochastic environment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464338"/>
          </a:xfrm>
        </p:spPr>
        <p:txBody>
          <a:bodyPr/>
          <a:lstStyle/>
          <a:p>
            <a:r>
              <a:rPr lang="it-IT"/>
              <a:t>Pricing &amp; Bidding Environments: distributions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0D179A-68EB-5337-CF53-B4A9E58D0E27}"/>
              </a:ext>
            </a:extLst>
          </p:cNvPr>
          <p:cNvGrpSpPr/>
          <p:nvPr/>
        </p:nvGrpSpPr>
        <p:grpSpPr>
          <a:xfrm>
            <a:off x="838462" y="1275353"/>
            <a:ext cx="3091899" cy="4846472"/>
            <a:chOff x="1285502" y="1277116"/>
            <a:chExt cx="3091899" cy="48464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54DD64-926F-64ED-CD48-B10ABC26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502" y="1277116"/>
              <a:ext cx="3091899" cy="24232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0C8A68-4734-8F9F-E350-34AEE61A7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02" y="3700352"/>
              <a:ext cx="3091899" cy="24232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945F8D-F757-6D40-FD54-F58DDBC65E96}"/>
              </a:ext>
            </a:extLst>
          </p:cNvPr>
          <p:cNvGrpSpPr/>
          <p:nvPr/>
        </p:nvGrpSpPr>
        <p:grpSpPr>
          <a:xfrm>
            <a:off x="5210505" y="1275353"/>
            <a:ext cx="3042000" cy="4844709"/>
            <a:chOff x="5021762" y="1278879"/>
            <a:chExt cx="3042000" cy="484470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07AC75-96C2-0356-FB3A-6CEF3AA49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1762" y="1278879"/>
              <a:ext cx="3042000" cy="24303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279BDD6-24AD-B0E3-016C-849DCC61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1762" y="3710240"/>
              <a:ext cx="3042000" cy="24133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988982D1-066F-5A0C-E736-ED3C80A3F4A7}"/>
              </a:ext>
            </a:extLst>
          </p:cNvPr>
          <p:cNvSpPr txBox="1">
            <a:spLocks/>
          </p:cNvSpPr>
          <p:nvPr/>
        </p:nvSpPr>
        <p:spPr>
          <a:xfrm>
            <a:off x="1093121" y="803940"/>
            <a:ext cx="2582579" cy="464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1600"/>
              <a:t>Purchase probability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555443C6-8D2D-EF6D-C353-7DBA2111FD51}"/>
              </a:ext>
            </a:extLst>
          </p:cNvPr>
          <p:cNvSpPr txBox="1">
            <a:spLocks/>
          </p:cNvSpPr>
          <p:nvPr/>
        </p:nvSpPr>
        <p:spPr>
          <a:xfrm>
            <a:off x="5714651" y="803940"/>
            <a:ext cx="3429349" cy="464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1600"/>
              <a:t>Opponent bid</a:t>
            </a:r>
            <a:r>
              <a:rPr lang="it-IT" altLang="zh-CN" sz="1600"/>
              <a:t>s</a:t>
            </a:r>
            <a:r>
              <a:rPr lang="it-IT" sz="1600"/>
              <a:t> </a:t>
            </a:r>
            <a:r>
              <a:rPr lang="it-IT" sz="1200"/>
              <a:t>(example with 3 opponents)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Pricing </a:t>
            </a:r>
            <a:r>
              <a:rPr lang="it-IT" altLang="zh-CN"/>
              <a:t>Agent</a:t>
            </a:r>
            <a:br>
              <a:rPr lang="it-IT" altLang="zh-CN"/>
            </a:br>
            <a:r>
              <a:rPr lang="it-IT" altLang="zh-CN" sz="1800"/>
              <a:t>Gaussian Process UCB agent</a:t>
            </a:r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1B628-37BF-8116-DEA1-37A486361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1"/>
          <a:stretch/>
        </p:blipFill>
        <p:spPr>
          <a:xfrm>
            <a:off x="4893032" y="2761955"/>
            <a:ext cx="3866637" cy="3168352"/>
          </a:xfrm>
          <a:prstGeom prst="rect">
            <a:avLst/>
          </a:prstGeom>
          <a:ln w="19050">
            <a:solidFill>
              <a:srgbClr val="728FA5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EA69092-1A28-E065-A4B7-58D6B6EBA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b="2211"/>
          <a:stretch/>
        </p:blipFill>
        <p:spPr bwMode="auto">
          <a:xfrm>
            <a:off x="307186" y="2761956"/>
            <a:ext cx="4585846" cy="3168351"/>
          </a:xfrm>
          <a:prstGeom prst="rect">
            <a:avLst/>
          </a:prstGeom>
          <a:noFill/>
          <a:ln w="19050">
            <a:solidFill>
              <a:srgbClr val="728FA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D995F-6D20-72CD-E018-0DB1C3052D86}"/>
              </a:ext>
            </a:extLst>
          </p:cNvPr>
          <p:cNvSpPr txBox="1"/>
          <p:nvPr/>
        </p:nvSpPr>
        <p:spPr>
          <a:xfrm>
            <a:off x="838440" y="5915702"/>
            <a:ext cx="3550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50">
                <a:latin typeface="Arial" panose="020B0604020202020204" pitchFamily="34" charset="0"/>
                <a:cs typeface="Arial" panose="020B0604020202020204" pitchFamily="34" charset="0"/>
              </a:rPr>
              <a:t>Fig.1 : GP fitted on purchase probability</a:t>
            </a:r>
            <a:endParaRPr lang="it-IT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43CF2-2266-635B-5BFD-6332E00A4027}"/>
              </a:ext>
            </a:extLst>
          </p:cNvPr>
          <p:cNvSpPr txBox="1"/>
          <p:nvPr/>
        </p:nvSpPr>
        <p:spPr>
          <a:xfrm>
            <a:off x="5051051" y="5915700"/>
            <a:ext cx="3550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50">
                <a:latin typeface="Arial" panose="020B0604020202020204" pitchFamily="34" charset="0"/>
                <a:cs typeface="Arial" panose="020B0604020202020204" pitchFamily="34" charset="0"/>
              </a:rPr>
              <a:t>Fig.2 : GP fitted on total profit</a:t>
            </a:r>
            <a:endParaRPr lang="it-IT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7F8685-B435-4A26-299F-D3DAEEF7ED08}"/>
              </a:ext>
            </a:extLst>
          </p:cNvPr>
          <p:cNvGrpSpPr/>
          <p:nvPr/>
        </p:nvGrpSpPr>
        <p:grpSpPr>
          <a:xfrm>
            <a:off x="483155" y="1299315"/>
            <a:ext cx="3605333" cy="1339589"/>
            <a:chOff x="483155" y="1299315"/>
            <a:chExt cx="3605333" cy="1339589"/>
          </a:xfrm>
        </p:grpSpPr>
        <p:sp>
          <p:nvSpPr>
            <p:cNvPr id="7" name="Arrow: Curved Left 6">
              <a:extLst>
                <a:ext uri="{FF2B5EF4-FFF2-40B4-BE49-F238E27FC236}">
                  <a16:creationId xmlns:a16="http://schemas.microsoft.com/office/drawing/2014/main" id="{997DC6A2-7C84-E8CE-F0AD-97818F8D46C7}"/>
                </a:ext>
              </a:extLst>
            </p:cNvPr>
            <p:cNvSpPr/>
            <p:nvPr/>
          </p:nvSpPr>
          <p:spPr>
            <a:xfrm rot="16200000">
              <a:off x="2138033" y="391138"/>
              <a:ext cx="388620" cy="2760241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129593-3978-3F80-8AE6-52A0C3D9761D}"/>
                </a:ext>
              </a:extLst>
            </p:cNvPr>
            <p:cNvGrpSpPr/>
            <p:nvPr/>
          </p:nvGrpSpPr>
          <p:grpSpPr>
            <a:xfrm>
              <a:off x="483155" y="1999984"/>
              <a:ext cx="1043941" cy="464717"/>
              <a:chOff x="483155" y="1999984"/>
              <a:chExt cx="1043941" cy="46471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205983-8C9C-0A5E-E964-60644F32386F}"/>
                  </a:ext>
                </a:extLst>
              </p:cNvPr>
              <p:cNvSpPr/>
              <p:nvPr/>
            </p:nvSpPr>
            <p:spPr>
              <a:xfrm>
                <a:off x="597456" y="1999984"/>
                <a:ext cx="815340" cy="4647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it-IT" sz="9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6F1268-E59F-B1F4-6EEA-B8B8373ADA23}"/>
                  </a:ext>
                </a:extLst>
              </p:cNvPr>
              <p:cNvSpPr txBox="1"/>
              <p:nvPr/>
            </p:nvSpPr>
            <p:spPr>
              <a:xfrm>
                <a:off x="483155" y="2019506"/>
                <a:ext cx="10439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000">
                    <a:solidFill>
                      <a:schemeClr val="bg1"/>
                    </a:solidFill>
                  </a:rPr>
                  <a:t>Pricing </a:t>
                </a:r>
              </a:p>
              <a:p>
                <a:pPr algn="ctr"/>
                <a:r>
                  <a:rPr lang="it-IT" sz="1000">
                    <a:solidFill>
                      <a:schemeClr val="bg1"/>
                    </a:solidFill>
                  </a:rPr>
                  <a:t>Agent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8F0296-E0A1-843A-F286-B0D0B118FB46}"/>
                </a:ext>
              </a:extLst>
            </p:cNvPr>
            <p:cNvGrpSpPr/>
            <p:nvPr/>
          </p:nvGrpSpPr>
          <p:grpSpPr>
            <a:xfrm>
              <a:off x="3044547" y="1993898"/>
              <a:ext cx="1043941" cy="464717"/>
              <a:chOff x="3044547" y="1993898"/>
              <a:chExt cx="1043941" cy="46471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619564-7617-212D-31C3-C336FDD4B46F}"/>
                  </a:ext>
                </a:extLst>
              </p:cNvPr>
              <p:cNvSpPr/>
              <p:nvPr/>
            </p:nvSpPr>
            <p:spPr>
              <a:xfrm>
                <a:off x="3158848" y="1993898"/>
                <a:ext cx="815340" cy="46471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it-IT" sz="9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713899-3423-ABFF-794B-1559625B2842}"/>
                  </a:ext>
                </a:extLst>
              </p:cNvPr>
              <p:cNvSpPr txBox="1"/>
              <p:nvPr/>
            </p:nvSpPr>
            <p:spPr>
              <a:xfrm>
                <a:off x="3044547" y="2013420"/>
                <a:ext cx="10439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000">
                    <a:solidFill>
                      <a:schemeClr val="bg1"/>
                    </a:solidFill>
                  </a:rPr>
                  <a:t>Pricing Environment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0E8040-14B5-01A8-B945-F282C43BE65B}"/>
                </a:ext>
              </a:extLst>
            </p:cNvPr>
            <p:cNvGrpSpPr/>
            <p:nvPr/>
          </p:nvGrpSpPr>
          <p:grpSpPr>
            <a:xfrm>
              <a:off x="1266646" y="1299315"/>
              <a:ext cx="2038350" cy="796232"/>
              <a:chOff x="4350211" y="1514111"/>
              <a:chExt cx="2038350" cy="79623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5CEDF2-3CC0-4EB2-3CE5-51AF6C05C1F4}"/>
                  </a:ext>
                </a:extLst>
              </p:cNvPr>
              <p:cNvSpPr/>
              <p:nvPr/>
            </p:nvSpPr>
            <p:spPr>
              <a:xfrm>
                <a:off x="4464512" y="1679869"/>
                <a:ext cx="815340" cy="46471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it-IT" sz="9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954C4B-DC64-80A0-6C7E-D5C836A2F207}"/>
                  </a:ext>
                </a:extLst>
              </p:cNvPr>
              <p:cNvSpPr txBox="1"/>
              <p:nvPr/>
            </p:nvSpPr>
            <p:spPr>
              <a:xfrm>
                <a:off x="4350211" y="1699391"/>
                <a:ext cx="10439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000">
                    <a:solidFill>
                      <a:schemeClr val="bg1"/>
                    </a:solidFill>
                  </a:rPr>
                  <a:t>Bidding </a:t>
                </a:r>
              </a:p>
              <a:p>
                <a:pPr algn="ctr"/>
                <a:r>
                  <a:rPr lang="it-IT" sz="1000">
                    <a:solidFill>
                      <a:schemeClr val="bg1"/>
                    </a:solidFill>
                  </a:rPr>
                  <a:t>Agent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52CD296-0A9D-91C6-8FC9-197E4EA17F08}"/>
                  </a:ext>
                </a:extLst>
              </p:cNvPr>
              <p:cNvSpPr/>
              <p:nvPr/>
            </p:nvSpPr>
            <p:spPr>
              <a:xfrm>
                <a:off x="5458921" y="1679869"/>
                <a:ext cx="815340" cy="46471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it-IT" sz="9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0EA495-A268-44A3-CEF5-8D9393ADBB3E}"/>
                  </a:ext>
                </a:extLst>
              </p:cNvPr>
              <p:cNvSpPr txBox="1"/>
              <p:nvPr/>
            </p:nvSpPr>
            <p:spPr>
              <a:xfrm>
                <a:off x="5344620" y="1699391"/>
                <a:ext cx="10439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000">
                    <a:solidFill>
                      <a:schemeClr val="bg1"/>
                    </a:solidFill>
                  </a:rPr>
                  <a:t>Bidding Environment</a:t>
                </a:r>
              </a:p>
            </p:txBody>
          </p:sp>
          <p:sp>
            <p:nvSpPr>
              <p:cNvPr id="17" name="Arrow: Curved Left 16">
                <a:extLst>
                  <a:ext uri="{FF2B5EF4-FFF2-40B4-BE49-F238E27FC236}">
                    <a16:creationId xmlns:a16="http://schemas.microsoft.com/office/drawing/2014/main" id="{E4CFAAFC-DCA3-6701-C34B-D92847363828}"/>
                  </a:ext>
                </a:extLst>
              </p:cNvPr>
              <p:cNvSpPr/>
              <p:nvPr/>
            </p:nvSpPr>
            <p:spPr>
              <a:xfrm rot="16200000">
                <a:off x="5327089" y="1008766"/>
                <a:ext cx="147743" cy="1158434"/>
              </a:xfrm>
              <a:prstGeom prst="curvedLeftArrow">
                <a:avLst>
                  <a:gd name="adj1" fmla="val 25000"/>
                  <a:gd name="adj2" fmla="val 85089"/>
                  <a:gd name="adj3" fmla="val 41762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Curved Left 17">
                <a:extLst>
                  <a:ext uri="{FF2B5EF4-FFF2-40B4-BE49-F238E27FC236}">
                    <a16:creationId xmlns:a16="http://schemas.microsoft.com/office/drawing/2014/main" id="{53185C4E-7DDD-4237-1D92-A3FA72D94A51}"/>
                  </a:ext>
                </a:extLst>
              </p:cNvPr>
              <p:cNvSpPr/>
              <p:nvPr/>
            </p:nvSpPr>
            <p:spPr>
              <a:xfrm rot="5400000">
                <a:off x="5294704" y="1657255"/>
                <a:ext cx="147743" cy="1158434"/>
              </a:xfrm>
              <a:prstGeom prst="curvedLeftArrow">
                <a:avLst>
                  <a:gd name="adj1" fmla="val 25000"/>
                  <a:gd name="adj2" fmla="val 85089"/>
                  <a:gd name="adj3" fmla="val 41762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F5286F9-90FE-750E-9E72-EC75B4451634}"/>
                </a:ext>
              </a:extLst>
            </p:cNvPr>
            <p:cNvSpPr/>
            <p:nvPr/>
          </p:nvSpPr>
          <p:spPr>
            <a:xfrm rot="5400000">
              <a:off x="2188837" y="1184910"/>
              <a:ext cx="147746" cy="2760241"/>
            </a:xfrm>
            <a:prstGeom prst="curvedLeftArrow">
              <a:avLst>
                <a:gd name="adj1" fmla="val 13315"/>
                <a:gd name="adj2" fmla="val 124609"/>
                <a:gd name="adj3" fmla="val 3402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2649B7-8359-2B3A-43A7-054ACDFBE3AC}"/>
              </a:ext>
            </a:extLst>
          </p:cNvPr>
          <p:cNvSpPr txBox="1"/>
          <p:nvPr/>
        </p:nvSpPr>
        <p:spPr>
          <a:xfrm>
            <a:off x="4299625" y="1226228"/>
            <a:ext cx="484437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sz="1200"/>
              <a:t>Pricing agent’s price chosing logic :</a:t>
            </a:r>
          </a:p>
          <a:p>
            <a:pPr>
              <a:lnSpc>
                <a:spcPct val="150000"/>
              </a:lnSpc>
            </a:pPr>
            <a:r>
              <a:rPr lang="it-IT" sz="1200"/>
              <a:t>1. Use GP to sample purchase probabilities of prices (per customer)</a:t>
            </a:r>
          </a:p>
          <a:p>
            <a:pPr>
              <a:lnSpc>
                <a:spcPct val="150000"/>
              </a:lnSpc>
            </a:pPr>
            <a:r>
              <a:rPr lang="it-IT" sz="1200"/>
              <a:t>2. Probabilities * prices =&gt; estimated profit</a:t>
            </a:r>
          </a:p>
          <a:p>
            <a:pPr>
              <a:lnSpc>
                <a:spcPct val="150000"/>
              </a:lnSpc>
            </a:pPr>
            <a:r>
              <a:rPr lang="it-IT" sz="1200"/>
              <a:t>3. Estimated profits – average bidding cost =&gt; estimated net profit</a:t>
            </a:r>
          </a:p>
          <a:p>
            <a:pPr>
              <a:lnSpc>
                <a:spcPct val="150000"/>
              </a:lnSpc>
            </a:pPr>
            <a:r>
              <a:rPr lang="it-IT" sz="1200"/>
              <a:t>4. Estimate net profit * average customer number =&gt; net profit (total)</a:t>
            </a:r>
          </a:p>
        </p:txBody>
      </p:sp>
    </p:spTree>
    <p:extLst>
      <p:ext uri="{BB962C8B-B14F-4D97-AF65-F5344CB8AC3E}">
        <p14:creationId xmlns:p14="http://schemas.microsoft.com/office/powerpoint/2010/main" val="36641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3990871" cy="942874"/>
          </a:xfrm>
        </p:spPr>
        <p:txBody>
          <a:bodyPr>
            <a:normAutofit/>
          </a:bodyPr>
          <a:lstStyle/>
          <a:p>
            <a:r>
              <a:rPr lang="it-IT"/>
              <a:t>Bidding </a:t>
            </a:r>
            <a:r>
              <a:rPr lang="it-IT" altLang="zh-CN"/>
              <a:t>Agents</a:t>
            </a:r>
            <a:br>
              <a:rPr lang="it-IT" altLang="zh-CN"/>
            </a:br>
            <a:r>
              <a:rPr lang="it-IT" altLang="zh-CN" sz="1400"/>
              <a:t>1. Primal-Dual algorithm for truthful auctions</a:t>
            </a:r>
            <a:br>
              <a:rPr lang="it-IT" altLang="zh-CN" sz="1400"/>
            </a:br>
            <a:r>
              <a:rPr lang="it-IT" altLang="zh-CN" sz="1400"/>
              <a:t>2. UCB-like algorithm</a:t>
            </a:r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6A0C-3868-109A-3040-87F019062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1287200"/>
            <a:ext cx="9144000" cy="2393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23EE8-1E98-1CA1-BE63-FF9918730C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5" b="2296"/>
          <a:stretch/>
        </p:blipFill>
        <p:spPr>
          <a:xfrm>
            <a:off x="2194895" y="3680460"/>
            <a:ext cx="3192810" cy="2390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0FFE21-51D3-7688-4224-521C14C33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25" b="2662"/>
          <a:stretch/>
        </p:blipFill>
        <p:spPr>
          <a:xfrm>
            <a:off x="5676754" y="3680460"/>
            <a:ext cx="3192810" cy="23809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DB992-FB1D-BC82-4936-7781E8B813D8}"/>
              </a:ext>
            </a:extLst>
          </p:cNvPr>
          <p:cNvSpPr txBox="1"/>
          <p:nvPr/>
        </p:nvSpPr>
        <p:spPr>
          <a:xfrm>
            <a:off x="648208" y="2526280"/>
            <a:ext cx="292811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9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t-IT" sz="9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f_t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c_t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it-IT" sz="900">
                <a:solidFill>
                  <a:srgbClr val="001080"/>
                </a:solidFill>
                <a:latin typeface="Courier New" panose="02070309020205020404" pitchFamily="49" charset="0"/>
              </a:rPr>
              <a:t># update lmbd and budget</a:t>
            </a:r>
          </a:p>
          <a:p>
            <a:r>
              <a:rPr lang="it-IT" sz="900">
                <a:solidFill>
                  <a:srgbClr val="001080"/>
                </a:solidFill>
                <a:latin typeface="Courier New" panose="02070309020205020404" pitchFamily="49" charset="0"/>
              </a:rPr>
              <a:t>  # …</a:t>
            </a:r>
          </a:p>
          <a:p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  # update rho (per round budget)</a:t>
            </a:r>
            <a:endParaRPr lang="it-IT" sz="9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 += </a:t>
            </a:r>
            <a:r>
              <a:rPr lang="it-IT" sz="9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it-IT" sz="9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sz="900" b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it-IT" sz="900" b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self.rho = self.budget/(self.T-self.t)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39A82-EDF7-C027-C037-F5408235A8D9}"/>
              </a:ext>
            </a:extLst>
          </p:cNvPr>
          <p:cNvSpPr txBox="1"/>
          <p:nvPr/>
        </p:nvSpPr>
        <p:spPr>
          <a:xfrm>
            <a:off x="4320931" y="1843653"/>
            <a:ext cx="4701033" cy="161582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9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t-IT" sz="9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f_t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c_t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US" sz="900" b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.N_pulls[</a:t>
            </a:r>
            <a:r>
              <a:rPr lang="en-US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.a_t] += </a:t>
            </a:r>
            <a:r>
              <a:rPr lang="en-US" sz="9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9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900">
                <a:solidFill>
                  <a:srgbClr val="AF00DB"/>
                </a:solidFill>
                <a:latin typeface="Courier New" panose="02070309020205020404" pitchFamily="49" charset="0"/>
              </a:rPr>
              <a:t>  </a:t>
            </a:r>
            <a:r>
              <a:rPr lang="en-US" sz="9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(f_t&gt;</a:t>
            </a:r>
            <a:r>
              <a:rPr lang="en-US" sz="9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.won_time += </a:t>
            </a:r>
            <a:r>
              <a:rPr lang="en-US" sz="9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9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	self</a:t>
            </a:r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.winning_total_reward += f_t</a:t>
            </a:r>
          </a:p>
          <a:p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9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 &gt;= </a:t>
            </a:r>
            <a:r>
              <a:rPr lang="en-US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.K):</a:t>
            </a:r>
          </a:p>
          <a:p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it-IT" sz="900" b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f_t = -(self.total_reward/self.won_time)</a:t>
            </a:r>
          </a:p>
          <a:p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.average_rewards[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.a_t] += </a:t>
            </a:r>
          </a:p>
          <a:p>
            <a:r>
              <a:rPr lang="it-IT" sz="9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(f_t-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.average_rewards[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.a_t])/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.N_pulls[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.a_t]</a:t>
            </a:r>
          </a:p>
          <a:p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.budget -= c_t</a:t>
            </a:r>
          </a:p>
          <a:p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it-IT" sz="900" b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it-IT" sz="9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.t += </a:t>
            </a:r>
            <a:r>
              <a:rPr lang="it-IT" sz="9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it-IT" sz="9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0C06F-E6C2-5FD4-3024-9300F889B78D}"/>
              </a:ext>
            </a:extLst>
          </p:cNvPr>
          <p:cNvSpPr txBox="1"/>
          <p:nvPr/>
        </p:nvSpPr>
        <p:spPr>
          <a:xfrm>
            <a:off x="121012" y="3753818"/>
            <a:ext cx="289117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050"/>
              <a:t>Parameters: </a:t>
            </a:r>
          </a:p>
          <a:p>
            <a:r>
              <a:rPr lang="it-IT" altLang="zh-CN" sz="1050"/>
              <a:t>3 uniform distributed opponents</a:t>
            </a:r>
          </a:p>
          <a:p>
            <a:r>
              <a:rPr lang="it-IT" altLang="zh-CN" sz="1050"/>
              <a:t>v=0.8</a:t>
            </a:r>
          </a:p>
          <a:p>
            <a:r>
              <a:rPr lang="it-IT" altLang="zh-CN" sz="1050"/>
              <a:t>B=2000</a:t>
            </a:r>
          </a:p>
          <a:p>
            <a:r>
              <a:rPr lang="it-IT" altLang="zh-CN" sz="1050"/>
              <a:t>T=10000</a:t>
            </a:r>
          </a:p>
          <a:p>
            <a:r>
              <a:rPr lang="en-US" sz="1050"/>
              <a:t># of Wins: [</a:t>
            </a:r>
          </a:p>
          <a:p>
            <a:r>
              <a:rPr lang="en-US" sz="1050"/>
              <a:t>		3560,</a:t>
            </a:r>
          </a:p>
          <a:p>
            <a:r>
              <a:rPr lang="en-US" sz="1050"/>
              <a:t>		3678,</a:t>
            </a:r>
          </a:p>
          <a:p>
            <a:r>
              <a:rPr lang="en-US" sz="1050"/>
              <a:t>		2838,</a:t>
            </a:r>
          </a:p>
          <a:p>
            <a:r>
              <a:rPr lang="en-US" sz="1050"/>
              <a:t>		3421,</a:t>
            </a:r>
          </a:p>
          <a:p>
            <a:r>
              <a:rPr lang="en-US" sz="1050"/>
              <a:t>		3332]</a:t>
            </a:r>
            <a:endParaRPr lang="it-IT" sz="1050"/>
          </a:p>
        </p:txBody>
      </p:sp>
    </p:spTree>
    <p:extLst>
      <p:ext uri="{BB962C8B-B14F-4D97-AF65-F5344CB8AC3E}">
        <p14:creationId xmlns:p14="http://schemas.microsoft.com/office/powerpoint/2010/main" val="18480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29E2A-D602-376A-19E1-AB1D10945047}"/>
                  </a:ext>
                </a:extLst>
              </p:cNvPr>
              <p:cNvSpPr txBox="1"/>
              <p:nvPr/>
            </p:nvSpPr>
            <p:spPr>
              <a:xfrm>
                <a:off x="288522" y="1328153"/>
                <a:ext cx="50033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/>
                  <a:t>Configuration:</a:t>
                </a:r>
              </a:p>
              <a:p>
                <a:r>
                  <a:rPr lang="it-IT" sz="1400"/>
                  <a:t>T_pricing : 365 * 6</a:t>
                </a:r>
              </a:p>
              <a:p>
                <a:r>
                  <a:rPr lang="it-IT" sz="1400"/>
                  <a:t>Price range: [0,1], linearly discretized in 20 prices</a:t>
                </a:r>
              </a:p>
              <a:p>
                <a:r>
                  <a:rPr lang="it-IT" sz="1400"/>
                  <a:t>Purchase probability model:	logistic with </a:t>
                </a:r>
                <a14:m>
                  <m:oMath xmlns:m="http://schemas.openxmlformats.org/officeDocument/2006/math">
                    <m:r>
                      <a:rPr lang="it-IT" sz="1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4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=0.8,  </m:t>
                    </m:r>
                    <m:r>
                      <a:rPr lang="it-IT" sz="14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sz="14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</m:t>
                    </m:r>
                  </m:oMath>
                </a14:m>
                <a:endParaRPr lang="it-IT" sz="1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29E2A-D602-376A-19E1-AB1D109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2" y="1328153"/>
                <a:ext cx="5003326" cy="954107"/>
              </a:xfrm>
              <a:prstGeom prst="rect">
                <a:avLst/>
              </a:prstGeom>
              <a:blipFill>
                <a:blip r:embed="rId2"/>
                <a:stretch>
                  <a:fillRect l="-365"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772802-DDA9-9951-FECC-EE7787FAE67D}"/>
                  </a:ext>
                </a:extLst>
              </p:cNvPr>
              <p:cNvSpPr txBox="1"/>
              <p:nvPr/>
            </p:nvSpPr>
            <p:spPr>
              <a:xfrm>
                <a:off x="2087070" y="2210897"/>
                <a:ext cx="3013453" cy="477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𝑝𝑟𝑖𝑐𝑒</m:t>
                          </m:r>
                          <m:r>
                            <a:rPr lang="it-IT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t-IT" sz="16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it-IT" sz="16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it-IT" sz="16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it-IT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𝑝𝑟𝑖𝑐𝑒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it-IT" sz="1600" i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772802-DDA9-9951-FECC-EE7787FA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070" y="2210897"/>
                <a:ext cx="3013453" cy="477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E6DB72-8C13-1315-736A-34B3126FDF75}"/>
              </a:ext>
            </a:extLst>
          </p:cNvPr>
          <p:cNvSpPr txBox="1"/>
          <p:nvPr/>
        </p:nvSpPr>
        <p:spPr>
          <a:xfrm>
            <a:off x="5100523" y="1543596"/>
            <a:ext cx="38846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T_bidding : 10000</a:t>
            </a:r>
          </a:p>
          <a:p>
            <a:pPr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Budget : 100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>
                <a:solidFill>
                  <a:prstClr val="black"/>
                </a:solidFill>
                <a:latin typeface="Arial"/>
                <a:ea typeface="宋体"/>
              </a:rPr>
              <a:t>O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pponents : 2 uniform bidders (infinite budget)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89A0C4-A27A-48C1-864E-18EE7739E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007542"/>
            <a:ext cx="2576502" cy="2078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9F2B03-C588-5867-D98B-D01E000F5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43" y="3195702"/>
            <a:ext cx="2577600" cy="2112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3273F5-16D3-9EAA-6900-0B6DC5B57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67" y="3417775"/>
            <a:ext cx="2577600" cy="2079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CF3CBE-BDE4-6252-6699-679C07E09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743" y="3643327"/>
            <a:ext cx="2577600" cy="20792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08B30-92BA-0A73-2E85-A85F16352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2415" y="3850591"/>
            <a:ext cx="2577600" cy="20792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BBA017-6D16-424D-6B68-B52F7EA15D93}"/>
              </a:ext>
            </a:extLst>
          </p:cNvPr>
          <p:cNvSpPr txBox="1"/>
          <p:nvPr/>
        </p:nvSpPr>
        <p:spPr>
          <a:xfrm>
            <a:off x="0" y="2809177"/>
            <a:ext cx="256492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Multiplicative Pacing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605EB2-26EB-7147-DC21-E6A1A26A62CE}"/>
              </a:ext>
            </a:extLst>
          </p:cNvPr>
          <p:cNvSpPr txBox="1"/>
          <p:nvPr/>
        </p:nvSpPr>
        <p:spPr>
          <a:xfrm>
            <a:off x="364743" y="3013671"/>
            <a:ext cx="2577600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Continuously updated rho MP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67A29-2566-4E2B-153D-DEB07EF066BA}"/>
              </a:ext>
            </a:extLst>
          </p:cNvPr>
          <p:cNvSpPr txBox="1"/>
          <p:nvPr/>
        </p:nvSpPr>
        <p:spPr>
          <a:xfrm>
            <a:off x="622167" y="3219410"/>
            <a:ext cx="2577600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UCB1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BC4B8-489B-EAFB-B6B6-A55310CFFE13}"/>
              </a:ext>
            </a:extLst>
          </p:cNvPr>
          <p:cNvSpPr txBox="1"/>
          <p:nvPr/>
        </p:nvSpPr>
        <p:spPr>
          <a:xfrm>
            <a:off x="908646" y="3444962"/>
            <a:ext cx="2577600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UCB1 with Negative Feedback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06CFA-7F1A-A20B-91BF-087715ECEDF7}"/>
              </a:ext>
            </a:extLst>
          </p:cNvPr>
          <p:cNvSpPr txBox="1"/>
          <p:nvPr/>
        </p:nvSpPr>
        <p:spPr>
          <a:xfrm>
            <a:off x="1338078" y="3652226"/>
            <a:ext cx="2577600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UCB1 with NF and lower scale</a:t>
            </a:r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BBADD6-F213-6BEB-E223-88D06567C7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9009" y="2700640"/>
            <a:ext cx="2296452" cy="16224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93E499-024B-1F3A-BA6B-6915D6E070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8785" y="2517736"/>
            <a:ext cx="2154574" cy="18053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179255-01DB-7B92-68A9-88857A593A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9008" y="4315525"/>
            <a:ext cx="2296412" cy="17891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4B048F-C677-8721-5D6E-BF3592565D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8065" y="4315525"/>
            <a:ext cx="2245293" cy="17891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2D03E51-3176-398B-98D3-147787B6A571}"/>
              </a:ext>
            </a:extLst>
          </p:cNvPr>
          <p:cNvSpPr txBox="1"/>
          <p:nvPr/>
        </p:nvSpPr>
        <p:spPr>
          <a:xfrm>
            <a:off x="5062478" y="2333070"/>
            <a:ext cx="240322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0.0012 * 10000 ~= 12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FD8E692-6639-3675-D197-1C557B8CCDAB}"/>
              </a:ext>
            </a:extLst>
          </p:cNvPr>
          <p:cNvSpPr/>
          <p:nvPr/>
        </p:nvSpPr>
        <p:spPr>
          <a:xfrm rot="13417502">
            <a:off x="5530698" y="2762300"/>
            <a:ext cx="213867" cy="57668"/>
          </a:xfrm>
          <a:prstGeom prst="rightArrow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4A2FF56-35B9-B85B-F8C1-3D6423890F66}"/>
              </a:ext>
            </a:extLst>
          </p:cNvPr>
          <p:cNvSpPr/>
          <p:nvPr/>
        </p:nvSpPr>
        <p:spPr>
          <a:xfrm rot="5400000">
            <a:off x="6079316" y="2034323"/>
            <a:ext cx="531714" cy="65783"/>
          </a:xfrm>
          <a:prstGeom prst="rightArrow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B0C5C0C-49DF-02B7-505B-1846DE8F379B}"/>
              </a:ext>
            </a:extLst>
          </p:cNvPr>
          <p:cNvSpPr/>
          <p:nvPr/>
        </p:nvSpPr>
        <p:spPr>
          <a:xfrm rot="7538734">
            <a:off x="6486570" y="2987853"/>
            <a:ext cx="757837" cy="99280"/>
          </a:xfrm>
          <a:prstGeom prst="rightArrow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0FE5B1-CBD1-93AD-55C0-3B18CA86D7B4}"/>
              </a:ext>
            </a:extLst>
          </p:cNvPr>
          <p:cNvCxnSpPr/>
          <p:nvPr/>
        </p:nvCxnSpPr>
        <p:spPr>
          <a:xfrm>
            <a:off x="6617662" y="3345771"/>
            <a:ext cx="101948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43B4BB-2FF4-1554-98C8-579FCE3F7FB8}"/>
              </a:ext>
            </a:extLst>
          </p:cNvPr>
          <p:cNvCxnSpPr>
            <a:cxnSpLocks/>
          </p:cNvCxnSpPr>
          <p:nvPr/>
        </p:nvCxnSpPr>
        <p:spPr>
          <a:xfrm>
            <a:off x="4867178" y="2879866"/>
            <a:ext cx="84210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5.55112E-17 L 0.00035 -0.05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865</TotalTime>
  <Words>436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Courier New</vt:lpstr>
      <vt:lpstr>Wingdings</vt:lpstr>
      <vt:lpstr>POLI</vt:lpstr>
      <vt:lpstr>Requirement 1</vt:lpstr>
      <vt:lpstr>Pricing &amp; Bidding Environments: distributions</vt:lpstr>
      <vt:lpstr>Pricing Agent Gaussian Process UCB agent</vt:lpstr>
      <vt:lpstr>Bidding Agents 1. Primal-Dual algorithm for truthful auctions 2. UCB-like algorithm</vt:lpstr>
      <vt:lpstr>Interaction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Yizhou Wu</cp:lastModifiedBy>
  <cp:revision>29</cp:revision>
  <dcterms:created xsi:type="dcterms:W3CDTF">2015-05-26T12:27:57Z</dcterms:created>
  <dcterms:modified xsi:type="dcterms:W3CDTF">2024-09-02T16:40:04Z</dcterms:modified>
</cp:coreProperties>
</file>