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14"/>
  </p:notesMasterIdLst>
  <p:sldIdLst>
    <p:sldId id="256" r:id="rId2"/>
    <p:sldId id="348" r:id="rId3"/>
    <p:sldId id="352" r:id="rId4"/>
    <p:sldId id="363" r:id="rId5"/>
    <p:sldId id="364" r:id="rId6"/>
    <p:sldId id="365" r:id="rId7"/>
    <p:sldId id="366" r:id="rId8"/>
    <p:sldId id="367" r:id="rId9"/>
    <p:sldId id="368" r:id="rId10"/>
    <p:sldId id="370" r:id="rId11"/>
    <p:sldId id="369" r:id="rId12"/>
    <p:sldId id="362" r:id="rId1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Playfair Display" panose="00000500000000000000" pitchFamily="2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Roboto Bold" panose="02000000000000000000" charset="0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E DONIA" initials="DD" lastIdx="1" clrIdx="0">
    <p:extLst>
      <p:ext uri="{19B8F6BF-5375-455C-9EA6-DF929625EA0E}">
        <p15:presenceInfo xmlns:p15="http://schemas.microsoft.com/office/powerpoint/2012/main" userId="S::d.donia@studenti.unisa.it::a3433b2e-0d15-45dd-92a8-b21b914189f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EA76"/>
    <a:srgbClr val="81F7BF"/>
    <a:srgbClr val="214E16"/>
    <a:srgbClr val="EC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C0D08E-19F9-4239-9538-18000E498242}" v="1" dt="2023-12-21T14:34:16.416"/>
  </p1510:revLst>
</p1510:revInfo>
</file>

<file path=ppt/tableStyles.xml><?xml version="1.0" encoding="utf-8"?>
<a:tblStyleLst xmlns:a="http://schemas.openxmlformats.org/drawingml/2006/main" def="{EDC78C8E-CE50-41B7-8274-6923B288B57C}">
  <a:tblStyle styleId="{EDC78C8E-CE50-41B7-8274-6923B288B5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NT MILIONE" userId="9d303b16-60dd-4b89-8b2a-e8ba47308a54" providerId="ADAL" clId="{31C0D08E-19F9-4239-9538-18000E498242}"/>
    <pc:docChg chg="custSel addSld modSld">
      <pc:chgData name="VINCENT MILIONE" userId="9d303b16-60dd-4b89-8b2a-e8ba47308a54" providerId="ADAL" clId="{31C0D08E-19F9-4239-9538-18000E498242}" dt="2023-12-21T14:37:47.144" v="454" actId="1037"/>
      <pc:docMkLst>
        <pc:docMk/>
      </pc:docMkLst>
      <pc:sldChg chg="modSp mod">
        <pc:chgData name="VINCENT MILIONE" userId="9d303b16-60dd-4b89-8b2a-e8ba47308a54" providerId="ADAL" clId="{31C0D08E-19F9-4239-9538-18000E498242}" dt="2023-12-21T14:31:33.349" v="10" actId="20577"/>
        <pc:sldMkLst>
          <pc:docMk/>
          <pc:sldMk cId="2742191967" sldId="367"/>
        </pc:sldMkLst>
        <pc:spChg chg="mod">
          <ac:chgData name="VINCENT MILIONE" userId="9d303b16-60dd-4b89-8b2a-e8ba47308a54" providerId="ADAL" clId="{31C0D08E-19F9-4239-9538-18000E498242}" dt="2023-12-21T14:31:33.349" v="10" actId="20577"/>
          <ac:spMkLst>
            <pc:docMk/>
            <pc:sldMk cId="2742191967" sldId="367"/>
            <ac:spMk id="6" creationId="{63CFE140-F7F4-44F4-9186-7EA3E23738D3}"/>
          </ac:spMkLst>
        </pc:spChg>
      </pc:sldChg>
      <pc:sldChg chg="modSp mod">
        <pc:chgData name="VINCENT MILIONE" userId="9d303b16-60dd-4b89-8b2a-e8ba47308a54" providerId="ADAL" clId="{31C0D08E-19F9-4239-9538-18000E498242}" dt="2023-12-21T14:34:11.776" v="259" actId="20577"/>
        <pc:sldMkLst>
          <pc:docMk/>
          <pc:sldMk cId="3914737715" sldId="368"/>
        </pc:sldMkLst>
        <pc:spChg chg="mod">
          <ac:chgData name="VINCENT MILIONE" userId="9d303b16-60dd-4b89-8b2a-e8ba47308a54" providerId="ADAL" clId="{31C0D08E-19F9-4239-9538-18000E498242}" dt="2023-12-21T14:34:11.776" v="259" actId="20577"/>
          <ac:spMkLst>
            <pc:docMk/>
            <pc:sldMk cId="3914737715" sldId="368"/>
            <ac:spMk id="3" creationId="{CD2C468D-69D0-4E04-9F9C-260B83D52E21}"/>
          </ac:spMkLst>
        </pc:spChg>
        <pc:picChg chg="mod">
          <ac:chgData name="VINCENT MILIONE" userId="9d303b16-60dd-4b89-8b2a-e8ba47308a54" providerId="ADAL" clId="{31C0D08E-19F9-4239-9538-18000E498242}" dt="2023-12-21T14:33:26.542" v="197" actId="1076"/>
          <ac:picMkLst>
            <pc:docMk/>
            <pc:sldMk cId="3914737715" sldId="368"/>
            <ac:picMk id="6" creationId="{25306890-C7E7-4816-8428-7072477B08FE}"/>
          </ac:picMkLst>
        </pc:picChg>
      </pc:sldChg>
      <pc:sldChg chg="addSp delSp modSp add mod">
        <pc:chgData name="VINCENT MILIONE" userId="9d303b16-60dd-4b89-8b2a-e8ba47308a54" providerId="ADAL" clId="{31C0D08E-19F9-4239-9538-18000E498242}" dt="2023-12-21T14:37:47.144" v="454" actId="1037"/>
        <pc:sldMkLst>
          <pc:docMk/>
          <pc:sldMk cId="3076996358" sldId="370"/>
        </pc:sldMkLst>
        <pc:spChg chg="mod">
          <ac:chgData name="VINCENT MILIONE" userId="9d303b16-60dd-4b89-8b2a-e8ba47308a54" providerId="ADAL" clId="{31C0D08E-19F9-4239-9538-18000E498242}" dt="2023-12-21T14:36:41.312" v="278" actId="20577"/>
          <ac:spMkLst>
            <pc:docMk/>
            <pc:sldMk cId="3076996358" sldId="370"/>
            <ac:spMk id="2" creationId="{B3BA02E9-DFF7-4F29-A9F5-BAD9027C114D}"/>
          </ac:spMkLst>
        </pc:spChg>
        <pc:spChg chg="mod">
          <ac:chgData name="VINCENT MILIONE" userId="9d303b16-60dd-4b89-8b2a-e8ba47308a54" providerId="ADAL" clId="{31C0D08E-19F9-4239-9538-18000E498242}" dt="2023-12-21T14:37:41.028" v="436" actId="20577"/>
          <ac:spMkLst>
            <pc:docMk/>
            <pc:sldMk cId="3076996358" sldId="370"/>
            <ac:spMk id="3" creationId="{CD2C468D-69D0-4E04-9F9C-260B83D52E21}"/>
          </ac:spMkLst>
        </pc:spChg>
        <pc:picChg chg="add mod">
          <ac:chgData name="VINCENT MILIONE" userId="9d303b16-60dd-4b89-8b2a-e8ba47308a54" providerId="ADAL" clId="{31C0D08E-19F9-4239-9538-18000E498242}" dt="2023-12-21T14:37:47.144" v="454" actId="1037"/>
          <ac:picMkLst>
            <pc:docMk/>
            <pc:sldMk cId="3076996358" sldId="370"/>
            <ac:picMk id="5" creationId="{5CD8AD4E-7589-5E83-2FEB-02F342DD9338}"/>
          </ac:picMkLst>
        </pc:picChg>
        <pc:picChg chg="del">
          <ac:chgData name="VINCENT MILIONE" userId="9d303b16-60dd-4b89-8b2a-e8ba47308a54" providerId="ADAL" clId="{31C0D08E-19F9-4239-9538-18000E498242}" dt="2023-12-21T14:36:52.993" v="282" actId="478"/>
          <ac:picMkLst>
            <pc:docMk/>
            <pc:sldMk cId="3076996358" sldId="370"/>
            <ac:picMk id="6" creationId="{25306890-C7E7-4816-8428-7072477B08F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48fa07cf1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148fa07cf1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123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374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900300" y="0"/>
            <a:ext cx="52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26275" y="1332150"/>
            <a:ext cx="3900600" cy="15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26275" y="2914050"/>
            <a:ext cx="3904500" cy="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-18068" y="-35875"/>
            <a:ext cx="740700" cy="517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8421368" y="-18000"/>
            <a:ext cx="740700" cy="517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/>
          <p:nvPr/>
        </p:nvSpPr>
        <p:spPr>
          <a:xfrm>
            <a:off x="0" y="0"/>
            <a:ext cx="2461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51"/>
          <p:cNvSpPr/>
          <p:nvPr/>
        </p:nvSpPr>
        <p:spPr>
          <a:xfrm flipH="1">
            <a:off x="2326200" y="1459050"/>
            <a:ext cx="6817800" cy="222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/>
          <p:nvPr/>
        </p:nvSpPr>
        <p:spPr>
          <a:xfrm flipH="1">
            <a:off x="177" y="0"/>
            <a:ext cx="4846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52"/>
          <p:cNvSpPr/>
          <p:nvPr/>
        </p:nvSpPr>
        <p:spPr>
          <a:xfrm flipH="1">
            <a:off x="8406475" y="0"/>
            <a:ext cx="737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layfair Display"/>
              <a:buNone/>
              <a:defRPr sz="2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302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704" r:id="rId2"/>
    <p:sldLayoutId id="2147483665" r:id="rId3"/>
    <p:sldLayoutId id="2147483697" r:id="rId4"/>
    <p:sldLayoutId id="214748369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GreenBridge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33" name="Google Shape;333;p56"/>
          <p:cNvSpPr txBox="1">
            <a:spLocks noGrp="1"/>
          </p:cNvSpPr>
          <p:nvPr>
            <p:ph type="subTitle" idx="1"/>
          </p:nvPr>
        </p:nvSpPr>
        <p:spPr>
          <a:xfrm>
            <a:off x="4522375" y="2824840"/>
            <a:ext cx="3904500" cy="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/>
              <a:t>Green </a:t>
            </a:r>
            <a:r>
              <a:rPr lang="it-IT" sz="1600" err="1"/>
              <a:t>together</a:t>
            </a:r>
            <a:r>
              <a:rPr lang="it-IT" sz="1600"/>
              <a:t>!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E74B303-30B0-9CC4-7C35-58F545A63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45" y="1281112"/>
            <a:ext cx="30765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BA02E9-DFF7-4F29-A9F5-BAD9027C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3" y="407758"/>
            <a:ext cx="7717500" cy="546000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Step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addizionali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D2C468D-69D0-4E04-9F9C-260B83D52E21}"/>
              </a:ext>
            </a:extLst>
          </p:cNvPr>
          <p:cNvSpPr txBox="1"/>
          <p:nvPr/>
        </p:nvSpPr>
        <p:spPr>
          <a:xfrm>
            <a:off x="1129963" y="1187249"/>
            <a:ext cx="6884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Analizziamo questa pull </a:t>
            </a:r>
            <a:r>
              <a:rPr lang="it-IT" dirty="0" err="1"/>
              <a:t>request</a:t>
            </a:r>
            <a:r>
              <a:rPr lang="it-IT" dirty="0"/>
              <a:t> e vediamo i positivi e i negativi delle azioni intraprese dal vostro PM: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CD8AD4E-7589-5E83-2FEB-02F342DD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34" y="1679712"/>
            <a:ext cx="7137774" cy="313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96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B55920-1CFA-4912-8EE9-F9DF1F742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645651"/>
            <a:ext cx="7717500" cy="546000"/>
          </a:xfrm>
        </p:spPr>
        <p:txBody>
          <a:bodyPr/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r>
              <a:rPr lang="it-IT" dirty="0"/>
              <a:t> </a:t>
            </a: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4120C3C-8D72-43A0-975F-7F05538D9747}"/>
              </a:ext>
            </a:extLst>
          </p:cNvPr>
          <p:cNvSpPr txBox="1"/>
          <p:nvPr/>
        </p:nvSpPr>
        <p:spPr>
          <a:xfrm>
            <a:off x="1038922" y="1606983"/>
            <a:ext cx="706615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BRANCH</a:t>
            </a:r>
          </a:p>
          <a:p>
            <a:r>
              <a:rPr lang="en-US" dirty="0"/>
              <a:t>https://www.youtube.com/watch?v=rY2p50Qko-I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PULL REQUEST</a:t>
            </a:r>
          </a:p>
          <a:p>
            <a:r>
              <a:rPr lang="en-US" dirty="0"/>
              <a:t>https://www.youtube.com/watch?v=rgbCcBNZcdQ</a:t>
            </a:r>
          </a:p>
          <a:p>
            <a:endParaRPr lang="en-US" dirty="0"/>
          </a:p>
          <a:p>
            <a:r>
              <a:rPr lang="en-US" dirty="0"/>
              <a:t>https://www.youtube.com/watch?v=a_FLqX3vGR4</a:t>
            </a:r>
          </a:p>
          <a:p>
            <a:endParaRPr lang="en-US" dirty="0"/>
          </a:p>
          <a:p>
            <a:r>
              <a:rPr lang="en-US" dirty="0"/>
              <a:t>https://docs.github.com/en/pull-requests/collaborating-with-pull-requests/proposing-changes-to-your-work-with-pull-requests/creating-a-pull-request</a:t>
            </a:r>
          </a:p>
          <a:p>
            <a:endParaRPr lang="en-US" dirty="0"/>
          </a:p>
          <a:p>
            <a:r>
              <a:rPr lang="en-US" b="1" dirty="0"/>
              <a:t>ISSUES &amp; PR</a:t>
            </a:r>
          </a:p>
          <a:p>
            <a:r>
              <a:rPr lang="en-US" dirty="0"/>
              <a:t>https://www.youtube.com/watch?v=1o9XCJO3IpM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Immagine 7" descr="Immagine che contiene testo, Cartoni animati, clipart, cartone animato&#10;&#10;Descrizione generata automaticamente">
            <a:extLst>
              <a:ext uri="{FF2B5EF4-FFF2-40B4-BE49-F238E27FC236}">
                <a16:creationId xmlns:a16="http://schemas.microsoft.com/office/drawing/2014/main" id="{7FF4210E-A71C-4791-B651-9A5C679C0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283" y="973873"/>
            <a:ext cx="2064902" cy="205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70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EA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D8F7ED5C-F851-115A-6B1C-A1E39E1CD49D}"/>
              </a:ext>
            </a:extLst>
          </p:cNvPr>
          <p:cNvSpPr txBox="1"/>
          <p:nvPr/>
        </p:nvSpPr>
        <p:spPr>
          <a:xfrm>
            <a:off x="1943100" y="1048256"/>
            <a:ext cx="5257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600">
                <a:latin typeface="Roboto Bold" panose="02000000000000000000" pitchFamily="2" charset="0"/>
                <a:ea typeface="Roboto Bold" panose="02000000000000000000" pitchFamily="2" charset="0"/>
              </a:rPr>
              <a:t>Grazie!</a:t>
            </a:r>
          </a:p>
          <a:p>
            <a:pPr algn="ctr"/>
            <a:r>
              <a:rPr lang="it-IT" sz="9600">
                <a:latin typeface="Roboto Bold" panose="02000000000000000000" pitchFamily="2" charset="0"/>
                <a:ea typeface="Roboto Bold" panose="02000000000000000000" pitchFamily="2" charset="0"/>
                <a:sym typeface="Wingdings" panose="05000000000000000000" pitchFamily="2" charset="2"/>
              </a:rPr>
              <a:t></a:t>
            </a:r>
            <a:endParaRPr lang="it-IT" sz="9600">
              <a:latin typeface="Roboto Bold" panose="02000000000000000000" pitchFamily="2" charset="0"/>
              <a:ea typeface="Roboto 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9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93"/>
          <p:cNvSpPr txBox="1">
            <a:spLocks noGrp="1"/>
          </p:cNvSpPr>
          <p:nvPr>
            <p:ph type="title"/>
          </p:nvPr>
        </p:nvSpPr>
        <p:spPr>
          <a:xfrm>
            <a:off x="3434351" y="1180261"/>
            <a:ext cx="1264258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Bold" panose="02000000000000000000" charset="0"/>
                <a:ea typeface="Roboto Bold" panose="02000000000000000000" charset="0"/>
                <a:cs typeface="Roboto Bold" panose="02000000000000000000" charset="0"/>
              </a:rPr>
              <a:t>Git</a:t>
            </a:r>
            <a:endParaRPr dirty="0">
              <a:latin typeface="Roboto Bold" panose="02000000000000000000" charset="0"/>
              <a:ea typeface="Roboto Bold" panose="02000000000000000000" charset="0"/>
              <a:cs typeface="Roboto Bold" panose="02000000000000000000" charset="0"/>
            </a:endParaRPr>
          </a:p>
        </p:txBody>
      </p:sp>
      <p:sp>
        <p:nvSpPr>
          <p:cNvPr id="972" name="Google Shape;972;p93">
            <a:hlinkClick r:id="" action="ppaction://noaction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1407287-1305-49A8-BC9B-A05CCF69F61D}"/>
              </a:ext>
            </a:extLst>
          </p:cNvPr>
          <p:cNvSpPr txBox="1"/>
          <p:nvPr/>
        </p:nvSpPr>
        <p:spPr>
          <a:xfrm>
            <a:off x="1040780" y="1999785"/>
            <a:ext cx="68840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/>
              <a:t>Sistema di </a:t>
            </a:r>
            <a:r>
              <a:rPr lang="it-IT" b="1" dirty="0" err="1"/>
              <a:t>versioning</a:t>
            </a:r>
            <a:r>
              <a:rPr lang="it-IT" b="1" dirty="0"/>
              <a:t> distribuito</a:t>
            </a:r>
            <a:r>
              <a:rPr lang="it-IT" dirty="0"/>
              <a:t>: software che consente di gestire il codice sorgente di un progetto software durante lo sviluppo collaborativo senza bisogno del supporto di un server centrale</a:t>
            </a:r>
          </a:p>
        </p:txBody>
      </p:sp>
      <p:pic>
        <p:nvPicPr>
          <p:cNvPr id="5" name="Immagine 4" descr="Immagine che contiene simbolo, Segnale stradale, design&#10;&#10;Descrizione generata automaticamente">
            <a:extLst>
              <a:ext uri="{FF2B5EF4-FFF2-40B4-BE49-F238E27FC236}">
                <a16:creationId xmlns:a16="http://schemas.microsoft.com/office/drawing/2014/main" id="{E16BE720-02C9-4DE3-B0A1-81103AA34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146" y="1185107"/>
            <a:ext cx="599085" cy="599085"/>
          </a:xfrm>
          <a:prstGeom prst="rect">
            <a:avLst/>
          </a:prstGeom>
        </p:spPr>
      </p:pic>
      <p:sp>
        <p:nvSpPr>
          <p:cNvPr id="27" name="Google Shape;932;p93">
            <a:extLst>
              <a:ext uri="{FF2B5EF4-FFF2-40B4-BE49-F238E27FC236}">
                <a16:creationId xmlns:a16="http://schemas.microsoft.com/office/drawing/2014/main" id="{EE2B1017-29D0-4E02-8A4B-A7B501913EAE}"/>
              </a:ext>
            </a:extLst>
          </p:cNvPr>
          <p:cNvSpPr txBox="1">
            <a:spLocks/>
          </p:cNvSpPr>
          <p:nvPr/>
        </p:nvSpPr>
        <p:spPr>
          <a:xfrm>
            <a:off x="3307742" y="2891418"/>
            <a:ext cx="1264258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>
                <a:latin typeface="Roboto Bold" panose="02000000000000000000" charset="0"/>
                <a:ea typeface="Roboto Bold" panose="02000000000000000000" charset="0"/>
                <a:cs typeface="Roboto Bold" panose="02000000000000000000" charset="0"/>
              </a:rPr>
              <a:t>GitHub</a:t>
            </a:r>
          </a:p>
        </p:txBody>
      </p:sp>
      <p:pic>
        <p:nvPicPr>
          <p:cNvPr id="7" name="Immagine 6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96F22BE4-1314-4EE6-8B3D-388EA5D74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891418"/>
            <a:ext cx="546000" cy="546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38C2393-45FF-4769-8761-40E1050AD50B}"/>
              </a:ext>
            </a:extLst>
          </p:cNvPr>
          <p:cNvSpPr txBox="1"/>
          <p:nvPr/>
        </p:nvSpPr>
        <p:spPr>
          <a:xfrm>
            <a:off x="1040779" y="3590387"/>
            <a:ext cx="688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/>
              <a:t>Piattaforma di hosting </a:t>
            </a:r>
            <a:r>
              <a:rPr lang="it-IT" dirty="0"/>
              <a:t>per progetti </a:t>
            </a:r>
            <a:r>
              <a:rPr lang="it-IT" dirty="0" err="1"/>
              <a:t>Git</a:t>
            </a:r>
            <a:r>
              <a:rPr lang="it-IT" dirty="0"/>
              <a:t> che facilita la collaborazione tra sviluppatori</a:t>
            </a:r>
          </a:p>
        </p:txBody>
      </p:sp>
    </p:spTree>
    <p:extLst>
      <p:ext uri="{BB962C8B-B14F-4D97-AF65-F5344CB8AC3E}">
        <p14:creationId xmlns:p14="http://schemas.microsoft.com/office/powerpoint/2010/main" val="65679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6F8551-BB11-53CC-BD27-E39A7F73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673758"/>
            <a:ext cx="7717500" cy="546000"/>
          </a:xfrm>
        </p:spPr>
        <p:txBody>
          <a:bodyPr/>
          <a:lstStyle/>
          <a:p>
            <a:r>
              <a:rPr lang="it-IT" dirty="0">
                <a:latin typeface="Roboto Bold" panose="02000000000000000000" charset="0"/>
                <a:ea typeface="Roboto Bold" panose="02000000000000000000" charset="0"/>
                <a:cs typeface="Roboto Bold" panose="02000000000000000000" charset="0"/>
              </a:rPr>
              <a:t>Concetti principali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1EC4657-C12A-4C69-B1C0-03D8501A0C61}"/>
              </a:ext>
            </a:extLst>
          </p:cNvPr>
          <p:cNvSpPr txBox="1"/>
          <p:nvPr/>
        </p:nvSpPr>
        <p:spPr>
          <a:xfrm>
            <a:off x="1129990" y="1455359"/>
            <a:ext cx="688401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b="1" dirty="0"/>
              <a:t>Repository</a:t>
            </a:r>
            <a:r>
              <a:rPr lang="it-IT" dirty="0"/>
              <a:t>: archivio digitale in cui viene conservato e gestito il codice sorgente di un progetto software e che tiene traccia delle modifiche apportate ai file nel corso tempo. </a:t>
            </a:r>
          </a:p>
          <a:p>
            <a:pPr algn="just">
              <a:spcAft>
                <a:spcPts val="600"/>
              </a:spcAft>
            </a:pPr>
            <a:r>
              <a:rPr lang="it-IT" dirty="0"/>
              <a:t>Un repository consente di recuperare </a:t>
            </a:r>
            <a:r>
              <a:rPr lang="it-IT" u="sng" dirty="0"/>
              <a:t>versioni precedenti</a:t>
            </a:r>
            <a:r>
              <a:rPr lang="it-IT" dirty="0"/>
              <a:t>, confrontare le differenze tra le versioni e collaborare contemporaneamente con altri sviluppatori in team senza interferire gli uni con gli altri.</a:t>
            </a:r>
          </a:p>
          <a:p>
            <a:pPr algn="just">
              <a:spcAft>
                <a:spcPts val="600"/>
              </a:spcAft>
            </a:pPr>
            <a:r>
              <a:rPr lang="it-IT" dirty="0"/>
              <a:t>Può essere locale (sulla tua macchina) o remoto (su un server, ad esempio su GitHub).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DA1EC92-86D7-4235-9519-6472243D9862}"/>
              </a:ext>
            </a:extLst>
          </p:cNvPr>
          <p:cNvSpPr txBox="1"/>
          <p:nvPr/>
        </p:nvSpPr>
        <p:spPr>
          <a:xfrm>
            <a:off x="1129990" y="3541784"/>
            <a:ext cx="688401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b="1" dirty="0" err="1"/>
              <a:t>Commit</a:t>
            </a:r>
            <a:r>
              <a:rPr lang="it-IT" dirty="0"/>
              <a:t>: una singola unità di modifica nel tuo progetto</a:t>
            </a:r>
          </a:p>
          <a:p>
            <a:pPr>
              <a:spcAft>
                <a:spcPts val="600"/>
              </a:spcAft>
            </a:pPr>
            <a:r>
              <a:rPr lang="it-IT" dirty="0"/>
              <a:t>Dopo aver apportato le modifiche, devi eseguire un </a:t>
            </a:r>
            <a:r>
              <a:rPr lang="it-IT" dirty="0" err="1"/>
              <a:t>commit</a:t>
            </a:r>
            <a:r>
              <a:rPr lang="it-IT" dirty="0"/>
              <a:t> per "confermare" le modifiche al repository.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2DC72F5-37C4-4545-B3D8-56B0EC580697}"/>
              </a:ext>
            </a:extLst>
          </p:cNvPr>
          <p:cNvSpPr txBox="1"/>
          <p:nvPr/>
        </p:nvSpPr>
        <p:spPr>
          <a:xfrm>
            <a:off x="1129990" y="4336910"/>
            <a:ext cx="6884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b="1" dirty="0" err="1"/>
              <a:t>Staging</a:t>
            </a:r>
            <a:r>
              <a:rPr lang="it-IT" b="1" dirty="0"/>
              <a:t> area: </a:t>
            </a:r>
            <a:r>
              <a:rPr lang="it-IT" dirty="0"/>
              <a:t>permette di preparare il contenuto del prossimo </a:t>
            </a:r>
            <a:r>
              <a:rPr lang="it-IT" dirty="0" err="1"/>
              <a:t>commit</a:t>
            </a:r>
            <a:r>
              <a:rPr lang="it-IT" dirty="0"/>
              <a:t> (una via di mezzo tra ciò che è stato fatto e l’ultimo </a:t>
            </a:r>
            <a:r>
              <a:rPr lang="it-IT" dirty="0" err="1"/>
              <a:t>commit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99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749C95-F999-4582-93F8-4725EE31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2" y="370587"/>
            <a:ext cx="7717500" cy="546000"/>
          </a:xfrm>
        </p:spPr>
        <p:txBody>
          <a:bodyPr/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Comandi principali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07E3B89-44C3-4FC0-A629-FD8FC74CFAA4}"/>
              </a:ext>
            </a:extLst>
          </p:cNvPr>
          <p:cNvSpPr txBox="1"/>
          <p:nvPr/>
        </p:nvSpPr>
        <p:spPr>
          <a:xfrm>
            <a:off x="1129962" y="916587"/>
            <a:ext cx="6884019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b="1" dirty="0"/>
              <a:t>Inizializzazione:</a:t>
            </a:r>
          </a:p>
          <a:p>
            <a:pPr>
              <a:spcAft>
                <a:spcPts val="600"/>
              </a:spcAft>
            </a:pPr>
            <a:r>
              <a:rPr lang="it-IT" b="1" dirty="0" err="1"/>
              <a:t>git</a:t>
            </a:r>
            <a:r>
              <a:rPr lang="it-IT" b="1" dirty="0"/>
              <a:t> </a:t>
            </a:r>
            <a:r>
              <a:rPr lang="it-IT" b="1" dirty="0" err="1"/>
              <a:t>init</a:t>
            </a:r>
            <a:r>
              <a:rPr lang="it-IT" dirty="0"/>
              <a:t>: inizializza una nuova repository</a:t>
            </a:r>
          </a:p>
          <a:p>
            <a:pPr>
              <a:spcAft>
                <a:spcPts val="600"/>
              </a:spcAft>
            </a:pPr>
            <a:r>
              <a:rPr lang="it-IT" b="1" dirty="0" err="1"/>
              <a:t>git</a:t>
            </a:r>
            <a:r>
              <a:rPr lang="it-IT" b="1" dirty="0"/>
              <a:t> clone &lt;</a:t>
            </a:r>
            <a:r>
              <a:rPr lang="it-IT" b="1" dirty="0" err="1"/>
              <a:t>url_repo</a:t>
            </a:r>
            <a:r>
              <a:rPr lang="it-IT" b="1" dirty="0"/>
              <a:t>&gt;</a:t>
            </a:r>
            <a:r>
              <a:rPr lang="it-IT" dirty="0"/>
              <a:t>:</a:t>
            </a:r>
            <a:r>
              <a:rPr lang="it-IT" b="1" dirty="0"/>
              <a:t> </a:t>
            </a:r>
            <a:r>
              <a:rPr lang="it-IT" dirty="0"/>
              <a:t>clona una repository esistente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git config --global user.name "Il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Tuo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Nome“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configura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username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globale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git config --global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user.email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"tua@email.com"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configura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email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globale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tx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Gestire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cambiamenti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it-IT" b="1" dirty="0" err="1"/>
              <a:t>git</a:t>
            </a:r>
            <a:r>
              <a:rPr lang="it-IT" b="1" dirty="0"/>
              <a:t> status: </a:t>
            </a:r>
            <a:r>
              <a:rPr lang="it-IT" dirty="0"/>
              <a:t>mostra lo stato attuale della working directory e della </a:t>
            </a:r>
            <a:r>
              <a:rPr lang="it-IT" dirty="0" err="1"/>
              <a:t>staging</a:t>
            </a:r>
            <a:r>
              <a:rPr lang="it-IT" dirty="0"/>
              <a:t> area, permettendo, quindi, di vedere quali file modificati sono stati aggiunti alla </a:t>
            </a:r>
            <a:r>
              <a:rPr lang="it-IT" dirty="0" err="1"/>
              <a:t>staging</a:t>
            </a:r>
            <a:r>
              <a:rPr lang="it-IT" dirty="0"/>
              <a:t> area, quali file modificati non sono stati aggiunti alla </a:t>
            </a:r>
            <a:r>
              <a:rPr lang="it-IT" dirty="0" err="1"/>
              <a:t>staging</a:t>
            </a:r>
            <a:r>
              <a:rPr lang="it-IT" dirty="0"/>
              <a:t> area e quali file non sono tracciati nel repository.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2E0D7FA-D187-4F70-8C61-CB306CFD9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850" y="3476040"/>
            <a:ext cx="3964870" cy="135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4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B53E5332-21E1-479A-A2B6-60EEE9918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2" y="370587"/>
            <a:ext cx="7717500" cy="546000"/>
          </a:xfrm>
        </p:spPr>
        <p:txBody>
          <a:bodyPr/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Comandi principali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C539CCC-8B1C-475F-8EEA-52855BE6C15E}"/>
              </a:ext>
            </a:extLst>
          </p:cNvPr>
          <p:cNvSpPr txBox="1"/>
          <p:nvPr/>
        </p:nvSpPr>
        <p:spPr>
          <a:xfrm>
            <a:off x="1129962" y="916587"/>
            <a:ext cx="6884019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b="1" dirty="0"/>
              <a:t>Gestire cambiamenti:</a:t>
            </a:r>
          </a:p>
          <a:p>
            <a:pPr>
              <a:spcAft>
                <a:spcPts val="600"/>
              </a:spcAft>
            </a:pPr>
            <a:r>
              <a:rPr lang="it-IT" b="1" dirty="0" err="1"/>
              <a:t>git</a:t>
            </a:r>
            <a:r>
              <a:rPr lang="it-IT" b="1" dirty="0"/>
              <a:t> </a:t>
            </a:r>
            <a:r>
              <a:rPr lang="it-IT" b="1" dirty="0" err="1"/>
              <a:t>add</a:t>
            </a:r>
            <a:r>
              <a:rPr lang="it-IT" b="1" dirty="0"/>
              <a:t> &lt;</a:t>
            </a:r>
            <a:r>
              <a:rPr lang="it-IT" b="1" dirty="0" err="1"/>
              <a:t>nome_file</a:t>
            </a:r>
            <a:r>
              <a:rPr lang="it-IT" b="1" dirty="0"/>
              <a:t>&gt; </a:t>
            </a:r>
            <a:r>
              <a:rPr lang="it-IT" dirty="0"/>
              <a:t>oppure </a:t>
            </a:r>
            <a:r>
              <a:rPr lang="it-IT" b="1" dirty="0" err="1"/>
              <a:t>git</a:t>
            </a:r>
            <a:r>
              <a:rPr lang="it-IT" b="1" dirty="0"/>
              <a:t> </a:t>
            </a:r>
            <a:r>
              <a:rPr lang="it-IT" b="1" dirty="0" err="1"/>
              <a:t>add</a:t>
            </a:r>
            <a:r>
              <a:rPr lang="it-IT" b="1" dirty="0"/>
              <a:t> . : </a:t>
            </a:r>
            <a:r>
              <a:rPr lang="it-IT" dirty="0"/>
              <a:t>aggiunge il file specificato (primo caso) o tutti i file della directory corrente nella </a:t>
            </a:r>
            <a:r>
              <a:rPr lang="it-IT" dirty="0" err="1"/>
              <a:t>staging</a:t>
            </a:r>
            <a:r>
              <a:rPr lang="it-IT" dirty="0"/>
              <a:t> area per il prossimo </a:t>
            </a:r>
            <a:r>
              <a:rPr lang="it-IT" dirty="0" err="1"/>
              <a:t>commit</a:t>
            </a:r>
            <a:endParaRPr lang="it-IT" dirty="0"/>
          </a:p>
          <a:p>
            <a:pPr>
              <a:spcAft>
                <a:spcPts val="600"/>
              </a:spcAft>
            </a:pPr>
            <a:r>
              <a:rPr lang="it-IT" b="1" dirty="0" err="1"/>
              <a:t>git</a:t>
            </a:r>
            <a:r>
              <a:rPr lang="it-IT" b="1" dirty="0"/>
              <a:t> reset &lt;</a:t>
            </a:r>
            <a:r>
              <a:rPr lang="it-IT" b="1" dirty="0" err="1"/>
              <a:t>nome_file</a:t>
            </a:r>
            <a:r>
              <a:rPr lang="it-IT" b="1" dirty="0"/>
              <a:t>&gt;: </a:t>
            </a:r>
            <a:r>
              <a:rPr lang="it-IT" dirty="0"/>
              <a:t>rimuove file dalla </a:t>
            </a:r>
            <a:r>
              <a:rPr lang="it-IT" dirty="0" err="1"/>
              <a:t>staging</a:t>
            </a:r>
            <a:r>
              <a:rPr lang="it-IT" dirty="0"/>
              <a:t> area</a:t>
            </a:r>
          </a:p>
          <a:p>
            <a:pPr>
              <a:spcAft>
                <a:spcPts val="600"/>
              </a:spcAft>
            </a:pPr>
            <a:r>
              <a:rPr lang="it-IT" dirty="0"/>
              <a:t>Questo comando ha anche diversi altri utilizzi: possiamo usarlo per annullare gli ultimi </a:t>
            </a:r>
            <a:r>
              <a:rPr lang="it-IT" dirty="0" err="1"/>
              <a:t>commit</a:t>
            </a:r>
            <a:r>
              <a:rPr lang="it-IT" dirty="0"/>
              <a:t> che abbiamo già inviato, spostare un </a:t>
            </a:r>
            <a:r>
              <a:rPr lang="it-IT" dirty="0" err="1"/>
              <a:t>branch</a:t>
            </a:r>
            <a:r>
              <a:rPr lang="it-IT" dirty="0"/>
              <a:t> a un </a:t>
            </a:r>
            <a:r>
              <a:rPr lang="it-IT" dirty="0" err="1"/>
              <a:t>commit</a:t>
            </a:r>
            <a:r>
              <a:rPr lang="it-IT" dirty="0"/>
              <a:t> precedente</a:t>
            </a:r>
          </a:p>
          <a:p>
            <a:pPr>
              <a:spcAft>
                <a:spcPts val="600"/>
              </a:spcAft>
            </a:pPr>
            <a:r>
              <a:rPr lang="it-IT" dirty="0"/>
              <a:t>ES. </a:t>
            </a:r>
            <a:r>
              <a:rPr kumimoji="0" lang="en-US" altLang="en-US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git reset HEAD~1</a:t>
            </a:r>
            <a:r>
              <a:rPr kumimoji="0" lang="en-US" altLang="en-US" sz="1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it-IT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annulla l'ultimo </a:t>
            </a:r>
            <a:r>
              <a:rPr kumimoji="0" lang="it-IT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commit</a:t>
            </a:r>
            <a:r>
              <a:rPr kumimoji="0" lang="it-IT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effettuato nel </a:t>
            </a:r>
            <a:r>
              <a:rPr kumimoji="0" lang="it-IT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branch</a:t>
            </a:r>
            <a:r>
              <a:rPr kumimoji="0" lang="it-IT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corrente mantenendo le modifiche apportate ai file</a:t>
            </a:r>
          </a:p>
          <a:p>
            <a:pPr>
              <a:spcAft>
                <a:spcPts val="600"/>
              </a:spcAft>
            </a:pPr>
            <a:r>
              <a:rPr lang="it-IT" altLang="en-US" b="1" dirty="0" err="1">
                <a:solidFill>
                  <a:schemeClr val="tx1"/>
                </a:solidFill>
                <a:latin typeface="+mj-lt"/>
              </a:rPr>
              <a:t>git</a:t>
            </a:r>
            <a:r>
              <a:rPr lang="it-IT" altLang="en-US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it-IT" altLang="en-US" b="1" dirty="0" err="1">
                <a:solidFill>
                  <a:schemeClr val="tx1"/>
                </a:solidFill>
                <a:latin typeface="+mj-lt"/>
              </a:rPr>
              <a:t>commit</a:t>
            </a:r>
            <a:r>
              <a:rPr lang="it-IT" altLang="en-US" b="1" dirty="0">
                <a:solidFill>
                  <a:schemeClr val="tx1"/>
                </a:solidFill>
                <a:latin typeface="+mj-lt"/>
              </a:rPr>
              <a:t> –m «Descrizione </a:t>
            </a:r>
            <a:r>
              <a:rPr lang="it-IT" altLang="en-US" b="1" dirty="0" err="1">
                <a:solidFill>
                  <a:schemeClr val="tx1"/>
                </a:solidFill>
                <a:latin typeface="+mj-lt"/>
              </a:rPr>
              <a:t>commit</a:t>
            </a:r>
            <a:r>
              <a:rPr lang="it-IT" altLang="en-US" b="1" dirty="0">
                <a:solidFill>
                  <a:schemeClr val="tx1"/>
                </a:solidFill>
                <a:latin typeface="+mj-lt"/>
              </a:rPr>
              <a:t>»</a:t>
            </a:r>
            <a:r>
              <a:rPr lang="it-IT" altLang="en-US" dirty="0">
                <a:solidFill>
                  <a:schemeClr val="tx1"/>
                </a:solidFill>
                <a:latin typeface="+mj-lt"/>
              </a:rPr>
              <a:t>: esegue un </a:t>
            </a:r>
            <a:r>
              <a:rPr lang="it-IT" altLang="en-US" dirty="0" err="1">
                <a:solidFill>
                  <a:schemeClr val="tx1"/>
                </a:solidFill>
                <a:latin typeface="+mj-lt"/>
              </a:rPr>
              <a:t>commit</a:t>
            </a:r>
            <a:endParaRPr kumimoji="0" lang="it-IT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it-IT" altLang="en-US" b="1" dirty="0" err="1">
                <a:solidFill>
                  <a:schemeClr val="tx1"/>
                </a:solidFill>
                <a:latin typeface="+mn-lt"/>
              </a:rPr>
              <a:t>git</a:t>
            </a:r>
            <a:r>
              <a:rPr lang="it-IT" alt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it-IT" altLang="en-US" b="1" dirty="0" err="1">
                <a:solidFill>
                  <a:schemeClr val="tx1"/>
                </a:solidFill>
                <a:latin typeface="+mn-lt"/>
              </a:rPr>
              <a:t>push</a:t>
            </a:r>
            <a:r>
              <a:rPr lang="it-IT" altLang="en-US" dirty="0">
                <a:solidFill>
                  <a:schemeClr val="tx1"/>
                </a:solidFill>
                <a:latin typeface="+mn-lt"/>
              </a:rPr>
              <a:t>: </a:t>
            </a:r>
            <a:r>
              <a:rPr lang="it-IT" dirty="0"/>
              <a:t>è utilizzato per </a:t>
            </a:r>
            <a:r>
              <a:rPr lang="it-IT" b="1" dirty="0"/>
              <a:t>caricare i </a:t>
            </a:r>
            <a:r>
              <a:rPr lang="it-IT" b="1" dirty="0" err="1"/>
              <a:t>commit</a:t>
            </a:r>
            <a:r>
              <a:rPr lang="it-IT" b="1" dirty="0"/>
              <a:t> locali su un repository remoto</a:t>
            </a:r>
            <a:r>
              <a:rPr lang="it-IT" dirty="0"/>
              <a:t>. Con questo comando aggiorniamo i file contenuti nel repository con le modifiche che abbiamo fatto in locale e </a:t>
            </a:r>
            <a:r>
              <a:rPr lang="it-IT" u="sng" dirty="0"/>
              <a:t>facciamo in modo che gli altri membri del team con cui eventualmente stiamo collaborando possano accedervi</a:t>
            </a:r>
            <a:r>
              <a:rPr lang="it-IT" dirty="0"/>
              <a:t> e integrarle alla loro versione del codice.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it-IT" b="1" dirty="0" err="1"/>
              <a:t>git</a:t>
            </a:r>
            <a:r>
              <a:rPr lang="it-IT" b="1" dirty="0"/>
              <a:t> pull</a:t>
            </a:r>
            <a:r>
              <a:rPr lang="it-IT" dirty="0"/>
              <a:t>: recuperare le modifiche dal repository remoto e integrarle con il repository locale in modo da avere l'ultima versione del progetto.</a:t>
            </a:r>
          </a:p>
        </p:txBody>
      </p:sp>
    </p:spTree>
    <p:extLst>
      <p:ext uri="{BB962C8B-B14F-4D97-AF65-F5344CB8AC3E}">
        <p14:creationId xmlns:p14="http://schemas.microsoft.com/office/powerpoint/2010/main" val="191260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B53E5332-21E1-479A-A2B6-60EEE9918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2" y="370587"/>
            <a:ext cx="7717500" cy="546000"/>
          </a:xfrm>
        </p:spPr>
        <p:txBody>
          <a:bodyPr/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Altri comandi utili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C539CCC-8B1C-475F-8EEA-52855BE6C15E}"/>
              </a:ext>
            </a:extLst>
          </p:cNvPr>
          <p:cNvSpPr txBox="1"/>
          <p:nvPr/>
        </p:nvSpPr>
        <p:spPr>
          <a:xfrm>
            <a:off x="1129962" y="916587"/>
            <a:ext cx="688401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/>
              <a:t>Crea o modifica il file </a:t>
            </a:r>
            <a:r>
              <a:rPr lang="it-IT" b="1" dirty="0"/>
              <a:t>.</a:t>
            </a:r>
            <a:r>
              <a:rPr lang="it-IT" b="1" dirty="0" err="1"/>
              <a:t>gitignore</a:t>
            </a:r>
            <a:r>
              <a:rPr lang="it-IT" b="1" dirty="0"/>
              <a:t> </a:t>
            </a:r>
            <a:r>
              <a:rPr lang="it-IT" dirty="0"/>
              <a:t>e aggiungi i nomi dei file o delle cartelle che vuoi ignorare</a:t>
            </a:r>
          </a:p>
          <a:p>
            <a:pPr>
              <a:spcAft>
                <a:spcPts val="600"/>
              </a:spcAft>
            </a:pPr>
            <a:r>
              <a:rPr lang="it-IT" b="1" dirty="0" err="1"/>
              <a:t>git</a:t>
            </a:r>
            <a:r>
              <a:rPr lang="it-IT" b="1" dirty="0"/>
              <a:t> </a:t>
            </a:r>
            <a:r>
              <a:rPr lang="it-IT" b="1" dirty="0" err="1"/>
              <a:t>restore</a:t>
            </a:r>
            <a:r>
              <a:rPr lang="it-IT" dirty="0"/>
              <a:t>: annulla i cambiamenti non ancora </a:t>
            </a:r>
            <a:r>
              <a:rPr lang="it-IT" dirty="0" err="1"/>
              <a:t>committati</a:t>
            </a:r>
            <a:endParaRPr lang="it-IT" dirty="0"/>
          </a:p>
          <a:p>
            <a:pPr>
              <a:spcAft>
                <a:spcPts val="600"/>
              </a:spcAft>
            </a:pPr>
            <a:r>
              <a:rPr lang="it-IT" b="1" dirty="0" err="1"/>
              <a:t>git</a:t>
            </a:r>
            <a:r>
              <a:rPr lang="it-IT" b="1" dirty="0"/>
              <a:t> </a:t>
            </a:r>
            <a:r>
              <a:rPr lang="it-IT" b="1" dirty="0" err="1"/>
              <a:t>stash</a:t>
            </a:r>
            <a:r>
              <a:rPr lang="it-IT" b="1" dirty="0"/>
              <a:t> </a:t>
            </a:r>
            <a:r>
              <a:rPr lang="it-IT" b="1" dirty="0" err="1"/>
              <a:t>save</a:t>
            </a:r>
            <a:r>
              <a:rPr lang="it-IT" b="1" dirty="0"/>
              <a:t> «Descrizione»: </a:t>
            </a:r>
            <a:r>
              <a:rPr lang="it-IT" dirty="0"/>
              <a:t>consente di temporaneamente "mettere da parte" le modifiche non </a:t>
            </a:r>
            <a:r>
              <a:rPr lang="it-IT" dirty="0" err="1"/>
              <a:t>committate</a:t>
            </a:r>
            <a:r>
              <a:rPr lang="it-IT" dirty="0"/>
              <a:t> in modo che si possa passare a un'altra parte del progetto senza dover fare un </a:t>
            </a:r>
            <a:r>
              <a:rPr lang="it-IT" dirty="0" err="1"/>
              <a:t>commit</a:t>
            </a:r>
            <a:r>
              <a:rPr lang="it-IT" dirty="0"/>
              <a:t> delle modifiche in corso</a:t>
            </a:r>
          </a:p>
          <a:p>
            <a:pPr>
              <a:spcAft>
                <a:spcPts val="60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 stash apply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l'ultimo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stash senza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rimuoverlo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it-IT" dirty="0"/>
          </a:p>
          <a:p>
            <a:pPr>
              <a:spcAft>
                <a:spcPts val="600"/>
              </a:spcAft>
            </a:pPr>
            <a:endParaRPr lang="it-IT" dirty="0"/>
          </a:p>
          <a:p>
            <a:pPr>
              <a:spcAft>
                <a:spcPts val="600"/>
              </a:spcAft>
            </a:pPr>
            <a:endParaRPr lang="it-IT" dirty="0"/>
          </a:p>
        </p:txBody>
      </p:sp>
      <p:pic>
        <p:nvPicPr>
          <p:cNvPr id="7" name="Immagine 6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DCDCD186-E54A-470E-86FF-3AF86813C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609">
            <a:off x="847957" y="4199473"/>
            <a:ext cx="1210837" cy="121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04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B55920-1CFA-4912-8EE9-F9DF1F742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r>
              <a:rPr lang="it-IT" dirty="0"/>
              <a:t> </a:t>
            </a: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4120C3C-8D72-43A0-975F-7F05538D9747}"/>
              </a:ext>
            </a:extLst>
          </p:cNvPr>
          <p:cNvSpPr txBox="1"/>
          <p:nvPr/>
        </p:nvSpPr>
        <p:spPr>
          <a:xfrm>
            <a:off x="1038897" y="1615397"/>
            <a:ext cx="706615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UTILIZZARE GITHUB CON INTELLIJ </a:t>
            </a:r>
          </a:p>
          <a:p>
            <a:r>
              <a:rPr lang="en-US" dirty="0"/>
              <a:t>https://www.youtube.com/watch?v=qM5BScv1Z-s</a:t>
            </a:r>
          </a:p>
          <a:p>
            <a:endParaRPr lang="en-US" dirty="0"/>
          </a:p>
          <a:p>
            <a:r>
              <a:rPr lang="en-US" b="1" dirty="0"/>
              <a:t>PANORAMICA GIT</a:t>
            </a:r>
          </a:p>
          <a:p>
            <a:r>
              <a:rPr lang="en-US" dirty="0"/>
              <a:t>https://www.freecodecamp.org/news/learn-the-basics-of-git-in-under-10-minutes-da548267cc91/</a:t>
            </a:r>
          </a:p>
          <a:p>
            <a:endParaRPr lang="en-US" dirty="0"/>
          </a:p>
          <a:p>
            <a:r>
              <a:rPr lang="en-US" b="1" dirty="0" err="1"/>
              <a:t>Esempio</a:t>
            </a:r>
            <a:r>
              <a:rPr lang="en-US" b="1" dirty="0"/>
              <a:t> di </a:t>
            </a:r>
            <a:r>
              <a:rPr lang="en-US" b="1" dirty="0" err="1"/>
              <a:t>utilizzo</a:t>
            </a:r>
            <a:r>
              <a:rPr lang="en-US" b="1" dirty="0"/>
              <a:t> di </a:t>
            </a:r>
            <a:r>
              <a:rPr lang="en-US" b="1" dirty="0" err="1"/>
              <a:t>github</a:t>
            </a:r>
            <a:endParaRPr lang="en-US" b="1" dirty="0"/>
          </a:p>
          <a:p>
            <a:r>
              <a:rPr lang="en-US" dirty="0"/>
              <a:t>https://docs.github.com/en/get-started/quickstart/hello-world</a:t>
            </a:r>
          </a:p>
          <a:p>
            <a:endParaRPr lang="en-US" dirty="0"/>
          </a:p>
        </p:txBody>
      </p:sp>
      <p:pic>
        <p:nvPicPr>
          <p:cNvPr id="6" name="Immagine 5" descr="Immagine che contiene clipart, disegno, schizzo, illustrazione&#10;&#10;Descrizione generata automaticamente">
            <a:extLst>
              <a:ext uri="{FF2B5EF4-FFF2-40B4-BE49-F238E27FC236}">
                <a16:creationId xmlns:a16="http://schemas.microsoft.com/office/drawing/2014/main" id="{8382E798-24B2-476B-8398-B01640D79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978" y="3260465"/>
            <a:ext cx="1604846" cy="160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71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BA02E9-DFF7-4F29-A9F5-BAD9027C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578743"/>
            <a:ext cx="7717500" cy="546000"/>
          </a:xfrm>
        </p:spPr>
        <p:txBody>
          <a:bodyPr/>
          <a:lstStyle/>
          <a:p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Branch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e Pull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D2C468D-69D0-4E04-9F9C-260B83D52E21}"/>
              </a:ext>
            </a:extLst>
          </p:cNvPr>
          <p:cNvSpPr txBox="1"/>
          <p:nvPr/>
        </p:nvSpPr>
        <p:spPr>
          <a:xfrm>
            <a:off x="1129990" y="1313630"/>
            <a:ext cx="688401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/>
              <a:t>I </a:t>
            </a:r>
            <a:r>
              <a:rPr lang="it-IT" b="1" dirty="0" err="1"/>
              <a:t>branch</a:t>
            </a:r>
            <a:r>
              <a:rPr lang="it-IT" dirty="0"/>
              <a:t> permettono di sviluppare feature, aggiustare bug in un’area della repository</a:t>
            </a:r>
          </a:p>
          <a:p>
            <a:pPr>
              <a:spcAft>
                <a:spcPts val="600"/>
              </a:spcAft>
            </a:pPr>
            <a:r>
              <a:rPr lang="it-IT" dirty="0"/>
              <a:t>Per default, </a:t>
            </a:r>
            <a:r>
              <a:rPr lang="it-IT" dirty="0" err="1"/>
              <a:t>Github</a:t>
            </a:r>
            <a:r>
              <a:rPr lang="it-IT" dirty="0"/>
              <a:t> chiama ‘</a:t>
            </a:r>
            <a:r>
              <a:rPr lang="it-IT" dirty="0" err="1"/>
              <a:t>main</a:t>
            </a:r>
            <a:r>
              <a:rPr lang="it-IT" dirty="0"/>
              <a:t>’ il </a:t>
            </a:r>
            <a:r>
              <a:rPr lang="it-IT" dirty="0" err="1"/>
              <a:t>branch</a:t>
            </a:r>
            <a:r>
              <a:rPr lang="it-IT" dirty="0"/>
              <a:t> default in una nuova repository</a:t>
            </a:r>
          </a:p>
          <a:p>
            <a:pPr>
              <a:spcAft>
                <a:spcPts val="600"/>
              </a:spcAft>
            </a:pPr>
            <a:r>
              <a:rPr lang="it-IT" dirty="0"/>
              <a:t>È possibile creare un nuovo </a:t>
            </a:r>
            <a:r>
              <a:rPr lang="it-IT" dirty="0" err="1"/>
              <a:t>branch</a:t>
            </a:r>
            <a:r>
              <a:rPr lang="it-IT" dirty="0"/>
              <a:t> da uno esistente (se si hanno i permessi di scrittura)</a:t>
            </a:r>
          </a:p>
          <a:p>
            <a:pPr>
              <a:spcAft>
                <a:spcPts val="600"/>
              </a:spcAft>
            </a:pPr>
            <a:endParaRPr lang="it-IT" dirty="0"/>
          </a:p>
          <a:p>
            <a:pPr>
              <a:spcAft>
                <a:spcPts val="600"/>
              </a:spcAft>
            </a:pPr>
            <a:endParaRPr lang="it-IT" dirty="0"/>
          </a:p>
        </p:txBody>
      </p:sp>
      <p:pic>
        <p:nvPicPr>
          <p:cNvPr id="5" name="Immagine 4" descr="Immagine che contiene schermata, linea, diagramma, Diagramma&#10;&#10;Descrizione generata automaticamente">
            <a:extLst>
              <a:ext uri="{FF2B5EF4-FFF2-40B4-BE49-F238E27FC236}">
                <a16:creationId xmlns:a16="http://schemas.microsoft.com/office/drawing/2014/main" id="{A810BF9A-64ED-49E1-B466-8F6E40BA2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04" y="2571750"/>
            <a:ext cx="3051745" cy="87437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3CFE140-F7F4-44F4-9186-7EA3E23738D3}"/>
              </a:ext>
            </a:extLst>
          </p:cNvPr>
          <p:cNvSpPr txBox="1"/>
          <p:nvPr/>
        </p:nvSpPr>
        <p:spPr>
          <a:xfrm>
            <a:off x="1129990" y="3776429"/>
            <a:ext cx="66015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/>
              <a:t>Una </a:t>
            </a:r>
            <a:r>
              <a:rPr lang="it-IT" b="1" dirty="0"/>
              <a:t>pull </a:t>
            </a:r>
            <a:r>
              <a:rPr lang="it-IT" b="1" dirty="0" err="1"/>
              <a:t>request</a:t>
            </a:r>
            <a:r>
              <a:rPr lang="it-IT" b="1" dirty="0"/>
              <a:t> </a:t>
            </a:r>
            <a:r>
              <a:rPr lang="it-IT" dirty="0"/>
              <a:t>è una </a:t>
            </a:r>
            <a:r>
              <a:rPr lang="it-IT" u="sng" dirty="0"/>
              <a:t>proposta di modifica</a:t>
            </a:r>
            <a:r>
              <a:rPr lang="it-IT" dirty="0"/>
              <a:t> a una repository su </a:t>
            </a:r>
            <a:r>
              <a:rPr lang="it-IT" b="1" dirty="0"/>
              <a:t>GitHub (non </a:t>
            </a:r>
            <a:r>
              <a:rPr lang="it-IT" b="1" dirty="0" err="1"/>
              <a:t>git</a:t>
            </a:r>
            <a:r>
              <a:rPr lang="it-IT" b="1" dirty="0"/>
              <a:t>)</a:t>
            </a:r>
            <a:r>
              <a:rPr lang="it-IT" dirty="0"/>
              <a:t>. </a:t>
            </a:r>
          </a:p>
          <a:p>
            <a:pPr>
              <a:spcAft>
                <a:spcPts val="600"/>
              </a:spcAft>
            </a:pPr>
            <a:r>
              <a:rPr lang="it-IT" dirty="0"/>
              <a:t>Consente a un collaboratore di segnalare le modifiche apportate in un </a:t>
            </a:r>
            <a:r>
              <a:rPr lang="it-IT" dirty="0" err="1"/>
              <a:t>branch</a:t>
            </a:r>
            <a:r>
              <a:rPr lang="it-IT" dirty="0"/>
              <a:t> del repository e richiedere che tali modifiche vengano integrate nel </a:t>
            </a:r>
            <a:r>
              <a:rPr lang="it-IT" dirty="0" err="1"/>
              <a:t>branch</a:t>
            </a:r>
            <a:r>
              <a:rPr lang="it-IT" dirty="0"/>
              <a:t> principale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19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BA02E9-DFF7-4F29-A9F5-BAD9027C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3" y="407758"/>
            <a:ext cx="7717500" cy="546000"/>
          </a:xfrm>
        </p:spPr>
        <p:txBody>
          <a:bodyPr/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Pull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D2C468D-69D0-4E04-9F9C-260B83D52E21}"/>
              </a:ext>
            </a:extLst>
          </p:cNvPr>
          <p:cNvSpPr txBox="1"/>
          <p:nvPr/>
        </p:nvSpPr>
        <p:spPr>
          <a:xfrm>
            <a:off x="1129963" y="1187249"/>
            <a:ext cx="6884019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creare una Pull </a:t>
            </a:r>
            <a:r>
              <a:rPr lang="it-IT" dirty="0" err="1"/>
              <a:t>Request</a:t>
            </a:r>
            <a:r>
              <a:rPr lang="it-IT" dirty="0"/>
              <a:t>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/>
              <a:t>Clonare la repository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b="1" dirty="0"/>
              <a:t>Creare un </a:t>
            </a:r>
            <a:r>
              <a:rPr lang="it-IT" b="1" dirty="0" err="1"/>
              <a:t>Branch</a:t>
            </a:r>
            <a:r>
              <a:rPr lang="it-IT" dirty="0"/>
              <a:t>: </a:t>
            </a:r>
            <a:r>
              <a:rPr lang="it-IT" i="1" dirty="0" err="1"/>
              <a:t>git</a:t>
            </a:r>
            <a:r>
              <a:rPr lang="it-IT" i="1" dirty="0"/>
              <a:t> checkout -b nome-del-tuo-</a:t>
            </a:r>
            <a:r>
              <a:rPr lang="it-IT" i="1" dirty="0" err="1"/>
              <a:t>branch</a:t>
            </a:r>
            <a:endParaRPr lang="it-IT" i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/>
              <a:t>Apportare le Modifiche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 err="1"/>
              <a:t>Commit</a:t>
            </a:r>
            <a:r>
              <a:rPr lang="it-IT" dirty="0"/>
              <a:t> delle Modifiche: </a:t>
            </a:r>
            <a:r>
              <a:rPr lang="it-IT" i="1" dirty="0" err="1"/>
              <a:t>git</a:t>
            </a:r>
            <a:r>
              <a:rPr lang="it-IT" i="1" dirty="0"/>
              <a:t> </a:t>
            </a:r>
            <a:r>
              <a:rPr lang="it-IT" i="1" dirty="0" err="1"/>
              <a:t>add</a:t>
            </a:r>
            <a:r>
              <a:rPr lang="it-IT" i="1" dirty="0"/>
              <a:t> . /  </a:t>
            </a:r>
            <a:r>
              <a:rPr lang="it-IT" i="1" dirty="0" err="1"/>
              <a:t>git</a:t>
            </a:r>
            <a:r>
              <a:rPr lang="it-IT" i="1" dirty="0"/>
              <a:t> </a:t>
            </a:r>
            <a:r>
              <a:rPr lang="it-IT" i="1" dirty="0" err="1"/>
              <a:t>commit</a:t>
            </a:r>
            <a:r>
              <a:rPr lang="it-IT" i="1" dirty="0"/>
              <a:t> -m "Descrizione delle modifiche"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/>
              <a:t>Push del </a:t>
            </a:r>
            <a:r>
              <a:rPr lang="it-IT" dirty="0" err="1"/>
              <a:t>Branch</a:t>
            </a:r>
            <a:r>
              <a:rPr lang="it-IT" dirty="0"/>
              <a:t>: </a:t>
            </a:r>
            <a:r>
              <a:rPr lang="it-IT" dirty="0" err="1"/>
              <a:t>git</a:t>
            </a:r>
            <a:r>
              <a:rPr lang="it-IT" dirty="0"/>
              <a:t> </a:t>
            </a:r>
            <a:r>
              <a:rPr lang="it-IT" dirty="0" err="1"/>
              <a:t>push</a:t>
            </a:r>
            <a:r>
              <a:rPr lang="it-IT" dirty="0"/>
              <a:t> </a:t>
            </a:r>
            <a:r>
              <a:rPr lang="it-IT" dirty="0" err="1"/>
              <a:t>origin</a:t>
            </a:r>
            <a:r>
              <a:rPr lang="it-IT" dirty="0"/>
              <a:t> &lt;nome-del-tuo-</a:t>
            </a:r>
            <a:r>
              <a:rPr lang="it-IT" dirty="0" err="1"/>
              <a:t>branch</a:t>
            </a:r>
            <a:r>
              <a:rPr lang="it-IT" dirty="0"/>
              <a:t>&gt;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/>
              <a:t>Andare su GitHub ed entrare sulla pagina della repository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/>
              <a:t>Selezionare il tuo </a:t>
            </a:r>
            <a:r>
              <a:rPr lang="it-IT" dirty="0" err="1"/>
              <a:t>branch</a:t>
            </a:r>
            <a:r>
              <a:rPr lang="it-IT" dirty="0"/>
              <a:t>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b="1" dirty="0"/>
              <a:t>Creare la Pull </a:t>
            </a:r>
            <a:r>
              <a:rPr lang="it-IT" b="1" dirty="0" err="1"/>
              <a:t>Request</a:t>
            </a:r>
            <a:r>
              <a:rPr lang="it-IT" b="1" dirty="0"/>
              <a:t> - cliccando sul bottone Apri Pull </a:t>
            </a:r>
            <a:r>
              <a:rPr lang="it-IT" b="1" dirty="0" err="1"/>
              <a:t>Request</a:t>
            </a:r>
            <a:endParaRPr lang="it-IT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/>
              <a:t>Passaggi intermedi – prossima slide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/>
              <a:t>Revisione del Codice: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/>
              <a:t>Merge della Pull </a:t>
            </a:r>
            <a:r>
              <a:rPr lang="it-IT" dirty="0" err="1"/>
              <a:t>Request</a:t>
            </a:r>
            <a:r>
              <a:rPr lang="it-IT" dirty="0"/>
              <a:t>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/>
              <a:t>Eliminare il </a:t>
            </a:r>
            <a:r>
              <a:rPr lang="it-IT" dirty="0" err="1"/>
              <a:t>Branch</a:t>
            </a:r>
            <a:endParaRPr lang="it-IT" dirty="0"/>
          </a:p>
        </p:txBody>
      </p:sp>
      <p:pic>
        <p:nvPicPr>
          <p:cNvPr id="6" name="Immagine 5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25306890-C7E7-4816-8428-7072477B0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375" y="3742251"/>
            <a:ext cx="892096" cy="8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37715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een Slides XL by Slidesgo">
  <a:themeElements>
    <a:clrScheme name="Personalizzato 5">
      <a:dk1>
        <a:srgbClr val="000000"/>
      </a:dk1>
      <a:lt1>
        <a:srgbClr val="FFFFFF"/>
      </a:lt1>
      <a:dk2>
        <a:srgbClr val="7EEA76"/>
      </a:dk2>
      <a:lt2>
        <a:srgbClr val="C9D8C8"/>
      </a:lt2>
      <a:accent1>
        <a:srgbClr val="161922"/>
      </a:accent1>
      <a:accent2>
        <a:srgbClr val="FFFFFF"/>
      </a:accent2>
      <a:accent3>
        <a:srgbClr val="A6BFA5"/>
      </a:accent3>
      <a:accent4>
        <a:srgbClr val="C9D8C8"/>
      </a:accent4>
      <a:accent5>
        <a:srgbClr val="00000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894</Words>
  <Application>Microsoft Office PowerPoint</Application>
  <PresentationFormat>Presentazione su schermo (16:9)</PresentationFormat>
  <Paragraphs>83</Paragraphs>
  <Slides>12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Playfair Display</vt:lpstr>
      <vt:lpstr>Roboto Bold</vt:lpstr>
      <vt:lpstr>Montserrat</vt:lpstr>
      <vt:lpstr>Roboto</vt:lpstr>
      <vt:lpstr>Arial</vt:lpstr>
      <vt:lpstr>Arial Unicode MS</vt:lpstr>
      <vt:lpstr>Minimalist Green Slides XL by Slidesgo</vt:lpstr>
      <vt:lpstr>GreenBridge</vt:lpstr>
      <vt:lpstr>Git</vt:lpstr>
      <vt:lpstr>Concetti principali</vt:lpstr>
      <vt:lpstr>Comandi principali</vt:lpstr>
      <vt:lpstr>Comandi principali</vt:lpstr>
      <vt:lpstr>Altri comandi utili</vt:lpstr>
      <vt:lpstr>Tutorial </vt:lpstr>
      <vt:lpstr>Branch e Pull Request</vt:lpstr>
      <vt:lpstr>Pull request</vt:lpstr>
      <vt:lpstr>Step addizionali</vt:lpstr>
      <vt:lpstr>Tutorial 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GreenBridge</dc:title>
  <dc:creator>Utente</dc:creator>
  <cp:lastModifiedBy>VINCENT MILIONE</cp:lastModifiedBy>
  <cp:revision>7</cp:revision>
  <dcterms:modified xsi:type="dcterms:W3CDTF">2023-12-21T14:37:54Z</dcterms:modified>
</cp:coreProperties>
</file>