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6" r:id="rId2"/>
    <p:sldId id="260" r:id="rId3"/>
    <p:sldId id="277" r:id="rId4"/>
    <p:sldId id="263" r:id="rId5"/>
    <p:sldId id="262" r:id="rId6"/>
    <p:sldId id="266" r:id="rId7"/>
    <p:sldId id="268" r:id="rId8"/>
    <p:sldId id="272" r:id="rId9"/>
    <p:sldId id="284" r:id="rId10"/>
    <p:sldId id="285" r:id="rId11"/>
    <p:sldId id="274" r:id="rId12"/>
    <p:sldId id="275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78561" autoAdjust="0"/>
  </p:normalViewPr>
  <p:slideViewPr>
    <p:cSldViewPr>
      <p:cViewPr varScale="1">
        <p:scale>
          <a:sx n="87" d="100"/>
          <a:sy n="87" d="100"/>
        </p:scale>
        <p:origin x="222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4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emf"/><Relationship Id="rId1" Type="http://schemas.openxmlformats.org/officeDocument/2006/relationships/image" Target="../media/image7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emf"/><Relationship Id="rId1" Type="http://schemas.openxmlformats.org/officeDocument/2006/relationships/image" Target="../media/image7.emf"/><Relationship Id="rId5" Type="http://schemas.openxmlformats.org/officeDocument/2006/relationships/image" Target="../media/image11.emf"/><Relationship Id="rId4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emf"/><Relationship Id="rId1" Type="http://schemas.openxmlformats.org/officeDocument/2006/relationships/image" Target="../media/image7.emf"/><Relationship Id="rId5" Type="http://schemas.openxmlformats.org/officeDocument/2006/relationships/image" Target="../media/image12.emf"/><Relationship Id="rId4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7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7.emf"/><Relationship Id="rId6" Type="http://schemas.openxmlformats.org/officeDocument/2006/relationships/image" Target="../media/image5.emf"/><Relationship Id="rId5" Type="http://schemas.openxmlformats.org/officeDocument/2006/relationships/image" Target="../media/image8.emf"/><Relationship Id="rId4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7.emf"/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5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EBB15-6F82-4BF2-B804-7A1C84B4D52C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C8823-7E97-425C-B8E6-277171C578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74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de-DE" sz="9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de-DE" sz="9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de-DE" sz="9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de-DE" sz="9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sz="900"/>
              <a:t>Erzeugung von Transport-Aufträgen durch Bündelung und Aufteilung von Kunden-Aufträgen. </a:t>
            </a:r>
          </a:p>
          <a:p>
            <a:pPr>
              <a:lnSpc>
                <a:spcPct val="90000"/>
              </a:lnSpc>
            </a:pPr>
            <a:endParaRPr lang="de-AT" sz="900"/>
          </a:p>
          <a:p>
            <a:pPr>
              <a:lnSpc>
                <a:spcPct val="90000"/>
              </a:lnSpc>
            </a:pPr>
            <a:r>
              <a:rPr lang="de-AT" sz="900"/>
              <a:t>Der Auftragssplitt mit der Volumetrix kann auf verschiedene Art und Weisen durchgeführt werden. Wie die Volumetrix im Detail arbeiten soll, wird im Zuge der Planungsphase mit dem Kunden ausgearbeitet. </a:t>
            </a:r>
            <a:endParaRPr lang="de-DE" sz="900"/>
          </a:p>
          <a:p>
            <a:pPr>
              <a:lnSpc>
                <a:spcPct val="90000"/>
              </a:lnSpc>
              <a:buFontTx/>
              <a:buChar char="-"/>
            </a:pPr>
            <a:r>
              <a:rPr lang="de-AT" sz="900"/>
              <a:t>Auftragssplitt nach Volumen: Ein Kundenauftrag wird in mehrere Transportaufträge aufgeteilt. Dabei wird das Volumen des Behälters optimal genutzt.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de-AT" sz="900"/>
              <a:t>Auftragssplitt nach Fläche: Ein Kundenauftrag wird in mehrere Transportaufträge aufgeteilt. Dabei wird die Grundfläche des Behälters optimal genutzt. Wird verwendet, wenn die Produkte nicht gestapelt werden können.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de-AT" sz="900"/>
              <a:t>Auftragssplitt nach Produktanzahl: Ein Kundenauftrag wird in mehrere Transportaufträge aufgeteilt. Die Anzahl der Produkte, die maximal in einem Behälter sein dürfen, wird vorgegeben.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de-AT" sz="900"/>
              <a:t>Auftragssplitt nach Zeilenanzahl: Ein Kundenauftrag wird in mehrere Transportaufträge aufgeteilt. Die Anzahl der Auftragszeilen, die maximal in einem Behälter sein dürfen, wird vorgegeben.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de-AT" sz="900"/>
              <a:t>Auftragssplitt nach Bündelgrösse:Beim Aufteilen eines Kundenauftrags in Transportaufträge, werden die im Lager befindlichen Bündelgrößen der Produkte berücksichtigt. Im Kundenauftrag ist nur die Stückzahl angegeben, in den Transportaufträgen sind dann die Bündelgrößen angegeben.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de-AT" sz="900"/>
              <a:t>Auftragssplitt „Kundenauftrag auf bestehende Transportaufträge aufteilen“: Ein Kundenauftrag wird - wenn möglich - den bestehenden Transportaufträgen "hinzugefügt". Das geht nur, wenn in den Transportaufträgen noch "Platz" ist, also die Kriterien ("nach Volumen", nach Fläche, etc) erfüllt werden.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de-AT" sz="900"/>
              <a:t>Transportaufträge zusammenhalten: Transportaufträge werden zu einer Gruppe zusammengefasst. Alle Behälter dieser Gruppe werden gemeinsam gestartet, fahren gemeinsam durch das Lager und können somit gemeinsam kontrolliert werden.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de-AT" sz="900"/>
              <a:t>Transportaufträge aufteilen: Ein Transportauftrag wird in mehrere neue Transportaufträge aufgeteilt. Wird verwendet, wenn der Inhalt eines großen Behälters in mehrerer kleinerer Behälter umgeladen wird.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de-AT" sz="900"/>
              <a:t>Transportaufträge zusammenführen: Mehrere Transportaufträge werden in einem neuen Transportauftrag zusammengefasst. Wird verwendet, wenn der Inhalt mehrerer kleinerer Behälter in einen großen Behälter umgeladen wird.</a:t>
            </a:r>
            <a:endParaRPr lang="de-DE" sz="900"/>
          </a:p>
          <a:p>
            <a:pPr>
              <a:lnSpc>
                <a:spcPct val="90000"/>
              </a:lnSpc>
            </a:pPr>
            <a:endParaRPr lang="de-DE" sz="9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de-DE" sz="9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de-DE" sz="9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600" dirty="0">
                <a:solidFill>
                  <a:srgbClr val="FF0000"/>
                </a:solidFill>
              </a:rPr>
              <a:t>Gleichwertig wenn 5 Behälter weniger innerhalb</a:t>
            </a:r>
            <a:r>
              <a:rPr lang="de-DE" sz="1600" baseline="0" dirty="0">
                <a:solidFill>
                  <a:srgbClr val="FF0000"/>
                </a:solidFill>
              </a:rPr>
              <a:t> von 30 Minuten</a:t>
            </a:r>
            <a:endParaRPr lang="de-DE" sz="16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C8823-7E97-425C-B8E6-277171C578B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86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>
                <a:latin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0418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0B7710-7363-4852-BAB5-55247914C152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F0BE5B-8AE4-4924-BCCD-87686A9F6D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170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0B7710-7363-4852-BAB5-55247914C152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F0BE5B-8AE4-4924-BCCD-87686A9F6D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702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el, Inhal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6775" y="522288"/>
            <a:ext cx="5667375" cy="89535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66775" y="1600200"/>
            <a:ext cx="3792538" cy="4525963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811713" y="1600200"/>
            <a:ext cx="3792537" cy="2185988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811713" y="3938588"/>
            <a:ext cx="3792537" cy="218757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689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637928"/>
            <a:ext cx="8229600" cy="1143000"/>
          </a:xfrm>
        </p:spPr>
        <p:txBody>
          <a:bodyPr/>
          <a:lstStyle>
            <a:lvl1pPr>
              <a:defRPr baseline="0">
                <a:latin typeface="Arial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108101"/>
            <a:ext cx="8229600" cy="3417243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8259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0B7710-7363-4852-BAB5-55247914C152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F0BE5B-8AE4-4924-BCCD-87686A9F6D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44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0B7710-7363-4852-BAB5-55247914C152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F0BE5B-8AE4-4924-BCCD-87686A9F6D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26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0B7710-7363-4852-BAB5-55247914C152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F0BE5B-8AE4-4924-BCCD-87686A9F6D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36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0B7710-7363-4852-BAB5-55247914C152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F0BE5B-8AE4-4924-BCCD-87686A9F6D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8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0B7710-7363-4852-BAB5-55247914C152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F0BE5B-8AE4-4924-BCCD-87686A9F6D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04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0B7710-7363-4852-BAB5-55247914C152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F0BE5B-8AE4-4924-BCCD-87686A9F6D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63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0B7710-7363-4852-BAB5-55247914C152}" type="datetimeFigureOut">
              <a:rPr lang="de-DE" smtClean="0"/>
              <a:t>15.03.2018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F0BE5B-8AE4-4924-BCCD-87686A9F6D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373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80624"/>
            <a:ext cx="7128832" cy="5760744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9" name="Grafik 8"/>
          <p:cNvPicPr/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68228"/>
            <a:ext cx="1543050" cy="962025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107504" y="116632"/>
            <a:ext cx="8929032" cy="662473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 userDrawn="1"/>
        </p:nvSpPr>
        <p:spPr bwMode="auto">
          <a:xfrm>
            <a:off x="115886" y="6606353"/>
            <a:ext cx="8928000" cy="13501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eck 12"/>
          <p:cNvSpPr/>
          <p:nvPr/>
        </p:nvSpPr>
        <p:spPr bwMode="auto">
          <a:xfrm>
            <a:off x="115738" y="122744"/>
            <a:ext cx="8928000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Grafik 11"/>
          <p:cNvPicPr/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473" y="551978"/>
            <a:ext cx="17430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2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46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42.bin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oleObject44.bin"/><Relationship Id="rId5" Type="http://schemas.openxmlformats.org/officeDocument/2006/relationships/image" Target="../media/image7.emf"/><Relationship Id="rId10" Type="http://schemas.openxmlformats.org/officeDocument/2006/relationships/image" Target="../media/image18.emf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254.6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0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e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1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9.e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2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9.e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8.e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5.emf"/><Relationship Id="rId5" Type="http://schemas.openxmlformats.org/officeDocument/2006/relationships/image" Target="../media/image7.emf"/><Relationship Id="rId15" Type="http://schemas.openxmlformats.org/officeDocument/2006/relationships/image" Target="../media/image9.e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14.emf"/><Relationship Id="rId14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8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33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9.emf"/><Relationship Id="rId5" Type="http://schemas.openxmlformats.org/officeDocument/2006/relationships/image" Target="../media/image7.emf"/><Relationship Id="rId15" Type="http://schemas.openxmlformats.org/officeDocument/2006/relationships/image" Target="../media/image5.e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16.emf"/><Relationship Id="rId14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emf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5.bin"/><Relationship Id="rId11" Type="http://schemas.openxmlformats.org/officeDocument/2006/relationships/oleObject" Target="../embeddings/oleObject39.bin"/><Relationship Id="rId5" Type="http://schemas.openxmlformats.org/officeDocument/2006/relationships/image" Target="../media/image5.e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8000" dirty="0" err="1"/>
              <a:t>Instructions</a:t>
            </a:r>
            <a:endParaRPr lang="de-DE" sz="8000" dirty="0"/>
          </a:p>
        </p:txBody>
      </p:sp>
    </p:spTree>
    <p:extLst>
      <p:ext uri="{BB962C8B-B14F-4D97-AF65-F5344CB8AC3E}">
        <p14:creationId xmlns:p14="http://schemas.microsoft.com/office/powerpoint/2010/main" val="1653336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ct 1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116055921"/>
              </p:ext>
            </p:extLst>
          </p:nvPr>
        </p:nvGraphicFramePr>
        <p:xfrm>
          <a:off x="5409875" y="5085184"/>
          <a:ext cx="3554613" cy="1533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9" name="Visio" r:id="rId4" imgW="1549648" imgH="667557" progId="Visio.Drawing.11">
                  <p:embed/>
                </p:oleObj>
              </mc:Choice>
              <mc:Fallback>
                <p:oleObj name="Visio" r:id="rId4" imgW="1549648" imgH="6675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875" y="5085184"/>
                        <a:ext cx="3554613" cy="1533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528168"/>
              </p:ext>
            </p:extLst>
          </p:nvPr>
        </p:nvGraphicFramePr>
        <p:xfrm>
          <a:off x="1737467" y="5085184"/>
          <a:ext cx="3554613" cy="1533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0" name="Visio" r:id="rId6" imgW="1549648" imgH="667557" progId="Visio.Drawing.11">
                  <p:embed/>
                </p:oleObj>
              </mc:Choice>
              <mc:Fallback>
                <p:oleObj name="Visio" r:id="rId6" imgW="1549648" imgH="6675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467" y="5085184"/>
                        <a:ext cx="3554613" cy="1533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9" name="AutoShape 20" hidden="1"/>
          <p:cNvSpPr>
            <a:spLocks noChangeArrowheads="1"/>
          </p:cNvSpPr>
          <p:nvPr/>
        </p:nvSpPr>
        <p:spPr bwMode="auto">
          <a:xfrm>
            <a:off x="7092280" y="1772592"/>
            <a:ext cx="169862" cy="14446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15875" algn="ctr">
            <a:solidFill>
              <a:srgbClr val="333333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endParaRPr lang="de-AT"/>
          </a:p>
        </p:txBody>
      </p:sp>
      <p:sp>
        <p:nvSpPr>
          <p:cNvPr id="42" name="Inhaltsplatzhalter 2"/>
          <p:cNvSpPr txBox="1">
            <a:spLocks/>
          </p:cNvSpPr>
          <p:nvPr/>
        </p:nvSpPr>
        <p:spPr>
          <a:xfrm>
            <a:off x="320100" y="1772816"/>
            <a:ext cx="4176464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"/>
            </a:pPr>
            <a:r>
              <a:rPr lang="de-DE" sz="2000" dirty="0"/>
              <a:t>Möglichst wenig Behälter</a:t>
            </a:r>
            <a:endParaRPr lang="de-DE" sz="2400" dirty="0"/>
          </a:p>
          <a:p>
            <a:pPr>
              <a:buFont typeface="Symbol" pitchFamily="18" charset="2"/>
              <a:buChar char=""/>
            </a:pPr>
            <a:endParaRPr lang="de-DE" dirty="0"/>
          </a:p>
        </p:txBody>
      </p:sp>
      <p:sp>
        <p:nvSpPr>
          <p:cNvPr id="48" name="Inhaltsplatzhalter 2"/>
          <p:cNvSpPr txBox="1">
            <a:spLocks/>
          </p:cNvSpPr>
          <p:nvPr/>
        </p:nvSpPr>
        <p:spPr>
          <a:xfrm>
            <a:off x="320100" y="2132856"/>
            <a:ext cx="4176464" cy="418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"/>
            </a:pPr>
            <a:r>
              <a:rPr lang="de-DE" sz="2000" dirty="0" err="1"/>
              <a:t>Füllgrad</a:t>
            </a:r>
            <a:r>
              <a:rPr lang="de-DE" sz="2000" dirty="0"/>
              <a:t> max. 70 %</a:t>
            </a:r>
            <a:endParaRPr lang="de-DE" sz="2400" dirty="0"/>
          </a:p>
          <a:p>
            <a:pPr>
              <a:buFont typeface="Symbol" pitchFamily="18" charset="2"/>
              <a:buChar char=""/>
            </a:pPr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320100" y="2492896"/>
            <a:ext cx="4176464" cy="420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"/>
            </a:pPr>
            <a:r>
              <a:rPr lang="de-DE" sz="2000" dirty="0"/>
              <a:t>Nur ein Kunde</a:t>
            </a:r>
          </a:p>
          <a:p>
            <a:pPr>
              <a:buFont typeface="Symbol" pitchFamily="18" charset="2"/>
              <a:buChar char=""/>
            </a:pPr>
            <a:endParaRPr lang="de-DE" sz="2400" dirty="0"/>
          </a:p>
          <a:p>
            <a:pPr>
              <a:buFont typeface="Symbol" pitchFamily="18" charset="2"/>
              <a:buChar char=""/>
            </a:pPr>
            <a:endParaRPr lang="de-DE" dirty="0"/>
          </a:p>
        </p:txBody>
      </p:sp>
      <p:sp>
        <p:nvSpPr>
          <p:cNvPr id="15" name="Inhaltsplatzhalter 2"/>
          <p:cNvSpPr txBox="1">
            <a:spLocks/>
          </p:cNvSpPr>
          <p:nvPr/>
        </p:nvSpPr>
        <p:spPr>
          <a:xfrm>
            <a:off x="320100" y="2852936"/>
            <a:ext cx="4176464" cy="425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"/>
            </a:pPr>
            <a:r>
              <a:rPr lang="de-DE" sz="2000" dirty="0"/>
              <a:t>Bestellungen zusammenfassen</a:t>
            </a:r>
            <a:endParaRPr lang="de-DE" sz="2400" dirty="0"/>
          </a:p>
          <a:p>
            <a:pPr>
              <a:buFont typeface="Symbol" pitchFamily="18" charset="2"/>
              <a:buChar char=""/>
            </a:pPr>
            <a:endParaRPr lang="de-DE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791988"/>
              </p:ext>
            </p:extLst>
          </p:nvPr>
        </p:nvGraphicFramePr>
        <p:xfrm>
          <a:off x="7669410" y="3258048"/>
          <a:ext cx="9255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1" name="Visio" r:id="rId7" imgW="946826" imgH="689844" progId="Visio.Drawing.11">
                  <p:embed/>
                </p:oleObj>
              </mc:Choice>
              <mc:Fallback>
                <p:oleObj name="Visio" r:id="rId7" imgW="946826" imgH="6898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9410" y="3258048"/>
                        <a:ext cx="92551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/>
          <p:cNvSpPr txBox="1">
            <a:spLocks/>
          </p:cNvSpPr>
          <p:nvPr/>
        </p:nvSpPr>
        <p:spPr>
          <a:xfrm>
            <a:off x="323528" y="3224140"/>
            <a:ext cx="4176464" cy="420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"/>
            </a:pPr>
            <a:r>
              <a:rPr lang="de-DE" sz="2000" dirty="0"/>
              <a:t>Zeilen zu splitten ist erlaubt</a:t>
            </a:r>
          </a:p>
          <a:p>
            <a:pPr>
              <a:buFont typeface="Symbol" pitchFamily="18" charset="2"/>
              <a:buChar char=""/>
            </a:pPr>
            <a:endParaRPr lang="de-DE" sz="2400" dirty="0"/>
          </a:p>
          <a:p>
            <a:pPr>
              <a:buFont typeface="Symbol" pitchFamily="18" charset="2"/>
              <a:buChar char=""/>
            </a:pPr>
            <a:endParaRPr lang="de-DE" dirty="0"/>
          </a:p>
        </p:txBody>
      </p:sp>
      <p:graphicFrame>
        <p:nvGraphicFramePr>
          <p:cNvPr id="37" name="Object 10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51206495"/>
              </p:ext>
            </p:extLst>
          </p:nvPr>
        </p:nvGraphicFramePr>
        <p:xfrm>
          <a:off x="4860032" y="1772816"/>
          <a:ext cx="2312988" cy="229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2" name="Visio" r:id="rId9" imgW="2175213" imgH="2160108" progId="Visio.Drawing.11">
                  <p:embed/>
                </p:oleObj>
              </mc:Choice>
              <mc:Fallback>
                <p:oleObj name="Visio" r:id="rId9" imgW="2175213" imgH="216010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772816"/>
                        <a:ext cx="2312988" cy="229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AutoShape 20"/>
          <p:cNvSpPr>
            <a:spLocks noChangeArrowheads="1"/>
          </p:cNvSpPr>
          <p:nvPr/>
        </p:nvSpPr>
        <p:spPr bwMode="auto">
          <a:xfrm>
            <a:off x="6084168" y="1978868"/>
            <a:ext cx="169862" cy="14446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15875" algn="ctr">
            <a:solidFill>
              <a:srgbClr val="333333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endParaRPr lang="de-AT"/>
          </a:p>
        </p:txBody>
      </p:sp>
      <p:graphicFrame>
        <p:nvGraphicFramePr>
          <p:cNvPr id="39" name="Objek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709737"/>
              </p:ext>
            </p:extLst>
          </p:nvPr>
        </p:nvGraphicFramePr>
        <p:xfrm>
          <a:off x="7668344" y="4076997"/>
          <a:ext cx="9255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3" name="Visio" r:id="rId11" imgW="946826" imgH="689844" progId="Visio.Drawing.11">
                  <p:embed/>
                </p:oleObj>
              </mc:Choice>
              <mc:Fallback>
                <p:oleObj name="Visio" r:id="rId11" imgW="946826" imgH="6898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4076997"/>
                        <a:ext cx="92551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k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879461"/>
              </p:ext>
            </p:extLst>
          </p:nvPr>
        </p:nvGraphicFramePr>
        <p:xfrm>
          <a:off x="7668344" y="2414326"/>
          <a:ext cx="9255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4" name="Visio" r:id="rId12" imgW="946826" imgH="689844" progId="Visio.Drawing.11">
                  <p:embed/>
                </p:oleObj>
              </mc:Choice>
              <mc:Fallback>
                <p:oleObj name="Visio" r:id="rId12" imgW="946826" imgH="6898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2414326"/>
                        <a:ext cx="92551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938790"/>
              </p:ext>
            </p:extLst>
          </p:nvPr>
        </p:nvGraphicFramePr>
        <p:xfrm>
          <a:off x="7677869" y="1571189"/>
          <a:ext cx="92551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85" name="Visio" r:id="rId13" imgW="946826" imgH="689844" progId="Visio.Drawing.11">
                  <p:embed/>
                </p:oleObj>
              </mc:Choice>
              <mc:Fallback>
                <p:oleObj name="Visio" r:id="rId13" imgW="946826" imgH="6898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7869" y="1571189"/>
                        <a:ext cx="925513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Gerade Verbindung 21"/>
          <p:cNvCxnSpPr/>
          <p:nvPr/>
        </p:nvCxnSpPr>
        <p:spPr>
          <a:xfrm>
            <a:off x="4113731" y="5661248"/>
            <a:ext cx="97473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4113731" y="5322694"/>
            <a:ext cx="116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max. 70 %</a:t>
            </a:r>
          </a:p>
        </p:txBody>
      </p:sp>
    </p:spTree>
    <p:extLst>
      <p:ext uri="{BB962C8B-B14F-4D97-AF65-F5344CB8AC3E}">
        <p14:creationId xmlns:p14="http://schemas.microsoft.com/office/powerpoint/2010/main" val="377380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71 -0.0375 L -0.59288 0.616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38" y="32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-0.0375 L -0.49531 0.4937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83" y="265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417 L -0.18872 0.370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36" y="1831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0.00417 L -0.09149 0.25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96" y="1233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0.38837 -0.001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27" y="-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82 -2.96296E-6 L -0.41042 -2.96296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6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Bewertungsschema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i="1" dirty="0"/>
              <a:t>  „Die beste Lösung gewinnt!“</a:t>
            </a:r>
          </a:p>
          <a:p>
            <a:pPr lvl="1">
              <a:buFont typeface="Symbol" pitchFamily="18" charset="2"/>
              <a:buChar char=""/>
            </a:pPr>
            <a:r>
              <a:rPr lang="de-DE" dirty="0"/>
              <a:t>Einhaltung der </a:t>
            </a:r>
            <a:r>
              <a:rPr lang="de-DE" dirty="0" err="1"/>
              <a:t>Constraints</a:t>
            </a:r>
            <a:endParaRPr lang="de-DE" dirty="0"/>
          </a:p>
          <a:p>
            <a:pPr lvl="1">
              <a:buFont typeface="Symbol" pitchFamily="18" charset="2"/>
              <a:buChar char=""/>
            </a:pPr>
            <a:r>
              <a:rPr lang="de-DE" dirty="0"/>
              <a:t>Geschwindigkeit (Abgabezeitpunkt)</a:t>
            </a:r>
          </a:p>
          <a:p>
            <a:pPr lvl="1">
              <a:buFont typeface="Symbol" pitchFamily="18" charset="2"/>
              <a:buChar char=""/>
            </a:pPr>
            <a:r>
              <a:rPr lang="de-DE" dirty="0"/>
              <a:t>Anzahl der verwendeten Behälter</a:t>
            </a:r>
          </a:p>
        </p:txBody>
      </p:sp>
    </p:spTree>
    <p:extLst>
      <p:ext uri="{BB962C8B-B14F-4D97-AF65-F5344CB8AC3E}">
        <p14:creationId xmlns:p14="http://schemas.microsoft.com/office/powerpoint/2010/main" val="3587485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Abgabemodus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itchFamily="18" charset="2"/>
              <a:buChar char="ÿ"/>
            </a:pPr>
            <a:r>
              <a:rPr lang="de-DE" dirty="0"/>
              <a:t>Upload des Workspace-Archivs (.</a:t>
            </a:r>
            <a:r>
              <a:rPr lang="de-DE" dirty="0" err="1"/>
              <a:t>jar</a:t>
            </a:r>
            <a:r>
              <a:rPr lang="de-DE" dirty="0"/>
              <a:t>) </a:t>
            </a:r>
            <a:br>
              <a:rPr lang="de-DE" dirty="0"/>
            </a:br>
            <a:r>
              <a:rPr lang="de-DE" dirty="0"/>
              <a:t>am Server</a:t>
            </a:r>
          </a:p>
          <a:p>
            <a:pPr>
              <a:buFont typeface="Symbol" pitchFamily="18" charset="2"/>
              <a:buChar char="ÿ"/>
            </a:pPr>
            <a:r>
              <a:rPr lang="de-DE" dirty="0"/>
              <a:t>Mehrfachuploads erlaubt – </a:t>
            </a:r>
            <a:br>
              <a:rPr lang="de-DE" dirty="0"/>
            </a:br>
            <a:r>
              <a:rPr lang="de-DE" dirty="0"/>
              <a:t>letzter Upload zählt</a:t>
            </a:r>
          </a:p>
          <a:p>
            <a:pPr>
              <a:buFont typeface="Symbol" pitchFamily="18" charset="2"/>
              <a:buChar char="ÿ"/>
            </a:pPr>
            <a:r>
              <a:rPr lang="de-DE" dirty="0">
                <a:hlinkClick r:id="rId2"/>
              </a:rPr>
              <a:t>http://192.168.254.60/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618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2748061"/>
            <a:ext cx="8229600" cy="3417243"/>
          </a:xfrm>
        </p:spPr>
        <p:txBody>
          <a:bodyPr>
            <a:normAutofit/>
          </a:bodyPr>
          <a:lstStyle/>
          <a:p>
            <a:pPr>
              <a:buFont typeface="Symbol" pitchFamily="18" charset="2"/>
              <a:buChar char="ÿ"/>
            </a:pPr>
            <a:r>
              <a:rPr lang="de-DE" dirty="0"/>
              <a:t>Einzelarbeit</a:t>
            </a:r>
          </a:p>
          <a:p>
            <a:pPr>
              <a:buFont typeface="Symbol" pitchFamily="18" charset="2"/>
              <a:buChar char="ÿ"/>
            </a:pPr>
            <a:r>
              <a:rPr lang="de-DE" dirty="0"/>
              <a:t>Internet erlaubt</a:t>
            </a:r>
          </a:p>
          <a:p>
            <a:pPr>
              <a:buFont typeface="Symbol" pitchFamily="18" charset="2"/>
              <a:buChar char="ÿ"/>
            </a:pPr>
            <a:r>
              <a:rPr lang="de-DE" dirty="0"/>
              <a:t>Aufgabenstellung</a:t>
            </a:r>
          </a:p>
          <a:p>
            <a:pPr>
              <a:buFont typeface="Symbol" pitchFamily="18" charset="2"/>
              <a:buChar char="ÿ"/>
            </a:pPr>
            <a:r>
              <a:rPr lang="de-DE" dirty="0"/>
              <a:t>Bewertungsschema und Abgabemodus</a:t>
            </a:r>
          </a:p>
          <a:p>
            <a:pPr>
              <a:buFont typeface="Symbol" pitchFamily="18" charset="2"/>
              <a:buChar char="ÿ"/>
            </a:pPr>
            <a:r>
              <a:rPr lang="de-DE" dirty="0" err="1"/>
              <a:t>Sandbox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46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180873"/>
              </p:ext>
            </p:extLst>
          </p:nvPr>
        </p:nvGraphicFramePr>
        <p:xfrm>
          <a:off x="4860032" y="5013176"/>
          <a:ext cx="504055" cy="288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8" name="Visio" r:id="rId3" imgW="946826" imgH="689844" progId="Visio.Drawing.11">
                  <p:embed/>
                </p:oleObj>
              </mc:Choice>
              <mc:Fallback>
                <p:oleObj name="Visio" r:id="rId3" imgW="946826" imgH="6898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5013176"/>
                        <a:ext cx="504055" cy="288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166718"/>
              </p:ext>
            </p:extLst>
          </p:nvPr>
        </p:nvGraphicFramePr>
        <p:xfrm>
          <a:off x="4245732" y="4827017"/>
          <a:ext cx="504055" cy="431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9" name="Visio" r:id="rId5" imgW="946826" imgH="689844" progId="Visio.Drawing.11">
                  <p:embed/>
                </p:oleObj>
              </mc:Choice>
              <mc:Fallback>
                <p:oleObj name="Visio" r:id="rId5" imgW="946826" imgH="689844" progId="Visio.Drawing.11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5732" y="4827017"/>
                        <a:ext cx="504055" cy="431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237814"/>
              </p:ext>
            </p:extLst>
          </p:nvPr>
        </p:nvGraphicFramePr>
        <p:xfrm>
          <a:off x="3851920" y="4941168"/>
          <a:ext cx="36004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0" name="Visio" r:id="rId7" imgW="946826" imgH="689844" progId="Visio.Drawing.11">
                  <p:embed/>
                </p:oleObj>
              </mc:Choice>
              <mc:Fallback>
                <p:oleObj name="Visio" r:id="rId7" imgW="946826" imgH="6898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4941168"/>
                        <a:ext cx="360040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</p:txBody>
      </p:sp>
      <p:sp>
        <p:nvSpPr>
          <p:cNvPr id="3" name="Titel 3"/>
          <p:cNvSpPr txBox="1">
            <a:spLocks/>
          </p:cNvSpPr>
          <p:nvPr/>
        </p:nvSpPr>
        <p:spPr>
          <a:xfrm>
            <a:off x="611560" y="33569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 baseline="0">
                <a:solidFill>
                  <a:schemeClr val="tx1"/>
                </a:solidFill>
                <a:latin typeface="Arial" pitchFamily="34" charset="0"/>
                <a:ea typeface="+mj-ea"/>
                <a:cs typeface="+mj-cs"/>
              </a:defRPr>
            </a:lvl1pPr>
          </a:lstStyle>
          <a:p>
            <a:r>
              <a:rPr lang="de-DE" b="1" dirty="0"/>
              <a:t>„</a:t>
            </a:r>
            <a:r>
              <a:rPr lang="de-DE" b="1" dirty="0" err="1"/>
              <a:t>Volumetrix</a:t>
            </a:r>
            <a:r>
              <a:rPr lang="de-DE" b="1" dirty="0"/>
              <a:t>“</a:t>
            </a:r>
          </a:p>
        </p:txBody>
      </p:sp>
      <p:graphicFrame>
        <p:nvGraphicFramePr>
          <p:cNvPr id="2" name="Objek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45515144"/>
              </p:ext>
            </p:extLst>
          </p:nvPr>
        </p:nvGraphicFramePr>
        <p:xfrm>
          <a:off x="3620716" y="5085184"/>
          <a:ext cx="1898104" cy="818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1" name="Visio" r:id="rId9" imgW="1549648" imgH="667557" progId="Visio.Drawing.11">
                  <p:embed/>
                </p:oleObj>
              </mc:Choice>
              <mc:Fallback>
                <p:oleObj name="Visio" r:id="rId9" imgW="1549648" imgH="667557" progId="Visio.Drawing.11">
                  <p:embed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0716" y="5085184"/>
                        <a:ext cx="1898104" cy="818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584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3054" name="Object 1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730675525"/>
              </p:ext>
            </p:extLst>
          </p:nvPr>
        </p:nvGraphicFramePr>
        <p:xfrm>
          <a:off x="5409875" y="5085184"/>
          <a:ext cx="3554613" cy="1533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" name="Visio" r:id="rId4" imgW="1549648" imgH="667557" progId="Visio.Drawing.11">
                  <p:embed/>
                </p:oleObj>
              </mc:Choice>
              <mc:Fallback>
                <p:oleObj name="Visio" r:id="rId4" imgW="1549648" imgH="6675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875" y="5085184"/>
                        <a:ext cx="3554613" cy="1533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9" name="AutoShape 20" hidden="1"/>
          <p:cNvSpPr>
            <a:spLocks noChangeArrowheads="1"/>
          </p:cNvSpPr>
          <p:nvPr/>
        </p:nvSpPr>
        <p:spPr bwMode="auto">
          <a:xfrm>
            <a:off x="7092280" y="1772592"/>
            <a:ext cx="169862" cy="14446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15875" algn="ctr">
            <a:solidFill>
              <a:srgbClr val="333333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endParaRPr lang="de-AT"/>
          </a:p>
        </p:txBody>
      </p:sp>
      <p:graphicFrame>
        <p:nvGraphicFramePr>
          <p:cNvPr id="34308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81755"/>
              </p:ext>
            </p:extLst>
          </p:nvPr>
        </p:nvGraphicFramePr>
        <p:xfrm>
          <a:off x="7668344" y="2975342"/>
          <a:ext cx="924103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" name="Visio" r:id="rId6" imgW="946826" imgH="689844" progId="Visio.Drawing.11">
                  <p:embed/>
                </p:oleObj>
              </mc:Choice>
              <mc:Fallback>
                <p:oleObj name="Visio" r:id="rId6" imgW="946826" imgH="6898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2975342"/>
                        <a:ext cx="924103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6702770"/>
              </p:ext>
            </p:extLst>
          </p:nvPr>
        </p:nvGraphicFramePr>
        <p:xfrm>
          <a:off x="7596337" y="2683505"/>
          <a:ext cx="936103" cy="169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7" name="Visio" r:id="rId8" imgW="937818" imgH="680588" progId="Visio.Drawing.11">
                  <p:embed/>
                </p:oleObj>
              </mc:Choice>
              <mc:Fallback>
                <p:oleObj name="Visio" r:id="rId8" imgW="937818" imgH="68058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7" y="2683505"/>
                        <a:ext cx="936103" cy="1694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39206"/>
              </p:ext>
            </p:extLst>
          </p:nvPr>
        </p:nvGraphicFramePr>
        <p:xfrm>
          <a:off x="7740352" y="2457328"/>
          <a:ext cx="864095" cy="107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8" name="Visio" r:id="rId10" imgW="946826" imgH="689844" progId="Visio.Drawing.11">
                  <p:embed/>
                </p:oleObj>
              </mc:Choice>
              <mc:Fallback>
                <p:oleObj name="Visio" r:id="rId10" imgW="946826" imgH="6898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352" y="2457328"/>
                        <a:ext cx="864095" cy="107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erade Verbindung 6"/>
          <p:cNvCxnSpPr/>
          <p:nvPr/>
        </p:nvCxnSpPr>
        <p:spPr>
          <a:xfrm>
            <a:off x="4113731" y="5661248"/>
            <a:ext cx="48507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4113731" y="5322694"/>
            <a:ext cx="116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max. 70 %</a:t>
            </a:r>
          </a:p>
        </p:txBody>
      </p:sp>
      <p:sp>
        <p:nvSpPr>
          <p:cNvPr id="42" name="Inhaltsplatzhalter 2"/>
          <p:cNvSpPr txBox="1">
            <a:spLocks/>
          </p:cNvSpPr>
          <p:nvPr/>
        </p:nvSpPr>
        <p:spPr>
          <a:xfrm>
            <a:off x="320100" y="1772816"/>
            <a:ext cx="4176464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"/>
            </a:pPr>
            <a:r>
              <a:rPr lang="de-DE" sz="2000" dirty="0"/>
              <a:t>Möglichst wenig Behälter</a:t>
            </a:r>
            <a:endParaRPr lang="de-DE" sz="2400" dirty="0"/>
          </a:p>
          <a:p>
            <a:pPr>
              <a:buFont typeface="Symbol" pitchFamily="18" charset="2"/>
              <a:buChar char=""/>
            </a:pPr>
            <a:endParaRPr lang="de-DE" dirty="0"/>
          </a:p>
        </p:txBody>
      </p:sp>
      <p:sp>
        <p:nvSpPr>
          <p:cNvPr id="48" name="Inhaltsplatzhalter 2"/>
          <p:cNvSpPr txBox="1">
            <a:spLocks/>
          </p:cNvSpPr>
          <p:nvPr/>
        </p:nvSpPr>
        <p:spPr>
          <a:xfrm>
            <a:off x="320100" y="2132856"/>
            <a:ext cx="4176464" cy="418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"/>
            </a:pPr>
            <a:r>
              <a:rPr lang="de-DE" sz="2000" dirty="0" err="1"/>
              <a:t>Füllgrad</a:t>
            </a:r>
            <a:r>
              <a:rPr lang="de-DE" sz="2000" dirty="0"/>
              <a:t> max. 70 %</a:t>
            </a:r>
            <a:endParaRPr lang="de-DE" sz="2400" dirty="0"/>
          </a:p>
          <a:p>
            <a:pPr>
              <a:buFont typeface="Symbol" pitchFamily="18" charset="2"/>
              <a:buChar char=""/>
            </a:pPr>
            <a:endParaRPr lang="de-DE" dirty="0"/>
          </a:p>
        </p:txBody>
      </p:sp>
      <p:graphicFrame>
        <p:nvGraphicFramePr>
          <p:cNvPr id="17" name="Object 10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27830888"/>
              </p:ext>
            </p:extLst>
          </p:nvPr>
        </p:nvGraphicFramePr>
        <p:xfrm>
          <a:off x="4860032" y="1772816"/>
          <a:ext cx="2312988" cy="229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9" name="Visio" r:id="rId12" imgW="2175213" imgH="2160108" progId="Visio.Drawing.11">
                  <p:embed/>
                </p:oleObj>
              </mc:Choice>
              <mc:Fallback>
                <p:oleObj name="Visio" r:id="rId12" imgW="2175213" imgH="216010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772816"/>
                        <a:ext cx="2312988" cy="229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6084168" y="1955231"/>
            <a:ext cx="169862" cy="14446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15875" algn="ctr">
            <a:solidFill>
              <a:srgbClr val="333333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8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2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3054" name="Object 1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487804053"/>
              </p:ext>
            </p:extLst>
          </p:nvPr>
        </p:nvGraphicFramePr>
        <p:xfrm>
          <a:off x="5409875" y="5085184"/>
          <a:ext cx="3554613" cy="1533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7" name="Visio" r:id="rId4" imgW="1549648" imgH="667557" progId="Visio.Drawing.11">
                  <p:embed/>
                </p:oleObj>
              </mc:Choice>
              <mc:Fallback>
                <p:oleObj name="Visio" r:id="rId4" imgW="1549648" imgH="6675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875" y="5085184"/>
                        <a:ext cx="3554613" cy="1533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9" name="AutoShape 20" hidden="1"/>
          <p:cNvSpPr>
            <a:spLocks noChangeArrowheads="1"/>
          </p:cNvSpPr>
          <p:nvPr/>
        </p:nvSpPr>
        <p:spPr bwMode="auto">
          <a:xfrm>
            <a:off x="7092280" y="1772592"/>
            <a:ext cx="169862" cy="14446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15875" algn="ctr">
            <a:solidFill>
              <a:srgbClr val="333333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endParaRPr lang="de-AT"/>
          </a:p>
        </p:txBody>
      </p:sp>
      <p:graphicFrame>
        <p:nvGraphicFramePr>
          <p:cNvPr id="34308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905368"/>
              </p:ext>
            </p:extLst>
          </p:nvPr>
        </p:nvGraphicFramePr>
        <p:xfrm>
          <a:off x="7668344" y="2975342"/>
          <a:ext cx="924103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" name="Visio" r:id="rId6" imgW="946826" imgH="689844" progId="Visio.Drawing.11">
                  <p:embed/>
                </p:oleObj>
              </mc:Choice>
              <mc:Fallback>
                <p:oleObj name="Visio" r:id="rId6" imgW="946826" imgH="6898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2975342"/>
                        <a:ext cx="924103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55" name="Object 15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473651939"/>
              </p:ext>
            </p:extLst>
          </p:nvPr>
        </p:nvGraphicFramePr>
        <p:xfrm>
          <a:off x="7596335" y="2683504"/>
          <a:ext cx="936000" cy="17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" name="Visio" r:id="rId8" imgW="937818" imgH="680588" progId="Visio.Drawing.11">
                  <p:embed/>
                </p:oleObj>
              </mc:Choice>
              <mc:Fallback>
                <p:oleObj name="Visio" r:id="rId8" imgW="937818" imgH="68058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5" y="2683504"/>
                        <a:ext cx="936000" cy="17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087485"/>
              </p:ext>
            </p:extLst>
          </p:nvPr>
        </p:nvGraphicFramePr>
        <p:xfrm>
          <a:off x="7740352" y="2457328"/>
          <a:ext cx="864095" cy="107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" name="Visio" r:id="rId10" imgW="946826" imgH="689844" progId="Visio.Drawing.11">
                  <p:embed/>
                </p:oleObj>
              </mc:Choice>
              <mc:Fallback>
                <p:oleObj name="Visio" r:id="rId10" imgW="946826" imgH="6898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352" y="2457328"/>
                        <a:ext cx="864095" cy="107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4113731" y="5322694"/>
            <a:ext cx="116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max. 70 %</a:t>
            </a:r>
          </a:p>
        </p:txBody>
      </p:sp>
      <p:sp>
        <p:nvSpPr>
          <p:cNvPr id="42" name="Inhaltsplatzhalter 2"/>
          <p:cNvSpPr txBox="1">
            <a:spLocks/>
          </p:cNvSpPr>
          <p:nvPr/>
        </p:nvSpPr>
        <p:spPr>
          <a:xfrm>
            <a:off x="320100" y="1772816"/>
            <a:ext cx="4176464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"/>
            </a:pPr>
            <a:r>
              <a:rPr lang="de-DE" sz="2000" dirty="0"/>
              <a:t>Möglichst wenig Behälter</a:t>
            </a:r>
            <a:endParaRPr lang="de-DE" sz="2400" dirty="0"/>
          </a:p>
          <a:p>
            <a:pPr>
              <a:buFont typeface="Symbol" pitchFamily="18" charset="2"/>
              <a:buChar char=""/>
            </a:pPr>
            <a:endParaRPr lang="de-DE" dirty="0"/>
          </a:p>
        </p:txBody>
      </p:sp>
      <p:sp>
        <p:nvSpPr>
          <p:cNvPr id="48" name="Inhaltsplatzhalter 2"/>
          <p:cNvSpPr txBox="1">
            <a:spLocks/>
          </p:cNvSpPr>
          <p:nvPr/>
        </p:nvSpPr>
        <p:spPr>
          <a:xfrm>
            <a:off x="320100" y="2132856"/>
            <a:ext cx="4176464" cy="418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"/>
            </a:pPr>
            <a:r>
              <a:rPr lang="de-DE" sz="2000" dirty="0" err="1"/>
              <a:t>Füllgrad</a:t>
            </a:r>
            <a:r>
              <a:rPr lang="de-DE" sz="2000" dirty="0"/>
              <a:t> max. 70 %</a:t>
            </a:r>
            <a:endParaRPr lang="de-DE" sz="2400" dirty="0"/>
          </a:p>
          <a:p>
            <a:pPr>
              <a:buFont typeface="Symbol" pitchFamily="18" charset="2"/>
              <a:buChar char=""/>
            </a:pPr>
            <a:endParaRPr lang="de-DE" dirty="0"/>
          </a:p>
        </p:txBody>
      </p:sp>
      <p:graphicFrame>
        <p:nvGraphicFramePr>
          <p:cNvPr id="18" name="Object 10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49171288"/>
              </p:ext>
            </p:extLst>
          </p:nvPr>
        </p:nvGraphicFramePr>
        <p:xfrm>
          <a:off x="4860032" y="1772816"/>
          <a:ext cx="2312988" cy="229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" name="Visio" r:id="rId12" imgW="2175213" imgH="2160108" progId="Visio.Drawing.11">
                  <p:embed/>
                </p:oleObj>
              </mc:Choice>
              <mc:Fallback>
                <p:oleObj name="Visio" r:id="rId12" imgW="2175213" imgH="216010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772816"/>
                        <a:ext cx="2312988" cy="229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6084168" y="1955231"/>
            <a:ext cx="169862" cy="14446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15875" algn="ctr">
            <a:solidFill>
              <a:srgbClr val="333333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endParaRPr lang="de-AT"/>
          </a:p>
        </p:txBody>
      </p:sp>
      <p:cxnSp>
        <p:nvCxnSpPr>
          <p:cNvPr id="13" name="Gerade Verbindung 12"/>
          <p:cNvCxnSpPr/>
          <p:nvPr/>
        </p:nvCxnSpPr>
        <p:spPr>
          <a:xfrm>
            <a:off x="4113731" y="5661248"/>
            <a:ext cx="48507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55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47 0.05462 C -0.05555 0.06527 -0.06076 0.07291 -0.06458 0.08171 C -0.07083 0.09537 -0.07587 0.11203 -0.08142 0.12662 C -0.08385 0.13263 -0.08524 0.13958 -0.08715 0.14583 C -0.09375 0.16805 -0.1033 0.18935 -0.11111 0.21041 C -0.11406 0.21782 -0.11597 0.22685 -0.11944 0.2331 C -0.12083 0.23518 -0.12205 0.2368 -0.12309 0.23888 C -0.13142 0.25879 -0.13732 0.27986 -0.14739 0.29699 C -0.1493 0.30462 -0.15243 0.30833 -0.15468 0.31504 C -0.15538 0.31666 -0.15538 0.31967 -0.15642 0.32129 C -0.15746 0.32245 -0.1585 0.32222 -0.15937 0.32268 C -0.16354 0.34097 -0.15833 0.32175 -0.16493 0.33587 C -0.16545 0.33703 -0.16545 0.33912 -0.1658 0.3405 C -0.16753 0.34722 -0.16944 0.3537 -0.17153 0.35995 C -0.17257 0.36319 -0.17378 0.36643 -0.17517 0.36967 C -0.17552 0.37129 -0.17708 0.3743 -0.17708 0.37453 C -0.17847 0.38171 -0.17882 0.39305 -0.18264 0.39861 C -0.1842 0.40115 -0.18784 0.40462 -0.18784 0.40509 C -0.1901 0.41041 -0.18923 0.40833 -0.19062 0.4118 " pathEditMode="relative" rAng="0" ptsTypes="ffffffffffffffffffA">
                                      <p:cBhvr>
                                        <p:cTn id="6" dur="2000" fill="hold"/>
                                        <p:tgtEl>
                                          <p:spTgt spid="343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58" y="178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33 0.00417 C 0.00903 0.01736 0.00105 0.0301 -0.00954 0.04028 C -0.01371 0.05024 -0.01944 0.06065 -0.02534 0.07014 C -0.02934 0.08565 -0.03628 0.10162 -0.04322 0.11621 C -0.05607 0.175 -0.07274 0.2338 -0.07916 0.29399 C -0.08003 0.35301 -0.08159 0.40394 -0.08437 0.46111 C -0.08506 0.4875 -0.08611 0.51366 -0.08611 0.54144 " pathEditMode="relative" rAng="0" ptsTypes="ffffffA">
                                      <p:cBhvr>
                                        <p:cTn id="8" dur="2000" fill="hold"/>
                                        <p:tgtEl>
                                          <p:spTgt spid="343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1" y="2685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45 -0.03981 C -0.01615 -0.00902 -0.0125 0.06783 -0.02448 0.10093 C -0.02569 0.10834 -0.02674 0.11297 -0.02969 0.11899 C -0.03142 0.12639 -0.0342 0.13426 -0.0375 0.14074 C -0.04062 0.15417 -0.03889 0.14838 -0.04253 0.15857 C -0.04479 0.17361 -0.04826 0.18774 -0.05156 0.20209 C -0.05486 0.23658 -0.05365 0.27292 -0.05937 0.30718 C -0.06181 0.34746 -0.06458 0.39561 -0.08142 0.42986 C -0.09132 0.47385 -0.10191 0.5125 -0.10191 0.56019 " pathEditMode="relative" rAng="0" ptsTypes="ffffffff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4" y="3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3054" name="Object 1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657971105"/>
              </p:ext>
            </p:extLst>
          </p:nvPr>
        </p:nvGraphicFramePr>
        <p:xfrm>
          <a:off x="5409875" y="5085184"/>
          <a:ext cx="3554613" cy="1533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7" name="Visio" r:id="rId4" imgW="1549648" imgH="667557" progId="Visio.Drawing.11">
                  <p:embed/>
                </p:oleObj>
              </mc:Choice>
              <mc:Fallback>
                <p:oleObj name="Visio" r:id="rId4" imgW="1549648" imgH="6675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875" y="5085184"/>
                        <a:ext cx="3554613" cy="1533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9" name="AutoShape 20" hidden="1"/>
          <p:cNvSpPr>
            <a:spLocks noChangeArrowheads="1"/>
          </p:cNvSpPr>
          <p:nvPr/>
        </p:nvSpPr>
        <p:spPr bwMode="auto">
          <a:xfrm>
            <a:off x="7092280" y="1772592"/>
            <a:ext cx="169862" cy="14446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15875" algn="ctr">
            <a:solidFill>
              <a:srgbClr val="333333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endParaRPr lang="de-AT"/>
          </a:p>
        </p:txBody>
      </p:sp>
      <p:graphicFrame>
        <p:nvGraphicFramePr>
          <p:cNvPr id="34308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245533"/>
              </p:ext>
            </p:extLst>
          </p:nvPr>
        </p:nvGraphicFramePr>
        <p:xfrm>
          <a:off x="7668344" y="2975342"/>
          <a:ext cx="924103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8" name="Visio" r:id="rId6" imgW="946826" imgH="689844" progId="Visio.Drawing.11">
                  <p:embed/>
                </p:oleObj>
              </mc:Choice>
              <mc:Fallback>
                <p:oleObj name="Visio" r:id="rId6" imgW="946826" imgH="6898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2975342"/>
                        <a:ext cx="924103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55" name="Object 15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332742616"/>
              </p:ext>
            </p:extLst>
          </p:nvPr>
        </p:nvGraphicFramePr>
        <p:xfrm>
          <a:off x="7596335" y="2683504"/>
          <a:ext cx="936000" cy="17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9" name="Visio" r:id="rId8" imgW="937818" imgH="680588" progId="Visio.Drawing.11">
                  <p:embed/>
                </p:oleObj>
              </mc:Choice>
              <mc:Fallback>
                <p:oleObj name="Visio" r:id="rId8" imgW="937818" imgH="68058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5" y="2683504"/>
                        <a:ext cx="936000" cy="17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511474"/>
              </p:ext>
            </p:extLst>
          </p:nvPr>
        </p:nvGraphicFramePr>
        <p:xfrm>
          <a:off x="7740352" y="2457328"/>
          <a:ext cx="864095" cy="107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0" name="Visio" r:id="rId10" imgW="946826" imgH="689844" progId="Visio.Drawing.11">
                  <p:embed/>
                </p:oleObj>
              </mc:Choice>
              <mc:Fallback>
                <p:oleObj name="Visio" r:id="rId10" imgW="946826" imgH="6898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352" y="2457328"/>
                        <a:ext cx="864095" cy="107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4113731" y="5322694"/>
            <a:ext cx="116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max. 70 %</a:t>
            </a:r>
          </a:p>
        </p:txBody>
      </p:sp>
      <p:sp>
        <p:nvSpPr>
          <p:cNvPr id="42" name="Inhaltsplatzhalter 2"/>
          <p:cNvSpPr txBox="1">
            <a:spLocks/>
          </p:cNvSpPr>
          <p:nvPr/>
        </p:nvSpPr>
        <p:spPr>
          <a:xfrm>
            <a:off x="320100" y="1772816"/>
            <a:ext cx="4176464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"/>
            </a:pPr>
            <a:r>
              <a:rPr lang="de-DE" sz="2000" dirty="0"/>
              <a:t>Möglichst wenig Behälter</a:t>
            </a:r>
            <a:endParaRPr lang="de-DE" sz="2400" dirty="0"/>
          </a:p>
          <a:p>
            <a:pPr>
              <a:buFont typeface="Symbol" pitchFamily="18" charset="2"/>
              <a:buChar char=""/>
            </a:pPr>
            <a:endParaRPr lang="de-DE" dirty="0"/>
          </a:p>
        </p:txBody>
      </p:sp>
      <p:sp>
        <p:nvSpPr>
          <p:cNvPr id="48" name="Inhaltsplatzhalter 2"/>
          <p:cNvSpPr txBox="1">
            <a:spLocks/>
          </p:cNvSpPr>
          <p:nvPr/>
        </p:nvSpPr>
        <p:spPr>
          <a:xfrm>
            <a:off x="320100" y="2132856"/>
            <a:ext cx="4176464" cy="418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"/>
            </a:pPr>
            <a:r>
              <a:rPr lang="de-DE" sz="2000" dirty="0" err="1"/>
              <a:t>Füllgrad</a:t>
            </a:r>
            <a:r>
              <a:rPr lang="de-DE" sz="2000" dirty="0"/>
              <a:t> max. 70 %</a:t>
            </a:r>
            <a:endParaRPr lang="de-DE" sz="2400" dirty="0"/>
          </a:p>
          <a:p>
            <a:pPr>
              <a:buFont typeface="Symbol" pitchFamily="18" charset="2"/>
              <a:buChar char=""/>
            </a:pPr>
            <a:endParaRPr lang="de-DE" dirty="0"/>
          </a:p>
        </p:txBody>
      </p:sp>
      <p:graphicFrame>
        <p:nvGraphicFramePr>
          <p:cNvPr id="18" name="Object 10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66351842"/>
              </p:ext>
            </p:extLst>
          </p:nvPr>
        </p:nvGraphicFramePr>
        <p:xfrm>
          <a:off x="4860032" y="1772816"/>
          <a:ext cx="2312988" cy="229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11" name="Visio" r:id="rId12" imgW="2175213" imgH="2160108" progId="Visio.Drawing.11">
                  <p:embed/>
                </p:oleObj>
              </mc:Choice>
              <mc:Fallback>
                <p:oleObj name="Visio" r:id="rId12" imgW="2175213" imgH="216010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1772816"/>
                        <a:ext cx="2312988" cy="229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6084168" y="1955231"/>
            <a:ext cx="169862" cy="14446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15875" algn="ctr">
            <a:solidFill>
              <a:srgbClr val="333333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endParaRPr lang="de-AT"/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320100" y="2492896"/>
            <a:ext cx="4176464" cy="420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"/>
            </a:pPr>
            <a:r>
              <a:rPr lang="de-DE" sz="2000" dirty="0"/>
              <a:t>Nur ein Kunde</a:t>
            </a:r>
          </a:p>
          <a:p>
            <a:pPr>
              <a:buFont typeface="Symbol" pitchFamily="18" charset="2"/>
              <a:buChar char=""/>
            </a:pPr>
            <a:endParaRPr lang="de-DE" sz="2400" dirty="0"/>
          </a:p>
          <a:p>
            <a:pPr>
              <a:buFont typeface="Symbol" pitchFamily="18" charset="2"/>
              <a:buChar char=""/>
            </a:pPr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320100" y="2852936"/>
            <a:ext cx="4176464" cy="425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"/>
            </a:pPr>
            <a:r>
              <a:rPr lang="de-DE" sz="2000" dirty="0"/>
              <a:t>Bestellungen zusammenfassen</a:t>
            </a:r>
            <a:endParaRPr lang="de-DE" sz="2400" dirty="0"/>
          </a:p>
          <a:p>
            <a:pPr>
              <a:buFont typeface="Symbol" pitchFamily="18" charset="2"/>
              <a:buChar char=""/>
            </a:pPr>
            <a:endParaRPr lang="de-DE" dirty="0"/>
          </a:p>
        </p:txBody>
      </p:sp>
      <p:cxnSp>
        <p:nvCxnSpPr>
          <p:cNvPr id="15" name="Gerade Verbindung 14"/>
          <p:cNvCxnSpPr/>
          <p:nvPr/>
        </p:nvCxnSpPr>
        <p:spPr>
          <a:xfrm>
            <a:off x="4113731" y="5661248"/>
            <a:ext cx="48507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68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3054" name="Object 1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144853580"/>
              </p:ext>
            </p:extLst>
          </p:nvPr>
        </p:nvGraphicFramePr>
        <p:xfrm>
          <a:off x="5409875" y="5085184"/>
          <a:ext cx="3554613" cy="1533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5" name="Visio" r:id="rId4" imgW="1549648" imgH="667557" progId="Visio.Drawing.11">
                  <p:embed/>
                </p:oleObj>
              </mc:Choice>
              <mc:Fallback>
                <p:oleObj name="Visio" r:id="rId4" imgW="1549648" imgH="6675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875" y="5085184"/>
                        <a:ext cx="3554613" cy="1533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9" name="AutoShape 20" hidden="1"/>
          <p:cNvSpPr>
            <a:spLocks noChangeArrowheads="1"/>
          </p:cNvSpPr>
          <p:nvPr/>
        </p:nvSpPr>
        <p:spPr bwMode="auto">
          <a:xfrm>
            <a:off x="7092280" y="1772592"/>
            <a:ext cx="169862" cy="14446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15875" algn="ctr">
            <a:solidFill>
              <a:srgbClr val="333333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endParaRPr lang="de-AT"/>
          </a:p>
        </p:txBody>
      </p:sp>
      <p:sp>
        <p:nvSpPr>
          <p:cNvPr id="11" name="Textfeld 10"/>
          <p:cNvSpPr txBox="1"/>
          <p:nvPr/>
        </p:nvSpPr>
        <p:spPr>
          <a:xfrm>
            <a:off x="4113731" y="5322694"/>
            <a:ext cx="116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max. 70 %</a:t>
            </a:r>
          </a:p>
        </p:txBody>
      </p:sp>
      <p:sp>
        <p:nvSpPr>
          <p:cNvPr id="42" name="Inhaltsplatzhalter 2"/>
          <p:cNvSpPr txBox="1">
            <a:spLocks/>
          </p:cNvSpPr>
          <p:nvPr/>
        </p:nvSpPr>
        <p:spPr>
          <a:xfrm>
            <a:off x="320100" y="1772816"/>
            <a:ext cx="4176464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"/>
            </a:pPr>
            <a:r>
              <a:rPr lang="de-DE" sz="2000" dirty="0"/>
              <a:t>Möglichst wenig Behälter</a:t>
            </a:r>
            <a:endParaRPr lang="de-DE" sz="2400" dirty="0"/>
          </a:p>
          <a:p>
            <a:pPr>
              <a:buFont typeface="Symbol" pitchFamily="18" charset="2"/>
              <a:buChar char=""/>
            </a:pPr>
            <a:endParaRPr lang="de-DE" dirty="0"/>
          </a:p>
        </p:txBody>
      </p:sp>
      <p:sp>
        <p:nvSpPr>
          <p:cNvPr id="48" name="Inhaltsplatzhalter 2"/>
          <p:cNvSpPr txBox="1">
            <a:spLocks/>
          </p:cNvSpPr>
          <p:nvPr/>
        </p:nvSpPr>
        <p:spPr>
          <a:xfrm>
            <a:off x="320100" y="2132856"/>
            <a:ext cx="4176464" cy="418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"/>
            </a:pPr>
            <a:r>
              <a:rPr lang="de-DE" sz="2000" dirty="0" err="1"/>
              <a:t>Füllgrad</a:t>
            </a:r>
            <a:r>
              <a:rPr lang="de-DE" sz="2000" dirty="0"/>
              <a:t> max. 70 %</a:t>
            </a:r>
            <a:endParaRPr lang="de-DE" sz="2400" dirty="0"/>
          </a:p>
          <a:p>
            <a:pPr>
              <a:buFont typeface="Symbol" pitchFamily="18" charset="2"/>
              <a:buChar char=""/>
            </a:pPr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320100" y="2492896"/>
            <a:ext cx="4176464" cy="420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"/>
            </a:pPr>
            <a:r>
              <a:rPr lang="de-DE" sz="2000" dirty="0"/>
              <a:t>Nur ein Kunde</a:t>
            </a:r>
          </a:p>
          <a:p>
            <a:pPr>
              <a:buFont typeface="Symbol" pitchFamily="18" charset="2"/>
              <a:buChar char=""/>
            </a:pPr>
            <a:endParaRPr lang="de-DE" sz="2400" dirty="0"/>
          </a:p>
          <a:p>
            <a:pPr>
              <a:buFont typeface="Symbol" pitchFamily="18" charset="2"/>
              <a:buChar char=""/>
            </a:pPr>
            <a:endParaRPr lang="de-DE" dirty="0"/>
          </a:p>
        </p:txBody>
      </p:sp>
      <p:sp>
        <p:nvSpPr>
          <p:cNvPr id="15" name="Inhaltsplatzhalter 2"/>
          <p:cNvSpPr txBox="1">
            <a:spLocks/>
          </p:cNvSpPr>
          <p:nvPr/>
        </p:nvSpPr>
        <p:spPr>
          <a:xfrm>
            <a:off x="320100" y="2852936"/>
            <a:ext cx="4176464" cy="425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"/>
            </a:pPr>
            <a:r>
              <a:rPr lang="de-DE" sz="2000" dirty="0"/>
              <a:t>Bestellungen zusammenfassen</a:t>
            </a:r>
            <a:endParaRPr lang="de-DE" sz="2400" dirty="0"/>
          </a:p>
          <a:p>
            <a:pPr>
              <a:buFont typeface="Symbol" pitchFamily="18" charset="2"/>
              <a:buChar char=""/>
            </a:pPr>
            <a:endParaRPr lang="de-DE" dirty="0"/>
          </a:p>
        </p:txBody>
      </p:sp>
      <p:graphicFrame>
        <p:nvGraphicFramePr>
          <p:cNvPr id="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415150"/>
              </p:ext>
            </p:extLst>
          </p:nvPr>
        </p:nvGraphicFramePr>
        <p:xfrm>
          <a:off x="4470736" y="1754138"/>
          <a:ext cx="1541424" cy="153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6" name="Visio" r:id="rId6" imgW="2175213" imgH="2160108" progId="Visio.Drawing.11">
                  <p:embed/>
                </p:oleObj>
              </mc:Choice>
              <mc:Fallback>
                <p:oleObj name="Visio" r:id="rId6" imgW="2175213" imgH="216010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736" y="1754138"/>
                        <a:ext cx="1541424" cy="1530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20"/>
          <p:cNvSpPr>
            <a:spLocks noChangeArrowheads="1"/>
          </p:cNvSpPr>
          <p:nvPr/>
        </p:nvSpPr>
        <p:spPr bwMode="auto">
          <a:xfrm>
            <a:off x="5315083" y="1897559"/>
            <a:ext cx="84931" cy="72231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algn="ctr">
            <a:solidFill>
              <a:srgbClr val="333333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endParaRPr lang="de-AT"/>
          </a:p>
        </p:txBody>
      </p:sp>
      <p:graphicFrame>
        <p:nvGraphicFramePr>
          <p:cNvPr id="2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304713"/>
              </p:ext>
            </p:extLst>
          </p:nvPr>
        </p:nvGraphicFramePr>
        <p:xfrm>
          <a:off x="5982904" y="1753766"/>
          <a:ext cx="1541424" cy="153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7" name="Visio" r:id="rId8" imgW="2175213" imgH="2160108" progId="Visio.Drawing.11">
                  <p:embed/>
                </p:oleObj>
              </mc:Choice>
              <mc:Fallback>
                <p:oleObj name="Visio" r:id="rId8" imgW="2175213" imgH="216010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2904" y="1753766"/>
                        <a:ext cx="1541424" cy="1530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utoShape 20"/>
          <p:cNvSpPr>
            <a:spLocks noChangeArrowheads="1"/>
          </p:cNvSpPr>
          <p:nvPr/>
        </p:nvSpPr>
        <p:spPr bwMode="auto">
          <a:xfrm>
            <a:off x="6827251" y="1897187"/>
            <a:ext cx="84931" cy="72231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algn="ctr">
            <a:solidFill>
              <a:srgbClr val="333333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endParaRPr lang="de-AT"/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245533"/>
              </p:ext>
            </p:extLst>
          </p:nvPr>
        </p:nvGraphicFramePr>
        <p:xfrm>
          <a:off x="7667625" y="2974975"/>
          <a:ext cx="9255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8" name="Visio" r:id="rId10" imgW="946826" imgH="689844" progId="Visio.Drawing.11">
                  <p:embed/>
                </p:oleObj>
              </mc:Choice>
              <mc:Fallback>
                <p:oleObj name="Visio" r:id="rId10" imgW="946826" imgH="689844" progId="Visio.Drawing.11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2974975"/>
                        <a:ext cx="92551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742616"/>
              </p:ext>
            </p:extLst>
          </p:nvPr>
        </p:nvGraphicFramePr>
        <p:xfrm>
          <a:off x="7596188" y="2682875"/>
          <a:ext cx="936625" cy="17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9" name="Visio" r:id="rId12" imgW="937818" imgH="680588" progId="Visio.Drawing.11">
                  <p:embed/>
                </p:oleObj>
              </mc:Choice>
              <mc:Fallback>
                <p:oleObj name="Visio" r:id="rId12" imgW="937818" imgH="680588" progId="Visio.Drawing.11">
                  <p:embed/>
                  <p:pic>
                    <p:nvPicPr>
                      <p:cNvPr id="0" name="Object 15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2682875"/>
                        <a:ext cx="936625" cy="17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k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428798"/>
              </p:ext>
            </p:extLst>
          </p:nvPr>
        </p:nvGraphicFramePr>
        <p:xfrm>
          <a:off x="7740650" y="2451100"/>
          <a:ext cx="864000" cy="11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0" name="Visio" r:id="rId14" imgW="946826" imgH="689844" progId="Visio.Drawing.11">
                  <p:embed/>
                </p:oleObj>
              </mc:Choice>
              <mc:Fallback>
                <p:oleObj name="Visio" r:id="rId14" imgW="946826" imgH="689844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2451100"/>
                        <a:ext cx="864000" cy="11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726976"/>
              </p:ext>
            </p:extLst>
          </p:nvPr>
        </p:nvGraphicFramePr>
        <p:xfrm>
          <a:off x="7668344" y="2458988"/>
          <a:ext cx="936625" cy="17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1" name="Visio" r:id="rId16" imgW="937818" imgH="680588" progId="Visio.Drawing.11">
                  <p:embed/>
                </p:oleObj>
              </mc:Choice>
              <mc:Fallback>
                <p:oleObj name="Visio" r:id="rId16" imgW="937818" imgH="680588" progId="Visio.Drawing.11">
                  <p:embed/>
                  <p:pic>
                    <p:nvPicPr>
                      <p:cNvPr id="0" name="Objekt 2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2458988"/>
                        <a:ext cx="936625" cy="17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Gerade Verbindung 17"/>
          <p:cNvCxnSpPr/>
          <p:nvPr/>
        </p:nvCxnSpPr>
        <p:spPr>
          <a:xfrm>
            <a:off x="4113731" y="5661248"/>
            <a:ext cx="48507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7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3.7037E-6 L 1.11022E-16 -0.0236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3054" name="Object 1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774168599"/>
              </p:ext>
            </p:extLst>
          </p:nvPr>
        </p:nvGraphicFramePr>
        <p:xfrm>
          <a:off x="5409875" y="5085184"/>
          <a:ext cx="3554613" cy="1533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8" name="Visio" r:id="rId4" imgW="1549648" imgH="667557" progId="Visio.Drawing.11">
                  <p:embed/>
                </p:oleObj>
              </mc:Choice>
              <mc:Fallback>
                <p:oleObj name="Visio" r:id="rId4" imgW="1549648" imgH="6675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875" y="5085184"/>
                        <a:ext cx="3554613" cy="1533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9" name="AutoShape 20" hidden="1"/>
          <p:cNvSpPr>
            <a:spLocks noChangeArrowheads="1"/>
          </p:cNvSpPr>
          <p:nvPr/>
        </p:nvSpPr>
        <p:spPr bwMode="auto">
          <a:xfrm>
            <a:off x="7092280" y="1772592"/>
            <a:ext cx="169862" cy="14446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15875" algn="ctr">
            <a:solidFill>
              <a:srgbClr val="333333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endParaRPr lang="de-AT"/>
          </a:p>
        </p:txBody>
      </p:sp>
      <p:sp>
        <p:nvSpPr>
          <p:cNvPr id="11" name="Textfeld 10"/>
          <p:cNvSpPr txBox="1"/>
          <p:nvPr/>
        </p:nvSpPr>
        <p:spPr>
          <a:xfrm>
            <a:off x="4113731" y="5322694"/>
            <a:ext cx="116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max. 70 %</a:t>
            </a:r>
          </a:p>
        </p:txBody>
      </p:sp>
      <p:sp>
        <p:nvSpPr>
          <p:cNvPr id="42" name="Inhaltsplatzhalter 2"/>
          <p:cNvSpPr txBox="1">
            <a:spLocks/>
          </p:cNvSpPr>
          <p:nvPr/>
        </p:nvSpPr>
        <p:spPr>
          <a:xfrm>
            <a:off x="320100" y="1772816"/>
            <a:ext cx="4176464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"/>
            </a:pPr>
            <a:r>
              <a:rPr lang="de-DE" sz="2000" dirty="0"/>
              <a:t>Möglichst wenig Behälter</a:t>
            </a:r>
            <a:endParaRPr lang="de-DE" sz="2400" dirty="0"/>
          </a:p>
          <a:p>
            <a:pPr>
              <a:buFont typeface="Symbol" pitchFamily="18" charset="2"/>
              <a:buChar char=""/>
            </a:pPr>
            <a:endParaRPr lang="de-DE" dirty="0"/>
          </a:p>
        </p:txBody>
      </p:sp>
      <p:sp>
        <p:nvSpPr>
          <p:cNvPr id="48" name="Inhaltsplatzhalter 2"/>
          <p:cNvSpPr txBox="1">
            <a:spLocks/>
          </p:cNvSpPr>
          <p:nvPr/>
        </p:nvSpPr>
        <p:spPr>
          <a:xfrm>
            <a:off x="320100" y="2132856"/>
            <a:ext cx="4176464" cy="418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"/>
            </a:pPr>
            <a:r>
              <a:rPr lang="de-DE" sz="2000" dirty="0" err="1"/>
              <a:t>Füllgrad</a:t>
            </a:r>
            <a:r>
              <a:rPr lang="de-DE" sz="2000" dirty="0"/>
              <a:t> max. 70 %</a:t>
            </a:r>
            <a:endParaRPr lang="de-DE" sz="2400" dirty="0"/>
          </a:p>
          <a:p>
            <a:pPr>
              <a:buFont typeface="Symbol" pitchFamily="18" charset="2"/>
              <a:buChar char=""/>
            </a:pPr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320100" y="2492896"/>
            <a:ext cx="4176464" cy="420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"/>
            </a:pPr>
            <a:r>
              <a:rPr lang="de-DE" sz="2000" dirty="0"/>
              <a:t>Nur ein Kunde</a:t>
            </a:r>
          </a:p>
          <a:p>
            <a:pPr>
              <a:buFont typeface="Symbol" pitchFamily="18" charset="2"/>
              <a:buChar char=""/>
            </a:pPr>
            <a:endParaRPr lang="de-DE" sz="2400" dirty="0"/>
          </a:p>
          <a:p>
            <a:pPr>
              <a:buFont typeface="Symbol" pitchFamily="18" charset="2"/>
              <a:buChar char=""/>
            </a:pPr>
            <a:endParaRPr lang="de-DE" dirty="0"/>
          </a:p>
        </p:txBody>
      </p:sp>
      <p:sp>
        <p:nvSpPr>
          <p:cNvPr id="15" name="Inhaltsplatzhalter 2"/>
          <p:cNvSpPr txBox="1">
            <a:spLocks/>
          </p:cNvSpPr>
          <p:nvPr/>
        </p:nvSpPr>
        <p:spPr>
          <a:xfrm>
            <a:off x="320100" y="2852936"/>
            <a:ext cx="4176464" cy="425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"/>
            </a:pPr>
            <a:r>
              <a:rPr lang="de-DE" sz="2000" dirty="0"/>
              <a:t>Bestellungen zusammenfassen</a:t>
            </a:r>
            <a:endParaRPr lang="de-DE" sz="2400" dirty="0"/>
          </a:p>
          <a:p>
            <a:pPr>
              <a:buFont typeface="Symbol" pitchFamily="18" charset="2"/>
              <a:buChar char=""/>
            </a:pPr>
            <a:endParaRPr lang="de-DE" dirty="0"/>
          </a:p>
        </p:txBody>
      </p:sp>
      <p:graphicFrame>
        <p:nvGraphicFramePr>
          <p:cNvPr id="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9175496"/>
              </p:ext>
            </p:extLst>
          </p:nvPr>
        </p:nvGraphicFramePr>
        <p:xfrm>
          <a:off x="4470400" y="1754188"/>
          <a:ext cx="1541463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79" name="Visio" r:id="rId6" imgW="2175213" imgH="2160108" progId="Visio.Drawing.11">
                  <p:embed/>
                </p:oleObj>
              </mc:Choice>
              <mc:Fallback>
                <p:oleObj name="Visio" r:id="rId6" imgW="2175213" imgH="216010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1754188"/>
                        <a:ext cx="1541463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20"/>
          <p:cNvSpPr>
            <a:spLocks noChangeArrowheads="1"/>
          </p:cNvSpPr>
          <p:nvPr/>
        </p:nvSpPr>
        <p:spPr bwMode="auto">
          <a:xfrm>
            <a:off x="5315083" y="1897559"/>
            <a:ext cx="84931" cy="72231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algn="ctr">
            <a:solidFill>
              <a:srgbClr val="333333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endParaRPr lang="de-AT"/>
          </a:p>
        </p:txBody>
      </p:sp>
      <p:graphicFrame>
        <p:nvGraphicFramePr>
          <p:cNvPr id="2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027332"/>
              </p:ext>
            </p:extLst>
          </p:nvPr>
        </p:nvGraphicFramePr>
        <p:xfrm>
          <a:off x="5982904" y="1753766"/>
          <a:ext cx="1541424" cy="153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0" name="Visio" r:id="rId8" imgW="2175213" imgH="2160108" progId="Visio.Drawing.11">
                  <p:embed/>
                </p:oleObj>
              </mc:Choice>
              <mc:Fallback>
                <p:oleObj name="Visio" r:id="rId8" imgW="2175213" imgH="216010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2904" y="1753766"/>
                        <a:ext cx="1541424" cy="1530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utoShape 20"/>
          <p:cNvSpPr>
            <a:spLocks noChangeArrowheads="1"/>
          </p:cNvSpPr>
          <p:nvPr/>
        </p:nvSpPr>
        <p:spPr bwMode="auto">
          <a:xfrm>
            <a:off x="6827251" y="1897187"/>
            <a:ext cx="84931" cy="72231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9525" algn="ctr">
            <a:solidFill>
              <a:srgbClr val="333333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endParaRPr lang="de-AT"/>
          </a:p>
        </p:txBody>
      </p:sp>
      <p:graphicFrame>
        <p:nvGraphicFramePr>
          <p:cNvPr id="4" name="Objek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2719209"/>
              </p:ext>
            </p:extLst>
          </p:nvPr>
        </p:nvGraphicFramePr>
        <p:xfrm>
          <a:off x="7740650" y="2293965"/>
          <a:ext cx="864000" cy="11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1" name="Visio" r:id="rId10" imgW="946826" imgH="689844" progId="Visio.Drawing.11">
                  <p:embed/>
                </p:oleObj>
              </mc:Choice>
              <mc:Fallback>
                <p:oleObj name="Visio" r:id="rId10" imgW="946826" imgH="6898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2293965"/>
                        <a:ext cx="864000" cy="11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k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712576"/>
              </p:ext>
            </p:extLst>
          </p:nvPr>
        </p:nvGraphicFramePr>
        <p:xfrm>
          <a:off x="7668344" y="2458988"/>
          <a:ext cx="936625" cy="17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2" name="Visio" r:id="rId12" imgW="937818" imgH="680588" progId="Visio.Drawing.11">
                  <p:embed/>
                </p:oleObj>
              </mc:Choice>
              <mc:Fallback>
                <p:oleObj name="Visio" r:id="rId12" imgW="937818" imgH="680588" progId="Visio.Drawing.11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2458988"/>
                        <a:ext cx="936625" cy="17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548451"/>
              </p:ext>
            </p:extLst>
          </p:nvPr>
        </p:nvGraphicFramePr>
        <p:xfrm>
          <a:off x="7667625" y="2974975"/>
          <a:ext cx="9255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" name="Visio" r:id="rId14" imgW="946826" imgH="689844" progId="Visio.Drawing.11">
                  <p:embed/>
                </p:oleObj>
              </mc:Choice>
              <mc:Fallback>
                <p:oleObj name="Visio" r:id="rId14" imgW="946826" imgH="6898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2974975"/>
                        <a:ext cx="92551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k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922063"/>
              </p:ext>
            </p:extLst>
          </p:nvPr>
        </p:nvGraphicFramePr>
        <p:xfrm>
          <a:off x="7596188" y="2682875"/>
          <a:ext cx="936625" cy="17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" name="Visio" r:id="rId16" imgW="937818" imgH="680588" progId="Visio.Drawing.11">
                  <p:embed/>
                </p:oleObj>
              </mc:Choice>
              <mc:Fallback>
                <p:oleObj name="Visio" r:id="rId16" imgW="937818" imgH="680588" progId="Visio.Drawing.11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2682875"/>
                        <a:ext cx="936625" cy="17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Gerade Verbindung 17"/>
          <p:cNvCxnSpPr/>
          <p:nvPr/>
        </p:nvCxnSpPr>
        <p:spPr>
          <a:xfrm>
            <a:off x="4113731" y="5661248"/>
            <a:ext cx="48507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9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47 0.05462 C -0.05555 0.06527 -0.06076 0.07291 -0.06458 0.08171 C -0.07083 0.09537 -0.07587 0.11203 -0.08142 0.12662 C -0.08385 0.13263 -0.08524 0.13958 -0.08715 0.14583 C -0.09375 0.16805 -0.1033 0.18935 -0.11111 0.21041 C -0.11406 0.21782 -0.11597 0.22685 -0.11944 0.2331 C -0.12083 0.23518 -0.12205 0.2368 -0.12309 0.23888 C -0.13142 0.25879 -0.13732 0.27986 -0.14739 0.29699 C -0.1493 0.30462 -0.15243 0.30833 -0.15468 0.31504 C -0.15538 0.31666 -0.15538 0.31967 -0.15642 0.32129 C -0.15746 0.32245 -0.1585 0.32222 -0.15937 0.32268 C -0.16354 0.34097 -0.15833 0.32175 -0.16493 0.33587 C -0.16545 0.33703 -0.16545 0.33912 -0.1658 0.3405 C -0.16753 0.34722 -0.16944 0.3537 -0.17153 0.35995 C -0.17257 0.36319 -0.17378 0.36643 -0.17517 0.36967 C -0.17552 0.37129 -0.17708 0.3743 -0.17708 0.37453 C -0.17847 0.38171 -0.17882 0.39305 -0.18264 0.39861 C -0.1842 0.40115 -0.18784 0.40462 -0.18784 0.40509 C -0.1901 0.41041 -0.18923 0.40833 -0.19062 0.4118 " pathEditMode="relative" rAng="0" ptsTypes="ffffffffffffffffff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58" y="1784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33 0.00417 C 0.00903 0.01736 0.00105 0.0301 -0.00954 0.04028 C -0.01371 0.05024 -0.01944 0.06065 -0.02534 0.07014 C -0.02934 0.08565 -0.03628 0.10162 -0.04322 0.11621 C -0.05607 0.175 -0.07274 0.2338 -0.07916 0.29399 C -0.08003 0.35301 -0.08159 0.40394 -0.08437 0.46111 C -0.08506 0.4875 -0.08611 0.51366 -0.08611 0.54144 " pathEditMode="relative" rAng="0" ptsTypes="ffffff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1" y="2685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0.01459 C -0.00486 0.01551 -0.00573 0.0169 -0.00695 0.01783 C -0.00886 0.01922 -0.01285 0.02107 -0.01285 0.0213 C -0.02032 0.03149 -0.02726 0.03913 -0.03403 0.05093 C -0.04271 0.06575 -0.02986 0.0382 -0.04115 0.06112 C -0.05087 0.08125 -0.05695 0.1044 -0.06528 0.1257 C -0.06771 0.13889 -0.06441 0.12338 -0.06823 0.13635 C -0.07066 0.14422 -0.07153 0.15278 -0.07431 0.16065 C -0.07622 0.17269 -0.07813 0.18426 -0.08143 0.19561 C -0.08247 0.20741 -0.08438 0.21875 -0.08646 0.23033 C -0.08785 0.24491 -0.08941 0.25903 -0.09063 0.27385 C -0.09115 0.27987 -0.09254 0.29144 -0.09254 0.29167 C -0.09427 0.33612 -0.09479 0.38079 -0.09653 0.4257 C -0.09688 0.44306 -0.10209 0.53704 -0.09358 0.55301 " pathEditMode="relative" rAng="0" ptsTypes="fffffffffffff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1" y="2692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0.02269 C 0.00417 0.03658 0.00885 0.01875 -0.00417 0.04167 C -0.00972 0.05139 -0.01337 0.06389 -0.01962 0.07246 C -0.02153 0.08079 -0.02569 0.08843 -0.02865 0.0963 C -0.0349 0.11297 -0.0401 0.12987 -0.04392 0.14769 C -0.04583 0.15625 -0.04757 0.16459 -0.04913 0.17315 C -0.04965 0.17593 -0.04983 0.17894 -0.05035 0.18172 C -0.05104 0.18519 -0.05295 0.19213 -0.05295 0.19237 C -0.05399 0.20487 -0.05625 0.23056 -0.05937 0.24167 C -0.06128 0.26065 -0.06476 0.2794 -0.06823 0.29792 C -0.06962 0.30533 -0.07031 0.31297 -0.07222 0.32014 C -0.07326 0.32848 -0.07396 0.33635 -0.07604 0.34422 C -0.07934 0.37246 -0.08663 0.40024 -0.09132 0.42801 C -0.09601 0.45579 -0.09705 0.48519 -0.10035 0.51343 C -0.10174 0.55047 -0.10156 0.53403 -0.10156 0.56297 " pathEditMode="relative" rAng="0" ptsTypes="ffffffffffffff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2" y="2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9" name="AutoShape 20" hidden="1"/>
          <p:cNvSpPr>
            <a:spLocks noChangeArrowheads="1"/>
          </p:cNvSpPr>
          <p:nvPr/>
        </p:nvSpPr>
        <p:spPr bwMode="auto">
          <a:xfrm>
            <a:off x="7092280" y="1772592"/>
            <a:ext cx="169862" cy="14446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15875" algn="ctr">
            <a:solidFill>
              <a:srgbClr val="333333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endParaRPr lang="de-AT"/>
          </a:p>
        </p:txBody>
      </p:sp>
      <p:sp>
        <p:nvSpPr>
          <p:cNvPr id="42" name="Inhaltsplatzhalter 2"/>
          <p:cNvSpPr txBox="1">
            <a:spLocks/>
          </p:cNvSpPr>
          <p:nvPr/>
        </p:nvSpPr>
        <p:spPr>
          <a:xfrm>
            <a:off x="320100" y="1772816"/>
            <a:ext cx="4176464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"/>
            </a:pPr>
            <a:r>
              <a:rPr lang="de-DE" sz="2000" dirty="0"/>
              <a:t>Möglichst wenig Behälter</a:t>
            </a:r>
            <a:endParaRPr lang="de-DE" sz="2400" dirty="0"/>
          </a:p>
          <a:p>
            <a:pPr>
              <a:buFont typeface="Symbol" pitchFamily="18" charset="2"/>
              <a:buChar char=""/>
            </a:pPr>
            <a:endParaRPr lang="de-DE" dirty="0"/>
          </a:p>
        </p:txBody>
      </p:sp>
      <p:sp>
        <p:nvSpPr>
          <p:cNvPr id="48" name="Inhaltsplatzhalter 2"/>
          <p:cNvSpPr txBox="1">
            <a:spLocks/>
          </p:cNvSpPr>
          <p:nvPr/>
        </p:nvSpPr>
        <p:spPr>
          <a:xfrm>
            <a:off x="320100" y="2132856"/>
            <a:ext cx="4176464" cy="418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"/>
            </a:pPr>
            <a:r>
              <a:rPr lang="de-DE" sz="2000" dirty="0" err="1"/>
              <a:t>Füllgrad</a:t>
            </a:r>
            <a:r>
              <a:rPr lang="de-DE" sz="2000" dirty="0"/>
              <a:t> max. 70 %</a:t>
            </a:r>
            <a:endParaRPr lang="de-DE" sz="2400" dirty="0"/>
          </a:p>
          <a:p>
            <a:pPr>
              <a:buFont typeface="Symbol" pitchFamily="18" charset="2"/>
              <a:buChar char=""/>
            </a:pPr>
            <a:endParaRPr lang="de-DE" dirty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320100" y="2492896"/>
            <a:ext cx="4176464" cy="420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"/>
            </a:pPr>
            <a:r>
              <a:rPr lang="de-DE" sz="2000" dirty="0"/>
              <a:t>Nur ein Kunde</a:t>
            </a:r>
          </a:p>
          <a:p>
            <a:pPr>
              <a:buFont typeface="Symbol" pitchFamily="18" charset="2"/>
              <a:buChar char=""/>
            </a:pPr>
            <a:endParaRPr lang="de-DE" sz="2400" dirty="0"/>
          </a:p>
          <a:p>
            <a:pPr>
              <a:buFont typeface="Symbol" pitchFamily="18" charset="2"/>
              <a:buChar char=""/>
            </a:pPr>
            <a:endParaRPr lang="de-DE" dirty="0"/>
          </a:p>
        </p:txBody>
      </p:sp>
      <p:sp>
        <p:nvSpPr>
          <p:cNvPr id="15" name="Inhaltsplatzhalter 2"/>
          <p:cNvSpPr txBox="1">
            <a:spLocks/>
          </p:cNvSpPr>
          <p:nvPr/>
        </p:nvSpPr>
        <p:spPr>
          <a:xfrm>
            <a:off x="320100" y="2852936"/>
            <a:ext cx="4176464" cy="425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"/>
            </a:pPr>
            <a:r>
              <a:rPr lang="de-DE" sz="2000" dirty="0"/>
              <a:t>Bestellungen zusammenfassen</a:t>
            </a:r>
            <a:endParaRPr lang="de-DE" sz="2400" dirty="0"/>
          </a:p>
          <a:p>
            <a:pPr>
              <a:buFont typeface="Symbol" pitchFamily="18" charset="2"/>
              <a:buChar char=""/>
            </a:pPr>
            <a:endParaRPr lang="de-DE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561690"/>
              </p:ext>
            </p:extLst>
          </p:nvPr>
        </p:nvGraphicFramePr>
        <p:xfrm>
          <a:off x="7669410" y="3258048"/>
          <a:ext cx="9255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9" name="Visio" r:id="rId4" imgW="946826" imgH="689844" progId="Visio.Drawing.11">
                  <p:embed/>
                </p:oleObj>
              </mc:Choice>
              <mc:Fallback>
                <p:oleObj name="Visio" r:id="rId4" imgW="946826" imgH="6898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9410" y="3258048"/>
                        <a:ext cx="92551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Inhaltsplatzhalter 2"/>
          <p:cNvSpPr txBox="1">
            <a:spLocks/>
          </p:cNvSpPr>
          <p:nvPr/>
        </p:nvSpPr>
        <p:spPr>
          <a:xfrm>
            <a:off x="323528" y="3224140"/>
            <a:ext cx="4176464" cy="420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Char char=""/>
            </a:pPr>
            <a:r>
              <a:rPr lang="de-DE" sz="2000" dirty="0"/>
              <a:t>Zeilen zu splitten ist erlaubt</a:t>
            </a:r>
          </a:p>
          <a:p>
            <a:pPr>
              <a:buFont typeface="Symbol" pitchFamily="18" charset="2"/>
              <a:buChar char=""/>
            </a:pPr>
            <a:endParaRPr lang="de-DE" sz="2400" dirty="0"/>
          </a:p>
          <a:p>
            <a:pPr>
              <a:buFont typeface="Symbol" pitchFamily="18" charset="2"/>
              <a:buChar char=""/>
            </a:pPr>
            <a:endParaRPr lang="de-DE" dirty="0"/>
          </a:p>
        </p:txBody>
      </p:sp>
      <p:graphicFrame>
        <p:nvGraphicFramePr>
          <p:cNvPr id="37" name="Object 10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73469749"/>
              </p:ext>
            </p:extLst>
          </p:nvPr>
        </p:nvGraphicFramePr>
        <p:xfrm>
          <a:off x="4859338" y="1773238"/>
          <a:ext cx="2312987" cy="229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0" name="Visio" r:id="rId6" imgW="2175213" imgH="2160108" progId="Visio.Drawing.11">
                  <p:embed/>
                </p:oleObj>
              </mc:Choice>
              <mc:Fallback>
                <p:oleObj name="Visio" r:id="rId6" imgW="2175213" imgH="2160108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773238"/>
                        <a:ext cx="2312987" cy="229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AutoShape 20"/>
          <p:cNvSpPr>
            <a:spLocks noChangeArrowheads="1"/>
          </p:cNvSpPr>
          <p:nvPr/>
        </p:nvSpPr>
        <p:spPr bwMode="auto">
          <a:xfrm>
            <a:off x="6084168" y="1978868"/>
            <a:ext cx="169862" cy="144463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15875" algn="ctr">
            <a:solidFill>
              <a:srgbClr val="333333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50000"/>
              </a:spcBef>
            </a:pPr>
            <a:endParaRPr lang="de-AT"/>
          </a:p>
        </p:txBody>
      </p:sp>
      <p:graphicFrame>
        <p:nvGraphicFramePr>
          <p:cNvPr id="39" name="Objek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802261"/>
              </p:ext>
            </p:extLst>
          </p:nvPr>
        </p:nvGraphicFramePr>
        <p:xfrm>
          <a:off x="7668344" y="4076997"/>
          <a:ext cx="9255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1" name="Visio" r:id="rId8" imgW="946826" imgH="689844" progId="Visio.Drawing.11">
                  <p:embed/>
                </p:oleObj>
              </mc:Choice>
              <mc:Fallback>
                <p:oleObj name="Visio" r:id="rId8" imgW="946826" imgH="6898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4076997"/>
                        <a:ext cx="92551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k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09801"/>
              </p:ext>
            </p:extLst>
          </p:nvPr>
        </p:nvGraphicFramePr>
        <p:xfrm>
          <a:off x="7668344" y="2414326"/>
          <a:ext cx="925513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2" name="Visio" r:id="rId9" imgW="946826" imgH="689844" progId="Visio.Drawing.11">
                  <p:embed/>
                </p:oleObj>
              </mc:Choice>
              <mc:Fallback>
                <p:oleObj name="Visio" r:id="rId9" imgW="946826" imgH="68984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2414326"/>
                        <a:ext cx="925513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745025"/>
              </p:ext>
            </p:extLst>
          </p:nvPr>
        </p:nvGraphicFramePr>
        <p:xfrm>
          <a:off x="7677869" y="1571189"/>
          <a:ext cx="92551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3" name="Visio" r:id="rId10" imgW="946826" imgH="689844" progId="Visio.Drawing.11">
                  <p:embed/>
                </p:oleObj>
              </mc:Choice>
              <mc:Fallback>
                <p:oleObj name="Visio" r:id="rId10" imgW="946826" imgH="689844" progId="Visio.Drawing.11">
                  <p:embed/>
                  <p:pic>
                    <p:nvPicPr>
                      <p:cNvPr id="0" name="Objek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7869" y="1571189"/>
                        <a:ext cx="925513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193328882"/>
              </p:ext>
            </p:extLst>
          </p:nvPr>
        </p:nvGraphicFramePr>
        <p:xfrm>
          <a:off x="5409875" y="5085184"/>
          <a:ext cx="3554613" cy="1533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14" name="Visio" r:id="rId11" imgW="1549648" imgH="667557" progId="Visio.Drawing.11">
                  <p:embed/>
                </p:oleObj>
              </mc:Choice>
              <mc:Fallback>
                <p:oleObj name="Visio" r:id="rId11" imgW="1549648" imgH="66755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875" y="5085184"/>
                        <a:ext cx="3554613" cy="1533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feld 20"/>
          <p:cNvSpPr txBox="1"/>
          <p:nvPr/>
        </p:nvSpPr>
        <p:spPr>
          <a:xfrm>
            <a:off x="4113731" y="5322694"/>
            <a:ext cx="116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max. 70 %</a:t>
            </a:r>
          </a:p>
        </p:txBody>
      </p:sp>
      <p:cxnSp>
        <p:nvCxnSpPr>
          <p:cNvPr id="22" name="Gerade Verbindung 21"/>
          <p:cNvCxnSpPr/>
          <p:nvPr/>
        </p:nvCxnSpPr>
        <p:spPr>
          <a:xfrm>
            <a:off x="4113731" y="5661248"/>
            <a:ext cx="48507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18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Microsoft Office PowerPoint</Application>
  <PresentationFormat>Bildschirmpräsentation (4:3)</PresentationFormat>
  <Paragraphs>65</Paragraphs>
  <Slides>12</Slides>
  <Notes>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Calibri</vt:lpstr>
      <vt:lpstr>Symbol</vt:lpstr>
      <vt:lpstr>Larissa</vt:lpstr>
      <vt:lpstr>Visio</vt:lpstr>
      <vt:lpstr>Instructions</vt:lpstr>
      <vt:lpstr>Einleitung</vt:lpstr>
      <vt:lpstr>Aufgabenstellung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Bewertungsschema</vt:lpstr>
      <vt:lpstr>Abgabemodus</vt:lpstr>
    </vt:vector>
  </TitlesOfParts>
  <Company>KNAPP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Birgit Reinhofer-Mitterer</dc:creator>
  <cp:lastModifiedBy>LOEFLER Mario</cp:lastModifiedBy>
  <cp:revision>129</cp:revision>
  <dcterms:created xsi:type="dcterms:W3CDTF">2012-01-12T08:55:20Z</dcterms:created>
  <dcterms:modified xsi:type="dcterms:W3CDTF">2018-03-15T07:27:55Z</dcterms:modified>
</cp:coreProperties>
</file>