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5" r:id="rId2"/>
    <p:sldId id="277" r:id="rId3"/>
    <p:sldId id="301" r:id="rId4"/>
    <p:sldId id="302" r:id="rId5"/>
    <p:sldId id="303" r:id="rId6"/>
    <p:sldId id="304" r:id="rId7"/>
    <p:sldId id="305" r:id="rId8"/>
    <p:sldId id="306" r:id="rId9"/>
    <p:sldId id="300" r:id="rId10"/>
    <p:sldId id="274" r:id="rId11"/>
    <p:sldId id="30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7" autoAdjust="0"/>
    <p:restoredTop sz="94748" autoAdjust="0"/>
  </p:normalViewPr>
  <p:slideViewPr>
    <p:cSldViewPr>
      <p:cViewPr varScale="1">
        <p:scale>
          <a:sx n="106" d="100"/>
          <a:sy n="106" d="100"/>
        </p:scale>
        <p:origin x="18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8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EBB15-6F82-4BF2-B804-7A1C84B4D52C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C8823-7E97-425C-B8E6-277171C5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74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8823-7E97-425C-B8E6-277171C578B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8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8823-7E97-425C-B8E6-277171C578B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28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>
                <a:solidFill>
                  <a:srgbClr val="FF0000"/>
                </a:solidFill>
              </a:rPr>
              <a:t>Gleichwertig wenn 5 Behälter weniger innerhalb</a:t>
            </a:r>
            <a:r>
              <a:rPr lang="de-DE" sz="1600" baseline="0" dirty="0">
                <a:solidFill>
                  <a:srgbClr val="FF0000"/>
                </a:solidFill>
              </a:rPr>
              <a:t> von 30 Minuten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8823-7E97-425C-B8E6-277171C578B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86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>
                <a:solidFill>
                  <a:srgbClr val="FF0000"/>
                </a:solidFill>
              </a:rPr>
              <a:t>Gleichwertig wenn 5 Behälter weniger innerhalb</a:t>
            </a:r>
            <a:r>
              <a:rPr lang="de-DE" sz="1600" baseline="0" dirty="0">
                <a:solidFill>
                  <a:srgbClr val="FF0000"/>
                </a:solidFill>
              </a:rPr>
              <a:t> von 30 Minuten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8823-7E97-425C-B8E6-277171C578B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86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041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70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08101"/>
            <a:ext cx="8229600" cy="341724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8259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44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6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6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8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4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3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80624"/>
            <a:ext cx="7128832" cy="576074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107504" y="116632"/>
            <a:ext cx="8929032" cy="66247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115886" y="6606353"/>
            <a:ext cx="8928000" cy="13501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15738" y="122744"/>
            <a:ext cx="8928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73" y="551978"/>
            <a:ext cx="1743075" cy="561975"/>
          </a:xfrm>
          <a:prstGeom prst="rect">
            <a:avLst/>
          </a:prstGeom>
        </p:spPr>
      </p:pic>
      <p:pic>
        <p:nvPicPr>
          <p:cNvPr id="28674" name="Picture 2" descr="C:\Users\reinhof2\Desktop\2013_coding_contest_Schriftzug_2013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98" y="316754"/>
            <a:ext cx="1544400" cy="122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jpe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6.gif"/><Relationship Id="rId9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26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0.png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3.bin"/><Relationship Id="rId25" Type="http://schemas.openxmlformats.org/officeDocument/2006/relationships/image" Target="../media/image25.png"/><Relationship Id="rId3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9.png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11" Type="http://schemas.openxmlformats.org/officeDocument/2006/relationships/image" Target="../media/image19.gif"/><Relationship Id="rId24" Type="http://schemas.openxmlformats.org/officeDocument/2006/relationships/oleObject" Target="../embeddings/oleObject18.bin"/><Relationship Id="rId32" Type="http://schemas.openxmlformats.org/officeDocument/2006/relationships/image" Target="../media/image24.emf"/><Relationship Id="rId5" Type="http://schemas.openxmlformats.org/officeDocument/2006/relationships/image" Target="../media/image16.gif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2.emf"/><Relationship Id="rId10" Type="http://schemas.openxmlformats.org/officeDocument/2006/relationships/image" Target="../media/image18.png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15.png"/><Relationship Id="rId9" Type="http://schemas.openxmlformats.org/officeDocument/2006/relationships/image" Target="../media/image17.gif"/><Relationship Id="rId14" Type="http://schemas.openxmlformats.org/officeDocument/2006/relationships/image" Target="../media/image21.emf"/><Relationship Id="rId22" Type="http://schemas.openxmlformats.org/officeDocument/2006/relationships/oleObject" Target="../embeddings/oleObject16.bin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Willkommen!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2820069"/>
            <a:ext cx="8229600" cy="34172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14:00 – 14:15 Begrüßung</a:t>
            </a:r>
          </a:p>
          <a:p>
            <a:pPr marL="0" indent="0">
              <a:buNone/>
            </a:pPr>
            <a:r>
              <a:rPr lang="de-DE" dirty="0"/>
              <a:t>14:15 – 14:45 Setup</a:t>
            </a:r>
          </a:p>
          <a:p>
            <a:pPr marL="0" indent="0">
              <a:buNone/>
            </a:pPr>
            <a:r>
              <a:rPr lang="de-DE" dirty="0"/>
              <a:t>14:45 – 15:00 Aufgabenstellung erklären</a:t>
            </a:r>
          </a:p>
          <a:p>
            <a:pPr marL="0" indent="0">
              <a:buNone/>
            </a:pPr>
            <a:r>
              <a:rPr lang="de-DE" dirty="0"/>
              <a:t>15:00 – 17:30 </a:t>
            </a:r>
            <a:r>
              <a:rPr lang="de-DE" dirty="0" err="1"/>
              <a:t>Coding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17:30 – 18:00 Auswertung</a:t>
            </a:r>
          </a:p>
          <a:p>
            <a:pPr marL="0" indent="0">
              <a:buNone/>
            </a:pPr>
            <a:r>
              <a:rPr lang="de-DE" dirty="0"/>
              <a:t>18:00 – Open End: Siegerehrung / </a:t>
            </a:r>
            <a:r>
              <a:rPr lang="de-DE" dirty="0" err="1"/>
              <a:t>Chill</a:t>
            </a:r>
            <a:r>
              <a:rPr lang="de-DE" dirty="0"/>
              <a:t>-out</a:t>
            </a:r>
          </a:p>
        </p:txBody>
      </p:sp>
    </p:spTree>
    <p:extLst>
      <p:ext uri="{BB962C8B-B14F-4D97-AF65-F5344CB8AC3E}">
        <p14:creationId xmlns:p14="http://schemas.microsoft.com/office/powerpoint/2010/main" val="349723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Bewertungsschema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  „</a:t>
            </a:r>
            <a:r>
              <a:rPr lang="de-DE" sz="2800" i="1" dirty="0"/>
              <a:t>Die beste Lösung gewinnt!“</a:t>
            </a:r>
          </a:p>
          <a:p>
            <a:pPr lvl="1">
              <a:buFont typeface="Symbol" pitchFamily="18" charset="2"/>
              <a:buChar char=""/>
            </a:pPr>
            <a:r>
              <a:rPr lang="de-DE" sz="2400" dirty="0"/>
              <a:t>Einhaltung aller </a:t>
            </a:r>
            <a:r>
              <a:rPr lang="de-DE" sz="2400" dirty="0" err="1"/>
              <a:t>Constraints</a:t>
            </a:r>
            <a:r>
              <a:rPr lang="de-DE" sz="2400" dirty="0"/>
              <a:t> (je Behälter)</a:t>
            </a:r>
          </a:p>
          <a:p>
            <a:pPr lvl="1">
              <a:buFont typeface="Symbol" pitchFamily="18" charset="2"/>
              <a:buChar char=""/>
            </a:pPr>
            <a:r>
              <a:rPr lang="de-DE" sz="2400" dirty="0"/>
              <a:t>Fertigstellungszeitpunkt (je Behälter)</a:t>
            </a:r>
          </a:p>
          <a:p>
            <a:pPr lvl="1">
              <a:buFont typeface="Symbol" pitchFamily="18" charset="2"/>
              <a:buChar char=""/>
            </a:pPr>
            <a:r>
              <a:rPr lang="de-DE" sz="2400" dirty="0"/>
              <a:t>Fertigstellungszeitpunkt des letzten</a:t>
            </a:r>
            <a:br>
              <a:rPr lang="de-DE" sz="2400" dirty="0"/>
            </a:br>
            <a:r>
              <a:rPr lang="de-DE" sz="2400" dirty="0"/>
              <a:t>Behälters</a:t>
            </a:r>
          </a:p>
          <a:p>
            <a:pPr lvl="1">
              <a:buFont typeface="Symbol" pitchFamily="18" charset="2"/>
              <a:buChar char=""/>
            </a:pPr>
            <a:r>
              <a:rPr lang="de-DE" sz="2400" dirty="0"/>
              <a:t>Geschwindigkeit (Abgabezeitpunkt)</a:t>
            </a:r>
          </a:p>
        </p:txBody>
      </p:sp>
    </p:spTree>
    <p:extLst>
      <p:ext uri="{BB962C8B-B14F-4D97-AF65-F5344CB8AC3E}">
        <p14:creationId xmlns:p14="http://schemas.microsoft.com/office/powerpoint/2010/main" val="358748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Bewertungsschema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2780929"/>
            <a:ext cx="8229600" cy="3744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Je Behälter:</a:t>
            </a:r>
          </a:p>
          <a:p>
            <a:pPr lvl="1">
              <a:buFont typeface="Symbol" pitchFamily="18" charset="2"/>
              <a:buChar char=""/>
              <a:tabLst>
                <a:tab pos="6281738" algn="l"/>
                <a:tab pos="6813550" algn="l"/>
              </a:tabLst>
            </a:pPr>
            <a:r>
              <a:rPr lang="de-DE" sz="2000" dirty="0"/>
              <a:t>Alle </a:t>
            </a:r>
            <a:r>
              <a:rPr lang="de-DE" sz="2000" dirty="0" err="1"/>
              <a:t>Constraints</a:t>
            </a:r>
            <a:r>
              <a:rPr lang="de-DE" sz="2000" dirty="0"/>
              <a:t> eingehalten:	100	Punkte</a:t>
            </a:r>
          </a:p>
          <a:p>
            <a:pPr lvl="1">
              <a:buFont typeface="Symbol" pitchFamily="18" charset="2"/>
              <a:buChar char=""/>
              <a:tabLst>
                <a:tab pos="6369050" algn="l"/>
              </a:tabLst>
            </a:pPr>
            <a:r>
              <a:rPr lang="de-DE" sz="2000" dirty="0"/>
              <a:t>Je Minute früher fertig als </a:t>
            </a:r>
            <a:r>
              <a:rPr lang="de-DE" sz="2000" dirty="0" err="1"/>
              <a:t>Tourabfahrt</a:t>
            </a:r>
            <a:r>
              <a:rPr lang="de-DE" sz="2000" dirty="0"/>
              <a:t>:	+ 1 Punkt</a:t>
            </a:r>
          </a:p>
          <a:p>
            <a:pPr lvl="1">
              <a:buFont typeface="Symbol" pitchFamily="18" charset="2"/>
              <a:buChar char=""/>
              <a:tabLst>
                <a:tab pos="6369050" algn="l"/>
              </a:tabLst>
            </a:pPr>
            <a:r>
              <a:rPr lang="de-DE" sz="2000" dirty="0"/>
              <a:t>Je Minute später fertig als </a:t>
            </a:r>
            <a:r>
              <a:rPr lang="de-DE" sz="2000" dirty="0" err="1"/>
              <a:t>Tourabfahrt</a:t>
            </a:r>
            <a:r>
              <a:rPr lang="de-DE" sz="2000" dirty="0"/>
              <a:t>:	-  1 Punkt </a:t>
            </a:r>
            <a:br>
              <a:rPr lang="de-DE" sz="2000" dirty="0"/>
            </a:br>
            <a:r>
              <a:rPr lang="de-DE" sz="2000" dirty="0"/>
              <a:t>(max. 99 Punkte Abzug)</a:t>
            </a:r>
          </a:p>
          <a:p>
            <a:pPr marL="457200" lvl="1" indent="0">
              <a:buNone/>
              <a:tabLst>
                <a:tab pos="6369050" algn="l"/>
              </a:tabLst>
            </a:pPr>
            <a:endParaRPr lang="de-DE" sz="2000" dirty="0"/>
          </a:p>
          <a:p>
            <a:pPr marL="0" indent="0">
              <a:buNone/>
            </a:pPr>
            <a:r>
              <a:rPr lang="de-DE" sz="2400" dirty="0"/>
              <a:t>Fertigstellungszeitpunkt letzter Behälter</a:t>
            </a:r>
          </a:p>
          <a:p>
            <a:pPr lvl="1">
              <a:buFont typeface="Symbol" pitchFamily="18" charset="2"/>
              <a:buChar char=""/>
              <a:tabLst>
                <a:tab pos="6369050" algn="l"/>
              </a:tabLst>
            </a:pPr>
            <a:r>
              <a:rPr lang="de-DE" sz="2000" dirty="0"/>
              <a:t>Je Minute früher als 17:00 Uhr:	+ 1 Punkt</a:t>
            </a:r>
          </a:p>
          <a:p>
            <a:pPr marL="457200" lvl="1" indent="0">
              <a:buNone/>
              <a:tabLst>
                <a:tab pos="6281738" algn="l"/>
              </a:tabLst>
            </a:pPr>
            <a:endParaRPr lang="de-DE" sz="2000" dirty="0"/>
          </a:p>
          <a:p>
            <a:pPr marL="0" indent="0">
              <a:buNone/>
            </a:pPr>
            <a:r>
              <a:rPr lang="de-DE" sz="2400" dirty="0"/>
              <a:t>Abgabezeitpunkt der Lösung</a:t>
            </a:r>
          </a:p>
          <a:p>
            <a:pPr lvl="1">
              <a:buFont typeface="Symbol" pitchFamily="18" charset="2"/>
              <a:buChar char=""/>
              <a:tabLst>
                <a:tab pos="6369050" algn="l"/>
              </a:tabLst>
            </a:pPr>
            <a:r>
              <a:rPr lang="de-DE" sz="2000" dirty="0"/>
              <a:t>Je Minute früher als letzter Teilnehmer:	+ 1 Punkt</a:t>
            </a:r>
          </a:p>
        </p:txBody>
      </p:sp>
    </p:spTree>
    <p:extLst>
      <p:ext uri="{BB962C8B-B14F-4D97-AF65-F5344CB8AC3E}">
        <p14:creationId xmlns:p14="http://schemas.microsoft.com/office/powerpoint/2010/main" val="23550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Titel 3"/>
          <p:cNvSpPr txBox="1">
            <a:spLocks/>
          </p:cNvSpPr>
          <p:nvPr/>
        </p:nvSpPr>
        <p:spPr>
          <a:xfrm>
            <a:off x="61156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b="1" dirty="0"/>
              <a:t>„Auftragsstartregelung“</a:t>
            </a:r>
          </a:p>
        </p:txBody>
      </p:sp>
      <p:pic>
        <p:nvPicPr>
          <p:cNvPr id="15665" name="Picture 305" descr="C:\Users\reinhof2\Desktop\200x200-max-SmartKomm-Maennchen-Startflag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r="10537" b="13337"/>
          <a:stretch/>
        </p:blipFill>
        <p:spPr bwMode="auto">
          <a:xfrm>
            <a:off x="2788236" y="4581128"/>
            <a:ext cx="1384880" cy="11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k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3357657"/>
              </p:ext>
            </p:extLst>
          </p:nvPr>
        </p:nvGraphicFramePr>
        <p:xfrm>
          <a:off x="611560" y="5373911"/>
          <a:ext cx="6667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6" name="Visio" r:id="rId4" imgW="1558857" imgH="676904" progId="Visio.Drawing.11">
                  <p:embed/>
                </p:oleObj>
              </mc:Choice>
              <mc:Fallback>
                <p:oleObj name="Visio" r:id="rId4" imgW="1558857" imgH="676904" progId="Visio.Drawing.11">
                  <p:embed/>
                  <p:pic>
                    <p:nvPicPr>
                      <p:cNvPr id="0" name="Objek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3911"/>
                        <a:ext cx="6667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06471302"/>
              </p:ext>
            </p:extLst>
          </p:nvPr>
        </p:nvGraphicFramePr>
        <p:xfrm>
          <a:off x="1350308" y="5372100"/>
          <a:ext cx="671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" name="Visio" r:id="rId6" imgW="1558857" imgH="676904" progId="Visio.Drawing.11">
                  <p:embed/>
                </p:oleObj>
              </mc:Choice>
              <mc:Fallback>
                <p:oleObj name="Visio" r:id="rId6" imgW="1558857" imgH="676904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308" y="5372100"/>
                        <a:ext cx="671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3525268"/>
              </p:ext>
            </p:extLst>
          </p:nvPr>
        </p:nvGraphicFramePr>
        <p:xfrm>
          <a:off x="2105874" y="5372100"/>
          <a:ext cx="67151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" name="Visio" r:id="rId8" imgW="1558857" imgH="676904" progId="Visio.Drawing.11">
                  <p:embed/>
                </p:oleObj>
              </mc:Choice>
              <mc:Fallback>
                <p:oleObj name="Visio" r:id="rId8" imgW="1558857" imgH="676904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874" y="5372100"/>
                        <a:ext cx="671512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8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7" dur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20" fill="hold">
                                          <p:stCondLst>
                                            <p:cond delay="220"/>
                                          </p:stCondLst>
                                        </p:cTn>
                                        <p:tgtEl>
                                          <p:spTgt spid="156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20" fill="hold">
                                          <p:stCondLst>
                                            <p:cond delay="440"/>
                                          </p:stCondLst>
                                        </p:cTn>
                                        <p:tgtEl>
                                          <p:spTgt spid="156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20" fill="hold">
                                          <p:stCondLst>
                                            <p:cond delay="660"/>
                                          </p:stCondLst>
                                        </p:cTn>
                                        <p:tgtEl>
                                          <p:spTgt spid="156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20" fill="hold">
                                          <p:stCondLst>
                                            <p:cond delay="880"/>
                                          </p:stCondLst>
                                        </p:cTn>
                                        <p:tgtEl>
                                          <p:spTgt spid="156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42" presetClass="path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77639 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88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295 1.85185E-6 L 0.95104 1.85185E-6 " pathEditMode="relative" rAng="0" ptsTypes="AA">
                                      <p:cBhvr>
                                        <p:cTn id="26" dur="2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39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208 C 0.00278 0.01574 0.0007 0.04583 0.02032 0.05185 C 0.02987 0.06018 0.04341 0.06481 0.05608 0.06805 C 0.06754 0.0706 0.07865 0.07546 0.09063 0.07639 C 0.10348 0.07778 0.11598 0.0794 0.12882 0.08102 C 0.14653 0.08032 0.1566 0.08403 0.1724 0.07986 C 0.17622 0.07731 0.18212 0.07685 0.18612 0.07454 C 0.18785 0.06967 0.20626 0.07129 0.20869 0.0669 C 0.21303 0.05833 0.2356 0.05116 0.2382 0.04213 C 0.24653 0.03217 0.27188 0.03148 0.28021 0.02477 C 0.29462 0.01782 0.29983 0.00416 0.32448 1.85185E-6 C 0.38698 -0.00023 0.36858 0.00208 0.42744 0.00092 C 0.57119 0.00139 0.71667 1.85185E-6 0.86077 1.85185E-6 " pathEditMode="relative" rAng="0" ptsTypes="fffffffffafff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17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324125"/>
            <a:ext cx="8229600" cy="3417243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Char char="ÿ"/>
            </a:pPr>
            <a:r>
              <a:rPr lang="de-DE" sz="2400" dirty="0"/>
              <a:t>Herstellen einer optimalen Startreihenfolge für Behälter</a:t>
            </a:r>
          </a:p>
          <a:p>
            <a:pPr>
              <a:buFont typeface="Symbol" pitchFamily="18" charset="2"/>
              <a:buChar char="ÿ"/>
            </a:pPr>
            <a:r>
              <a:rPr lang="de-DE" sz="2400" dirty="0"/>
              <a:t>Jeder Behälter entspricht einem Teilauftrag</a:t>
            </a:r>
          </a:p>
          <a:p>
            <a:pPr>
              <a:buFont typeface="Symbol" pitchFamily="18" charset="2"/>
              <a:buChar char="ÿ"/>
            </a:pPr>
            <a:r>
              <a:rPr lang="de-DE" sz="2400" dirty="0"/>
              <a:t>Telegramme zwischen Host (Server) und Client werden im Minutentakt ausgetauscht</a:t>
            </a:r>
          </a:p>
          <a:p>
            <a:pPr>
              <a:buFont typeface="Symbol" pitchFamily="18" charset="2"/>
              <a:buChar char="ÿ"/>
            </a:pPr>
            <a:r>
              <a:rPr lang="de-DE" sz="2400" dirty="0"/>
              <a:t>Einhalten von </a:t>
            </a:r>
            <a:r>
              <a:rPr lang="de-DE" sz="2400" dirty="0" err="1"/>
              <a:t>Constraints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4459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2996952"/>
            <a:ext cx="7355160" cy="1000881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Char char="ÿ"/>
            </a:pPr>
            <a:r>
              <a:rPr lang="de-DE" sz="1800" dirty="0"/>
              <a:t>Sämtliche Teilaufträge (= Behälter) eines Auftrages dürfen erst gestartet werden, wenn alle Auftragsteile des Auftrages übertragen wurden.</a:t>
            </a:r>
          </a:p>
          <a:p>
            <a:pPr>
              <a:buFont typeface="Symbol" pitchFamily="18" charset="2"/>
              <a:buChar char="ÿ"/>
            </a:pP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8028384" y="3821429"/>
            <a:ext cx="639188" cy="539684"/>
            <a:chOff x="540313" y="5980810"/>
            <a:chExt cx="593028" cy="495613"/>
          </a:xfrm>
        </p:grpSpPr>
        <p:pic>
          <p:nvPicPr>
            <p:cNvPr id="5" name="Picture 3" descr="C:\Users\reinhof2\Desktop\lkw-malvorla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13" y="6093296"/>
              <a:ext cx="528093" cy="383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6" descr="C:\Users\reinhof2\Desktop\grunen-hakchen-clip-art_42357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980810"/>
              <a:ext cx="161741" cy="1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7956376" y="3030397"/>
            <a:ext cx="1068050" cy="480537"/>
            <a:chOff x="323528" y="500191"/>
            <a:chExt cx="1068050" cy="480537"/>
          </a:xfrm>
        </p:grpSpPr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84465"/>
                </p:ext>
              </p:extLst>
            </p:nvPr>
          </p:nvGraphicFramePr>
          <p:xfrm>
            <a:off x="323528" y="500191"/>
            <a:ext cx="785371" cy="325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5" name="Visio" r:id="rId5" imgW="1549648" imgH="667557" progId="Visio.Drawing.11">
                    <p:embed/>
                  </p:oleObj>
                </mc:Choice>
                <mc:Fallback>
                  <p:oleObj name="Visio" r:id="rId5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500191"/>
                          <a:ext cx="785371" cy="325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k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454549"/>
                </p:ext>
              </p:extLst>
            </p:nvPr>
          </p:nvGraphicFramePr>
          <p:xfrm>
            <a:off x="463375" y="583084"/>
            <a:ext cx="785371" cy="325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6" name="Visio" r:id="rId7" imgW="1549648" imgH="667557" progId="Visio.Drawing.11">
                    <p:embed/>
                  </p:oleObj>
                </mc:Choice>
                <mc:Fallback>
                  <p:oleObj name="Visio" r:id="rId7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75" y="583084"/>
                          <a:ext cx="785371" cy="325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k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8671239"/>
                </p:ext>
              </p:extLst>
            </p:nvPr>
          </p:nvGraphicFramePr>
          <p:xfrm>
            <a:off x="606207" y="655093"/>
            <a:ext cx="785371" cy="325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7" name="Visio" r:id="rId8" imgW="1549648" imgH="667557" progId="Visio.Drawing.11">
                    <p:embed/>
                  </p:oleObj>
                </mc:Choice>
                <mc:Fallback>
                  <p:oleObj name="Visio" r:id="rId8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207" y="655093"/>
                          <a:ext cx="785371" cy="325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" name="Picture 93" descr="C:\Users\reinhof2\Desktop\Zeichnung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007526"/>
            <a:ext cx="416595" cy="49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4" name="Picture 12" descr="C:\Users\reinhof2\Desktop\customer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38" y="4503556"/>
            <a:ext cx="557125" cy="55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5" name="Picture 13" descr="C:\Users\reinhof2\Desktop\icon_uh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84" y="5796857"/>
            <a:ext cx="516127" cy="5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6" name="Picture 14" descr="C:\Users\reinhof2\Desktop\drucker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8" t="34595" r="41698" b="36799"/>
          <a:stretch/>
        </p:blipFill>
        <p:spPr bwMode="auto">
          <a:xfrm>
            <a:off x="7972671" y="5013176"/>
            <a:ext cx="631777" cy="6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nhaltsplatzhalter 2"/>
          <p:cNvSpPr txBox="1">
            <a:spLocks/>
          </p:cNvSpPr>
          <p:nvPr/>
        </p:nvSpPr>
        <p:spPr>
          <a:xfrm>
            <a:off x="179512" y="3861048"/>
            <a:ext cx="7355160" cy="74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800" dirty="0"/>
              <a:t>Sämtliche Aufträge für eine Route dürfen erst gestartet werden, wenn die Route zum Starten freigegeben wurde.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>
          <a:xfrm>
            <a:off x="184408" y="4509120"/>
            <a:ext cx="7355160" cy="615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800" dirty="0"/>
              <a:t>Sämtliche Aufträge für einen Kunden dürfen erst gestartet werden, wenn der Kunde zum Starten freigegeben wurde. </a:t>
            </a:r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179511" y="5056759"/>
            <a:ext cx="7553113" cy="74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800" dirty="0"/>
              <a:t>Ein Teilauftrag darf erst gestartet werden, wenn für </a:t>
            </a:r>
            <a:r>
              <a:rPr lang="de-DE" sz="1800" b="1" dirty="0"/>
              <a:t>diesen</a:t>
            </a:r>
            <a:r>
              <a:rPr lang="de-DE" sz="1800" dirty="0"/>
              <a:t> Teilauftrag Druckdaten zur Verfügung stehen.</a:t>
            </a:r>
          </a:p>
          <a:p>
            <a:pPr>
              <a:buFont typeface="Symbol" pitchFamily="18" charset="2"/>
              <a:buChar char="ÿ"/>
            </a:pPr>
            <a:endParaRPr lang="de-DE" dirty="0"/>
          </a:p>
        </p:txBody>
      </p:sp>
      <p:sp>
        <p:nvSpPr>
          <p:cNvPr id="24" name="Inhaltsplatzhalter 2"/>
          <p:cNvSpPr txBox="1">
            <a:spLocks/>
          </p:cNvSpPr>
          <p:nvPr/>
        </p:nvSpPr>
        <p:spPr>
          <a:xfrm>
            <a:off x="179512" y="5702539"/>
            <a:ext cx="7355160" cy="8948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800" dirty="0"/>
              <a:t>Die Lagerdurchlaufzeit (für jeden einzelnen Teilauftrag fix) und die Abfahrtszeit der Route müssen bei der Priorisierung berücksichtigt werden (Behälter vor Abfahrt der Route im Versand!).</a:t>
            </a:r>
          </a:p>
          <a:p>
            <a:pPr>
              <a:buFont typeface="Symbol" pitchFamily="18" charset="2"/>
              <a:buChar char="ÿ"/>
            </a:pPr>
            <a:endParaRPr lang="de-DE" sz="1800" dirty="0"/>
          </a:p>
          <a:p>
            <a:pPr>
              <a:buFont typeface="Symbol" pitchFamily="18" charset="2"/>
              <a:buChar char="ÿ"/>
            </a:pPr>
            <a:endParaRPr lang="de-DE" dirty="0"/>
          </a:p>
        </p:txBody>
      </p:sp>
      <p:pic>
        <p:nvPicPr>
          <p:cNvPr id="25" name="Picture 16" descr="C:\Users\reinhof2\Desktop\grunen-hakchen-clip-art_42357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17" y="4476731"/>
            <a:ext cx="174331" cy="1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Telegramme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324125"/>
            <a:ext cx="8003232" cy="1401019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Char char="ÿ"/>
            </a:pPr>
            <a:r>
              <a:rPr lang="de-DE" sz="1600" dirty="0"/>
              <a:t>Routeninformationen stehen bereits zum Zeitpunkt t0 zur Verfügung.</a:t>
            </a:r>
          </a:p>
        </p:txBody>
      </p:sp>
      <p:sp>
        <p:nvSpPr>
          <p:cNvPr id="72" name="Inhaltsplatzhalter 2"/>
          <p:cNvSpPr txBox="1">
            <a:spLocks/>
          </p:cNvSpPr>
          <p:nvPr/>
        </p:nvSpPr>
        <p:spPr>
          <a:xfrm>
            <a:off x="457200" y="3645024"/>
            <a:ext cx="80032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600" dirty="0"/>
              <a:t>Pro Minute 0 bis n Telegramme vom Host an den Client.</a:t>
            </a:r>
          </a:p>
        </p:txBody>
      </p:sp>
      <p:sp>
        <p:nvSpPr>
          <p:cNvPr id="73" name="Inhaltsplatzhalter 2"/>
          <p:cNvSpPr txBox="1">
            <a:spLocks/>
          </p:cNvSpPr>
          <p:nvPr/>
        </p:nvSpPr>
        <p:spPr>
          <a:xfrm>
            <a:off x="457200" y="3952627"/>
            <a:ext cx="8003232" cy="700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600" dirty="0"/>
              <a:t>Pro Minute 0 bis 1 Teilaufträge (= Behälter) zum Starten vom Client an den Host</a:t>
            </a:r>
          </a:p>
          <a:p>
            <a:pPr>
              <a:buFont typeface="Symbol" pitchFamily="18" charset="2"/>
              <a:buChar char="ÿ"/>
            </a:pPr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456436" y="4293096"/>
            <a:ext cx="8003232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700" dirty="0"/>
              <a:t>Die Telegramme können in beliebiger Reihenfolge übermittelt werden. 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Druckdaten vor Teilauftrag, der sie benötigt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Routenfreigabe vor Aufträgen für die Route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Kundenfreigabe vor Aufträgen für den Kunden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Ausnahme</a:t>
            </a:r>
          </a:p>
          <a:p>
            <a:pPr lvl="2">
              <a:buFont typeface="Symbol" pitchFamily="18" charset="2"/>
              <a:buChar char="ÿ"/>
            </a:pPr>
            <a:r>
              <a:rPr lang="de-DE" sz="1200" dirty="0"/>
              <a:t>Auftragsdatensatz immer vor zugehörigen Teilaufträgen</a:t>
            </a:r>
          </a:p>
          <a:p>
            <a:pPr lvl="2">
              <a:buFont typeface="Symbol" pitchFamily="18" charset="2"/>
              <a:buChar char="ÿ"/>
            </a:pPr>
            <a:r>
              <a:rPr lang="de-DE" sz="1200" dirty="0"/>
              <a:t>Routeninfodatensätze alle zum Zeitpunkt t0</a:t>
            </a:r>
          </a:p>
          <a:p>
            <a:pPr lvl="1">
              <a:buFont typeface="Symbol" pitchFamily="18" charset="2"/>
              <a:buChar char="ÿ"/>
            </a:pPr>
            <a:endParaRPr lang="de-DE" sz="1500" dirty="0"/>
          </a:p>
          <a:p>
            <a:pPr>
              <a:buFont typeface="Symbol" pitchFamily="18" charset="2"/>
              <a:buChar char="ÿ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8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2" grpId="0"/>
      <p:bldP spid="7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Auftrags-Telegramme</a:t>
            </a:r>
          </a:p>
        </p:txBody>
      </p:sp>
      <p:grpSp>
        <p:nvGrpSpPr>
          <p:cNvPr id="28" name="Gruppieren 27"/>
          <p:cNvGrpSpPr/>
          <p:nvPr/>
        </p:nvGrpSpPr>
        <p:grpSpPr>
          <a:xfrm>
            <a:off x="5292080" y="2965772"/>
            <a:ext cx="1792452" cy="862993"/>
            <a:chOff x="4287459" y="4515114"/>
            <a:chExt cx="1792452" cy="862993"/>
          </a:xfrm>
        </p:grpSpPr>
        <p:sp>
          <p:nvSpPr>
            <p:cNvPr id="29" name="Rechteck 28"/>
            <p:cNvSpPr/>
            <p:nvPr/>
          </p:nvSpPr>
          <p:spPr>
            <a:xfrm>
              <a:off x="4287459" y="4672949"/>
              <a:ext cx="1704299" cy="7051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4287459" y="4515114"/>
              <a:ext cx="1080000" cy="1656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ysClr val="windowText" lastClr="000000"/>
                  </a:solidFill>
                </a:rPr>
                <a:t>Auftrag</a:t>
              </a:r>
              <a:endParaRPr lang="de-DE" sz="12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1" name="Picture 3" descr="C:\Users\reinhof2\Desktop\lkw-malvorla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091" y="5004478"/>
              <a:ext cx="431000" cy="30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9" descr="C:\Users\reinhof2\Desktop\customer-icon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455" y="4926905"/>
              <a:ext cx="436520" cy="419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feld 32"/>
            <p:cNvSpPr txBox="1"/>
            <p:nvPr/>
          </p:nvSpPr>
          <p:spPr>
            <a:xfrm>
              <a:off x="4816379" y="4677376"/>
              <a:ext cx="894102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0815 [2]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466463" y="4963657"/>
              <a:ext cx="232023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487975" y="5004478"/>
              <a:ext cx="591936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0043</a:t>
              </a: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292080" y="4357213"/>
            <a:ext cx="1704299" cy="877828"/>
            <a:chOff x="6206230" y="3686754"/>
            <a:chExt cx="1704299" cy="877828"/>
          </a:xfrm>
        </p:grpSpPr>
        <p:sp>
          <p:nvSpPr>
            <p:cNvPr id="37" name="Rechteck 36"/>
            <p:cNvSpPr/>
            <p:nvPr/>
          </p:nvSpPr>
          <p:spPr>
            <a:xfrm>
              <a:off x="6206230" y="3859425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6206230" y="3686754"/>
              <a:ext cx="1080000" cy="165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ysClr val="windowText" lastClr="000000"/>
                  </a:solidFill>
                </a:rPr>
                <a:t>Teilauftrag</a:t>
              </a:r>
              <a:endParaRPr lang="de-DE" sz="1200" b="1" dirty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39" name="Objek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338063"/>
                </p:ext>
              </p:extLst>
            </p:nvPr>
          </p:nvGraphicFramePr>
          <p:xfrm>
            <a:off x="6280590" y="3945711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2" name="Visio" r:id="rId5" imgW="1549648" imgH="667557" progId="Visio.Drawing.11">
                    <p:embed/>
                  </p:oleObj>
                </mc:Choice>
                <mc:Fallback>
                  <p:oleObj name="Visio" r:id="rId5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0590" y="3945711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feld 39"/>
            <p:cNvSpPr txBox="1"/>
            <p:nvPr/>
          </p:nvSpPr>
          <p:spPr>
            <a:xfrm>
              <a:off x="6750741" y="3922196"/>
              <a:ext cx="894103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0815/01</a:t>
              </a:r>
            </a:p>
          </p:txBody>
        </p:sp>
        <p:pic>
          <p:nvPicPr>
            <p:cNvPr id="41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944" y="4178608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feld 41"/>
            <p:cNvSpPr txBox="1"/>
            <p:nvPr/>
          </p:nvSpPr>
          <p:spPr>
            <a:xfrm>
              <a:off x="6757825" y="4230632"/>
              <a:ext cx="856735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30 min</a:t>
              </a:r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7164288" y="4357484"/>
            <a:ext cx="1704300" cy="876943"/>
            <a:chOff x="6070927" y="5335550"/>
            <a:chExt cx="1704300" cy="876943"/>
          </a:xfrm>
        </p:grpSpPr>
        <p:sp>
          <p:nvSpPr>
            <p:cNvPr id="63" name="Rechteck 62"/>
            <p:cNvSpPr/>
            <p:nvPr/>
          </p:nvSpPr>
          <p:spPr>
            <a:xfrm>
              <a:off x="6070928" y="5507336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6070927" y="5335550"/>
              <a:ext cx="1080000" cy="165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ysClr val="windowText" lastClr="000000"/>
                  </a:solidFill>
                </a:rPr>
                <a:t>Teilauftrag</a:t>
              </a:r>
              <a:endParaRPr lang="de-DE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7295899" y="5818497"/>
              <a:ext cx="352614" cy="367060"/>
              <a:chOff x="2123728" y="2908260"/>
              <a:chExt cx="432048" cy="467782"/>
            </a:xfrm>
          </p:grpSpPr>
          <p:pic>
            <p:nvPicPr>
              <p:cNvPr id="70" name="Picture 9" descr="C:\Users\reinhof2\Desktop\Zeichnung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8" y="2932549"/>
                <a:ext cx="432048" cy="443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3" descr="C:\Users\reinhof2\Desktop\Rufzeichen.gi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5076" y="2908260"/>
                <a:ext cx="160700" cy="1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aphicFrame>
          <p:nvGraphicFramePr>
            <p:cNvPr id="66" name="Objek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2901642"/>
                </p:ext>
              </p:extLst>
            </p:nvPr>
          </p:nvGraphicFramePr>
          <p:xfrm>
            <a:off x="6112580" y="5593622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3" name="Visio" r:id="rId10" imgW="1549648" imgH="667557" progId="Visio.Drawing.11">
                    <p:embed/>
                  </p:oleObj>
                </mc:Choice>
                <mc:Fallback>
                  <p:oleObj name="Visio" r:id="rId10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2580" y="5593622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Textfeld 66"/>
            <p:cNvSpPr txBox="1"/>
            <p:nvPr/>
          </p:nvSpPr>
          <p:spPr>
            <a:xfrm>
              <a:off x="6582731" y="5570107"/>
              <a:ext cx="894103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0815/02</a:t>
              </a:r>
              <a:endParaRPr lang="de-DE" dirty="0"/>
            </a:p>
          </p:txBody>
        </p:sp>
        <p:pic>
          <p:nvPicPr>
            <p:cNvPr id="68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716" y="5838872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feld 68"/>
            <p:cNvSpPr txBox="1"/>
            <p:nvPr/>
          </p:nvSpPr>
          <p:spPr>
            <a:xfrm>
              <a:off x="6590374" y="5878543"/>
              <a:ext cx="856735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22 min</a:t>
              </a:r>
            </a:p>
          </p:txBody>
        </p:sp>
      </p:grpSp>
      <p:sp>
        <p:nvSpPr>
          <p:cNvPr id="81" name="Inhaltsplatzhalter 2"/>
          <p:cNvSpPr>
            <a:spLocks noGrp="1"/>
          </p:cNvSpPr>
          <p:nvPr>
            <p:ph idx="1"/>
          </p:nvPr>
        </p:nvSpPr>
        <p:spPr>
          <a:xfrm>
            <a:off x="387916" y="2884457"/>
            <a:ext cx="5480228" cy="1401019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Char char="ÿ"/>
            </a:pPr>
            <a:r>
              <a:rPr lang="de-DE" sz="1800" dirty="0"/>
              <a:t>Auftrag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Besteht aus 1 bis n Teilaufträgen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Ist einem Kunden zugeordnet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Ist einer Route zugeordnet</a:t>
            </a:r>
          </a:p>
          <a:p>
            <a:pPr>
              <a:buFont typeface="Symbol" pitchFamily="18" charset="2"/>
              <a:buChar char="ÿ"/>
            </a:pPr>
            <a:endParaRPr lang="de-DE" sz="1800" dirty="0"/>
          </a:p>
        </p:txBody>
      </p:sp>
      <p:sp>
        <p:nvSpPr>
          <p:cNvPr id="83" name="Inhaltsplatzhalter 2"/>
          <p:cNvSpPr txBox="1">
            <a:spLocks/>
          </p:cNvSpPr>
          <p:nvPr/>
        </p:nvSpPr>
        <p:spPr>
          <a:xfrm>
            <a:off x="386307" y="4221088"/>
            <a:ext cx="5480228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800" dirty="0"/>
              <a:t>Teilauftrag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Hat eine fix definierte Durchlaufzeit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Kann Druckdaten benötigen</a:t>
            </a:r>
          </a:p>
        </p:txBody>
      </p:sp>
    </p:spTree>
    <p:extLst>
      <p:ext uri="{BB962C8B-B14F-4D97-AF65-F5344CB8AC3E}">
        <p14:creationId xmlns:p14="http://schemas.microsoft.com/office/powerpoint/2010/main" val="388279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Routen-Telegramme</a:t>
            </a:r>
          </a:p>
        </p:txBody>
      </p:sp>
      <p:grpSp>
        <p:nvGrpSpPr>
          <p:cNvPr id="43" name="Gruppieren 42"/>
          <p:cNvGrpSpPr/>
          <p:nvPr/>
        </p:nvGrpSpPr>
        <p:grpSpPr>
          <a:xfrm>
            <a:off x="6252077" y="5126695"/>
            <a:ext cx="1704299" cy="863072"/>
            <a:chOff x="5292080" y="4665046"/>
            <a:chExt cx="1704299" cy="863072"/>
          </a:xfrm>
        </p:grpSpPr>
        <p:sp>
          <p:nvSpPr>
            <p:cNvPr id="44" name="Rechteck 43"/>
            <p:cNvSpPr/>
            <p:nvPr/>
          </p:nvSpPr>
          <p:spPr>
            <a:xfrm>
              <a:off x="5292080" y="4822961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5292080" y="4665046"/>
              <a:ext cx="1080000" cy="165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 err="1">
                  <a:solidFill>
                    <a:sysClr val="windowText" lastClr="000000"/>
                  </a:solidFill>
                </a:rPr>
                <a:t>Routenreigabe</a:t>
              </a:r>
              <a:endParaRPr lang="de-DE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6" name="Gruppieren 45"/>
            <p:cNvGrpSpPr/>
            <p:nvPr/>
          </p:nvGrpSpPr>
          <p:grpSpPr>
            <a:xfrm>
              <a:off x="5868144" y="4945828"/>
              <a:ext cx="483997" cy="388897"/>
              <a:chOff x="540313" y="5980810"/>
              <a:chExt cx="593028" cy="495613"/>
            </a:xfrm>
          </p:grpSpPr>
          <p:pic>
            <p:nvPicPr>
              <p:cNvPr id="48" name="Picture 3" descr="C:\Users\reinhof2\Desktop\lkw-malvorla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313" y="6093296"/>
                <a:ext cx="528093" cy="3831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6" descr="C:\Users\reinhof2\Desktop\grunen-hakchen-clip-art_42357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5980810"/>
                <a:ext cx="161741" cy="1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Textfeld 46"/>
            <p:cNvSpPr txBox="1"/>
            <p:nvPr/>
          </p:nvSpPr>
          <p:spPr>
            <a:xfrm>
              <a:off x="6016488" y="4994228"/>
              <a:ext cx="232023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252077" y="3646048"/>
            <a:ext cx="1704299" cy="863072"/>
            <a:chOff x="2751156" y="4291309"/>
            <a:chExt cx="1704299" cy="863072"/>
          </a:xfrm>
        </p:grpSpPr>
        <p:grpSp>
          <p:nvGrpSpPr>
            <p:cNvPr id="50" name="Gruppieren 49"/>
            <p:cNvGrpSpPr/>
            <p:nvPr/>
          </p:nvGrpSpPr>
          <p:grpSpPr>
            <a:xfrm>
              <a:off x="2751156" y="4291309"/>
              <a:ext cx="1704299" cy="863072"/>
              <a:chOff x="5292080" y="4665046"/>
              <a:chExt cx="1704299" cy="863072"/>
            </a:xfrm>
          </p:grpSpPr>
          <p:sp>
            <p:nvSpPr>
              <p:cNvPr id="51" name="Rechteck 50"/>
              <p:cNvSpPr/>
              <p:nvPr/>
            </p:nvSpPr>
            <p:spPr>
              <a:xfrm>
                <a:off x="5292080" y="4822961"/>
                <a:ext cx="1704299" cy="7051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5292080" y="4665046"/>
                <a:ext cx="1080000" cy="16560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800" b="1" dirty="0">
                    <a:solidFill>
                      <a:sysClr val="windowText" lastClr="000000"/>
                    </a:solidFill>
                  </a:rPr>
                  <a:t>Routeninformation</a:t>
                </a:r>
                <a:endParaRPr lang="de-DE" sz="1400" b="1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53" name="Picture 3" descr="C:\Users\reinhof2\Desktop\lkw-malvorla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8121" y="5034099"/>
                <a:ext cx="431001" cy="30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feld 53"/>
              <p:cNvSpPr txBox="1"/>
              <p:nvPr/>
            </p:nvSpPr>
            <p:spPr>
              <a:xfrm>
                <a:off x="5536465" y="4994228"/>
                <a:ext cx="232023" cy="24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1</a:t>
                </a:r>
              </a:p>
            </p:txBody>
          </p:sp>
        </p:grpSp>
        <p:pic>
          <p:nvPicPr>
            <p:cNvPr id="55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214" y="4625037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3782254" y="4643467"/>
              <a:ext cx="672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14:20</a:t>
              </a:r>
            </a:p>
          </p:txBody>
        </p:sp>
      </p:grpSp>
      <p:sp>
        <p:nvSpPr>
          <p:cNvPr id="57" name="Inhaltsplatzhalter 2"/>
          <p:cNvSpPr>
            <a:spLocks noGrp="1"/>
          </p:cNvSpPr>
          <p:nvPr>
            <p:ph idx="1"/>
          </p:nvPr>
        </p:nvSpPr>
        <p:spPr>
          <a:xfrm>
            <a:off x="387916" y="3540149"/>
            <a:ext cx="5480228" cy="1401019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Char char="ÿ"/>
            </a:pPr>
            <a:r>
              <a:rPr lang="de-DE" sz="1800" dirty="0"/>
              <a:t>Routeninformation 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Telegramm wird zum Zeitpunkt t0 übertragen 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Beinhaltet Abfahrtszeit der Route</a:t>
            </a:r>
          </a:p>
        </p:txBody>
      </p:sp>
      <p:sp>
        <p:nvSpPr>
          <p:cNvPr id="58" name="Inhaltsplatzhalter 2"/>
          <p:cNvSpPr txBox="1">
            <a:spLocks/>
          </p:cNvSpPr>
          <p:nvPr/>
        </p:nvSpPr>
        <p:spPr>
          <a:xfrm>
            <a:off x="392108" y="4941168"/>
            <a:ext cx="5480228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800" dirty="0"/>
              <a:t>Routenfreigabe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Voraussetzung für Start der Route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Wird nicht mehr revidiert</a:t>
            </a:r>
          </a:p>
        </p:txBody>
      </p:sp>
      <p:sp>
        <p:nvSpPr>
          <p:cNvPr id="35" name="Inhaltsplatzhalter 2"/>
          <p:cNvSpPr txBox="1">
            <a:spLocks/>
          </p:cNvSpPr>
          <p:nvPr/>
        </p:nvSpPr>
        <p:spPr>
          <a:xfrm>
            <a:off x="392108" y="2814948"/>
            <a:ext cx="7996316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800" dirty="0"/>
              <a:t>Eine Route entspricht einem LKW, der die Behälter zu den Kunden bringt. </a:t>
            </a:r>
          </a:p>
        </p:txBody>
      </p:sp>
    </p:spTree>
    <p:extLst>
      <p:ext uri="{BB962C8B-B14F-4D97-AF65-F5344CB8AC3E}">
        <p14:creationId xmlns:p14="http://schemas.microsoft.com/office/powerpoint/2010/main" val="21147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58" grpId="0"/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Kundenfreigabe</a:t>
            </a: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357436" y="40060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Druckdaten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6249412" y="2974092"/>
            <a:ext cx="1704300" cy="870598"/>
            <a:chOff x="2555205" y="1339713"/>
            <a:chExt cx="1704300" cy="87059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2555205" y="1339713"/>
              <a:ext cx="1704300" cy="870598"/>
              <a:chOff x="4067943" y="2889978"/>
              <a:chExt cx="2520281" cy="1320782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4067944" y="3140968"/>
                <a:ext cx="2520280" cy="10697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4067943" y="2889978"/>
                <a:ext cx="1598102" cy="25099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000" b="1" dirty="0">
                    <a:solidFill>
                      <a:sysClr val="windowText" lastClr="000000"/>
                    </a:solidFill>
                  </a:rPr>
                  <a:t>Kundenfreigabe</a:t>
                </a:r>
                <a:endParaRPr lang="de-DE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>
              <a:off x="2613974" y="1646264"/>
              <a:ext cx="436521" cy="422936"/>
              <a:chOff x="816120" y="4271862"/>
              <a:chExt cx="534857" cy="538991"/>
            </a:xfrm>
          </p:grpSpPr>
          <p:pic>
            <p:nvPicPr>
              <p:cNvPr id="23" name="Picture 19" descr="C:\Users\reinhof2\Desktop\customer-icon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120" y="4275996"/>
                <a:ext cx="534857" cy="534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6" descr="C:\Users\reinhof2\Desktop\grunen-hakchen-clip-art_42357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2148" y="4271862"/>
                <a:ext cx="161741" cy="1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feld 21"/>
            <p:cNvSpPr txBox="1"/>
            <p:nvPr/>
          </p:nvSpPr>
          <p:spPr>
            <a:xfrm>
              <a:off x="3075548" y="1763182"/>
              <a:ext cx="772574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0043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6251044" y="5229200"/>
            <a:ext cx="1704299" cy="869323"/>
            <a:chOff x="395536" y="5175860"/>
            <a:chExt cx="1704299" cy="869323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395536" y="5175860"/>
              <a:ext cx="1704299" cy="869323"/>
              <a:chOff x="251520" y="4919395"/>
              <a:chExt cx="1704299" cy="869323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251520" y="5083561"/>
                <a:ext cx="1704299" cy="7051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251520" y="4919395"/>
                <a:ext cx="1080000" cy="165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000" b="1" dirty="0">
                    <a:solidFill>
                      <a:sysClr val="windowText" lastClr="000000"/>
                    </a:solidFill>
                  </a:rPr>
                  <a:t>Druckdaten</a:t>
                </a:r>
                <a:endParaRPr lang="de-DE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839209" y="5329400"/>
                <a:ext cx="894103" cy="24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0815/02</a:t>
                </a:r>
              </a:p>
            </p:txBody>
          </p:sp>
        </p:grpSp>
        <p:pic>
          <p:nvPicPr>
            <p:cNvPr id="31" name="Picture 9" descr="C:\Users\reinhof2\Desktop\Zeichnung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22" y="5518603"/>
              <a:ext cx="352614" cy="3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Inhaltsplatzhalter 2"/>
          <p:cNvSpPr>
            <a:spLocks noGrp="1"/>
          </p:cNvSpPr>
          <p:nvPr>
            <p:ph idx="1"/>
          </p:nvPr>
        </p:nvSpPr>
        <p:spPr>
          <a:xfrm>
            <a:off x="387915" y="2884457"/>
            <a:ext cx="6138525" cy="1401019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Char char="ÿ"/>
            </a:pPr>
            <a:r>
              <a:rPr lang="de-DE" sz="1800" dirty="0"/>
              <a:t>Kundenfreigabe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Voraussetzung für Kundenstart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Wird nicht mehr revidiert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Info: Es gibt keinen expliziten Kundendatensatz, die</a:t>
            </a:r>
            <a:br>
              <a:rPr lang="de-DE" sz="1400" dirty="0"/>
            </a:br>
            <a:r>
              <a:rPr lang="de-DE" sz="1400" dirty="0"/>
              <a:t>        Liste der Kunden ergibt sich aus den Auftragsdatensätzen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87916" y="5013176"/>
            <a:ext cx="5480228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ÿ"/>
            </a:pPr>
            <a:r>
              <a:rPr lang="de-DE" sz="1800" dirty="0"/>
              <a:t>Druckdaten</a:t>
            </a:r>
          </a:p>
          <a:p>
            <a:pPr lvl="1">
              <a:buFont typeface="Symbol" pitchFamily="18" charset="2"/>
              <a:buChar char="ÿ"/>
            </a:pPr>
            <a:r>
              <a:rPr lang="de-DE" sz="1400" dirty="0"/>
              <a:t>Teilauftrag, der Druckdaten erfordert, darf erst</a:t>
            </a:r>
            <a:br>
              <a:rPr lang="de-DE" sz="1400" dirty="0"/>
            </a:br>
            <a:r>
              <a:rPr lang="de-DE" sz="1400" dirty="0"/>
              <a:t>nach Übermittlung gestartet werden </a:t>
            </a:r>
          </a:p>
        </p:txBody>
      </p:sp>
    </p:spTree>
    <p:extLst>
      <p:ext uri="{BB962C8B-B14F-4D97-AF65-F5344CB8AC3E}">
        <p14:creationId xmlns:p14="http://schemas.microsoft.com/office/powerpoint/2010/main" val="3467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40" grpId="0" build="p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79512" y="316077"/>
            <a:ext cx="8856984" cy="6120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/>
          <p:cNvSpPr/>
          <p:nvPr/>
        </p:nvSpPr>
        <p:spPr>
          <a:xfrm>
            <a:off x="107504" y="5733256"/>
            <a:ext cx="89289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1" name="Gruppieren 100"/>
          <p:cNvGrpSpPr/>
          <p:nvPr/>
        </p:nvGrpSpPr>
        <p:grpSpPr>
          <a:xfrm>
            <a:off x="260944" y="1677733"/>
            <a:ext cx="1792452" cy="862993"/>
            <a:chOff x="4287459" y="4515114"/>
            <a:chExt cx="1792452" cy="862993"/>
          </a:xfrm>
        </p:grpSpPr>
        <p:sp>
          <p:nvSpPr>
            <p:cNvPr id="26" name="Rechteck 25"/>
            <p:cNvSpPr/>
            <p:nvPr/>
          </p:nvSpPr>
          <p:spPr>
            <a:xfrm>
              <a:off x="4287459" y="4672949"/>
              <a:ext cx="1704299" cy="7051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287459" y="4515114"/>
              <a:ext cx="1080000" cy="1656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ysClr val="windowText" lastClr="000000"/>
                  </a:solidFill>
                </a:rPr>
                <a:t>Auftrag</a:t>
              </a:r>
              <a:endParaRPr lang="de-DE" sz="12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411" name="Picture 3" descr="C:\Users\reinhof2\Desktop\lkw-malvorlag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091" y="5004478"/>
              <a:ext cx="431000" cy="30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9" descr="C:\Users\reinhof2\Desktop\customer-ico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455" y="4926905"/>
              <a:ext cx="436520" cy="419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4816379" y="4677376"/>
              <a:ext cx="894102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0815 [2]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466463" y="4963657"/>
              <a:ext cx="232023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87975" y="5004478"/>
              <a:ext cx="591936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0043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2434993" y="4575658"/>
            <a:ext cx="1704300" cy="870598"/>
            <a:chOff x="2555205" y="1339713"/>
            <a:chExt cx="1704300" cy="870598"/>
          </a:xfrm>
        </p:grpSpPr>
        <p:grpSp>
          <p:nvGrpSpPr>
            <p:cNvPr id="39" name="Gruppieren 38"/>
            <p:cNvGrpSpPr/>
            <p:nvPr/>
          </p:nvGrpSpPr>
          <p:grpSpPr>
            <a:xfrm>
              <a:off x="2555205" y="1339713"/>
              <a:ext cx="1704300" cy="870598"/>
              <a:chOff x="4067943" y="2889978"/>
              <a:chExt cx="2520281" cy="1320782"/>
            </a:xfrm>
          </p:grpSpPr>
          <p:sp>
            <p:nvSpPr>
              <p:cNvPr id="40" name="Rechteck 39"/>
              <p:cNvSpPr/>
              <p:nvPr/>
            </p:nvSpPr>
            <p:spPr>
              <a:xfrm>
                <a:off x="4067944" y="3140968"/>
                <a:ext cx="2520280" cy="10697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/>
              <p:cNvSpPr/>
              <p:nvPr/>
            </p:nvSpPr>
            <p:spPr>
              <a:xfrm>
                <a:off x="4067943" y="2889978"/>
                <a:ext cx="1598102" cy="25099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000" b="1" dirty="0">
                    <a:solidFill>
                      <a:sysClr val="windowText" lastClr="000000"/>
                    </a:solidFill>
                  </a:rPr>
                  <a:t>Kundenfreigabe</a:t>
                </a:r>
                <a:endParaRPr lang="de-DE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6" name="Gruppieren 45"/>
            <p:cNvGrpSpPr/>
            <p:nvPr/>
          </p:nvGrpSpPr>
          <p:grpSpPr>
            <a:xfrm>
              <a:off x="2613974" y="1646264"/>
              <a:ext cx="436521" cy="422936"/>
              <a:chOff x="816120" y="4271862"/>
              <a:chExt cx="534857" cy="538991"/>
            </a:xfrm>
          </p:grpSpPr>
          <p:pic>
            <p:nvPicPr>
              <p:cNvPr id="47" name="Picture 19" descr="C:\Users\reinhof2\Desktop\customer-icon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120" y="4275996"/>
                <a:ext cx="534857" cy="534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6" descr="C:\Users\reinhof2\Desktop\grunen-hakchen-clip-art_42357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2148" y="4271862"/>
                <a:ext cx="161741" cy="1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Textfeld 55"/>
            <p:cNvSpPr txBox="1"/>
            <p:nvPr/>
          </p:nvSpPr>
          <p:spPr>
            <a:xfrm>
              <a:off x="3075548" y="1763182"/>
              <a:ext cx="772574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0043</a:t>
              </a:r>
            </a:p>
          </p:txBody>
        </p:sp>
      </p:grpSp>
      <p:grpSp>
        <p:nvGrpSpPr>
          <p:cNvPr id="120" name="Gruppieren 119"/>
          <p:cNvGrpSpPr/>
          <p:nvPr/>
        </p:nvGrpSpPr>
        <p:grpSpPr>
          <a:xfrm>
            <a:off x="251520" y="2623537"/>
            <a:ext cx="1704299" cy="877828"/>
            <a:chOff x="6206230" y="3686754"/>
            <a:chExt cx="1704299" cy="877828"/>
          </a:xfrm>
        </p:grpSpPr>
        <p:sp>
          <p:nvSpPr>
            <p:cNvPr id="31" name="Rechteck 30"/>
            <p:cNvSpPr/>
            <p:nvPr/>
          </p:nvSpPr>
          <p:spPr>
            <a:xfrm>
              <a:off x="6206230" y="3859425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6206230" y="3686754"/>
              <a:ext cx="1080000" cy="165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ysClr val="windowText" lastClr="000000"/>
                  </a:solidFill>
                </a:rPr>
                <a:t>Teilauftrag</a:t>
              </a:r>
              <a:endParaRPr lang="de-DE" sz="1200" b="1" dirty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59" name="Objek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0568285"/>
                </p:ext>
              </p:extLst>
            </p:nvPr>
          </p:nvGraphicFramePr>
          <p:xfrm>
            <a:off x="6280590" y="3945711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name="Visio" r:id="rId7" imgW="1549648" imgH="667557" progId="Visio.Drawing.11">
                    <p:embed/>
                  </p:oleObj>
                </mc:Choice>
                <mc:Fallback>
                  <p:oleObj name="Visio" r:id="rId7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0590" y="3945711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feld 59"/>
            <p:cNvSpPr txBox="1"/>
            <p:nvPr/>
          </p:nvSpPr>
          <p:spPr>
            <a:xfrm>
              <a:off x="6750741" y="3922196"/>
              <a:ext cx="894103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0815/01</a:t>
              </a:r>
            </a:p>
          </p:txBody>
        </p:sp>
        <p:pic>
          <p:nvPicPr>
            <p:cNvPr id="80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944" y="4178608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feld 81"/>
            <p:cNvSpPr txBox="1"/>
            <p:nvPr/>
          </p:nvSpPr>
          <p:spPr>
            <a:xfrm>
              <a:off x="6757825" y="4230632"/>
              <a:ext cx="856735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30 min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4644008" y="2631685"/>
            <a:ext cx="1704300" cy="869323"/>
            <a:chOff x="6070927" y="5343170"/>
            <a:chExt cx="1704300" cy="869323"/>
          </a:xfrm>
        </p:grpSpPr>
        <p:sp>
          <p:nvSpPr>
            <p:cNvPr id="73" name="Rechteck 72"/>
            <p:cNvSpPr/>
            <p:nvPr/>
          </p:nvSpPr>
          <p:spPr>
            <a:xfrm>
              <a:off x="6070928" y="5507336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070927" y="5343170"/>
              <a:ext cx="1080000" cy="165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ysClr val="windowText" lastClr="000000"/>
                  </a:solidFill>
                </a:rPr>
                <a:t>Teilauftrag</a:t>
              </a:r>
              <a:endParaRPr lang="de-DE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5" name="Gruppieren 74"/>
            <p:cNvGrpSpPr/>
            <p:nvPr/>
          </p:nvGrpSpPr>
          <p:grpSpPr>
            <a:xfrm>
              <a:off x="7295899" y="5818497"/>
              <a:ext cx="352614" cy="367060"/>
              <a:chOff x="2123728" y="2908260"/>
              <a:chExt cx="432048" cy="467782"/>
            </a:xfrm>
          </p:grpSpPr>
          <p:pic>
            <p:nvPicPr>
              <p:cNvPr id="76" name="Picture 9" descr="C:\Users\reinhof2\Desktop\Zeichnung1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8" y="2932549"/>
                <a:ext cx="432048" cy="443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13" descr="C:\Users\reinhof2\Desktop\Rufzeichen.gif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5076" y="2908260"/>
                <a:ext cx="160700" cy="1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aphicFrame>
          <p:nvGraphicFramePr>
            <p:cNvPr id="78" name="Objek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649762"/>
                </p:ext>
              </p:extLst>
            </p:nvPr>
          </p:nvGraphicFramePr>
          <p:xfrm>
            <a:off x="6112580" y="5593622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7" name="Visio" r:id="rId12" imgW="1549648" imgH="667557" progId="Visio.Drawing.11">
                    <p:embed/>
                  </p:oleObj>
                </mc:Choice>
                <mc:Fallback>
                  <p:oleObj name="Visio" r:id="rId12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2580" y="5593622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Textfeld 78"/>
            <p:cNvSpPr txBox="1"/>
            <p:nvPr/>
          </p:nvSpPr>
          <p:spPr>
            <a:xfrm>
              <a:off x="6582731" y="5570107"/>
              <a:ext cx="894103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0815/02</a:t>
              </a:r>
              <a:endParaRPr lang="de-DE" dirty="0"/>
            </a:p>
          </p:txBody>
        </p:sp>
        <p:pic>
          <p:nvPicPr>
            <p:cNvPr id="81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716" y="5838872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feld 82"/>
            <p:cNvSpPr txBox="1"/>
            <p:nvPr/>
          </p:nvSpPr>
          <p:spPr>
            <a:xfrm>
              <a:off x="6590374" y="5878543"/>
              <a:ext cx="856735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22 min</a:t>
              </a: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6828141" y="1679547"/>
            <a:ext cx="1704299" cy="863072"/>
            <a:chOff x="5292080" y="4665046"/>
            <a:chExt cx="1704299" cy="863072"/>
          </a:xfrm>
        </p:grpSpPr>
        <p:sp>
          <p:nvSpPr>
            <p:cNvPr id="34" name="Rechteck 33"/>
            <p:cNvSpPr/>
            <p:nvPr/>
          </p:nvSpPr>
          <p:spPr>
            <a:xfrm>
              <a:off x="5292080" y="4822961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5292080" y="4665046"/>
              <a:ext cx="1080000" cy="165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ysClr val="windowText" lastClr="000000"/>
                  </a:solidFill>
                </a:rPr>
                <a:t>Routenfreigabe</a:t>
              </a:r>
              <a:endParaRPr lang="de-DE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2" name="Gruppieren 101"/>
            <p:cNvGrpSpPr/>
            <p:nvPr/>
          </p:nvGrpSpPr>
          <p:grpSpPr>
            <a:xfrm>
              <a:off x="5868144" y="4945828"/>
              <a:ext cx="483997" cy="388897"/>
              <a:chOff x="540313" y="5980810"/>
              <a:chExt cx="593028" cy="495613"/>
            </a:xfrm>
          </p:grpSpPr>
          <p:pic>
            <p:nvPicPr>
              <p:cNvPr id="103" name="Picture 3" descr="C:\Users\reinhof2\Desktop\lkw-malvorlag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313" y="6093296"/>
                <a:ext cx="528093" cy="3831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16" descr="C:\Users\reinhof2\Desktop\grunen-hakchen-clip-art_42357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5980810"/>
                <a:ext cx="161741" cy="1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5" name="Textfeld 104"/>
            <p:cNvSpPr txBox="1"/>
            <p:nvPr/>
          </p:nvSpPr>
          <p:spPr>
            <a:xfrm>
              <a:off x="6016488" y="4994228"/>
              <a:ext cx="232023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</a:t>
              </a:r>
            </a:p>
          </p:txBody>
        </p:sp>
      </p:grpSp>
      <p:cxnSp>
        <p:nvCxnSpPr>
          <p:cNvPr id="126" name="Gerade Verbindung 125"/>
          <p:cNvCxnSpPr/>
          <p:nvPr/>
        </p:nvCxnSpPr>
        <p:spPr>
          <a:xfrm>
            <a:off x="2195736" y="1385371"/>
            <a:ext cx="0" cy="5355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/>
          <p:nvPr/>
        </p:nvCxnSpPr>
        <p:spPr>
          <a:xfrm>
            <a:off x="4394076" y="1385370"/>
            <a:ext cx="0" cy="5355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/>
          <p:nvPr/>
        </p:nvCxnSpPr>
        <p:spPr>
          <a:xfrm>
            <a:off x="6588224" y="1385371"/>
            <a:ext cx="0" cy="5355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/>
          <p:cNvGrpSpPr/>
          <p:nvPr/>
        </p:nvGrpSpPr>
        <p:grpSpPr>
          <a:xfrm>
            <a:off x="251520" y="3602583"/>
            <a:ext cx="1792452" cy="873879"/>
            <a:chOff x="251520" y="3720739"/>
            <a:chExt cx="1792452" cy="873879"/>
          </a:xfrm>
        </p:grpSpPr>
        <p:sp>
          <p:nvSpPr>
            <p:cNvPr id="163" name="Rechteck 162"/>
            <p:cNvSpPr/>
            <p:nvPr/>
          </p:nvSpPr>
          <p:spPr>
            <a:xfrm>
              <a:off x="251520" y="3889460"/>
              <a:ext cx="1704299" cy="7051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251520" y="3720739"/>
              <a:ext cx="1080000" cy="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bg1">
                      <a:lumMod val="50000"/>
                    </a:schemeClr>
                  </a:solidFill>
                </a:rPr>
                <a:t>Auftrag</a:t>
              </a:r>
              <a:endParaRPr lang="de-DE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5" name="Picture 3" descr="C:\Users\reinhof2\Desktop\lkw-malvorlage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152" y="4220989"/>
              <a:ext cx="431000" cy="300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19" descr="C:\Users\reinhof2\Desktop\customer-icon.gif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516" y="4143416"/>
              <a:ext cx="436520" cy="419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Textfeld 167"/>
            <p:cNvSpPr txBox="1"/>
            <p:nvPr/>
          </p:nvSpPr>
          <p:spPr>
            <a:xfrm>
              <a:off x="780440" y="3893887"/>
              <a:ext cx="894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0816 [4]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430524" y="4180168"/>
              <a:ext cx="232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1452036" y="4220989"/>
              <a:ext cx="59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0182</a:t>
              </a: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2435652" y="3600448"/>
            <a:ext cx="1704299" cy="876014"/>
            <a:chOff x="2435652" y="3718604"/>
            <a:chExt cx="1704299" cy="876014"/>
          </a:xfrm>
        </p:grpSpPr>
        <p:sp>
          <p:nvSpPr>
            <p:cNvPr id="172" name="Rechteck 171"/>
            <p:cNvSpPr/>
            <p:nvPr/>
          </p:nvSpPr>
          <p:spPr>
            <a:xfrm>
              <a:off x="2435652" y="3889461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435652" y="3718604"/>
              <a:ext cx="1080000" cy="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bg1">
                      <a:lumMod val="50000"/>
                    </a:schemeClr>
                  </a:solidFill>
                </a:rPr>
                <a:t>Teilauftrag</a:t>
              </a:r>
              <a:endParaRPr lang="de-DE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2980163" y="3952232"/>
              <a:ext cx="894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0816/03</a:t>
              </a:r>
            </a:p>
          </p:txBody>
        </p:sp>
        <p:pic>
          <p:nvPicPr>
            <p:cNvPr id="176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366" y="4208644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feld 176"/>
            <p:cNvSpPr txBox="1"/>
            <p:nvPr/>
          </p:nvSpPr>
          <p:spPr>
            <a:xfrm>
              <a:off x="2987247" y="4260668"/>
              <a:ext cx="856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45 min</a:t>
              </a:r>
            </a:p>
          </p:txBody>
        </p:sp>
        <p:graphicFrame>
          <p:nvGraphicFramePr>
            <p:cNvPr id="180" name="Objekt 1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497667"/>
                </p:ext>
              </p:extLst>
            </p:nvPr>
          </p:nvGraphicFramePr>
          <p:xfrm>
            <a:off x="2475730" y="3995776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8" name="Visio" r:id="rId13" imgW="1558857" imgH="676904" progId="Visio.Drawing.11">
                    <p:embed/>
                  </p:oleObj>
                </mc:Choice>
                <mc:Fallback>
                  <p:oleObj name="Visio" r:id="rId13" imgW="1558857" imgH="67690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730" y="3995776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" name="Gruppieren 181"/>
          <p:cNvGrpSpPr/>
          <p:nvPr/>
        </p:nvGrpSpPr>
        <p:grpSpPr>
          <a:xfrm>
            <a:off x="250058" y="4568428"/>
            <a:ext cx="1704299" cy="877828"/>
            <a:chOff x="2435652" y="3716790"/>
            <a:chExt cx="1704299" cy="877828"/>
          </a:xfrm>
        </p:grpSpPr>
        <p:sp>
          <p:nvSpPr>
            <p:cNvPr id="183" name="Rechteck 182"/>
            <p:cNvSpPr/>
            <p:nvPr/>
          </p:nvSpPr>
          <p:spPr>
            <a:xfrm>
              <a:off x="2435652" y="3889461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2435652" y="3716790"/>
              <a:ext cx="1080000" cy="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bg1">
                      <a:lumMod val="50000"/>
                    </a:schemeClr>
                  </a:solidFill>
                </a:rPr>
                <a:t>Teilauftrag</a:t>
              </a:r>
              <a:endParaRPr lang="de-DE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5" name="Textfeld 184"/>
            <p:cNvSpPr txBox="1"/>
            <p:nvPr/>
          </p:nvSpPr>
          <p:spPr>
            <a:xfrm>
              <a:off x="2980163" y="3952232"/>
              <a:ext cx="894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0816/02</a:t>
              </a:r>
            </a:p>
          </p:txBody>
        </p:sp>
        <p:pic>
          <p:nvPicPr>
            <p:cNvPr id="186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366" y="4208644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" name="Textfeld 186"/>
            <p:cNvSpPr txBox="1"/>
            <p:nvPr/>
          </p:nvSpPr>
          <p:spPr>
            <a:xfrm>
              <a:off x="2987247" y="4260668"/>
              <a:ext cx="856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15 min</a:t>
              </a:r>
            </a:p>
          </p:txBody>
        </p:sp>
        <p:graphicFrame>
          <p:nvGraphicFramePr>
            <p:cNvPr id="188" name="Objekt 1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497667"/>
                </p:ext>
              </p:extLst>
            </p:nvPr>
          </p:nvGraphicFramePr>
          <p:xfrm>
            <a:off x="2475730" y="3995776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9" name="Visio" r:id="rId15" imgW="1558857" imgH="676904" progId="Visio.Drawing.11">
                    <p:embed/>
                  </p:oleObj>
                </mc:Choice>
                <mc:Fallback>
                  <p:oleObj name="Visio" r:id="rId15" imgW="1558857" imgH="67690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730" y="3995776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2" name="Gruppieren 201"/>
          <p:cNvGrpSpPr/>
          <p:nvPr/>
        </p:nvGrpSpPr>
        <p:grpSpPr>
          <a:xfrm>
            <a:off x="2435653" y="1666847"/>
            <a:ext cx="1704299" cy="864886"/>
            <a:chOff x="5292080" y="4663232"/>
            <a:chExt cx="1704299" cy="864886"/>
          </a:xfrm>
        </p:grpSpPr>
        <p:sp>
          <p:nvSpPr>
            <p:cNvPr id="203" name="Rechteck 202"/>
            <p:cNvSpPr/>
            <p:nvPr/>
          </p:nvSpPr>
          <p:spPr>
            <a:xfrm>
              <a:off x="5292080" y="4822961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5292080" y="4663232"/>
              <a:ext cx="1080000" cy="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bg1">
                      <a:lumMod val="50000"/>
                    </a:schemeClr>
                  </a:solidFill>
                </a:rPr>
                <a:t>Routenfreigabe</a:t>
              </a:r>
              <a:endParaRPr lang="de-DE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05" name="Gruppieren 204"/>
            <p:cNvGrpSpPr/>
            <p:nvPr/>
          </p:nvGrpSpPr>
          <p:grpSpPr>
            <a:xfrm>
              <a:off x="5868144" y="4945840"/>
              <a:ext cx="483997" cy="388898"/>
              <a:chOff x="540313" y="5980810"/>
              <a:chExt cx="593028" cy="495613"/>
            </a:xfrm>
          </p:grpSpPr>
          <p:pic>
            <p:nvPicPr>
              <p:cNvPr id="207" name="Picture 3" descr="C:\Users\reinhof2\Desktop\lkw-malvorlag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313" y="6093296"/>
                <a:ext cx="528093" cy="383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" name="Picture 16" descr="C:\Users\reinhof2\Desktop\grunen-hakchen-clip-art_42357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5980810"/>
                <a:ext cx="161741" cy="1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6" name="Textfeld 205"/>
            <p:cNvSpPr txBox="1"/>
            <p:nvPr/>
          </p:nvSpPr>
          <p:spPr>
            <a:xfrm>
              <a:off x="6034960" y="5012700"/>
              <a:ext cx="2320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213" name="Gruppieren 212"/>
          <p:cNvGrpSpPr/>
          <p:nvPr/>
        </p:nvGrpSpPr>
        <p:grpSpPr>
          <a:xfrm>
            <a:off x="4639864" y="3587990"/>
            <a:ext cx="1704299" cy="877586"/>
            <a:chOff x="5292080" y="4650532"/>
            <a:chExt cx="1704299" cy="877586"/>
          </a:xfrm>
        </p:grpSpPr>
        <p:sp>
          <p:nvSpPr>
            <p:cNvPr id="214" name="Rechteck 213"/>
            <p:cNvSpPr/>
            <p:nvPr/>
          </p:nvSpPr>
          <p:spPr>
            <a:xfrm>
              <a:off x="5292080" y="4822961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5292080" y="4650532"/>
              <a:ext cx="1080000" cy="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bg1">
                      <a:lumMod val="50000"/>
                    </a:schemeClr>
                  </a:solidFill>
                </a:rPr>
                <a:t>Routenfreigabe</a:t>
              </a:r>
              <a:endParaRPr lang="de-DE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16" name="Gruppieren 215"/>
            <p:cNvGrpSpPr/>
            <p:nvPr/>
          </p:nvGrpSpPr>
          <p:grpSpPr>
            <a:xfrm>
              <a:off x="5868144" y="4945840"/>
              <a:ext cx="483997" cy="388898"/>
              <a:chOff x="540313" y="5980810"/>
              <a:chExt cx="593028" cy="495613"/>
            </a:xfrm>
          </p:grpSpPr>
          <p:pic>
            <p:nvPicPr>
              <p:cNvPr id="218" name="Picture 3" descr="C:\Users\reinhof2\Desktop\lkw-malvorlage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313" y="6093296"/>
                <a:ext cx="528093" cy="383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16" descr="C:\Users\reinhof2\Desktop\grunen-hakchen-clip-art_42357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5980810"/>
                <a:ext cx="161741" cy="1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7" name="Textfeld 216"/>
            <p:cNvSpPr txBox="1"/>
            <p:nvPr/>
          </p:nvSpPr>
          <p:spPr>
            <a:xfrm>
              <a:off x="6034960" y="5012700"/>
              <a:ext cx="2320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</p:grpSp>
      <p:pic>
        <p:nvPicPr>
          <p:cNvPr id="17501" name="Picture 93" descr="C:\Users\reinhof2\Desktop\Zeichnung2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84" y="1866901"/>
            <a:ext cx="218963" cy="2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93" descr="C:\Users\reinhof2\Desktop\Zeichnung2.png"/>
          <p:cNvPicPr>
            <a:picLocks noChangeAspect="1" noChangeArrowheads="1"/>
          </p:cNvPicPr>
          <p:nvPr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84" y="3817169"/>
            <a:ext cx="218963" cy="2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2" name="Gruppieren 221"/>
          <p:cNvGrpSpPr/>
          <p:nvPr/>
        </p:nvGrpSpPr>
        <p:grpSpPr>
          <a:xfrm>
            <a:off x="4639863" y="1661135"/>
            <a:ext cx="1704300" cy="870598"/>
            <a:chOff x="2555205" y="1339713"/>
            <a:chExt cx="1704300" cy="870598"/>
          </a:xfrm>
        </p:grpSpPr>
        <p:grpSp>
          <p:nvGrpSpPr>
            <p:cNvPr id="223" name="Gruppieren 222"/>
            <p:cNvGrpSpPr/>
            <p:nvPr/>
          </p:nvGrpSpPr>
          <p:grpSpPr>
            <a:xfrm>
              <a:off x="2555205" y="1339713"/>
              <a:ext cx="1704300" cy="870598"/>
              <a:chOff x="4067943" y="2889978"/>
              <a:chExt cx="2520281" cy="1320782"/>
            </a:xfrm>
          </p:grpSpPr>
          <p:sp>
            <p:nvSpPr>
              <p:cNvPr id="228" name="Rechteck 227"/>
              <p:cNvSpPr/>
              <p:nvPr/>
            </p:nvSpPr>
            <p:spPr>
              <a:xfrm>
                <a:off x="4067944" y="3140968"/>
                <a:ext cx="2520280" cy="10697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Rechteck 228"/>
              <p:cNvSpPr/>
              <p:nvPr/>
            </p:nvSpPr>
            <p:spPr>
              <a:xfrm>
                <a:off x="4067943" y="2889978"/>
                <a:ext cx="1598102" cy="2509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000" b="1" dirty="0">
                    <a:solidFill>
                      <a:schemeClr val="bg1">
                        <a:lumMod val="50000"/>
                      </a:schemeClr>
                    </a:solidFill>
                  </a:rPr>
                  <a:t>Kundenfreigabe</a:t>
                </a:r>
                <a:endParaRPr lang="de-DE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24" name="Gruppieren 223"/>
            <p:cNvGrpSpPr/>
            <p:nvPr/>
          </p:nvGrpSpPr>
          <p:grpSpPr>
            <a:xfrm>
              <a:off x="2613974" y="1646264"/>
              <a:ext cx="436521" cy="422936"/>
              <a:chOff x="816120" y="4271862"/>
              <a:chExt cx="534857" cy="538991"/>
            </a:xfrm>
          </p:grpSpPr>
          <p:pic>
            <p:nvPicPr>
              <p:cNvPr id="226" name="Picture 19" descr="C:\Users\reinhof2\Desktop\customer-icon.gif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120" y="4275996"/>
                <a:ext cx="534857" cy="534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7" name="Picture 16" descr="C:\Users\reinhof2\Desktop\grunen-hakchen-clip-art_42357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2148" y="4271862"/>
                <a:ext cx="161741" cy="1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5" name="Textfeld 224"/>
            <p:cNvSpPr txBox="1"/>
            <p:nvPr/>
          </p:nvSpPr>
          <p:spPr>
            <a:xfrm>
              <a:off x="3075548" y="1763182"/>
              <a:ext cx="772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0099</a:t>
              </a:r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4646605" y="4580420"/>
            <a:ext cx="1704299" cy="876014"/>
            <a:chOff x="2435652" y="3718604"/>
            <a:chExt cx="1704299" cy="876014"/>
          </a:xfrm>
        </p:grpSpPr>
        <p:sp>
          <p:nvSpPr>
            <p:cNvPr id="232" name="Rechteck 231"/>
            <p:cNvSpPr/>
            <p:nvPr/>
          </p:nvSpPr>
          <p:spPr>
            <a:xfrm>
              <a:off x="2435652" y="3889461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2435652" y="3718604"/>
              <a:ext cx="1080000" cy="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bg1">
                      <a:lumMod val="50000"/>
                    </a:schemeClr>
                  </a:solidFill>
                </a:rPr>
                <a:t>Teilauftrag</a:t>
              </a:r>
              <a:endParaRPr lang="de-DE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4" name="Textfeld 233"/>
            <p:cNvSpPr txBox="1"/>
            <p:nvPr/>
          </p:nvSpPr>
          <p:spPr>
            <a:xfrm>
              <a:off x="2980163" y="3952232"/>
              <a:ext cx="894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0777/07</a:t>
              </a:r>
            </a:p>
          </p:txBody>
        </p:sp>
        <p:pic>
          <p:nvPicPr>
            <p:cNvPr id="235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366" y="4208644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" name="Textfeld 235"/>
            <p:cNvSpPr txBox="1"/>
            <p:nvPr/>
          </p:nvSpPr>
          <p:spPr>
            <a:xfrm>
              <a:off x="2987247" y="4260668"/>
              <a:ext cx="856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17 min</a:t>
              </a:r>
            </a:p>
          </p:txBody>
        </p:sp>
        <p:graphicFrame>
          <p:nvGraphicFramePr>
            <p:cNvPr id="237" name="Objekt 2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497667"/>
                </p:ext>
              </p:extLst>
            </p:nvPr>
          </p:nvGraphicFramePr>
          <p:xfrm>
            <a:off x="2475730" y="3995776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0" name="Visio" r:id="rId17" imgW="1558857" imgH="676904" progId="Visio.Drawing.11">
                    <p:embed/>
                  </p:oleObj>
                </mc:Choice>
                <mc:Fallback>
                  <p:oleObj name="Visio" r:id="rId17" imgW="1558857" imgH="67690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730" y="3995776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8" name="Gruppieren 237"/>
          <p:cNvGrpSpPr/>
          <p:nvPr/>
        </p:nvGrpSpPr>
        <p:grpSpPr>
          <a:xfrm>
            <a:off x="6834882" y="2633499"/>
            <a:ext cx="1704299" cy="863314"/>
            <a:chOff x="2435652" y="3731304"/>
            <a:chExt cx="1704299" cy="863314"/>
          </a:xfrm>
        </p:grpSpPr>
        <p:sp>
          <p:nvSpPr>
            <p:cNvPr id="239" name="Rechteck 238"/>
            <p:cNvSpPr/>
            <p:nvPr/>
          </p:nvSpPr>
          <p:spPr>
            <a:xfrm>
              <a:off x="2435652" y="3889461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35652" y="3731304"/>
              <a:ext cx="1080000" cy="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bg1">
                      <a:lumMod val="50000"/>
                    </a:schemeClr>
                  </a:solidFill>
                </a:rPr>
                <a:t>Teilauftrag</a:t>
              </a:r>
              <a:endParaRPr lang="de-DE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1" name="Textfeld 240"/>
            <p:cNvSpPr txBox="1"/>
            <p:nvPr/>
          </p:nvSpPr>
          <p:spPr>
            <a:xfrm>
              <a:off x="2980163" y="3952232"/>
              <a:ext cx="894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0816/01</a:t>
              </a:r>
            </a:p>
          </p:txBody>
        </p:sp>
        <p:pic>
          <p:nvPicPr>
            <p:cNvPr id="242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366" y="4208644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Textfeld 242"/>
            <p:cNvSpPr txBox="1"/>
            <p:nvPr/>
          </p:nvSpPr>
          <p:spPr>
            <a:xfrm>
              <a:off x="2987247" y="4260668"/>
              <a:ext cx="856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40 min</a:t>
              </a:r>
            </a:p>
          </p:txBody>
        </p:sp>
        <p:graphicFrame>
          <p:nvGraphicFramePr>
            <p:cNvPr id="244" name="Objekt 2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497667"/>
                </p:ext>
              </p:extLst>
            </p:nvPr>
          </p:nvGraphicFramePr>
          <p:xfrm>
            <a:off x="2475730" y="3995776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1" name="Visio" r:id="rId18" imgW="1558857" imgH="676904" progId="Visio.Drawing.11">
                    <p:embed/>
                  </p:oleObj>
                </mc:Choice>
                <mc:Fallback>
                  <p:oleObj name="Visio" r:id="rId18" imgW="1558857" imgH="67690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730" y="3995776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9" name="Gruppieren 258"/>
          <p:cNvGrpSpPr/>
          <p:nvPr/>
        </p:nvGrpSpPr>
        <p:grpSpPr>
          <a:xfrm>
            <a:off x="6828140" y="3600448"/>
            <a:ext cx="1704299" cy="876014"/>
            <a:chOff x="2435652" y="3718604"/>
            <a:chExt cx="1704299" cy="876014"/>
          </a:xfrm>
        </p:grpSpPr>
        <p:sp>
          <p:nvSpPr>
            <p:cNvPr id="260" name="Rechteck 259"/>
            <p:cNvSpPr/>
            <p:nvPr/>
          </p:nvSpPr>
          <p:spPr>
            <a:xfrm>
              <a:off x="2435652" y="3889461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2435652" y="3718604"/>
              <a:ext cx="1080000" cy="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bg1">
                      <a:lumMod val="50000"/>
                    </a:schemeClr>
                  </a:solidFill>
                </a:rPr>
                <a:t>Teilauftrag</a:t>
              </a:r>
              <a:endParaRPr lang="de-DE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2" name="Textfeld 261"/>
            <p:cNvSpPr txBox="1"/>
            <p:nvPr/>
          </p:nvSpPr>
          <p:spPr>
            <a:xfrm>
              <a:off x="2980163" y="3952232"/>
              <a:ext cx="894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0816/04</a:t>
              </a:r>
            </a:p>
          </p:txBody>
        </p:sp>
        <p:pic>
          <p:nvPicPr>
            <p:cNvPr id="263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366" y="4208644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Textfeld 263"/>
            <p:cNvSpPr txBox="1"/>
            <p:nvPr/>
          </p:nvSpPr>
          <p:spPr>
            <a:xfrm>
              <a:off x="2987247" y="4260668"/>
              <a:ext cx="856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50 min</a:t>
              </a:r>
            </a:p>
          </p:txBody>
        </p:sp>
        <p:graphicFrame>
          <p:nvGraphicFramePr>
            <p:cNvPr id="265" name="Objekt 2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497667"/>
                </p:ext>
              </p:extLst>
            </p:nvPr>
          </p:nvGraphicFramePr>
          <p:xfrm>
            <a:off x="2475730" y="3995776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2" name="Visio" r:id="rId19" imgW="1558857" imgH="676904" progId="Visio.Drawing.11">
                    <p:embed/>
                  </p:oleObj>
                </mc:Choice>
                <mc:Fallback>
                  <p:oleObj name="Visio" r:id="rId19" imgW="1558857" imgH="67690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730" y="3995776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" name="Gruppieren 265"/>
          <p:cNvGrpSpPr/>
          <p:nvPr/>
        </p:nvGrpSpPr>
        <p:grpSpPr>
          <a:xfrm>
            <a:off x="6817973" y="4581128"/>
            <a:ext cx="1704300" cy="870598"/>
            <a:chOff x="2555205" y="1339713"/>
            <a:chExt cx="1704300" cy="870598"/>
          </a:xfrm>
        </p:grpSpPr>
        <p:grpSp>
          <p:nvGrpSpPr>
            <p:cNvPr id="267" name="Gruppieren 266"/>
            <p:cNvGrpSpPr/>
            <p:nvPr/>
          </p:nvGrpSpPr>
          <p:grpSpPr>
            <a:xfrm>
              <a:off x="2555205" y="1339713"/>
              <a:ext cx="1704300" cy="870598"/>
              <a:chOff x="4067943" y="2889978"/>
              <a:chExt cx="2520281" cy="1320782"/>
            </a:xfrm>
          </p:grpSpPr>
          <p:sp>
            <p:nvSpPr>
              <p:cNvPr id="272" name="Rechteck 271"/>
              <p:cNvSpPr/>
              <p:nvPr/>
            </p:nvSpPr>
            <p:spPr>
              <a:xfrm>
                <a:off x="4067944" y="3140968"/>
                <a:ext cx="2520280" cy="10697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Rechteck 272"/>
              <p:cNvSpPr/>
              <p:nvPr/>
            </p:nvSpPr>
            <p:spPr>
              <a:xfrm>
                <a:off x="4067943" y="2889978"/>
                <a:ext cx="1598102" cy="2509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000" b="1" dirty="0">
                    <a:solidFill>
                      <a:schemeClr val="bg1">
                        <a:lumMod val="50000"/>
                      </a:schemeClr>
                    </a:solidFill>
                  </a:rPr>
                  <a:t>Kundenfreigabe</a:t>
                </a:r>
                <a:endParaRPr lang="de-DE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68" name="Gruppieren 267"/>
            <p:cNvGrpSpPr/>
            <p:nvPr/>
          </p:nvGrpSpPr>
          <p:grpSpPr>
            <a:xfrm>
              <a:off x="2613974" y="1646264"/>
              <a:ext cx="436521" cy="422936"/>
              <a:chOff x="816120" y="4271862"/>
              <a:chExt cx="534857" cy="538991"/>
            </a:xfrm>
          </p:grpSpPr>
          <p:pic>
            <p:nvPicPr>
              <p:cNvPr id="270" name="Picture 19" descr="C:\Users\reinhof2\Desktop\customer-icon.gif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120" y="4275996"/>
                <a:ext cx="534857" cy="534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1" name="Picture 16" descr="C:\Users\reinhof2\Desktop\grunen-hakchen-clip-art_42357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2148" y="4271862"/>
                <a:ext cx="161741" cy="1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9" name="Textfeld 268"/>
            <p:cNvSpPr txBox="1"/>
            <p:nvPr/>
          </p:nvSpPr>
          <p:spPr>
            <a:xfrm>
              <a:off x="3075548" y="1763182"/>
              <a:ext cx="772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50000"/>
                    </a:schemeClr>
                  </a:solidFill>
                </a:rPr>
                <a:t>0182</a:t>
              </a:r>
            </a:p>
          </p:txBody>
        </p:sp>
      </p:grpSp>
      <p:grpSp>
        <p:nvGrpSpPr>
          <p:cNvPr id="274" name="Gruppieren 273"/>
          <p:cNvGrpSpPr/>
          <p:nvPr/>
        </p:nvGrpSpPr>
        <p:grpSpPr>
          <a:xfrm>
            <a:off x="8110890" y="4025260"/>
            <a:ext cx="352614" cy="367060"/>
            <a:chOff x="2123728" y="2908260"/>
            <a:chExt cx="432048" cy="467782"/>
          </a:xfrm>
        </p:grpSpPr>
        <p:pic>
          <p:nvPicPr>
            <p:cNvPr id="275" name="Picture 9" descr="C:\Users\reinhof2\Desktop\Zeichnung1.pn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932549"/>
              <a:ext cx="432048" cy="44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" name="Picture 13" descr="C:\Users\reinhof2\Desktop\Rufzeichen.gif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076" y="2908260"/>
              <a:ext cx="160700" cy="16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1" name="Gruppieren 280"/>
          <p:cNvGrpSpPr/>
          <p:nvPr/>
        </p:nvGrpSpPr>
        <p:grpSpPr>
          <a:xfrm>
            <a:off x="6978754" y="332656"/>
            <a:ext cx="639188" cy="539684"/>
            <a:chOff x="540313" y="5980810"/>
            <a:chExt cx="593028" cy="495613"/>
          </a:xfrm>
        </p:grpSpPr>
        <p:pic>
          <p:nvPicPr>
            <p:cNvPr id="283" name="Picture 3" descr="C:\Users\reinhof2\Desktop\lkw-malvorlage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13" y="6093296"/>
              <a:ext cx="528093" cy="383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4" name="Picture 16" descr="C:\Users\reinhof2\Desktop\grunen-hakchen-clip-art_423572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980810"/>
              <a:ext cx="161741" cy="1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Gruppieren 149"/>
          <p:cNvGrpSpPr/>
          <p:nvPr/>
        </p:nvGrpSpPr>
        <p:grpSpPr>
          <a:xfrm>
            <a:off x="5796136" y="419900"/>
            <a:ext cx="1068050" cy="480537"/>
            <a:chOff x="323528" y="500191"/>
            <a:chExt cx="1068050" cy="480537"/>
          </a:xfrm>
        </p:grpSpPr>
        <p:graphicFrame>
          <p:nvGraphicFramePr>
            <p:cNvPr id="286" name="Objekt 2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4979911"/>
                </p:ext>
              </p:extLst>
            </p:nvPr>
          </p:nvGraphicFramePr>
          <p:xfrm>
            <a:off x="323528" y="500191"/>
            <a:ext cx="785371" cy="325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3" name="Visio" r:id="rId22" imgW="1549648" imgH="667557" progId="Visio.Drawing.11">
                    <p:embed/>
                  </p:oleObj>
                </mc:Choice>
                <mc:Fallback>
                  <p:oleObj name="Visio" r:id="rId22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500191"/>
                          <a:ext cx="785371" cy="325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" name="Objekt 2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9526842"/>
                </p:ext>
              </p:extLst>
            </p:nvPr>
          </p:nvGraphicFramePr>
          <p:xfrm>
            <a:off x="463375" y="583084"/>
            <a:ext cx="785371" cy="325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4" name="Visio" r:id="rId23" imgW="1549648" imgH="667557" progId="Visio.Drawing.11">
                    <p:embed/>
                  </p:oleObj>
                </mc:Choice>
                <mc:Fallback>
                  <p:oleObj name="Visio" r:id="rId23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75" y="583084"/>
                          <a:ext cx="785371" cy="325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" name="Objekt 2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1443856"/>
                </p:ext>
              </p:extLst>
            </p:nvPr>
          </p:nvGraphicFramePr>
          <p:xfrm>
            <a:off x="606207" y="655093"/>
            <a:ext cx="785371" cy="325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5" name="Visio" r:id="rId24" imgW="1549648" imgH="667557" progId="Visio.Drawing.11">
                    <p:embed/>
                  </p:oleObj>
                </mc:Choice>
                <mc:Fallback>
                  <p:oleObj name="Visio" r:id="rId24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207" y="655093"/>
                          <a:ext cx="785371" cy="325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1" name="Gruppieren 290"/>
          <p:cNvGrpSpPr/>
          <p:nvPr/>
        </p:nvGrpSpPr>
        <p:grpSpPr>
          <a:xfrm>
            <a:off x="7728364" y="408107"/>
            <a:ext cx="559869" cy="513132"/>
            <a:chOff x="816120" y="4271862"/>
            <a:chExt cx="534857" cy="538991"/>
          </a:xfrm>
        </p:grpSpPr>
        <p:pic>
          <p:nvPicPr>
            <p:cNvPr id="293" name="Picture 19" descr="C:\Users\reinhof2\Desktop\customer-icon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120" y="4275996"/>
              <a:ext cx="534857" cy="534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4" name="Picture 16" descr="C:\Users\reinhof2\Desktop\grunen-hakchen-clip-art_423572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48" y="4271862"/>
              <a:ext cx="161741" cy="1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5" name="Picture 9" descr="C:\Users\reinhof2\Desktop\Zeichnung1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616" y="360362"/>
            <a:ext cx="537312" cy="5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Gruppieren 148"/>
          <p:cNvGrpSpPr/>
          <p:nvPr/>
        </p:nvGrpSpPr>
        <p:grpSpPr>
          <a:xfrm>
            <a:off x="5800032" y="422998"/>
            <a:ext cx="1070794" cy="482947"/>
            <a:chOff x="4067944" y="499716"/>
            <a:chExt cx="1070794" cy="482947"/>
          </a:xfrm>
        </p:grpSpPr>
        <p:graphicFrame>
          <p:nvGraphicFramePr>
            <p:cNvPr id="146" name="Objekt 1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051459"/>
                </p:ext>
              </p:extLst>
            </p:nvPr>
          </p:nvGraphicFramePr>
          <p:xfrm>
            <a:off x="4067944" y="499716"/>
            <a:ext cx="785813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6" name="Visio" r:id="rId27" imgW="1558857" imgH="676904" progId="Visio.Drawing.11">
                    <p:embed/>
                  </p:oleObj>
                </mc:Choice>
                <mc:Fallback>
                  <p:oleObj name="Visio" r:id="rId27" imgW="1558857" imgH="676904" progId="Visio.Drawing.11">
                    <p:embed/>
                    <p:pic>
                      <p:nvPicPr>
                        <p:cNvPr id="0" name="Objekt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499716"/>
                          <a:ext cx="785813" cy="32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Objek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8204672"/>
                </p:ext>
              </p:extLst>
            </p:nvPr>
          </p:nvGraphicFramePr>
          <p:xfrm>
            <a:off x="4205288" y="581025"/>
            <a:ext cx="79057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7" name="Visio" r:id="rId29" imgW="1558857" imgH="676904" progId="Visio.Drawing.11">
                    <p:embed/>
                  </p:oleObj>
                </mc:Choice>
                <mc:Fallback>
                  <p:oleObj name="Visio" r:id="rId29" imgW="1558857" imgH="676904" progId="Visio.Drawing.11">
                    <p:embed/>
                    <p:pic>
                      <p:nvPicPr>
                        <p:cNvPr id="0" name="Objekt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288" y="581025"/>
                          <a:ext cx="79057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kt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3177605"/>
                </p:ext>
              </p:extLst>
            </p:nvPr>
          </p:nvGraphicFramePr>
          <p:xfrm>
            <a:off x="4348163" y="654050"/>
            <a:ext cx="790575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8" name="Visio" r:id="rId31" imgW="1558857" imgH="676904" progId="Visio.Drawing.11">
                    <p:embed/>
                  </p:oleObj>
                </mc:Choice>
                <mc:Fallback>
                  <p:oleObj name="Visio" r:id="rId31" imgW="1558857" imgH="676904" progId="Visio.Drawing.11">
                    <p:embed/>
                    <p:pic>
                      <p:nvPicPr>
                        <p:cNvPr id="0" name="Objekt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163" y="654050"/>
                          <a:ext cx="790575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1" name="Picture 9" descr="C:\Users\reinhof2\Desktop\Zeichnung1.png"/>
          <p:cNvPicPr>
            <a:picLocks noChangeAspect="1" noChangeArrowheads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02" y="363136"/>
            <a:ext cx="537312" cy="53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3" name="Gruppieren 312"/>
          <p:cNvGrpSpPr/>
          <p:nvPr/>
        </p:nvGrpSpPr>
        <p:grpSpPr>
          <a:xfrm>
            <a:off x="7728364" y="408107"/>
            <a:ext cx="559869" cy="513132"/>
            <a:chOff x="816120" y="4271862"/>
            <a:chExt cx="534857" cy="538991"/>
          </a:xfrm>
        </p:grpSpPr>
        <p:pic>
          <p:nvPicPr>
            <p:cNvPr id="314" name="Picture 19" descr="C:\Users\reinhof2\Desktop\customer-icon.gif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120" y="4275996"/>
              <a:ext cx="534857" cy="534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5" name="Picture 16" descr="C:\Users\reinhof2\Desktop\grunen-hakchen-clip-art_423572.png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148" y="4271862"/>
              <a:ext cx="161741" cy="1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6" name="Gruppieren 315"/>
          <p:cNvGrpSpPr/>
          <p:nvPr/>
        </p:nvGrpSpPr>
        <p:grpSpPr>
          <a:xfrm>
            <a:off x="6984350" y="333587"/>
            <a:ext cx="639188" cy="539684"/>
            <a:chOff x="540313" y="5980810"/>
            <a:chExt cx="593028" cy="495613"/>
          </a:xfrm>
        </p:grpSpPr>
        <p:pic>
          <p:nvPicPr>
            <p:cNvPr id="317" name="Picture 3" descr="C:\Users\reinhof2\Desktop\lkw-malvorlage.png"/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13" y="6093296"/>
              <a:ext cx="528093" cy="383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8" name="Picture 16" descr="C:\Users\reinhof2\Desktop\grunen-hakchen-clip-art_423572.png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980810"/>
              <a:ext cx="161741" cy="1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6" name="Gruppieren 415"/>
          <p:cNvGrpSpPr/>
          <p:nvPr/>
        </p:nvGrpSpPr>
        <p:grpSpPr>
          <a:xfrm>
            <a:off x="251520" y="2627676"/>
            <a:ext cx="1704299" cy="877828"/>
            <a:chOff x="6206230" y="3686754"/>
            <a:chExt cx="1704299" cy="877828"/>
          </a:xfrm>
        </p:grpSpPr>
        <p:sp>
          <p:nvSpPr>
            <p:cNvPr id="417" name="Rechteck 416"/>
            <p:cNvSpPr/>
            <p:nvPr/>
          </p:nvSpPr>
          <p:spPr>
            <a:xfrm>
              <a:off x="6206230" y="3859425"/>
              <a:ext cx="1704299" cy="7051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Rechteck 417"/>
            <p:cNvSpPr/>
            <p:nvPr/>
          </p:nvSpPr>
          <p:spPr>
            <a:xfrm>
              <a:off x="6206230" y="3686754"/>
              <a:ext cx="1080000" cy="165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ysClr val="windowText" lastClr="000000"/>
                  </a:solidFill>
                </a:rPr>
                <a:t>Teilauftrag</a:t>
              </a:r>
              <a:endParaRPr lang="de-DE" sz="1200" b="1" dirty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419" name="Objekt 4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4063487"/>
                </p:ext>
              </p:extLst>
            </p:nvPr>
          </p:nvGraphicFramePr>
          <p:xfrm>
            <a:off x="6280590" y="3945711"/>
            <a:ext cx="465673" cy="193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9" name="Visio" r:id="rId33" imgW="1549648" imgH="667557" progId="Visio.Drawing.11">
                    <p:embed/>
                  </p:oleObj>
                </mc:Choice>
                <mc:Fallback>
                  <p:oleObj name="Visio" r:id="rId33" imgW="1549648" imgH="66755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0590" y="3945711"/>
                          <a:ext cx="465673" cy="193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" name="Textfeld 419"/>
            <p:cNvSpPr txBox="1"/>
            <p:nvPr/>
          </p:nvSpPr>
          <p:spPr>
            <a:xfrm>
              <a:off x="6750741" y="3922196"/>
              <a:ext cx="894103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0815/01</a:t>
              </a:r>
            </a:p>
          </p:txBody>
        </p:sp>
        <p:pic>
          <p:nvPicPr>
            <p:cNvPr id="421" name="Picture 21" descr="C:\Users\reinhof2\Desktop\icon_uhr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944" y="4178608"/>
              <a:ext cx="385227" cy="3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2" name="Textfeld 421"/>
            <p:cNvSpPr txBox="1"/>
            <p:nvPr/>
          </p:nvSpPr>
          <p:spPr>
            <a:xfrm>
              <a:off x="6757825" y="4230632"/>
              <a:ext cx="856735" cy="2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30 min</a:t>
              </a:r>
            </a:p>
          </p:txBody>
        </p:sp>
      </p:grpSp>
      <p:sp>
        <p:nvSpPr>
          <p:cNvPr id="424" name="Textfeld 423"/>
          <p:cNvSpPr txBox="1"/>
          <p:nvPr/>
        </p:nvSpPr>
        <p:spPr>
          <a:xfrm>
            <a:off x="245910" y="1143863"/>
            <a:ext cx="171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10:00</a:t>
            </a:r>
          </a:p>
        </p:txBody>
      </p:sp>
      <p:sp>
        <p:nvSpPr>
          <p:cNvPr id="425" name="Textfeld 424"/>
          <p:cNvSpPr txBox="1"/>
          <p:nvPr/>
        </p:nvSpPr>
        <p:spPr>
          <a:xfrm>
            <a:off x="2435653" y="1137936"/>
            <a:ext cx="171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10:01</a:t>
            </a:r>
          </a:p>
        </p:txBody>
      </p:sp>
      <p:sp>
        <p:nvSpPr>
          <p:cNvPr id="426" name="Textfeld 425"/>
          <p:cNvSpPr txBox="1"/>
          <p:nvPr/>
        </p:nvSpPr>
        <p:spPr>
          <a:xfrm>
            <a:off x="4624830" y="1143863"/>
            <a:ext cx="171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10:02</a:t>
            </a:r>
          </a:p>
        </p:txBody>
      </p:sp>
      <p:sp>
        <p:nvSpPr>
          <p:cNvPr id="427" name="Textfeld 426"/>
          <p:cNvSpPr txBox="1"/>
          <p:nvPr/>
        </p:nvSpPr>
        <p:spPr>
          <a:xfrm>
            <a:off x="6808893" y="1137935"/>
            <a:ext cx="171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10:03</a:t>
            </a:r>
          </a:p>
        </p:txBody>
      </p:sp>
      <p:pic>
        <p:nvPicPr>
          <p:cNvPr id="167" name="Picture 93" descr="C:\Users\reinhof2\Desktop\Zeichnung2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93" y="417125"/>
            <a:ext cx="416595" cy="49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93" descr="C:\Users\reinhof2\Desktop\Zeichnung2.png"/>
          <p:cNvPicPr>
            <a:picLocks noChangeAspect="1" noChangeArrowheads="1"/>
          </p:cNvPicPr>
          <p:nvPr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860" y="421789"/>
            <a:ext cx="416595" cy="49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2435653" y="2636912"/>
            <a:ext cx="1704299" cy="869323"/>
            <a:chOff x="2435653" y="2636912"/>
            <a:chExt cx="1704299" cy="869323"/>
          </a:xfrm>
        </p:grpSpPr>
        <p:grpSp>
          <p:nvGrpSpPr>
            <p:cNvPr id="122" name="Gruppieren 121"/>
            <p:cNvGrpSpPr/>
            <p:nvPr/>
          </p:nvGrpSpPr>
          <p:grpSpPr>
            <a:xfrm>
              <a:off x="2435653" y="2636912"/>
              <a:ext cx="1704299" cy="869323"/>
              <a:chOff x="251520" y="4919395"/>
              <a:chExt cx="1704299" cy="869323"/>
            </a:xfrm>
          </p:grpSpPr>
          <p:sp>
            <p:nvSpPr>
              <p:cNvPr id="37" name="Rechteck 36"/>
              <p:cNvSpPr/>
              <p:nvPr/>
            </p:nvSpPr>
            <p:spPr>
              <a:xfrm>
                <a:off x="251520" y="5083561"/>
                <a:ext cx="1704299" cy="7051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251520" y="4919395"/>
                <a:ext cx="1080000" cy="165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000" b="1" dirty="0">
                    <a:solidFill>
                      <a:sysClr val="windowText" lastClr="000000"/>
                    </a:solidFill>
                  </a:rPr>
                  <a:t>Druckdaten</a:t>
                </a:r>
                <a:endParaRPr lang="de-DE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Textfeld 84"/>
              <p:cNvSpPr txBox="1"/>
              <p:nvPr/>
            </p:nvSpPr>
            <p:spPr>
              <a:xfrm>
                <a:off x="839209" y="5329400"/>
                <a:ext cx="894103" cy="24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0815/02</a:t>
                </a:r>
              </a:p>
            </p:txBody>
          </p:sp>
        </p:grpSp>
        <p:pic>
          <p:nvPicPr>
            <p:cNvPr id="174" name="Picture 9" descr="C:\Users\reinhof2\Desktop\Zeichnung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202" y="2996952"/>
              <a:ext cx="352614" cy="3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84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10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10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5.45917E-7 L 0.71857 0.4621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23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Bildschirmpräsentation (4:3)</PresentationFormat>
  <Paragraphs>147</Paragraphs>
  <Slides>11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Larissa</vt:lpstr>
      <vt:lpstr>Visio</vt:lpstr>
      <vt:lpstr>Herzlich Willkommen!</vt:lpstr>
      <vt:lpstr>Aufgabenstellung</vt:lpstr>
      <vt:lpstr>Aufgabe</vt:lpstr>
      <vt:lpstr>Constraints</vt:lpstr>
      <vt:lpstr>Telegramme</vt:lpstr>
      <vt:lpstr>Auftrags-Telegramme</vt:lpstr>
      <vt:lpstr>Routen-Telegramme</vt:lpstr>
      <vt:lpstr>Kundenfreigabe</vt:lpstr>
      <vt:lpstr>PowerPoint-Präsentation</vt:lpstr>
      <vt:lpstr>Bewertungsschema</vt:lpstr>
      <vt:lpstr>Bewertungsschema</vt:lpstr>
    </vt:vector>
  </TitlesOfParts>
  <Company>KNAPP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Birgit Reinhofer-Mitterer</dc:creator>
  <cp:lastModifiedBy>LOEFLER Mario</cp:lastModifiedBy>
  <cp:revision>273</cp:revision>
  <dcterms:created xsi:type="dcterms:W3CDTF">2012-01-12T08:55:20Z</dcterms:created>
  <dcterms:modified xsi:type="dcterms:W3CDTF">2018-03-15T07:23:43Z</dcterms:modified>
</cp:coreProperties>
</file>