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  <p:sldMasterId id="2147483700" r:id="rId6"/>
  </p:sldMasterIdLst>
  <p:notesMasterIdLst>
    <p:notesMasterId r:id="rId19"/>
  </p:notesMasterIdLst>
  <p:handoutMasterIdLst>
    <p:handoutMasterId r:id="rId20"/>
  </p:handoutMasterIdLst>
  <p:sldIdLst>
    <p:sldId id="306" r:id="rId7"/>
    <p:sldId id="278" r:id="rId8"/>
    <p:sldId id="285" r:id="rId9"/>
    <p:sldId id="279" r:id="rId10"/>
    <p:sldId id="326" r:id="rId11"/>
    <p:sldId id="337" r:id="rId12"/>
    <p:sldId id="338" r:id="rId13"/>
    <p:sldId id="339" r:id="rId14"/>
    <p:sldId id="334" r:id="rId15"/>
    <p:sldId id="342" r:id="rId16"/>
    <p:sldId id="333" r:id="rId17"/>
    <p:sldId id="341" r:id="rId18"/>
  </p:sldIdLst>
  <p:sldSz cx="9144000" cy="5143500" type="screen16x9"/>
  <p:notesSz cx="6811963" cy="99425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29FE61F8-97F4-4F07-B4A4-774BC4AFA303}">
          <p14:sldIdLst>
            <p14:sldId id="306"/>
            <p14:sldId id="278"/>
            <p14:sldId id="285"/>
            <p14:sldId id="279"/>
            <p14:sldId id="326"/>
            <p14:sldId id="337"/>
            <p14:sldId id="338"/>
            <p14:sldId id="339"/>
            <p14:sldId id="334"/>
            <p14:sldId id="342"/>
            <p14:sldId id="333"/>
            <p14:sldId id="341"/>
          </p14:sldIdLst>
        </p14:section>
        <p14:section name="Abschnitt ohne Titel" id="{0EBAB291-B1D4-4EE0-9DCA-B50C966FF18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pos="53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66"/>
    <a:srgbClr val="CC9900"/>
    <a:srgbClr val="669900"/>
    <a:srgbClr val="008000"/>
    <a:srgbClr val="00CC00"/>
    <a:srgbClr val="00CC99"/>
    <a:srgbClr val="0099CC"/>
    <a:srgbClr val="66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9" autoAdjust="0"/>
  </p:normalViewPr>
  <p:slideViewPr>
    <p:cSldViewPr>
      <p:cViewPr varScale="1">
        <p:scale>
          <a:sx n="140" d="100"/>
          <a:sy n="140" d="100"/>
        </p:scale>
        <p:origin x="732" y="114"/>
      </p:cViewPr>
      <p:guideLst>
        <p:guide orient="horz" pos="2981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966" y="-84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1" cy="497126"/>
          </a:xfrm>
          <a:prstGeom prst="rect">
            <a:avLst/>
          </a:prstGeom>
        </p:spPr>
        <p:txBody>
          <a:bodyPr vert="horz" lIns="92272" tIns="46136" rIns="92272" bIns="4613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2272" tIns="46136" rIns="92272" bIns="4613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6D27C40-E553-436F-B2BC-1E34B40FB85D}" type="datetimeFigureOut">
              <a:rPr lang="de-DE"/>
              <a:pPr>
                <a:defRPr/>
              </a:pPr>
              <a:t>15.03.2018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43662"/>
            <a:ext cx="2951851" cy="497126"/>
          </a:xfrm>
          <a:prstGeom prst="rect">
            <a:avLst/>
          </a:prstGeom>
        </p:spPr>
        <p:txBody>
          <a:bodyPr vert="horz" lIns="92272" tIns="46136" rIns="92272" bIns="4613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2272" tIns="46136" rIns="92272" bIns="4613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3BF0F81-92FE-40C0-B689-39A90B9D4C4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390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1" cy="497126"/>
          </a:xfrm>
          <a:prstGeom prst="rect">
            <a:avLst/>
          </a:prstGeom>
        </p:spPr>
        <p:txBody>
          <a:bodyPr vert="horz" lIns="92272" tIns="46136" rIns="92272" bIns="46136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2272" tIns="46136" rIns="92272" bIns="46136" rtlCol="0"/>
          <a:lstStyle>
            <a:lvl1pPr algn="r">
              <a:defRPr sz="1200"/>
            </a:lvl1pPr>
          </a:lstStyle>
          <a:p>
            <a:fld id="{435E10E3-BD19-41BC-BDAE-8960142B3A18}" type="datetimeFigureOut">
              <a:rPr lang="de-DE" smtClean="0"/>
              <a:pPr/>
              <a:t>15.03.2018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30987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72" tIns="46136" rIns="92272" bIns="4613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197" y="4722695"/>
            <a:ext cx="5449570" cy="4474131"/>
          </a:xfrm>
          <a:prstGeom prst="rect">
            <a:avLst/>
          </a:prstGeom>
        </p:spPr>
        <p:txBody>
          <a:bodyPr vert="horz" lIns="92272" tIns="46136" rIns="92272" bIns="46136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3662"/>
            <a:ext cx="2951851" cy="497126"/>
          </a:xfrm>
          <a:prstGeom prst="rect">
            <a:avLst/>
          </a:prstGeom>
        </p:spPr>
        <p:txBody>
          <a:bodyPr vert="horz" lIns="92272" tIns="46136" rIns="92272" bIns="46136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2272" tIns="46136" rIns="92272" bIns="46136" rtlCol="0" anchor="b"/>
          <a:lstStyle>
            <a:lvl1pPr algn="r">
              <a:defRPr sz="1200"/>
            </a:lvl1pPr>
          </a:lstStyle>
          <a:p>
            <a:fld id="{CC80B895-0AAB-484C-8974-BD44B69674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13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0B895-0AAB-484C-8974-BD44B696748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95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" y="0"/>
            <a:ext cx="9143999" cy="5141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de-DE"/>
              <a:t>Verfasser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0663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de-DE"/>
              <a:t>Verfasser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10112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de-DE"/>
              <a:t>Verfasser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44922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EB615C-81B6-4784-AC8F-0CE1807A1E30}" type="datetime1">
              <a:rPr lang="de-DE" smtClean="0"/>
              <a:pPr>
                <a:defRPr/>
              </a:pPr>
              <a:t>15.03.2018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de-DE"/>
              <a:t>KNAPP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10" name="Grafik 9" descr="presentation_hintergrund_V3_0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7" y="803"/>
            <a:ext cx="9144000" cy="51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2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81ED4-C270-4BEE-A6BC-5F13ACBEF75C}" type="datetime1">
              <a:rPr lang="de-DE" smtClean="0"/>
              <a:pPr>
                <a:defRPr/>
              </a:pPr>
              <a:t>15.03.2018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de-DE"/>
              <a:t>KNAPP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6" name="Grafik 5" descr="presentation_hintergrund_V3_0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7" y="803"/>
            <a:ext cx="9144000" cy="51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D5511-3C78-4CDD-9903-C3D51101188B}" type="datetime1">
              <a:rPr lang="de-DE" smtClean="0"/>
              <a:pPr>
                <a:defRPr/>
              </a:pPr>
              <a:t>15.03.2018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de-DE"/>
              <a:t>KNAPP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5" name="Grafik 4" descr="presentation_hintergrund_V3_0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7" y="803"/>
            <a:ext cx="9144000" cy="514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39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de-DE"/>
              <a:t>Verfasser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224734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de-DE"/>
              <a:t>Verfasser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83785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de-DE"/>
              <a:t>Verfasser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949364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de-DE"/>
              <a:t>Verfasser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0161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6016" y="1005576"/>
            <a:ext cx="3970784" cy="3380433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algn="r">
              <a:buNone/>
              <a:defRPr>
                <a:latin typeface="Arial" pitchFamily="34" charset="0"/>
                <a:cs typeface="Arial" pitchFamily="34" charset="0"/>
              </a:defRPr>
            </a:lvl3pPr>
            <a:lvl4pPr algn="r">
              <a:buNone/>
              <a:defRPr>
                <a:latin typeface="Arial" pitchFamily="34" charset="0"/>
                <a:cs typeface="Arial" pitchFamily="34" charset="0"/>
              </a:defRPr>
            </a:lvl4pPr>
            <a:lvl5pPr algn="r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"/>
            <a:ext cx="9144000" cy="5141893"/>
          </a:xfrm>
          <a:prstGeom prst="rect">
            <a:avLst/>
          </a:prstGeom>
        </p:spPr>
      </p:pic>
      <p:sp>
        <p:nvSpPr>
          <p:cNvPr id="8" name="Datumsplatzhalter 2"/>
          <p:cNvSpPr>
            <a:spLocks noGrp="1"/>
          </p:cNvSpPr>
          <p:nvPr>
            <p:ph type="dt" sz="half" idx="2"/>
          </p:nvPr>
        </p:nvSpPr>
        <p:spPr>
          <a:xfrm>
            <a:off x="107504" y="4788480"/>
            <a:ext cx="720080" cy="19613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8534" y="4786766"/>
            <a:ext cx="432048" cy="19789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0934" y="4793447"/>
            <a:ext cx="2311896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de-DE" dirty="0"/>
              <a:t>KNAPP</a:t>
            </a:r>
          </a:p>
        </p:txBody>
      </p:sp>
      <p:pic>
        <p:nvPicPr>
          <p:cNvPr id="11" name="Picture 4" descr="http://www.coding-contest.at/tl_files/images/navileist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16" y="132011"/>
            <a:ext cx="34290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65250"/>
            <a:ext cx="1224136" cy="10002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" y="0"/>
            <a:ext cx="9143999" cy="5141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resentation_hintergrund_V3_0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03"/>
            <a:ext cx="9144000" cy="5141893"/>
          </a:xfrm>
          <a:prstGeom prst="rect">
            <a:avLst/>
          </a:prstGeom>
        </p:spPr>
      </p:pic>
      <p:sp>
        <p:nvSpPr>
          <p:cNvPr id="3" name="Titel 8"/>
          <p:cNvSpPr>
            <a:spLocks noGrp="1"/>
          </p:cNvSpPr>
          <p:nvPr>
            <p:ph type="title"/>
          </p:nvPr>
        </p:nvSpPr>
        <p:spPr>
          <a:xfrm>
            <a:off x="323528" y="1196702"/>
            <a:ext cx="8208912" cy="486054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10"/>
          <p:cNvSpPr>
            <a:spLocks noGrp="1"/>
          </p:cNvSpPr>
          <p:nvPr>
            <p:ph sz="quarter" idx="10"/>
          </p:nvPr>
        </p:nvSpPr>
        <p:spPr>
          <a:xfrm>
            <a:off x="323528" y="1887636"/>
            <a:ext cx="8208912" cy="270033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4" name="Picture 4" descr="http://www.coding-contest.at/tl_files/images/navileist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16" y="132011"/>
            <a:ext cx="34290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65250"/>
            <a:ext cx="1224136" cy="10002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6016" y="1005576"/>
            <a:ext cx="3970784" cy="3380433"/>
          </a:xfrm>
          <a:prstGeom prst="rect">
            <a:avLst/>
          </a:prstGeom>
        </p:spPr>
        <p:txBody>
          <a:bodyPr/>
          <a:lstStyle>
            <a:lvl1pPr algn="r">
              <a:buNone/>
              <a:defRPr sz="2000">
                <a:latin typeface="Arial" pitchFamily="34" charset="0"/>
                <a:cs typeface="Arial" pitchFamily="34" charset="0"/>
              </a:defRPr>
            </a:lvl1pPr>
            <a:lvl2pPr algn="r">
              <a:buNone/>
              <a:defRPr sz="1200">
                <a:latin typeface="Arial" pitchFamily="34" charset="0"/>
                <a:cs typeface="Arial" pitchFamily="34" charset="0"/>
              </a:defRPr>
            </a:lvl2pPr>
            <a:lvl3pPr algn="r">
              <a:buNone/>
              <a:defRPr>
                <a:latin typeface="Arial" pitchFamily="34" charset="0"/>
                <a:cs typeface="Arial" pitchFamily="34" charset="0"/>
              </a:defRPr>
            </a:lvl3pPr>
            <a:lvl4pPr algn="r">
              <a:buNone/>
              <a:defRPr>
                <a:latin typeface="Arial" pitchFamily="34" charset="0"/>
                <a:cs typeface="Arial" pitchFamily="34" charset="0"/>
              </a:defRPr>
            </a:lvl4pPr>
            <a:lvl5pPr algn="r"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"/>
            <a:ext cx="9144000" cy="5141893"/>
          </a:xfrm>
          <a:prstGeom prst="rect">
            <a:avLst/>
          </a:prstGeom>
        </p:spPr>
      </p:pic>
      <p:sp>
        <p:nvSpPr>
          <p:cNvPr id="8" name="Datumsplatzhalter 2"/>
          <p:cNvSpPr>
            <a:spLocks noGrp="1"/>
          </p:cNvSpPr>
          <p:nvPr>
            <p:ph type="dt" sz="half" idx="2"/>
          </p:nvPr>
        </p:nvSpPr>
        <p:spPr>
          <a:xfrm>
            <a:off x="107504" y="4788480"/>
            <a:ext cx="720080" cy="19613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8534" y="4786766"/>
            <a:ext cx="432048" cy="19789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0934" y="4793447"/>
            <a:ext cx="2311896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de-DE" dirty="0"/>
              <a:t>KNAPP</a:t>
            </a:r>
          </a:p>
        </p:txBody>
      </p:sp>
      <p:pic>
        <p:nvPicPr>
          <p:cNvPr id="11" name="Picture 4" descr="http://www.coding-contest.at/tl_files/images/navileist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16" y="132011"/>
            <a:ext cx="34290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65250"/>
            <a:ext cx="1224136" cy="10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3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presentation_hintergrund_V3_0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803"/>
            <a:ext cx="9144000" cy="5141893"/>
          </a:xfrm>
          <a:prstGeom prst="rect">
            <a:avLst/>
          </a:prstGeom>
        </p:spPr>
      </p:pic>
      <p:sp>
        <p:nvSpPr>
          <p:cNvPr id="3" name="Titel 8"/>
          <p:cNvSpPr>
            <a:spLocks noGrp="1"/>
          </p:cNvSpPr>
          <p:nvPr>
            <p:ph type="title"/>
          </p:nvPr>
        </p:nvSpPr>
        <p:spPr>
          <a:xfrm>
            <a:off x="323528" y="1196702"/>
            <a:ext cx="8208912" cy="486054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10"/>
          <p:cNvSpPr>
            <a:spLocks noGrp="1"/>
          </p:cNvSpPr>
          <p:nvPr>
            <p:ph sz="quarter" idx="10"/>
          </p:nvPr>
        </p:nvSpPr>
        <p:spPr>
          <a:xfrm>
            <a:off x="323528" y="1887636"/>
            <a:ext cx="8208912" cy="270033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4" name="Picture 4" descr="http://www.coding-contest.at/tl_files/images/navileiste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16" y="132011"/>
            <a:ext cx="34290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65250"/>
            <a:ext cx="1224136" cy="10002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resentation_hintergrund_V3_0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7" y="803"/>
            <a:ext cx="9144000" cy="5141893"/>
          </a:xfrm>
          <a:prstGeom prst="rect">
            <a:avLst/>
          </a:prstGeom>
        </p:spPr>
      </p:pic>
      <p:sp>
        <p:nvSpPr>
          <p:cNvPr id="3" name="Titel 8"/>
          <p:cNvSpPr>
            <a:spLocks noGrp="1"/>
          </p:cNvSpPr>
          <p:nvPr>
            <p:ph type="title"/>
          </p:nvPr>
        </p:nvSpPr>
        <p:spPr>
          <a:xfrm>
            <a:off x="323528" y="464468"/>
            <a:ext cx="8208912" cy="651303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10"/>
          <p:cNvSpPr>
            <a:spLocks noGrp="1"/>
          </p:cNvSpPr>
          <p:nvPr>
            <p:ph sz="quarter" idx="10"/>
          </p:nvPr>
        </p:nvSpPr>
        <p:spPr>
          <a:xfrm>
            <a:off x="323528" y="1155402"/>
            <a:ext cx="8208912" cy="3618402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2"/>
          </p:nvPr>
        </p:nvSpPr>
        <p:spPr>
          <a:xfrm>
            <a:off x="107504" y="4788480"/>
            <a:ext cx="720080" cy="19613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8534" y="4786766"/>
            <a:ext cx="432048" cy="19789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0934" y="4793447"/>
            <a:ext cx="2311896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de-DE" dirty="0"/>
              <a:t>KNAPP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presentation_hintergrund_V3_0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7" y="803"/>
            <a:ext cx="9144000" cy="514189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889" y="453455"/>
            <a:ext cx="8208000" cy="651600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1414" y="1265461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1414" y="1745282"/>
            <a:ext cx="4040188" cy="2963466"/>
          </a:xfrm>
          <a:prstGeom prst="rect">
            <a:avLst/>
          </a:prstGeom>
        </p:spPr>
        <p:txBody>
          <a:bodyPr/>
          <a:lstStyle>
            <a:lvl1pPr>
              <a:buClr>
                <a:srgbClr val="FFFF00"/>
              </a:buClr>
              <a:buSzPct val="200000"/>
              <a:buFont typeface="Arial" pitchFamily="34" charset="0"/>
              <a:buChar char="■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rgbClr val="FFFF00"/>
              </a:buClr>
              <a:buSzPct val="200000"/>
              <a:buFont typeface="Arial" pitchFamily="34" charset="0"/>
              <a:buChar char="■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4pPr>
            <a:lvl5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19240" y="1265461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519240" y="1745282"/>
            <a:ext cx="4041775" cy="2963466"/>
          </a:xfrm>
          <a:prstGeom prst="rect">
            <a:avLst/>
          </a:prstGeom>
        </p:spPr>
        <p:txBody>
          <a:bodyPr/>
          <a:lstStyle>
            <a:lvl1pPr>
              <a:buClr>
                <a:srgbClr val="FFFF00"/>
              </a:buClr>
              <a:buSzPct val="200000"/>
              <a:buFont typeface="Arial" pitchFamily="34" charset="0"/>
              <a:buChar char="■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rgbClr val="FFFF00"/>
              </a:buClr>
              <a:buSzPct val="200000"/>
              <a:buFont typeface="Arial" pitchFamily="34" charset="0"/>
              <a:buChar char="■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4pPr>
            <a:lvl5pPr>
              <a:buClr>
                <a:srgbClr val="FFFF00"/>
              </a:buClr>
              <a:buSzPct val="200000"/>
              <a:buFont typeface="Arial" pitchFamily="34" charset="0"/>
              <a:buChar char="■"/>
              <a:defRPr sz="12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10"/>
          </p:nvPr>
        </p:nvSpPr>
        <p:spPr>
          <a:xfrm>
            <a:off x="107504" y="4788480"/>
            <a:ext cx="720080" cy="19613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AEB615C-81B6-4784-AC8F-0CE1807A1E30}" type="datetime1">
              <a:rPr lang="de-DE" smtClean="0"/>
              <a:pPr>
                <a:defRPr/>
              </a:pPr>
              <a:t>15.03.2018</a:t>
            </a:fld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08534" y="4786766"/>
            <a:ext cx="432048" cy="19789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1160934" y="4793447"/>
            <a:ext cx="2311896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de-DE" dirty="0"/>
              <a:t>KNAPP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presentation_hintergrund_V3_0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7" y="803"/>
            <a:ext cx="9144000" cy="514189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53629"/>
            <a:ext cx="8208000" cy="651600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2"/>
          </p:nvPr>
        </p:nvSpPr>
        <p:spPr>
          <a:xfrm>
            <a:off x="107504" y="4788480"/>
            <a:ext cx="720080" cy="19613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681ED4-C270-4BEE-A6BC-5F13ACBEF75C}" type="datetime1">
              <a:rPr lang="de-DE" smtClean="0"/>
              <a:pPr>
                <a:defRPr/>
              </a:pPr>
              <a:t>15.03.2018</a:t>
            </a:fld>
            <a:endParaRPr lang="de-DE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8534" y="4786766"/>
            <a:ext cx="432048" cy="19789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0934" y="4793447"/>
            <a:ext cx="2311896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de-DE" dirty="0"/>
              <a:t>KNAPP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presentation_hintergrund_V3_0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7" y="803"/>
            <a:ext cx="9144000" cy="5141893"/>
          </a:xfrm>
          <a:prstGeom prst="rect">
            <a:avLst/>
          </a:prstGeom>
        </p:spPr>
      </p:pic>
      <p:sp>
        <p:nvSpPr>
          <p:cNvPr id="7" name="Datumsplatzhalter 2"/>
          <p:cNvSpPr>
            <a:spLocks noGrp="1"/>
          </p:cNvSpPr>
          <p:nvPr>
            <p:ph type="dt" sz="half" idx="2"/>
          </p:nvPr>
        </p:nvSpPr>
        <p:spPr>
          <a:xfrm>
            <a:off x="107504" y="4788480"/>
            <a:ext cx="720080" cy="19613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EED5511-3C78-4CDD-9903-C3D51101188B}" type="datetime1">
              <a:rPr lang="de-DE" smtClean="0"/>
              <a:pPr>
                <a:defRPr/>
              </a:pPr>
              <a:t>15.03.2018</a:t>
            </a:fld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8534" y="4786766"/>
            <a:ext cx="432048" cy="19789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0934" y="4793447"/>
            <a:ext cx="2311896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de-DE" dirty="0"/>
              <a:t>KNAPP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de-DE"/>
              <a:t>Verfasser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284074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presentation_hintergrund_V3_002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803"/>
            <a:ext cx="9144000" cy="5141893"/>
          </a:xfrm>
          <a:prstGeom prst="rect">
            <a:avLst/>
          </a:prstGeom>
        </p:spPr>
      </p:pic>
      <p:sp>
        <p:nvSpPr>
          <p:cNvPr id="10" name="Titel 8"/>
          <p:cNvSpPr txBox="1">
            <a:spLocks/>
          </p:cNvSpPr>
          <p:nvPr userDrawn="1"/>
        </p:nvSpPr>
        <p:spPr>
          <a:xfrm>
            <a:off x="323528" y="1196702"/>
            <a:ext cx="8208912" cy="486054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Titelmasterformat durch Klicken bearbeiten</a:t>
            </a:r>
          </a:p>
        </p:txBody>
      </p:sp>
      <p:sp>
        <p:nvSpPr>
          <p:cNvPr id="11" name="Inhaltsplatzhalter 10"/>
          <p:cNvSpPr txBox="1">
            <a:spLocks/>
          </p:cNvSpPr>
          <p:nvPr userDrawn="1"/>
        </p:nvSpPr>
        <p:spPr>
          <a:xfrm>
            <a:off x="323528" y="1887636"/>
            <a:ext cx="8208912" cy="270033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1600200" marR="0" lvl="3" indent="-2286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2057400" marR="0" lvl="4" indent="-2286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</a:p>
        </p:txBody>
      </p:sp>
      <p:sp>
        <p:nvSpPr>
          <p:cNvPr id="12" name="Datumsplatzhalter 2"/>
          <p:cNvSpPr>
            <a:spLocks noGrp="1"/>
          </p:cNvSpPr>
          <p:nvPr>
            <p:ph type="dt" sz="half" idx="2"/>
          </p:nvPr>
        </p:nvSpPr>
        <p:spPr>
          <a:xfrm>
            <a:off x="107504" y="4788480"/>
            <a:ext cx="720080" cy="196132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08534" y="4786766"/>
            <a:ext cx="432048" cy="197892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0934" y="4793447"/>
            <a:ext cx="2311896" cy="19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de-DE" dirty="0"/>
              <a:t>Verfasser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65250"/>
            <a:ext cx="1224136" cy="10002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4" r:id="rId2"/>
    <p:sldLayoutId id="2147483690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de-DE"/>
              <a:t>Verfasser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B86D81-72B4-427B-A58B-CD002FD21C2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Grafik 6" descr="presentation_hintergrund_V3_002.jp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803"/>
            <a:ext cx="9144000" cy="5141893"/>
          </a:xfrm>
          <a:prstGeom prst="rect">
            <a:avLst/>
          </a:prstGeom>
        </p:spPr>
      </p:pic>
      <p:sp>
        <p:nvSpPr>
          <p:cNvPr id="8" name="Titel 8"/>
          <p:cNvSpPr txBox="1">
            <a:spLocks/>
          </p:cNvSpPr>
          <p:nvPr userDrawn="1"/>
        </p:nvSpPr>
        <p:spPr>
          <a:xfrm>
            <a:off x="323528" y="1196702"/>
            <a:ext cx="8208912" cy="486054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Titelmasterformat durch Klicken bearbeiten</a:t>
            </a:r>
          </a:p>
        </p:txBody>
      </p:sp>
      <p:sp>
        <p:nvSpPr>
          <p:cNvPr id="9" name="Inhaltsplatzhalter 10"/>
          <p:cNvSpPr txBox="1">
            <a:spLocks/>
          </p:cNvSpPr>
          <p:nvPr userDrawn="1"/>
        </p:nvSpPr>
        <p:spPr>
          <a:xfrm>
            <a:off x="323528" y="1887636"/>
            <a:ext cx="8208912" cy="270033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rtl="0" fontAlgn="base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 lang="de-DE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Textmasterformate durch Klicken bearbeiten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Zweite Ebene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Dritte Ebene</a:t>
            </a:r>
          </a:p>
          <a:p>
            <a:pPr marL="1600200" marR="0" lvl="3" indent="-2286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Vierte Ebene</a:t>
            </a:r>
          </a:p>
          <a:p>
            <a:pPr marL="2057400" marR="0" lvl="4" indent="-228600" algn="l" defTabSz="914400" rtl="0" eaLnBrk="1" fontAlgn="base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FFFF00"/>
              </a:buClr>
              <a:buSzPct val="200000"/>
              <a:buFont typeface="Arial" charset="0"/>
              <a:buChar char="■"/>
              <a:tabLst>
                <a:tab pos="361950" algn="l"/>
              </a:tabLst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65250"/>
            <a:ext cx="1224136" cy="100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5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feld 1"/>
          <p:cNvSpPr txBox="1">
            <a:spLocks noChangeArrowheads="1"/>
          </p:cNvSpPr>
          <p:nvPr/>
        </p:nvSpPr>
        <p:spPr bwMode="auto">
          <a:xfrm>
            <a:off x="3685186" y="3458212"/>
            <a:ext cx="525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de-DE" sz="4800" dirty="0"/>
              <a:t>Willkommen!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3363838"/>
            <a:ext cx="1832991" cy="1376873"/>
          </a:xfrm>
          <a:prstGeom prst="rect">
            <a:avLst/>
          </a:prstGeom>
        </p:spPr>
      </p:pic>
      <p:sp>
        <p:nvSpPr>
          <p:cNvPr id="6" name="Textfeld 1"/>
          <p:cNvSpPr txBox="1">
            <a:spLocks noChangeArrowheads="1"/>
          </p:cNvSpPr>
          <p:nvPr/>
        </p:nvSpPr>
        <p:spPr bwMode="auto">
          <a:xfrm>
            <a:off x="2483768" y="4299942"/>
            <a:ext cx="648193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/>
              <a:t>WLAN: </a:t>
            </a:r>
            <a:r>
              <a:rPr lang="de-DE" sz="1400" dirty="0" err="1"/>
              <a:t>KNAPP_CodingContest</a:t>
            </a:r>
            <a:r>
              <a:rPr lang="de-DE" sz="1400" dirty="0"/>
              <a:t>  Passwort: knapp2016</a:t>
            </a:r>
          </a:p>
        </p:txBody>
      </p:sp>
    </p:spTree>
    <p:extLst>
      <p:ext uri="{BB962C8B-B14F-4D97-AF65-F5344CB8AC3E}">
        <p14:creationId xmlns:p14="http://schemas.microsoft.com/office/powerpoint/2010/main" val="179145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0"/>
          </p:nvPr>
        </p:nvSpPr>
        <p:spPr>
          <a:xfrm>
            <a:off x="323528" y="1059582"/>
            <a:ext cx="8208912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800" b="1" dirty="0"/>
              <a:t>Klassendiagramm</a:t>
            </a:r>
          </a:p>
          <a:p>
            <a:r>
              <a:rPr lang="de-AT" dirty="0"/>
              <a:t>Siehe Seite 12</a:t>
            </a:r>
          </a:p>
          <a:p>
            <a:r>
              <a:rPr lang="de-AT" dirty="0" err="1"/>
              <a:t>Einsprungspunkt</a:t>
            </a:r>
            <a:r>
              <a:rPr lang="de-AT" dirty="0"/>
              <a:t> ist</a:t>
            </a:r>
          </a:p>
          <a:p>
            <a:pPr lvl="1"/>
            <a:r>
              <a:rPr lang="de-AT" sz="1400" dirty="0"/>
              <a:t>Im Package/ Namespace </a:t>
            </a:r>
            <a:r>
              <a:rPr lang="de-AT" sz="1400" i="1" dirty="0" err="1"/>
              <a:t>solution</a:t>
            </a:r>
            <a:endParaRPr lang="de-AT" sz="1400" i="1" dirty="0"/>
          </a:p>
          <a:p>
            <a:pPr lvl="1"/>
            <a:r>
              <a:rPr lang="de-AT" sz="1400" dirty="0"/>
              <a:t>In der Klasse </a:t>
            </a:r>
            <a:r>
              <a:rPr lang="de-AT" sz="1400" i="1" dirty="0"/>
              <a:t>Solution</a:t>
            </a:r>
          </a:p>
          <a:p>
            <a:pPr lvl="1"/>
            <a:r>
              <a:rPr lang="de-AT" sz="1400" dirty="0"/>
              <a:t>Konstruktor </a:t>
            </a:r>
            <a:r>
              <a:rPr lang="de-AT" sz="1400" i="1" dirty="0"/>
              <a:t>Solution</a:t>
            </a:r>
          </a:p>
          <a:p>
            <a:pPr lvl="1"/>
            <a:r>
              <a:rPr lang="de-AT" sz="1400" i="1" dirty="0" err="1"/>
              <a:t>Solution.GetNextReplenishmentOrder</a:t>
            </a:r>
            <a:r>
              <a:rPr lang="de-AT" sz="1400" i="1" dirty="0"/>
              <a:t>(…)</a:t>
            </a:r>
          </a:p>
          <a:p>
            <a:pPr marL="0" indent="0">
              <a:buNone/>
            </a:pPr>
            <a:r>
              <a:rPr lang="de-AT" sz="1800" b="1" dirty="0"/>
              <a:t> </a:t>
            </a:r>
          </a:p>
        </p:txBody>
      </p:sp>
      <p:pic>
        <p:nvPicPr>
          <p:cNvPr id="4" name="Grafik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5486"/>
            <a:ext cx="2736304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5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1056351"/>
            <a:ext cx="8208912" cy="651303"/>
          </a:xfrm>
        </p:spPr>
        <p:txBody>
          <a:bodyPr>
            <a:normAutofit/>
          </a:bodyPr>
          <a:lstStyle/>
          <a:p>
            <a:r>
              <a:rPr lang="de-AT" sz="1800" b="1" dirty="0"/>
              <a:t>Bewertung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0"/>
          </p:nvPr>
        </p:nvSpPr>
        <p:spPr>
          <a:xfrm>
            <a:off x="395536" y="1545466"/>
            <a:ext cx="8208912" cy="3618402"/>
          </a:xfrm>
        </p:spPr>
        <p:txBody>
          <a:bodyPr/>
          <a:lstStyle/>
          <a:p>
            <a:pPr lvl="0"/>
            <a:r>
              <a:rPr lang="de-DE" dirty="0"/>
              <a:t>Es werden nur auf den Bewertungsserver hochgeladene Ergebnisse gewertet.</a:t>
            </a:r>
            <a:endParaRPr lang="de-AT" dirty="0"/>
          </a:p>
          <a:p>
            <a:pPr lvl="0"/>
            <a:r>
              <a:rPr lang="de-DE" dirty="0"/>
              <a:t>Die Resultate werden am Server mit den dort hinterlegten Algorithmen für die Kommissionierung errechnet.</a:t>
            </a:r>
          </a:p>
          <a:p>
            <a:pPr lvl="1"/>
            <a:r>
              <a:rPr lang="de-DE" dirty="0"/>
              <a:t>Es werden nur Abgaben gewertet, bei denen alle Kundenaufträge abgearbeitet wurden.</a:t>
            </a:r>
            <a:endParaRPr lang="de-AT" dirty="0"/>
          </a:p>
          <a:p>
            <a:pPr lvl="1"/>
            <a:r>
              <a:rPr lang="de-DE" dirty="0"/>
              <a:t>Es werden nur Abgaben gewertet, bei denen die maximale Anzahl an Produkten und Stück am Lagerort eingehalten wurden.</a:t>
            </a:r>
            <a:endParaRPr lang="de-AT" dirty="0"/>
          </a:p>
          <a:p>
            <a:pPr lvl="0"/>
            <a:r>
              <a:rPr lang="de-DE" dirty="0"/>
              <a:t>Lösungen mit einem früheren Ende der Kommissionierung sind besser.</a:t>
            </a:r>
            <a:endParaRPr lang="de-AT" dirty="0"/>
          </a:p>
          <a:p>
            <a:pPr lvl="1"/>
            <a:r>
              <a:rPr lang="de-DE" dirty="0"/>
              <a:t>Die Kommissionierung ist dann beendet, wenn alle Kommissionieraufträge bearbeitet werden konnten.</a:t>
            </a:r>
            <a:endParaRPr lang="de-AT" dirty="0"/>
          </a:p>
          <a:p>
            <a:pPr lvl="0"/>
            <a:r>
              <a:rPr lang="de-DE" dirty="0"/>
              <a:t>Lösungen die früher abgegeben werden sind besser.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032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77280" y="987574"/>
            <a:ext cx="8208912" cy="651303"/>
          </a:xfrm>
        </p:spPr>
        <p:txBody>
          <a:bodyPr>
            <a:normAutofit/>
          </a:bodyPr>
          <a:lstStyle/>
          <a:p>
            <a:r>
              <a:rPr lang="de-AT" sz="1800" b="1" dirty="0"/>
              <a:t>Tipps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0"/>
          </p:nvPr>
        </p:nvSpPr>
        <p:spPr>
          <a:xfrm>
            <a:off x="371398" y="1413256"/>
            <a:ext cx="8208912" cy="3618402"/>
          </a:xfrm>
        </p:spPr>
        <p:txBody>
          <a:bodyPr>
            <a:normAutofit lnSpcReduction="10000"/>
          </a:bodyPr>
          <a:lstStyle/>
          <a:p>
            <a:r>
              <a:rPr lang="de-AT" dirty="0"/>
              <a:t>Schau dir den vorhandenen Code an</a:t>
            </a:r>
          </a:p>
          <a:p>
            <a:pPr lvl="1"/>
            <a:r>
              <a:rPr lang="de-AT" dirty="0"/>
              <a:t>Du darfst (fast) alles verändern, müssen tust Du es nicht </a:t>
            </a:r>
            <a:r>
              <a:rPr lang="de-AT" dirty="0">
                <a:sym typeface="Wingdings" panose="05000000000000000000" pitchFamily="2" charset="2"/>
              </a:rPr>
              <a:t> Output muss gleich bleiben</a:t>
            </a:r>
            <a:endParaRPr lang="de-AT" dirty="0"/>
          </a:p>
          <a:p>
            <a:r>
              <a:rPr lang="de-AT" dirty="0"/>
              <a:t>Zuerst </a:t>
            </a:r>
            <a:r>
              <a:rPr lang="de-AT" dirty="0" err="1"/>
              <a:t>einfacheLösung</a:t>
            </a:r>
            <a:endParaRPr lang="de-AT" dirty="0"/>
          </a:p>
          <a:p>
            <a:pPr lvl="1"/>
            <a:r>
              <a:rPr lang="de-AT" dirty="0"/>
              <a:t>Welche Produkte brauche ich</a:t>
            </a:r>
          </a:p>
          <a:p>
            <a:pPr lvl="1"/>
            <a:r>
              <a:rPr lang="de-AT" dirty="0"/>
              <a:t>In welchen Mengen</a:t>
            </a:r>
          </a:p>
          <a:p>
            <a:pPr lvl="1"/>
            <a:r>
              <a:rPr lang="de-AT" dirty="0"/>
              <a:t>Wohin schiebe ich nach</a:t>
            </a:r>
          </a:p>
          <a:p>
            <a:pPr lvl="1"/>
            <a:r>
              <a:rPr lang="de-AT" dirty="0"/>
              <a:t>Welche Mengen darf ich nachschieben</a:t>
            </a:r>
          </a:p>
          <a:p>
            <a:r>
              <a:rPr lang="de-AT" dirty="0"/>
              <a:t>Dann erst Optimierung</a:t>
            </a:r>
          </a:p>
          <a:p>
            <a:r>
              <a:rPr lang="de-AT" dirty="0"/>
              <a:t>Öfters Hochladen</a:t>
            </a:r>
          </a:p>
          <a:p>
            <a:r>
              <a:rPr lang="de-AT" dirty="0"/>
              <a:t>Fragen </a:t>
            </a:r>
            <a:r>
              <a:rPr lang="de-AT" dirty="0">
                <a:sym typeface="Wingdings" panose="05000000000000000000" pitchFamily="2" charset="2"/>
              </a:rPr>
              <a:t>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900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33053" y="1671612"/>
            <a:ext cx="8208912" cy="3132386"/>
          </a:xfrm>
        </p:spPr>
        <p:txBody>
          <a:bodyPr/>
          <a:lstStyle/>
          <a:p>
            <a:pPr marL="0" indent="0" algn="ctr">
              <a:buNone/>
            </a:pPr>
            <a:r>
              <a:rPr lang="de-DE" sz="4800" b="1" dirty="0"/>
              <a:t>Aufgabenstellung</a:t>
            </a:r>
            <a:endParaRPr lang="de-DE" sz="40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01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053" y="1142696"/>
            <a:ext cx="8208912" cy="486054"/>
          </a:xfrm>
        </p:spPr>
        <p:txBody>
          <a:bodyPr/>
          <a:lstStyle/>
          <a:p>
            <a:r>
              <a:rPr lang="de-DE" sz="1800" b="1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33053" y="1643773"/>
            <a:ext cx="8208912" cy="102439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de-DE" sz="5200" b="1" i="1" dirty="0"/>
              <a:t>Nachschub</a:t>
            </a:r>
            <a:endParaRPr lang="de-DE" sz="4000" i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 flipV="1">
            <a:off x="3227214" y="1601812"/>
            <a:ext cx="61683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pic>
        <p:nvPicPr>
          <p:cNvPr id="2163" name="Picture 115" descr="Storeman with mover at warehouse of forwar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054" y="2485873"/>
            <a:ext cx="3509342" cy="234228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2" descr="Männchen mit Pa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44208" y="2606008"/>
            <a:ext cx="2304256" cy="215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053" y="1142696"/>
            <a:ext cx="8208912" cy="486054"/>
          </a:xfrm>
        </p:spPr>
        <p:txBody>
          <a:bodyPr/>
          <a:lstStyle/>
          <a:p>
            <a:r>
              <a:rPr lang="de-DE" sz="1800" b="1" dirty="0"/>
              <a:t>Aufgabe - Zusammenfassung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33053" y="1599604"/>
            <a:ext cx="8208912" cy="3204394"/>
          </a:xfrm>
        </p:spPr>
        <p:txBody>
          <a:bodyPr>
            <a:normAutofit/>
          </a:bodyPr>
          <a:lstStyle/>
          <a:p>
            <a:r>
              <a:rPr lang="de-DE" dirty="0"/>
              <a:t>Nachfüllen eines leeren Lagers um Aufträge abzuarbeiten</a:t>
            </a:r>
          </a:p>
          <a:p>
            <a:pPr lvl="1"/>
            <a:r>
              <a:rPr lang="de-DE" dirty="0"/>
              <a:t>Abarbeitung in Zyklen</a:t>
            </a:r>
          </a:p>
          <a:p>
            <a:pPr lvl="1"/>
            <a:r>
              <a:rPr lang="de-DE" dirty="0"/>
              <a:t>Auswählen von einem Produkt und Lagerort für den Nachschub pro Zyklus</a:t>
            </a:r>
          </a:p>
          <a:p>
            <a:pPr lvl="1"/>
            <a:r>
              <a:rPr lang="de-DE" dirty="0"/>
              <a:t>Die Kundenaufträge sollen so schnell wie möglich aus den Lagerorten bedient werden können</a:t>
            </a:r>
          </a:p>
          <a:p>
            <a:pPr lvl="1"/>
            <a:r>
              <a:rPr lang="de-DE" dirty="0"/>
              <a:t>Alle Daten sind bei Programmstart bekannt</a:t>
            </a:r>
          </a:p>
          <a:p>
            <a:pPr lvl="2"/>
            <a:r>
              <a:rPr lang="de-DE" dirty="0"/>
              <a:t>Lagerorte</a:t>
            </a:r>
          </a:p>
          <a:p>
            <a:pPr lvl="2"/>
            <a:r>
              <a:rPr lang="de-DE" dirty="0"/>
              <a:t>Produkte</a:t>
            </a:r>
          </a:p>
          <a:p>
            <a:pPr lvl="2"/>
            <a:r>
              <a:rPr lang="de-DE" dirty="0"/>
              <a:t>Kundenaufträge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2195736" y="2560289"/>
            <a:ext cx="88126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293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0"/>
          </p:nvPr>
        </p:nvSpPr>
        <p:spPr>
          <a:xfrm>
            <a:off x="323528" y="1131589"/>
            <a:ext cx="8208912" cy="3550805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/>
              <a:t>Details zum Lager</a:t>
            </a:r>
          </a:p>
          <a:p>
            <a:r>
              <a:rPr lang="de-DE" dirty="0"/>
              <a:t>Lager ist in zwei Teile getrennt</a:t>
            </a:r>
          </a:p>
          <a:p>
            <a:pPr lvl="1"/>
            <a:r>
              <a:rPr lang="de-DE" dirty="0"/>
              <a:t>Bereich mit Übervorrat der für alle Produkte unendlich ist, in dem aber nicht kommissioniert werden kann</a:t>
            </a:r>
          </a:p>
          <a:p>
            <a:pPr lvl="1"/>
            <a:r>
              <a:rPr lang="de-DE" dirty="0"/>
              <a:t>Bereich mit Lagerorten in dem kommissioniert werden kann, jedoch anfangs leer und mit begrenzter Kapazität pro Lagerort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3347864" y="2510695"/>
            <a:ext cx="85837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33368"/>
              </p:ext>
            </p:extLst>
          </p:nvPr>
        </p:nvGraphicFramePr>
        <p:xfrm>
          <a:off x="3347864" y="2643758"/>
          <a:ext cx="5400600" cy="203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Visio" r:id="rId3" imgW="9915429" imgH="3743357" progId="Visio.Drawing.15">
                  <p:embed/>
                </p:oleObj>
              </mc:Choice>
              <mc:Fallback>
                <p:oleObj name="Visio" r:id="rId3" imgW="9915429" imgH="374335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643758"/>
                        <a:ext cx="5400600" cy="203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74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131590"/>
            <a:ext cx="8208912" cy="576064"/>
          </a:xfrm>
        </p:spPr>
        <p:txBody>
          <a:bodyPr>
            <a:normAutofit/>
          </a:bodyPr>
          <a:lstStyle/>
          <a:p>
            <a:r>
              <a:rPr lang="de-DE" sz="1800" b="1" dirty="0"/>
              <a:t>Details</a:t>
            </a:r>
            <a:endParaRPr lang="de-AT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23528" y="1613114"/>
            <a:ext cx="8208912" cy="3460744"/>
          </a:xfrm>
        </p:spPr>
        <p:txBody>
          <a:bodyPr>
            <a:normAutofit/>
          </a:bodyPr>
          <a:lstStyle/>
          <a:p>
            <a:r>
              <a:rPr lang="de-DE" dirty="0"/>
              <a:t>Der Lagerort</a:t>
            </a:r>
          </a:p>
          <a:p>
            <a:pPr lvl="1"/>
            <a:r>
              <a:rPr lang="de-DE" dirty="0"/>
              <a:t>Hat einen eindeutigen Code (Bezeichnung)</a:t>
            </a:r>
          </a:p>
          <a:p>
            <a:pPr lvl="1"/>
            <a:r>
              <a:rPr lang="de-DE" dirty="0"/>
              <a:t>Ein Produkt pro Lagerort </a:t>
            </a:r>
          </a:p>
          <a:p>
            <a:pPr lvl="1"/>
            <a:r>
              <a:rPr lang="de-DE" dirty="0"/>
              <a:t>Da Größe des Lagerortes immer gleich ist, ist die maximale Stückzahl eines Produktes im Lagerort begrenzt</a:t>
            </a:r>
          </a:p>
          <a:p>
            <a:pPr lvl="1"/>
            <a:r>
              <a:rPr lang="de-DE" dirty="0"/>
              <a:t>Die Anzahl an verfügbaren Lagerorten ist beschränkt – sind beim Start alle vorhanden</a:t>
            </a:r>
          </a:p>
          <a:p>
            <a:pPr lvl="1"/>
            <a:r>
              <a:rPr lang="de-DE" dirty="0"/>
              <a:t>Alle Lagerorte sind für die Lösung gleich gut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450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b="1" dirty="0"/>
              <a:t>Details</a:t>
            </a:r>
            <a:endParaRPr lang="de-AT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23528" y="1563638"/>
            <a:ext cx="8208912" cy="3337266"/>
          </a:xfrm>
        </p:spPr>
        <p:txBody>
          <a:bodyPr>
            <a:normAutofit/>
          </a:bodyPr>
          <a:lstStyle/>
          <a:p>
            <a:r>
              <a:rPr lang="de-DE" dirty="0"/>
              <a:t>Das Produkt</a:t>
            </a:r>
          </a:p>
          <a:p>
            <a:pPr lvl="1"/>
            <a:r>
              <a:rPr lang="de-DE" dirty="0"/>
              <a:t>Hat einen eindeutigen Code (Bezeichnung)</a:t>
            </a:r>
          </a:p>
          <a:p>
            <a:pPr lvl="1"/>
            <a:r>
              <a:rPr lang="de-DE" dirty="0"/>
              <a:t>Hat eine maximale Stückzahl, die pro Lagerort gelagert werden kann </a:t>
            </a:r>
          </a:p>
          <a:p>
            <a:pPr lvl="2"/>
            <a:r>
              <a:rPr lang="de-DE" i="1" dirty="0" err="1"/>
              <a:t>Product.MaxLocationQuantity</a:t>
            </a:r>
            <a:endParaRPr lang="de-AT" i="1" dirty="0"/>
          </a:p>
          <a:p>
            <a:r>
              <a:rPr lang="de-AT" dirty="0"/>
              <a:t>Der Kundenauftrag</a:t>
            </a:r>
          </a:p>
          <a:p>
            <a:pPr lvl="1"/>
            <a:r>
              <a:rPr lang="de-DE" dirty="0"/>
              <a:t>Mehrere Produkte (</a:t>
            </a:r>
            <a:r>
              <a:rPr lang="de-DE" dirty="0" err="1"/>
              <a:t>OrderLines</a:t>
            </a:r>
            <a:r>
              <a:rPr lang="de-DE" dirty="0"/>
              <a:t>) die in einer bestimmten Stückzahl an einen Kunden geliefert wird</a:t>
            </a:r>
          </a:p>
          <a:p>
            <a:pPr lvl="1"/>
            <a:r>
              <a:rPr lang="de-DE" dirty="0"/>
              <a:t>Kann im Lager nur bearbeitet werden wenn alle Produkte in ausreichender Stückzahl im Kommissionierbereich vorhanden sind</a:t>
            </a:r>
          </a:p>
          <a:p>
            <a:pPr lvl="1"/>
            <a:r>
              <a:rPr lang="de-DE" dirty="0"/>
              <a:t>Maximal ein Kundenauftrag wird pro Zyklus abgearbeitet</a:t>
            </a:r>
          </a:p>
        </p:txBody>
      </p:sp>
    </p:spTree>
    <p:extLst>
      <p:ext uri="{BB962C8B-B14F-4D97-AF65-F5344CB8AC3E}">
        <p14:creationId xmlns:p14="http://schemas.microsoft.com/office/powerpoint/2010/main" val="26481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131590"/>
            <a:ext cx="8208912" cy="486054"/>
          </a:xfrm>
        </p:spPr>
        <p:txBody>
          <a:bodyPr>
            <a:normAutofit/>
          </a:bodyPr>
          <a:lstStyle/>
          <a:p>
            <a:r>
              <a:rPr lang="de-DE" sz="1800" b="1" dirty="0"/>
              <a:t>Details zum Nachschubauftrag</a:t>
            </a:r>
            <a:endParaRPr lang="de-AT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23528" y="1617644"/>
            <a:ext cx="8208912" cy="3132386"/>
          </a:xfrm>
        </p:spPr>
        <p:txBody>
          <a:bodyPr>
            <a:normAutofit/>
          </a:bodyPr>
          <a:lstStyle/>
          <a:p>
            <a:r>
              <a:rPr lang="de-DE" dirty="0"/>
              <a:t>Pro Zyklus kann nachgeschoben werden</a:t>
            </a:r>
          </a:p>
          <a:p>
            <a:pPr lvl="1"/>
            <a:r>
              <a:rPr lang="de-DE" dirty="0"/>
              <a:t>ein Produkt</a:t>
            </a:r>
          </a:p>
          <a:p>
            <a:pPr lvl="1"/>
            <a:r>
              <a:rPr lang="de-DE" dirty="0"/>
              <a:t>in einen Lagerort</a:t>
            </a:r>
          </a:p>
          <a:p>
            <a:pPr lvl="1"/>
            <a:r>
              <a:rPr lang="de-DE" dirty="0"/>
              <a:t>mit einer bestimmten Stückzahl </a:t>
            </a:r>
          </a:p>
          <a:p>
            <a:r>
              <a:rPr lang="de-DE" dirty="0"/>
              <a:t>Die für den Nachschub verfügbare Menge ist unbeschränkt</a:t>
            </a:r>
          </a:p>
        </p:txBody>
      </p:sp>
    </p:spTree>
    <p:extLst>
      <p:ext uri="{BB962C8B-B14F-4D97-AF65-F5344CB8AC3E}">
        <p14:creationId xmlns:p14="http://schemas.microsoft.com/office/powerpoint/2010/main" val="395781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sz="quarter" idx="10"/>
          </p:nvPr>
        </p:nvSpPr>
        <p:spPr>
          <a:xfrm>
            <a:off x="323528" y="1059582"/>
            <a:ext cx="8208912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/>
              <a:t>Details zum Ablauf</a:t>
            </a:r>
          </a:p>
          <a:p>
            <a:r>
              <a:rPr lang="de-DE" dirty="0"/>
              <a:t>Der Bereich aus dem kommissioniert werden kann ist anfangs leer</a:t>
            </a:r>
          </a:p>
          <a:p>
            <a:r>
              <a:rPr lang="de-DE" dirty="0"/>
              <a:t>Nachfüllen und Kommissionieren erfolgt ab Start des Programmes zyklisch</a:t>
            </a:r>
          </a:p>
          <a:p>
            <a:pPr lvl="1"/>
            <a:r>
              <a:rPr lang="de-DE" i="1" dirty="0" err="1"/>
              <a:t>GetNextReplenishmentOrder</a:t>
            </a:r>
            <a:r>
              <a:rPr lang="de-DE" dirty="0"/>
              <a:t>() </a:t>
            </a:r>
            <a:r>
              <a:rPr lang="de-DE" dirty="0">
                <a:sym typeface="Wingdings" panose="05000000000000000000" pitchFamily="2" charset="2"/>
              </a:rPr>
              <a:t> DEIN Code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Zubuchen</a:t>
            </a:r>
            <a:r>
              <a:rPr lang="de-DE" dirty="0">
                <a:sym typeface="Wingdings" panose="05000000000000000000" pitchFamily="2" charset="2"/>
              </a:rPr>
              <a:t> der Artikel die Du nachgeschoben hast  KNAPP Code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Kommissionieren von maximal einem Auftrag  KNAPP Code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Benachrichtigung welcher Auftrag kommissioniert wurde  </a:t>
            </a:r>
            <a:r>
              <a:rPr lang="de-DE" i="1" dirty="0" err="1">
                <a:sym typeface="Wingdings" panose="05000000000000000000" pitchFamily="2" charset="2"/>
              </a:rPr>
              <a:t>HandlePickedOrders</a:t>
            </a:r>
            <a:r>
              <a:rPr lang="de-DE" i="1" dirty="0">
                <a:sym typeface="Wingdings" panose="05000000000000000000" pitchFamily="2" charset="2"/>
              </a:rPr>
              <a:t>()</a:t>
            </a:r>
          </a:p>
          <a:p>
            <a:r>
              <a:rPr lang="de-DE" dirty="0">
                <a:sym typeface="Wingdings" panose="05000000000000000000" pitchFamily="2" charset="2"/>
              </a:rPr>
              <a:t>Diese Folge wird solange durchlaufen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bis alle Kundenaufträge kommissioniert wurden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oder maximal 20.000 Zyklen durchlaufen wurden</a:t>
            </a:r>
            <a:endParaRPr lang="de-DE" dirty="0"/>
          </a:p>
          <a:p>
            <a:endParaRPr lang="de-DE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614234"/>
              </p:ext>
            </p:extLst>
          </p:nvPr>
        </p:nvGraphicFramePr>
        <p:xfrm>
          <a:off x="6732240" y="1059582"/>
          <a:ext cx="2016224" cy="382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Visio" r:id="rId3" imgW="3095733" imgH="5867314" progId="Visio.Drawing.15">
                  <p:embed/>
                </p:oleObj>
              </mc:Choice>
              <mc:Fallback>
                <p:oleObj name="Visio" r:id="rId3" imgW="3095733" imgH="5867314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059582"/>
                        <a:ext cx="2016224" cy="3821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59838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German (Germany)</Language>
    <_Version xmlns="http://schemas.microsoft.com/sharepoint/v3/fields">1</_Version>
    <TaxKeywordTaxHTField xmlns="6b61d165-759e-4482-8fa0-2c7bfbf93bcc">
      <Terms xmlns="http://schemas.microsoft.com/office/infopath/2007/PartnerControls"/>
    </TaxKeywordTaxHTField>
    <_Status xmlns="http://schemas.microsoft.com/sharepoint/v3/fields">Nicht begonnen</_Status>
    <TaxCatchAll xmlns="b55d0ea5-8004-406e-9439-233dc2e14821"/>
    <JobTitle xmlns="http://schemas.microsoft.com/sharepoint/v3" xsi:nil="true"/>
    <Categories xmlns="http://schemas.microsoft.com/sharepoint/v3" xsi:nil="true"/>
    <Verantwortlich xmlns="799af86e-ed29-4a16-b9d3-72d9af0cfc8c">
      <UserInfo>
        <DisplayName>Mag. Margit Woegerer</DisplayName>
        <AccountId>20</AccountId>
        <AccountType/>
      </UserInfo>
    </Verantwortlich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2D0A6FEC953E44B8BA28422DB1FCB8" ma:contentTypeVersion="14" ma:contentTypeDescription="Ein neues Dokument erstellen." ma:contentTypeScope="" ma:versionID="d186294c0cd1fe278cb3afdde13b0911">
  <xsd:schema xmlns:xsd="http://www.w3.org/2001/XMLSchema" xmlns:xs="http://www.w3.org/2001/XMLSchema" xmlns:p="http://schemas.microsoft.com/office/2006/metadata/properties" xmlns:ns1="http://schemas.microsoft.com/sharepoint/v3/fields" xmlns:ns2="http://schemas.microsoft.com/sharepoint/v3" xmlns:ns3="b55d0ea5-8004-406e-9439-233dc2e14821" xmlns:ns4="799af86e-ed29-4a16-b9d3-72d9af0cfc8c" xmlns:ns5="6b61d165-759e-4482-8fa0-2c7bfbf93bcc" targetNamespace="http://schemas.microsoft.com/office/2006/metadata/properties" ma:root="true" ma:fieldsID="ae16fd7e6f9e58d1d9ba6ca17c14fd3c" ns1:_="" ns2:_="" ns3:_="" ns4:_="" ns5:_="">
    <xsd:import namespace="http://schemas.microsoft.com/sharepoint/v3/fields"/>
    <xsd:import namespace="http://schemas.microsoft.com/sharepoint/v3"/>
    <xsd:import namespace="b55d0ea5-8004-406e-9439-233dc2e14821"/>
    <xsd:import namespace="799af86e-ed29-4a16-b9d3-72d9af0cfc8c"/>
    <xsd:import namespace="6b61d165-759e-4482-8fa0-2c7bfbf93bcc"/>
    <xsd:element name="properties">
      <xsd:complexType>
        <xsd:sequence>
          <xsd:element name="documentManagement">
            <xsd:complexType>
              <xsd:all>
                <xsd:element ref="ns2:Categories" minOccurs="0"/>
                <xsd:element ref="ns2:Language"/>
                <xsd:element ref="ns1:_Version"/>
                <xsd:element ref="ns1:_Status" minOccurs="0"/>
                <xsd:element ref="ns2:JobTitle" minOccurs="0"/>
                <xsd:element ref="ns3:TaxCatchAll" minOccurs="0"/>
                <xsd:element ref="ns4:Verantwortlich"/>
                <xsd:element ref="ns5:_dlc_DocId" minOccurs="0"/>
                <xsd:element ref="ns5:_dlc_DocIdUrl" minOccurs="0"/>
                <xsd:element ref="ns5:_dlc_DocIdPersistId" minOccurs="0"/>
                <xsd:element ref="ns5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5" ma:displayName="Version" ma:default="1" ma:internalName="_Version">
      <xsd:simpleType>
        <xsd:restriction base="dms:Text">
          <xsd:maxLength value="255"/>
        </xsd:restriction>
      </xsd:simpleType>
    </xsd:element>
    <xsd:element name="_Status" ma:index="6" nillable="true" ma:displayName="Status" ma:default="Nicht begonnen" ma:internalName="_Status">
      <xsd:simpleType>
        <xsd:union memberTypes="dms:Text">
          <xsd:simpleType>
            <xsd:restriction base="dms:Choice">
              <xsd:enumeration value="Nicht begonnen"/>
              <xsd:enumeration value="Entwurf"/>
              <xsd:enumeration value="Durchgesehen"/>
              <xsd:enumeration value="Geplant"/>
              <xsd:enumeration value="Veröffentlicht"/>
              <xsd:enumeration value="Endgültig"/>
              <xsd:enumeration value="Abgelaufe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ategories" ma:index="1" nillable="true" ma:displayName="Categories" ma:description="" ma:internalName="Categories">
      <xsd:simpleType>
        <xsd:restriction base="dms:Text"/>
      </xsd:simpleType>
    </xsd:element>
    <xsd:element name="Language" ma:index="4" ma:displayName="Language" ma:default="German (Germany)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JobTitle" ma:index="7" nillable="true" ma:displayName="Position" ma:internalName="JobTitl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5d0ea5-8004-406e-9439-233dc2e1482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description="" ma:hidden="true" ma:list="{d7287245-f2b8-46d8-9f5f-3c35d8730a84}" ma:internalName="TaxCatchAll" ma:showField="CatchAllData" ma:web="b55d0ea5-8004-406e-9439-233dc2e148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af86e-ed29-4a16-b9d3-72d9af0cfc8c" elementFormDefault="qualified">
    <xsd:import namespace="http://schemas.microsoft.com/office/2006/documentManagement/types"/>
    <xsd:import namespace="http://schemas.microsoft.com/office/infopath/2007/PartnerControls"/>
    <xsd:element name="Verantwortlich" ma:index="15" ma:displayName="Verantwortlich" ma:list="UserInfo" ma:SharePointGroup="0" ma:internalName="Verantwortlich" ma:readOnly="false" ma:showField="Tit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61d165-759e-4482-8fa0-2c7bfbf93bcc" elementFormDefault="qualified">
    <xsd:import namespace="http://schemas.microsoft.com/office/2006/documentManagement/types"/>
    <xsd:import namespace="http://schemas.microsoft.com/office/infopath/2007/PartnerControls"/>
    <xsd:element name="_dlc_DocId" ma:index="16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7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20" nillable="true" ma:taxonomy="true" ma:internalName="TaxKeywordTaxHTField" ma:taxonomyFieldName="TaxKeyword" ma:displayName="Unternehmensstichwörter" ma:fieldId="{23f27201-bee3-471e-b2e7-b64fd8b7ca38}" ma:taxonomyMulti="true" ma:sspId="55943239-db2c-45bf-b19d-7aff45669ec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Inhaltstyp"/>
        <xsd:element ref="dc:title" minOccurs="0" maxOccurs="1" ma:index="2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0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A54D2-2DF6-45C0-B9D5-6124E8E2B5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8DA32-69C5-409F-929F-FEE395A3E44A}">
  <ds:schemaRefs>
    <ds:schemaRef ds:uri="http://schemas.microsoft.com/sharepoint/v3"/>
    <ds:schemaRef ds:uri="799af86e-ed29-4a16-b9d3-72d9af0cfc8c"/>
    <ds:schemaRef ds:uri="http://purl.org/dc/elements/1.1/"/>
    <ds:schemaRef ds:uri="http://schemas.microsoft.com/office/2006/metadata/properties"/>
    <ds:schemaRef ds:uri="b55d0ea5-8004-406e-9439-233dc2e1482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6b61d165-759e-4482-8fa0-2c7bfbf93bcc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EA96E4A-A488-4107-8E0C-DF642EA20CA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4152BAA-10DB-4494-9175-E83089ADC6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sharepoint/v3"/>
    <ds:schemaRef ds:uri="b55d0ea5-8004-406e-9439-233dc2e14821"/>
    <ds:schemaRef ds:uri="799af86e-ed29-4a16-b9d3-72d9af0cfc8c"/>
    <ds:schemaRef ds:uri="6b61d165-759e-4482-8fa0-2c7bfbf93b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476</Words>
  <Application>Microsoft Office PowerPoint</Application>
  <PresentationFormat>Bildschirmpräsentation (16:9)</PresentationFormat>
  <Paragraphs>79</Paragraphs>
  <Slides>12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Wingdings</vt:lpstr>
      <vt:lpstr>Benutzerdefiniertes Design</vt:lpstr>
      <vt:lpstr>Larissa</vt:lpstr>
      <vt:lpstr>Visio</vt:lpstr>
      <vt:lpstr>PowerPoint-Präsentation</vt:lpstr>
      <vt:lpstr>PowerPoint-Präsentation</vt:lpstr>
      <vt:lpstr>Aufgabenstellung</vt:lpstr>
      <vt:lpstr>Aufgabe - Zusammenfassung</vt:lpstr>
      <vt:lpstr>PowerPoint-Präsentation</vt:lpstr>
      <vt:lpstr>Details</vt:lpstr>
      <vt:lpstr>Details</vt:lpstr>
      <vt:lpstr>Details zum Nachschubauftrag</vt:lpstr>
      <vt:lpstr>PowerPoint-Präsentation</vt:lpstr>
      <vt:lpstr>PowerPoint-Präsentation</vt:lpstr>
      <vt:lpstr>Bewertung</vt:lpstr>
      <vt:lpstr>Tipps</vt:lpstr>
    </vt:vector>
  </TitlesOfParts>
  <Company>KNAPP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Pichler</dc:creator>
  <cp:lastModifiedBy>LOEFLER Mario</cp:lastModifiedBy>
  <cp:revision>361</cp:revision>
  <cp:lastPrinted>2016-04-07T08:55:00Z</cp:lastPrinted>
  <dcterms:created xsi:type="dcterms:W3CDTF">2014-01-16T12:36:18Z</dcterms:created>
  <dcterms:modified xsi:type="dcterms:W3CDTF">2018-03-15T07:16:41Z</dcterms:modified>
  <cp:contentStatus>Not Started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0x0101002F2D0A6FEC953E44B8BA28422DB1FCB8</vt:lpwstr>
  </property>
  <property fmtid="{D5CDD505-2E9C-101B-9397-08002B2CF9AE}" pid="3" name="TaxKeyword">
    <vt:lpwstr/>
  </property>
</Properties>
</file>