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36" r:id="rId1"/>
    <p:sldMasterId id="2147484450" r:id="rId2"/>
    <p:sldMasterId id="2147484452" r:id="rId3"/>
  </p:sldMasterIdLst>
  <p:notesMasterIdLst>
    <p:notesMasterId r:id="rId14"/>
  </p:notesMasterIdLst>
  <p:handoutMasterIdLst>
    <p:handoutMasterId r:id="rId15"/>
  </p:handoutMasterIdLst>
  <p:sldIdLst>
    <p:sldId id="256" r:id="rId4"/>
    <p:sldId id="559" r:id="rId5"/>
    <p:sldId id="551" r:id="rId6"/>
    <p:sldId id="550" r:id="rId7"/>
    <p:sldId id="554" r:id="rId8"/>
    <p:sldId id="558" r:id="rId9"/>
    <p:sldId id="555" r:id="rId10"/>
    <p:sldId id="557" r:id="rId11"/>
    <p:sldId id="556" r:id="rId12"/>
    <p:sldId id="552" r:id="rId13"/>
  </p:sldIdLst>
  <p:sldSz cx="9144000" cy="6858000" type="screen4x3"/>
  <p:notesSz cx="6858000" cy="9144000"/>
  <p:defaultTextStyle>
    <a:defPPr>
      <a:defRPr lang="it-IT"/>
    </a:defPPr>
    <a:lvl1pPr marL="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92D050"/>
    <a:srgbClr val="FF7600"/>
    <a:srgbClr val="76D6FF"/>
    <a:srgbClr val="FF9300"/>
    <a:srgbClr val="607D8B"/>
    <a:srgbClr val="9452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7" autoAdjust="0"/>
    <p:restoredTop sz="94803" autoAdjust="0"/>
  </p:normalViewPr>
  <p:slideViewPr>
    <p:cSldViewPr snapToGrid="0" snapToObjects="1">
      <p:cViewPr varScale="1">
        <p:scale>
          <a:sx n="69" d="100"/>
          <a:sy n="69" d="100"/>
        </p:scale>
        <p:origin x="82" y="3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54007-042D-B74C-B600-E65703EE92FA}" type="datetime1">
              <a:rPr lang="it-IT" smtClean="0"/>
              <a:pPr/>
              <a:t>28/05/2021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12072-9809-3B43-88E9-4578524D92CD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3732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C7A6E-8A0F-6045-894B-85D75C45CD11}" type="datetime1">
              <a:rPr lang="it-IT" smtClean="0"/>
              <a:pPr/>
              <a:t>28/05/2021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0F652-032C-1B4C-B2A5-FF8B5B286FDE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7816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F652-032C-1B4C-B2A5-FF8B5B286FD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86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C811A7E1-25D3-5B49-A0EB-0F7EF6FA4C86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2980462"/>
            <a:ext cx="9144001" cy="667512"/>
          </a:xfrm>
          <a:solidFill>
            <a:schemeClr val="bg1">
              <a:lumMod val="95000"/>
            </a:schemeClr>
          </a:solidFill>
          <a:effectLst/>
        </p:spPr>
        <p:txBody>
          <a:bodyPr vert="horz" lIns="130055" tIns="65028" rIns="130055" bIns="65028" rtlCol="0">
            <a:noAutofit/>
            <a:scene3d>
              <a:camera prst="orthographicFront"/>
              <a:lightRig rig="threePt" dir="t"/>
            </a:scene3d>
            <a:sp3d/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36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</a:t>
            </a:r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56FA37-7417-1949-AE60-D0DC0C1E73CC}"/>
              </a:ext>
            </a:extLst>
          </p:cNvPr>
          <p:cNvSpPr txBox="1"/>
          <p:nvPr userDrawn="1"/>
        </p:nvSpPr>
        <p:spPr>
          <a:xfrm>
            <a:off x="0" y="6544344"/>
            <a:ext cx="5883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789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0" i="0" kern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Laboratorio </a:t>
            </a:r>
            <a:r>
              <a:rPr lang="it-IT" sz="16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IoT@UniMiB</a:t>
            </a:r>
            <a:endParaRPr lang="it-IT" sz="1600" b="0" i="0" kern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6" y="430307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1930" indent="0">
              <a:buNone/>
              <a:defRPr sz="2596"/>
            </a:lvl2pPr>
            <a:lvl3pPr marL="843858" indent="0">
              <a:buNone/>
              <a:defRPr sz="2206"/>
            </a:lvl3pPr>
            <a:lvl4pPr marL="1265788" indent="0">
              <a:buNone/>
              <a:defRPr sz="1817"/>
            </a:lvl4pPr>
            <a:lvl5pPr marL="1687718" indent="0">
              <a:buNone/>
              <a:defRPr sz="1817"/>
            </a:lvl5pPr>
            <a:lvl6pPr marL="2109647" indent="0">
              <a:buNone/>
              <a:defRPr sz="1817"/>
            </a:lvl6pPr>
            <a:lvl7pPr marL="2531576" indent="0">
              <a:buNone/>
              <a:defRPr sz="1817"/>
            </a:lvl7pPr>
            <a:lvl8pPr marL="2953506" indent="0">
              <a:buNone/>
              <a:defRPr sz="1817"/>
            </a:lvl8pPr>
            <a:lvl9pPr marL="3375434" indent="0">
              <a:buNone/>
              <a:defRPr sz="1817"/>
            </a:lvl9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1" y="417513"/>
            <a:ext cx="1600200" cy="5708650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5" y="417513"/>
            <a:ext cx="6499225" cy="57086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130055" tIns="65028" rIns="130055" bIns="65028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843858" rtl="0" eaLnBrk="1" latinLnBrk="0" hangingPunct="1">
              <a:lnSpc>
                <a:spcPts val="5906"/>
              </a:lnSpc>
              <a:spcBef>
                <a:spcPct val="0"/>
              </a:spcBef>
              <a:buNone/>
              <a:defRPr sz="5516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8"/>
            <a:ext cx="8147304" cy="667512"/>
          </a:xfrm>
        </p:spPr>
        <p:txBody>
          <a:bodyPr vert="horz" lIns="130055" tIns="65028" rIns="130055" bIns="65028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011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dfdfgdgdf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Informatica Applicata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9E29E33-B620-47F9-BB04-8846C2A5AFCC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pPr/>
              <a:t>‹N›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>
                <a:solidFill>
                  <a:prstClr val="black"/>
                </a:solidFill>
              </a:rPr>
              <a:t>dfdfgdgdf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3824BD5-74F8-0346-9BA8-AD245096F01B}"/>
              </a:ext>
            </a:extLst>
          </p:cNvPr>
          <p:cNvSpPr/>
          <p:nvPr userDrawn="1"/>
        </p:nvSpPr>
        <p:spPr>
          <a:xfrm>
            <a:off x="1" y="1"/>
            <a:ext cx="9142883" cy="911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F2F45A1-ECBD-4042-A12C-BF6010FB30B8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8"/>
            <a:ext cx="9142883" cy="667190"/>
          </a:xfrm>
        </p:spPr>
        <p:txBody>
          <a:bodyPr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0052"/>
            <a:ext cx="9143999" cy="542824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2832" y="6627478"/>
            <a:ext cx="641664" cy="224557"/>
          </a:xfrm>
        </p:spPr>
        <p:txBody>
          <a:bodyPr/>
          <a:lstStyle>
            <a:lvl1pPr>
              <a:defRPr lang="en-GB" sz="1000" b="0" i="0" kern="120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it-IT" smtClean="0"/>
              <a:pPr/>
              <a:t>‹N›</a:t>
            </a:fld>
            <a:endParaRPr lang="it-IT" dirty="0" err="1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73F9A49-B784-0848-AC8E-0C277F0894E2}"/>
              </a:ext>
            </a:extLst>
          </p:cNvPr>
          <p:cNvGrpSpPr/>
          <p:nvPr userDrawn="1"/>
        </p:nvGrpSpPr>
        <p:grpSpPr>
          <a:xfrm>
            <a:off x="0" y="887550"/>
            <a:ext cx="9142884" cy="25304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512D2EF4-69A8-4640-BD8E-B1431CF1B916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rgbClr val="607D8B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8E5CD1FB-710F-CB4A-A28C-570AA0C74A0F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CDC31BD8-E483-2C4C-8AF3-43D7EEA39EC6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7A41DEB-B10F-EE48-A27C-779966060F25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BF9957BA-4D65-444D-AA32-5623D566BB67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0CC6A260-04F4-8B4F-8BED-50D674F72E3F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1E0A278C-308C-034E-89FE-ECA8B4AF971C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FA9A6550-217C-3A46-84FA-27D859858499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65804A6A-D33B-8248-AE60-F25B24B47E0C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egnaposto contenuto 30">
            <a:extLst>
              <a:ext uri="{FF2B5EF4-FFF2-40B4-BE49-F238E27FC236}">
                <a16:creationId xmlns:a16="http://schemas.microsoft.com/office/drawing/2014/main" id="{FC58345A-7B2F-764E-BAAB-B86F6A00E8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62107"/>
            <a:ext cx="9144001" cy="325443"/>
          </a:xfrm>
        </p:spPr>
        <p:txBody>
          <a:bodyPr>
            <a:noAutofit/>
          </a:bodyPr>
          <a:lstStyle>
            <a:lvl1pPr marL="0" indent="0">
              <a:buNone/>
              <a:defRPr sz="1687" b="0" i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Modifica gli stili del testo dello </a:t>
            </a:r>
            <a:r>
              <a:rPr lang="it-IT" dirty="0" err="1"/>
              <a:t>schemalivello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3652267" cy="128767"/>
          </a:xfrm>
        </p:spPr>
        <p:txBody>
          <a:bodyPr/>
          <a:lstStyle>
            <a:lvl1pPr>
              <a:defRPr lang="it-IT" sz="10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it-IT" dirty="0"/>
              <a:t>Team </a:t>
            </a:r>
            <a:r>
              <a:rPr lang="it-IT" dirty="0" err="1"/>
              <a:t>xxxx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6" y="4343400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5906"/>
              </a:lnSpc>
              <a:defRPr sz="5516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6" y="5688107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6" y="1774827"/>
            <a:ext cx="8147050" cy="1873250"/>
          </a:xfrm>
        </p:spPr>
        <p:txBody>
          <a:bodyPr anchor="b" anchorCtr="0"/>
          <a:lstStyle>
            <a:lvl1pPr algn="ctr">
              <a:defRPr sz="5516" b="0" cap="none" baseline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6" y="3654521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1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21930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2pPr>
            <a:lvl3pPr marL="84385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3pPr>
            <a:lvl4pPr marL="126578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4pPr>
            <a:lvl5pPr marL="168771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5pPr>
            <a:lvl6pPr marL="2109647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6pPr>
            <a:lvl7pPr marL="253157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7pPr>
            <a:lvl8pPr marL="295350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8pPr>
            <a:lvl9pPr marL="3375434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6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4"/>
            <a:ext cx="3840480" cy="5722751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817"/>
            </a:lvl2pPr>
            <a:lvl3pPr>
              <a:defRPr sz="1817"/>
            </a:lvl3pPr>
            <a:lvl4pPr>
              <a:defRPr sz="1817"/>
            </a:lvl4pPr>
            <a:lvl5pPr>
              <a:defRPr sz="1817"/>
            </a:lvl5pPr>
            <a:lvl6pPr>
              <a:defRPr sz="1817"/>
            </a:lvl6pPr>
            <a:lvl7pPr>
              <a:defRPr sz="1817"/>
            </a:lvl7pPr>
            <a:lvl8pPr>
              <a:defRPr sz="1817"/>
            </a:lvl8pPr>
            <a:lvl9pPr>
              <a:defRPr sz="181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643" y="215358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974617"/>
            <a:ext cx="8147051" cy="5151547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marR="0" indent="0" algn="l" defTabSz="421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UNIMIB-TTC: Elementi di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3309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l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dfdfgdgdf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60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</p:sldLayoutIdLst>
  <p:hf hdr="0" dt="0"/>
  <p:txStyles>
    <p:titleStyle>
      <a:lvl1pPr algn="ctr" defTabSz="843858" rtl="0" eaLnBrk="1" latinLnBrk="0" hangingPunct="1">
        <a:spcBef>
          <a:spcPct val="0"/>
        </a:spcBef>
        <a:buNone/>
        <a:defRPr sz="46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246110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171509"/>
            <a:ext cx="8147051" cy="4954655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475" y="6356352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" name="Connettore 1 7"/>
          <p:cNvCxnSpPr/>
          <p:nvPr userDrawn="1"/>
        </p:nvCxnSpPr>
        <p:spPr>
          <a:xfrm flipV="1">
            <a:off x="3564069" y="925393"/>
            <a:ext cx="2126626" cy="0"/>
          </a:xfrm>
          <a:prstGeom prst="line">
            <a:avLst/>
          </a:prstGeom>
          <a:ln w="25400" cap="flat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29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C98FF344-0FAD-1047-9843-5F2B70FF8CA9}"/>
              </a:ext>
            </a:extLst>
          </p:cNvPr>
          <p:cNvSpPr/>
          <p:nvPr/>
        </p:nvSpPr>
        <p:spPr>
          <a:xfrm>
            <a:off x="0" y="3814226"/>
            <a:ext cx="9143999" cy="3043774"/>
          </a:xfrm>
          <a:prstGeom prst="rect">
            <a:avLst/>
          </a:prstGeom>
          <a:solidFill>
            <a:srgbClr val="607D8B">
              <a:alpha val="10000"/>
            </a:srgbClr>
          </a:solidFill>
          <a:ln w="381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71CCC370-B9CF-9940-90C6-DBDC538E547F}"/>
              </a:ext>
            </a:extLst>
          </p:cNvPr>
          <p:cNvSpPr/>
          <p:nvPr/>
        </p:nvSpPr>
        <p:spPr>
          <a:xfrm>
            <a:off x="0" y="3332179"/>
            <a:ext cx="9144000" cy="482046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14310" y="199900"/>
            <a:ext cx="8375080" cy="1292783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4282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Laboratorio</a:t>
            </a:r>
            <a:r>
              <a:rPr lang="en-GB" sz="4282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IoT </a:t>
            </a:r>
          </a:p>
          <a:p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1557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Prof. Paolo </a:t>
            </a:r>
            <a:r>
              <a:rPr lang="en-GB" sz="1557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Napoletano</a:t>
            </a:r>
            <a:endParaRPr lang="en-GB" sz="1557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908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a.a.</a:t>
            </a:r>
            <a:r>
              <a:rPr lang="en-GB" sz="90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2020/2021</a:t>
            </a:r>
            <a:endParaRPr lang="en-GB" sz="908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3EBA47E-D29F-1049-963B-A6B5C8653CF2}"/>
              </a:ext>
            </a:extLst>
          </p:cNvPr>
          <p:cNvGrpSpPr/>
          <p:nvPr/>
        </p:nvGrpSpPr>
        <p:grpSpPr>
          <a:xfrm>
            <a:off x="0" y="910288"/>
            <a:ext cx="9144000" cy="45719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74C00B70-5CE3-C641-9BB0-2987E092D459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34E8A19-6C83-2040-A575-42E5B26AED8C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8F317565-4021-E246-8835-B4248A009CFF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300C4E6D-1038-E245-8060-5224CAD9BCA3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37F7D7F7-D37C-B64A-8D10-2C93992D04A4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4DADC528-332A-2B41-80B3-0085C3576C91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69F33A8D-8E6F-4B4D-85F7-C7684206C77E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C3D87A2A-FA03-594A-B52B-AF52BB839CB5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9CB3141F-CC37-E941-B6E9-748F8391EBFA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Rettangolo 36">
            <a:extLst>
              <a:ext uri="{FF2B5EF4-FFF2-40B4-BE49-F238E27FC236}">
                <a16:creationId xmlns:a16="http://schemas.microsoft.com/office/drawing/2014/main" id="{8A5DED7C-40C4-B74C-9AC4-77789BAD08AC}"/>
              </a:ext>
            </a:extLst>
          </p:cNvPr>
          <p:cNvSpPr/>
          <p:nvPr/>
        </p:nvSpPr>
        <p:spPr>
          <a:xfrm>
            <a:off x="474167" y="3292950"/>
            <a:ext cx="8254493" cy="1549455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311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Ambient temperature monitoring</a:t>
            </a:r>
          </a:p>
          <a:p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914400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Team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Davide Rendina 830730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Andrei Gabriel </a:t>
            </a:r>
            <a:r>
              <a:rPr lang="it-IT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Taraboi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829904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Sviluppi</a:t>
            </a:r>
            <a:r>
              <a:rPr lang="en-US" dirty="0"/>
              <a:t> </a:t>
            </a:r>
            <a:r>
              <a:rPr lang="en-US" dirty="0" err="1"/>
              <a:t>futuri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Utilizzo</a:t>
            </a:r>
            <a:r>
              <a:rPr lang="en-US" dirty="0"/>
              <a:t> di MySQL per </a:t>
            </a:r>
            <a:r>
              <a:rPr lang="en-US" dirty="0" err="1"/>
              <a:t>recuperare</a:t>
            </a:r>
            <a:r>
              <a:rPr lang="en-US" dirty="0"/>
              <a:t> lo </a:t>
            </a:r>
            <a:r>
              <a:rPr lang="en-US" dirty="0" err="1"/>
              <a:t>stato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dopo un crash del server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Fornire</a:t>
            </a:r>
            <a:r>
              <a:rPr lang="en-US" dirty="0"/>
              <a:t> </a:t>
            </a:r>
            <a:r>
              <a:rPr lang="en-US" dirty="0" err="1"/>
              <a:t>un’interfaccia</a:t>
            </a:r>
            <a:r>
              <a:rPr lang="en-US" dirty="0"/>
              <a:t> ai </a:t>
            </a:r>
            <a:r>
              <a:rPr lang="en-US" dirty="0" err="1"/>
              <a:t>dispositivi</a:t>
            </a:r>
            <a:r>
              <a:rPr lang="en-US" dirty="0"/>
              <a:t> per </a:t>
            </a:r>
            <a:r>
              <a:rPr lang="en-US" dirty="0" err="1"/>
              <a:t>inserire</a:t>
            </a:r>
            <a:r>
              <a:rPr lang="en-US" dirty="0"/>
              <a:t> le </a:t>
            </a:r>
            <a:r>
              <a:rPr lang="en-US" dirty="0" err="1"/>
              <a:t>credenziali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accende</a:t>
            </a:r>
            <a:r>
              <a:rPr lang="en-US" dirty="0"/>
              <a:t> un </a:t>
            </a:r>
            <a:r>
              <a:rPr lang="en-US" dirty="0" err="1"/>
              <a:t>dispositivo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10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Results, Discussion, conclusion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6249971" cy="128767"/>
          </a:xfrm>
        </p:spPr>
        <p:txBody>
          <a:bodyPr/>
          <a:lstStyle/>
          <a:p>
            <a:r>
              <a:rPr lang="it-IT" dirty="0"/>
              <a:t>Davide Rendina 830730, Andrei Gabriel </a:t>
            </a:r>
            <a:r>
              <a:rPr lang="it-IT" dirty="0" err="1"/>
              <a:t>Taraboi</a:t>
            </a:r>
            <a:r>
              <a:rPr lang="it-IT" dirty="0"/>
              <a:t> 829904  - 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400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/>
              <a:t>Materiale</a:t>
            </a:r>
            <a:r>
              <a:rPr lang="en-US" sz="2000" dirty="0"/>
              <a:t> </a:t>
            </a:r>
            <a:r>
              <a:rPr lang="en-US" sz="2000" dirty="0" err="1"/>
              <a:t>utilizzato</a:t>
            </a:r>
            <a:r>
              <a:rPr lang="en-US" sz="2000" dirty="0"/>
              <a:t> (A)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/>
              <a:t>Struttura</a:t>
            </a:r>
            <a:r>
              <a:rPr lang="en-US" sz="2000" dirty="0"/>
              <a:t> del Sistema (</a:t>
            </a:r>
            <a:r>
              <a:rPr lang="en-US" sz="2000" dirty="0" err="1"/>
              <a:t>diagramma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mostra</a:t>
            </a:r>
            <a:r>
              <a:rPr lang="en-US" sz="2000" dirty="0"/>
              <a:t> il main e I device) + </a:t>
            </a:r>
            <a:r>
              <a:rPr lang="en-US" sz="2000" dirty="0" err="1"/>
              <a:t>funzionamento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dispositive e del database (A)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noProof="1"/>
              <a:t>Interfaccia web + last will (A)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/>
              <a:t>Mostrare</a:t>
            </a:r>
            <a:r>
              <a:rPr lang="en-US" sz="2000" dirty="0"/>
              <a:t> I JSON e </a:t>
            </a:r>
            <a:r>
              <a:rPr lang="en-US" sz="2000" dirty="0" err="1"/>
              <a:t>descrivere</a:t>
            </a:r>
            <a:r>
              <a:rPr lang="en-US" sz="2000" dirty="0"/>
              <a:t> il </a:t>
            </a:r>
            <a:r>
              <a:rPr lang="en-US" sz="2000" dirty="0" err="1"/>
              <a:t>protocollo</a:t>
            </a:r>
            <a:r>
              <a:rPr lang="en-US" sz="2000" dirty="0"/>
              <a:t> di discovery (D)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/>
              <a:t>Mostrare</a:t>
            </a:r>
            <a:r>
              <a:rPr lang="en-US" sz="2000" dirty="0"/>
              <a:t> I topic MQTT (D)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noProof="1"/>
              <a:t>Conclusioni (D)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2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8559538" cy="128767"/>
          </a:xfrm>
        </p:spPr>
        <p:txBody>
          <a:bodyPr/>
          <a:lstStyle/>
          <a:p>
            <a:r>
              <a:rPr lang="it-IT" dirty="0"/>
              <a:t>Davide Rendina 830730, Andrei Gabriel </a:t>
            </a:r>
            <a:r>
              <a:rPr lang="it-IT" dirty="0" err="1"/>
              <a:t>Taraboi</a:t>
            </a:r>
            <a:r>
              <a:rPr lang="it-IT" dirty="0"/>
              <a:t> 829904  - 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863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Sistema per la </a:t>
            </a:r>
            <a:r>
              <a:rPr lang="en-US" sz="1600" dirty="0" err="1"/>
              <a:t>gestione</a:t>
            </a:r>
            <a:r>
              <a:rPr lang="en-US" sz="1600" dirty="0"/>
              <a:t> </a:t>
            </a:r>
            <a:r>
              <a:rPr lang="en-US" sz="1600" dirty="0" err="1"/>
              <a:t>automatica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dispositive di </a:t>
            </a:r>
            <a:r>
              <a:rPr lang="en-US" sz="1600" dirty="0" err="1"/>
              <a:t>temperatura</a:t>
            </a:r>
            <a:r>
              <a:rPr lang="en-US" sz="1600" dirty="0"/>
              <a:t> in un </a:t>
            </a:r>
            <a:r>
              <a:rPr lang="en-US" sz="1600" dirty="0" err="1"/>
              <a:t>ambiente</a:t>
            </a:r>
            <a:r>
              <a:rPr lang="en-US" sz="1600" dirty="0"/>
              <a:t> (es. Bar)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/>
              <a:t>Utilizzo</a:t>
            </a:r>
            <a:r>
              <a:rPr lang="en-US" sz="1600" dirty="0"/>
              <a:t> di MQTT per la </a:t>
            </a:r>
            <a:r>
              <a:rPr lang="en-US" sz="1600" dirty="0" err="1"/>
              <a:t>gestione</a:t>
            </a:r>
            <a:r>
              <a:rPr lang="en-US" sz="1600" dirty="0"/>
              <a:t>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comunicazione</a:t>
            </a:r>
            <a:r>
              <a:rPr lang="en-US" sz="1600" dirty="0"/>
              <a:t> </a:t>
            </a:r>
            <a:r>
              <a:rPr lang="en-US" sz="1600" dirty="0" err="1"/>
              <a:t>tra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device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/>
              <a:t>Autoconfigurazione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dispositivi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collegano</a:t>
            </a:r>
            <a:r>
              <a:rPr lang="en-US" sz="1600" dirty="0"/>
              <a:t> </a:t>
            </a:r>
            <a:r>
              <a:rPr lang="en-US" sz="1600" dirty="0" err="1"/>
              <a:t>alla</a:t>
            </a:r>
            <a:r>
              <a:rPr lang="en-US" sz="1600" dirty="0"/>
              <a:t> rete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/>
              <a:t>Utilizzo</a:t>
            </a:r>
            <a:r>
              <a:rPr lang="en-US" sz="1600" dirty="0"/>
              <a:t> di JSON per </a:t>
            </a:r>
            <a:r>
              <a:rPr lang="en-US" sz="1600" dirty="0" err="1"/>
              <a:t>gestire</a:t>
            </a:r>
            <a:r>
              <a:rPr lang="en-US" sz="1600" dirty="0"/>
              <a:t> la </a:t>
            </a:r>
            <a:r>
              <a:rPr lang="en-US" sz="1600" dirty="0" err="1"/>
              <a:t>comunicazione</a:t>
            </a:r>
            <a:r>
              <a:rPr lang="en-US" sz="1600" dirty="0"/>
              <a:t> </a:t>
            </a:r>
            <a:r>
              <a:rPr lang="en-US" sz="1600" dirty="0" err="1"/>
              <a:t>tra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device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1600" dirty="0"/>
              <a:t>Interfaccia web dinamica, in grado di mostrare i dispositivi attualmente collegati e le loro caratteristiche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3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8559538" cy="128767"/>
          </a:xfrm>
        </p:spPr>
        <p:txBody>
          <a:bodyPr/>
          <a:lstStyle/>
          <a:p>
            <a:r>
              <a:rPr lang="it-IT" dirty="0"/>
              <a:t>Davide Rendina 830730, Andrei Gabriel </a:t>
            </a:r>
            <a:r>
              <a:rPr lang="it-IT" dirty="0" err="1"/>
              <a:t>Taraboi</a:t>
            </a:r>
            <a:r>
              <a:rPr lang="it-IT" dirty="0"/>
              <a:t> 829904  - 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511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2x </a:t>
            </a:r>
            <a:r>
              <a:rPr lang="en-US" dirty="0" err="1"/>
              <a:t>NodeMCU</a:t>
            </a:r>
            <a:endParaRPr lang="en-US" dirty="0"/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1x </a:t>
            </a:r>
            <a:r>
              <a:rPr lang="en-US" dirty="0" err="1"/>
              <a:t>Sensore</a:t>
            </a:r>
            <a:r>
              <a:rPr lang="en-US" dirty="0"/>
              <a:t> DHT11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1x Display LCD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2x </a:t>
            </a:r>
            <a:r>
              <a:rPr lang="en-US" dirty="0" err="1"/>
              <a:t>Sensore</a:t>
            </a:r>
            <a:r>
              <a:rPr lang="en-US" dirty="0"/>
              <a:t> di tilt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2x LED (</a:t>
            </a:r>
            <a:r>
              <a:rPr lang="en-US" dirty="0" err="1"/>
              <a:t>giallo</a:t>
            </a:r>
            <a:r>
              <a:rPr lang="en-US" dirty="0"/>
              <a:t> e rosso)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3x </a:t>
            </a:r>
            <a:r>
              <a:rPr lang="en-US" dirty="0" err="1"/>
              <a:t>Resistenze</a:t>
            </a:r>
            <a:r>
              <a:rPr lang="en-US" dirty="0"/>
              <a:t> (2 da 20</a:t>
            </a:r>
            <a:r>
              <a:rPr lang="it-IT" dirty="0">
                <a:solidFill>
                  <a:srgbClr val="4D5156"/>
                </a:solidFill>
                <a:latin typeface="arial" panose="020B0604020202020204" pitchFamily="34" charset="0"/>
              </a:rPr>
              <a:t>0</a:t>
            </a:r>
            <a:r>
              <a:rPr lang="el-G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Ω</a:t>
            </a:r>
            <a:r>
              <a:rPr lang="en-US" dirty="0"/>
              <a:t>, 1 da 10</a:t>
            </a:r>
            <a:r>
              <a:rPr lang="it-IT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l-G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Ω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4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of the ingredients employed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5646656" cy="202798"/>
          </a:xfrm>
        </p:spPr>
        <p:txBody>
          <a:bodyPr/>
          <a:lstStyle/>
          <a:p>
            <a:r>
              <a:rPr lang="it-IT" dirty="0"/>
              <a:t>Davide Rendina 830730, Andrei Gabriel </a:t>
            </a:r>
            <a:r>
              <a:rPr lang="it-IT" dirty="0" err="1"/>
              <a:t>Taraboi</a:t>
            </a:r>
            <a:r>
              <a:rPr lang="it-IT" dirty="0"/>
              <a:t> 829904  - 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077EE02-C777-4168-9140-301183C6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87" y="3223157"/>
            <a:ext cx="7924026" cy="30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6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structure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5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structure of the system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6609356" cy="128767"/>
          </a:xfrm>
        </p:spPr>
        <p:txBody>
          <a:bodyPr/>
          <a:lstStyle/>
          <a:p>
            <a:r>
              <a:rPr lang="it-IT" dirty="0"/>
              <a:t>Davide Rendina 830730, Andrei Gabriel </a:t>
            </a:r>
            <a:r>
              <a:rPr lang="it-IT" dirty="0" err="1"/>
              <a:t>Taraboi</a:t>
            </a:r>
            <a:r>
              <a:rPr lang="it-IT" dirty="0"/>
              <a:t> 829904  - 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20" name="Segnaposto contenuto 19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A6737974-87F5-49DB-8BA1-B3D3F4478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792" y="1229297"/>
            <a:ext cx="8065297" cy="4793013"/>
          </a:xfrm>
        </p:spPr>
      </p:pic>
    </p:spTree>
    <p:extLst>
      <p:ext uri="{BB962C8B-B14F-4D97-AF65-F5344CB8AC3E}">
        <p14:creationId xmlns:p14="http://schemas.microsoft.com/office/powerpoint/2010/main" val="246988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6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web page for managing system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6609356" cy="128767"/>
          </a:xfrm>
        </p:spPr>
        <p:txBody>
          <a:bodyPr/>
          <a:lstStyle/>
          <a:p>
            <a:r>
              <a:rPr lang="it-IT" dirty="0"/>
              <a:t>Davide Rendina 830730, Andrei Gabriel </a:t>
            </a:r>
            <a:r>
              <a:rPr lang="it-IT" dirty="0" err="1"/>
              <a:t>Taraboi</a:t>
            </a:r>
            <a:r>
              <a:rPr lang="it-IT" dirty="0"/>
              <a:t> 829904  - 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2B729257-E1E3-4F27-8EF9-AEFBDE01F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15" y="1229297"/>
            <a:ext cx="8851770" cy="4721918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7AF0CC2-B552-42A6-9BF8-F05471D94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5" y="1309088"/>
            <a:ext cx="8851771" cy="456233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E57E709F-CF4C-4B9C-A1FC-4225A71AA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96" y="1205065"/>
            <a:ext cx="8851212" cy="512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4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Sistema per la </a:t>
            </a:r>
            <a:r>
              <a:rPr lang="en-US" sz="2000" dirty="0" err="1"/>
              <a:t>gestione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temperatura</a:t>
            </a:r>
            <a:r>
              <a:rPr lang="en-US" sz="2000" dirty="0"/>
              <a:t> di un </a:t>
            </a:r>
            <a:r>
              <a:rPr lang="en-US" sz="2000" dirty="0" err="1"/>
              <a:t>ambiente</a:t>
            </a:r>
            <a:r>
              <a:rPr lang="en-US" sz="2000" dirty="0"/>
              <a:t>,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lavora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4 </a:t>
            </a:r>
            <a:r>
              <a:rPr lang="en-US" sz="2000" dirty="0" err="1"/>
              <a:t>soglie</a:t>
            </a:r>
            <a:r>
              <a:rPr lang="en-US" sz="2000" dirty="0"/>
              <a:t> per </a:t>
            </a:r>
            <a:r>
              <a:rPr lang="en-US" sz="2000" dirty="0" err="1"/>
              <a:t>accendere</a:t>
            </a:r>
            <a:r>
              <a:rPr lang="en-US" sz="2000" dirty="0"/>
              <a:t> </a:t>
            </a:r>
            <a:r>
              <a:rPr lang="en-US" sz="2000" dirty="0" err="1"/>
              <a:t>riscaldamento</a:t>
            </a:r>
            <a:r>
              <a:rPr lang="en-US" sz="2000" dirty="0"/>
              <a:t>, aria </a:t>
            </a:r>
            <a:r>
              <a:rPr lang="en-US" sz="2000" dirty="0" err="1"/>
              <a:t>condizionata</a:t>
            </a:r>
            <a:r>
              <a:rPr lang="en-US" sz="2000" dirty="0"/>
              <a:t> </a:t>
            </a:r>
            <a:r>
              <a:rPr lang="en-US" sz="2000" dirty="0" err="1"/>
              <a:t>oppure</a:t>
            </a:r>
            <a:r>
              <a:rPr lang="en-US" sz="2000" dirty="0"/>
              <a:t> </a:t>
            </a:r>
            <a:r>
              <a:rPr lang="en-US" sz="2000" dirty="0" err="1"/>
              <a:t>deumidificatore</a:t>
            </a:r>
            <a:r>
              <a:rPr lang="en-US" sz="20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Tilt sensor </a:t>
            </a:r>
            <a:r>
              <a:rPr lang="en-US" sz="2000" dirty="0" err="1"/>
              <a:t>utilizzato</a:t>
            </a:r>
            <a:r>
              <a:rPr lang="en-US" sz="2000" dirty="0"/>
              <a:t> per </a:t>
            </a:r>
            <a:r>
              <a:rPr lang="en-US" sz="2000" dirty="0" err="1"/>
              <a:t>capire</a:t>
            </a:r>
            <a:r>
              <a:rPr lang="en-US" sz="2000" dirty="0"/>
              <a:t> se la </a:t>
            </a:r>
            <a:r>
              <a:rPr lang="en-US" sz="2000" dirty="0" err="1"/>
              <a:t>finestra</a:t>
            </a:r>
            <a:r>
              <a:rPr lang="en-US" sz="2000" dirty="0"/>
              <a:t> è </a:t>
            </a:r>
            <a:r>
              <a:rPr lang="en-US" sz="2000" dirty="0" err="1"/>
              <a:t>aperta</a:t>
            </a:r>
            <a:r>
              <a:rPr lang="en-US" sz="2000" dirty="0"/>
              <a:t> </a:t>
            </a:r>
            <a:r>
              <a:rPr lang="en-US" sz="2000" dirty="0" err="1"/>
              <a:t>oppure</a:t>
            </a:r>
            <a:r>
              <a:rPr lang="en-US" sz="2000" dirty="0"/>
              <a:t> </a:t>
            </a:r>
            <a:r>
              <a:rPr lang="en-US" sz="2000" dirty="0" err="1"/>
              <a:t>chiusa</a:t>
            </a:r>
            <a:r>
              <a:rPr lang="en-US" sz="2000" dirty="0"/>
              <a:t>. Alert (LED </a:t>
            </a:r>
            <a:r>
              <a:rPr lang="en-US" sz="2000" dirty="0" err="1"/>
              <a:t>giallo</a:t>
            </a:r>
            <a:r>
              <a:rPr lang="en-US" sz="2000" dirty="0"/>
              <a:t>) se </a:t>
            </a:r>
            <a:r>
              <a:rPr lang="en-US" sz="2000" dirty="0" err="1"/>
              <a:t>risulta</a:t>
            </a:r>
            <a:r>
              <a:rPr lang="en-US" sz="2000" dirty="0"/>
              <a:t> </a:t>
            </a:r>
            <a:r>
              <a:rPr lang="en-US" sz="2000" dirty="0" err="1"/>
              <a:t>aperta</a:t>
            </a:r>
            <a:r>
              <a:rPr lang="en-US" sz="2000" dirty="0"/>
              <a:t> </a:t>
            </a:r>
            <a:r>
              <a:rPr lang="en-US" sz="2000" dirty="0" err="1"/>
              <a:t>mentre</a:t>
            </a:r>
            <a:r>
              <a:rPr lang="en-US" sz="2000" dirty="0"/>
              <a:t> è </a:t>
            </a:r>
            <a:r>
              <a:rPr lang="en-US" sz="2000" dirty="0" err="1"/>
              <a:t>acceso</a:t>
            </a:r>
            <a:r>
              <a:rPr lang="en-US" sz="2000" dirty="0"/>
              <a:t>/</a:t>
            </a:r>
            <a:r>
              <a:rPr lang="en-US" sz="2000" dirty="0" err="1"/>
              <a:t>bisogna</a:t>
            </a:r>
            <a:r>
              <a:rPr lang="en-US" sz="2000" dirty="0"/>
              <a:t> </a:t>
            </a:r>
            <a:r>
              <a:rPr lang="en-US" sz="2000" dirty="0" err="1"/>
              <a:t>accendere</a:t>
            </a:r>
            <a:r>
              <a:rPr lang="en-US" sz="2000" dirty="0"/>
              <a:t> un </a:t>
            </a:r>
            <a:r>
              <a:rPr lang="en-US" sz="2000" dirty="0" err="1"/>
              <a:t>dispositivo</a:t>
            </a:r>
            <a:r>
              <a:rPr lang="en-US" sz="2000" dirty="0"/>
              <a:t> di </a:t>
            </a:r>
            <a:r>
              <a:rPr lang="en-US" sz="2000" dirty="0" err="1"/>
              <a:t>temperatura</a:t>
            </a:r>
            <a:r>
              <a:rPr lang="en-US" sz="2000" dirty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Display LCD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mostra</a:t>
            </a:r>
            <a:r>
              <a:rPr lang="en-US" sz="2000" dirty="0"/>
              <a:t> 1)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ultimi</a:t>
            </a:r>
            <a:r>
              <a:rPr lang="en-US" sz="2000" dirty="0"/>
              <a:t> </a:t>
            </a:r>
            <a:r>
              <a:rPr lang="en-US" sz="2000" dirty="0" err="1"/>
              <a:t>valori</a:t>
            </a:r>
            <a:r>
              <a:rPr lang="en-US" sz="2000" dirty="0"/>
              <a:t> </a:t>
            </a:r>
            <a:r>
              <a:rPr lang="en-US" sz="2000" dirty="0" err="1"/>
              <a:t>rilevati</a:t>
            </a:r>
            <a:r>
              <a:rPr lang="en-US" sz="2000" dirty="0"/>
              <a:t> </a:t>
            </a:r>
            <a:r>
              <a:rPr lang="en-US" sz="2000" dirty="0" err="1"/>
              <a:t>dai</a:t>
            </a:r>
            <a:r>
              <a:rPr lang="en-US" sz="2000" dirty="0"/>
              <a:t> </a:t>
            </a:r>
            <a:r>
              <a:rPr lang="en-US" sz="2000" dirty="0" err="1"/>
              <a:t>sensori</a:t>
            </a:r>
            <a:r>
              <a:rPr lang="en-US" sz="2000" dirty="0"/>
              <a:t> </a:t>
            </a:r>
            <a:r>
              <a:rPr lang="en-US" sz="2000" dirty="0" err="1"/>
              <a:t>oppure</a:t>
            </a:r>
            <a:r>
              <a:rPr lang="en-US" sz="2000" dirty="0"/>
              <a:t> 2) lo </a:t>
            </a:r>
            <a:r>
              <a:rPr lang="en-US" sz="2000" dirty="0" err="1"/>
              <a:t>stato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dispostivi</a:t>
            </a:r>
            <a:r>
              <a:rPr lang="en-US" sz="2000" dirty="0"/>
              <a:t> di </a:t>
            </a:r>
            <a:r>
              <a:rPr lang="en-US" sz="2000" dirty="0" err="1"/>
              <a:t>temperatura</a:t>
            </a:r>
            <a:r>
              <a:rPr lang="en-US" sz="2000" dirty="0"/>
              <a:t> (ON/OFF). Il </a:t>
            </a:r>
            <a:r>
              <a:rPr lang="en-US" sz="2000" dirty="0" err="1"/>
              <a:t>bottone</a:t>
            </a:r>
            <a:r>
              <a:rPr lang="en-US" sz="2000" dirty="0"/>
              <a:t> </a:t>
            </a:r>
            <a:r>
              <a:rPr lang="en-US" sz="2000" dirty="0" err="1"/>
              <a:t>controlla</a:t>
            </a:r>
            <a:r>
              <a:rPr lang="en-US" sz="2000" dirty="0"/>
              <a:t> quale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mostrare</a:t>
            </a:r>
            <a:r>
              <a:rPr lang="en-US" sz="20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Alert in </a:t>
            </a:r>
            <a:r>
              <a:rPr lang="en-US" sz="2000" dirty="0" err="1"/>
              <a:t>caso</a:t>
            </a:r>
            <a:r>
              <a:rPr lang="en-US" sz="2000" dirty="0"/>
              <a:t> di </a:t>
            </a:r>
            <a:r>
              <a:rPr lang="en-US" sz="2000" dirty="0" err="1"/>
              <a:t>caduta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connessione</a:t>
            </a:r>
            <a:r>
              <a:rPr lang="en-US" sz="2000" dirty="0"/>
              <a:t> </a:t>
            </a:r>
            <a:r>
              <a:rPr lang="en-US" sz="2000" dirty="0" err="1"/>
              <a:t>Wifi</a:t>
            </a:r>
            <a:r>
              <a:rPr lang="en-US" sz="2000" dirty="0"/>
              <a:t> (led rosso)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/>
              <a:t>Letture</a:t>
            </a:r>
            <a:r>
              <a:rPr lang="en-US" sz="2000" dirty="0"/>
              <a:t> </a:t>
            </a:r>
            <a:r>
              <a:rPr lang="en-US" sz="2000" dirty="0" err="1"/>
              <a:t>ogni</a:t>
            </a:r>
            <a:r>
              <a:rPr lang="en-US" sz="2000" dirty="0"/>
              <a:t> 30min e </a:t>
            </a:r>
            <a:r>
              <a:rPr lang="en-US" sz="2000" dirty="0" err="1"/>
              <a:t>salvataggio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InfluxDB</a:t>
            </a:r>
            <a:r>
              <a:rPr lang="en-US" sz="2000" dirty="0"/>
              <a:t>, dove è </a:t>
            </a:r>
            <a:r>
              <a:rPr lang="en-US" sz="2000" dirty="0" err="1"/>
              <a:t>presente</a:t>
            </a:r>
            <a:r>
              <a:rPr lang="en-US" sz="2000" dirty="0"/>
              <a:t> </a:t>
            </a:r>
            <a:r>
              <a:rPr lang="en-US" sz="2000" dirty="0" err="1"/>
              <a:t>anche</a:t>
            </a:r>
            <a:r>
              <a:rPr lang="en-US" sz="2000" dirty="0"/>
              <a:t> una dashboard.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/>
              <a:t>Controllo</a:t>
            </a:r>
            <a:r>
              <a:rPr lang="en-US" sz="2000" dirty="0"/>
              <a:t> del </a:t>
            </a:r>
            <a:r>
              <a:rPr lang="en-US" sz="2000" dirty="0" err="1"/>
              <a:t>sensore</a:t>
            </a:r>
            <a:r>
              <a:rPr lang="en-US" sz="2000" dirty="0"/>
              <a:t> di tilt </a:t>
            </a:r>
            <a:r>
              <a:rPr lang="en-US" sz="2000" dirty="0" err="1"/>
              <a:t>ogni</a:t>
            </a:r>
            <a:r>
              <a:rPr lang="en-US" sz="2000" dirty="0"/>
              <a:t> 10min.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7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8559538" cy="128767"/>
          </a:xfrm>
        </p:spPr>
        <p:txBody>
          <a:bodyPr/>
          <a:lstStyle/>
          <a:p>
            <a:r>
              <a:rPr lang="it-IT" dirty="0"/>
              <a:t>Davide Rendina 830730, Andrei Gabriel </a:t>
            </a:r>
            <a:r>
              <a:rPr lang="it-IT" dirty="0" err="1"/>
              <a:t>Taraboi</a:t>
            </a:r>
            <a:r>
              <a:rPr lang="it-IT" dirty="0"/>
              <a:t> 829904  - 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946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Topics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8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MQTT topics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6609356" cy="128767"/>
          </a:xfrm>
        </p:spPr>
        <p:txBody>
          <a:bodyPr/>
          <a:lstStyle/>
          <a:p>
            <a:r>
              <a:rPr lang="it-IT" dirty="0"/>
              <a:t>Davide Rendina 830730, Andrei Gabriel </a:t>
            </a:r>
            <a:r>
              <a:rPr lang="it-IT" dirty="0" err="1"/>
              <a:t>Taraboi</a:t>
            </a:r>
            <a:r>
              <a:rPr lang="it-IT" dirty="0"/>
              <a:t> 829904  - 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0A28ED70-73CB-4544-BC19-BCD91FFE6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84" y="1310888"/>
            <a:ext cx="8262832" cy="4821987"/>
          </a:xfrm>
        </p:spPr>
      </p:pic>
    </p:spTree>
    <p:extLst>
      <p:ext uri="{BB962C8B-B14F-4D97-AF65-F5344CB8AC3E}">
        <p14:creationId xmlns:p14="http://schemas.microsoft.com/office/powerpoint/2010/main" val="30441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 Structure</a:t>
            </a:r>
            <a:endParaRPr lang="en-US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49677DD3-7D3B-4611-B03A-A6DDB4634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173" y="1229297"/>
            <a:ext cx="6972535" cy="4800762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9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Description system: request and response structure for discovery</a:t>
            </a:r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8559538" cy="128767"/>
          </a:xfrm>
        </p:spPr>
        <p:txBody>
          <a:bodyPr/>
          <a:lstStyle/>
          <a:p>
            <a:r>
              <a:rPr lang="it-IT"/>
              <a:t>Davide Rendina 830730, Andrei Gabriel Taraboi 829904  -  Laboratorio 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2236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lla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Sella.thmx</Template>
  <TotalTime>39905</TotalTime>
  <Words>531</Words>
  <Application>Microsoft Office PowerPoint</Application>
  <PresentationFormat>Presentazione su schermo (4:3)</PresentationFormat>
  <Paragraphs>80</Paragraphs>
  <Slides>10</Slides>
  <Notes>1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Arial</vt:lpstr>
      <vt:lpstr>Calibri</vt:lpstr>
      <vt:lpstr>Century Gothic</vt:lpstr>
      <vt:lpstr>Courier New</vt:lpstr>
      <vt:lpstr>Wingdings 2</vt:lpstr>
      <vt:lpstr>Sella</vt:lpstr>
      <vt:lpstr>1_Sella</vt:lpstr>
      <vt:lpstr>2_Sella</vt:lpstr>
      <vt:lpstr>Presentazione standard di PowerPoint</vt:lpstr>
      <vt:lpstr>Method</vt:lpstr>
      <vt:lpstr>Requirements</vt:lpstr>
      <vt:lpstr>Materials</vt:lpstr>
      <vt:lpstr>System structure</vt:lpstr>
      <vt:lpstr>Web page</vt:lpstr>
      <vt:lpstr>Method</vt:lpstr>
      <vt:lpstr>MQTT Topics</vt:lpstr>
      <vt:lpstr>JSON Structure</vt:lpstr>
      <vt:lpstr>Final remarks</vt:lpstr>
    </vt:vector>
  </TitlesOfParts>
  <Company>unisa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 Applicata</dc:title>
  <dc:creator>Paolo</dc:creator>
  <cp:lastModifiedBy>Davide Rendina</cp:lastModifiedBy>
  <cp:revision>786</cp:revision>
  <cp:lastPrinted>2019-04-08T11:17:13Z</cp:lastPrinted>
  <dcterms:created xsi:type="dcterms:W3CDTF">2011-04-16T15:48:33Z</dcterms:created>
  <dcterms:modified xsi:type="dcterms:W3CDTF">2021-05-28T08:10:40Z</dcterms:modified>
</cp:coreProperties>
</file>