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0"/>
  </p:notesMasterIdLst>
  <p:sldIdLst>
    <p:sldId id="256" r:id="rId2"/>
    <p:sldId id="280" r:id="rId3"/>
    <p:sldId id="258" r:id="rId4"/>
    <p:sldId id="263" r:id="rId5"/>
    <p:sldId id="265" r:id="rId6"/>
    <p:sldId id="267" r:id="rId7"/>
    <p:sldId id="261" r:id="rId8"/>
    <p:sldId id="269" r:id="rId9"/>
    <p:sldId id="264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664B42-7372-40FE-BDF6-5D21F098E500}" v="65" dt="2021-02-19T18:37:08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09CC8-23AA-4AED-99B6-98425B9A870E}" type="datetimeFigureOut">
              <a:rPr lang="it-IT" smtClean="0"/>
              <a:t>19/02/2021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6C3CE-8A9E-415A-BD56-4C375026B5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0548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6C3CE-8A9E-415A-BD56-4C375026B581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6751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B83A-3B3F-4D1B-B3D9-8352DE9808F6}" type="datetimeFigureOut">
              <a:rPr lang="it-IT" smtClean="0"/>
              <a:t>19/02/2021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40A4-7478-48FA-9AD6-8DC7120177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142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B83A-3B3F-4D1B-B3D9-8352DE9808F6}" type="datetimeFigureOut">
              <a:rPr lang="it-IT" smtClean="0"/>
              <a:t>19/02/2021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40A4-7478-48FA-9AD6-8DC7120177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317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B83A-3B3F-4D1B-B3D9-8352DE9808F6}" type="datetimeFigureOut">
              <a:rPr lang="it-IT" smtClean="0"/>
              <a:t>19/02/2021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40A4-7478-48FA-9AD6-8DC71201777A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70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B83A-3B3F-4D1B-B3D9-8352DE9808F6}" type="datetimeFigureOut">
              <a:rPr lang="it-IT" smtClean="0"/>
              <a:t>19/02/2021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40A4-7478-48FA-9AD6-8DC7120177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3940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B83A-3B3F-4D1B-B3D9-8352DE9808F6}" type="datetimeFigureOut">
              <a:rPr lang="it-IT" smtClean="0"/>
              <a:t>19/02/2021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40A4-7478-48FA-9AD6-8DC71201777A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8555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B83A-3B3F-4D1B-B3D9-8352DE9808F6}" type="datetimeFigureOut">
              <a:rPr lang="it-IT" smtClean="0"/>
              <a:t>19/02/2021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40A4-7478-48FA-9AD6-8DC7120177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1970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B83A-3B3F-4D1B-B3D9-8352DE9808F6}" type="datetimeFigureOut">
              <a:rPr lang="it-IT" smtClean="0"/>
              <a:t>19/02/2021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40A4-7478-48FA-9AD6-8DC7120177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8251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B83A-3B3F-4D1B-B3D9-8352DE9808F6}" type="datetimeFigureOut">
              <a:rPr lang="it-IT" smtClean="0"/>
              <a:t>19/02/2021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40A4-7478-48FA-9AD6-8DC7120177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603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B83A-3B3F-4D1B-B3D9-8352DE9808F6}" type="datetimeFigureOut">
              <a:rPr lang="it-IT" smtClean="0"/>
              <a:t>19/02/2021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40A4-7478-48FA-9AD6-8DC7120177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85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B83A-3B3F-4D1B-B3D9-8352DE9808F6}" type="datetimeFigureOut">
              <a:rPr lang="it-IT" smtClean="0"/>
              <a:t>19/02/2021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40A4-7478-48FA-9AD6-8DC7120177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067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B83A-3B3F-4D1B-B3D9-8352DE9808F6}" type="datetimeFigureOut">
              <a:rPr lang="it-IT" smtClean="0"/>
              <a:t>19/02/2021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40A4-7478-48FA-9AD6-8DC7120177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99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B83A-3B3F-4D1B-B3D9-8352DE9808F6}" type="datetimeFigureOut">
              <a:rPr lang="it-IT" smtClean="0"/>
              <a:t>19/02/2021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40A4-7478-48FA-9AD6-8DC7120177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851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B83A-3B3F-4D1B-B3D9-8352DE9808F6}" type="datetimeFigureOut">
              <a:rPr lang="it-IT" smtClean="0"/>
              <a:t>19/02/2021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40A4-7478-48FA-9AD6-8DC7120177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326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B83A-3B3F-4D1B-B3D9-8352DE9808F6}" type="datetimeFigureOut">
              <a:rPr lang="it-IT" smtClean="0"/>
              <a:t>19/02/2021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40A4-7478-48FA-9AD6-8DC7120177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77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B83A-3B3F-4D1B-B3D9-8352DE9808F6}" type="datetimeFigureOut">
              <a:rPr lang="it-IT" smtClean="0"/>
              <a:t>19/02/2021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40A4-7478-48FA-9AD6-8DC7120177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73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40A4-7478-48FA-9AD6-8DC71201777A}" type="slidenum">
              <a:rPr lang="it-IT" smtClean="0"/>
              <a:t>‹N›</a:t>
            </a:fld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B83A-3B3F-4D1B-B3D9-8352DE9808F6}" type="datetimeFigureOut">
              <a:rPr lang="it-IT" smtClean="0"/>
              <a:t>19/02/2021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838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B83A-3B3F-4D1B-B3D9-8352DE9808F6}" type="datetimeFigureOut">
              <a:rPr lang="it-IT" smtClean="0"/>
              <a:t>19/02/2021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7140A4-7478-48FA-9AD6-8DC7120177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651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ciml/red-wine-quality-cortez-et-al-2009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06B9C8-2D13-42C0-918D-A14E94292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12" r="26088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20704B1-F5A2-4B5A-9A4A-345387A8B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>
            <a:normAutofit fontScale="90000"/>
          </a:bodyPr>
          <a:lstStyle/>
          <a:p>
            <a:r>
              <a:rPr lang="it-IT" dirty="0"/>
              <a:t>Progetto </a:t>
            </a:r>
            <a:br>
              <a:rPr lang="it-IT" dirty="0"/>
            </a:br>
            <a:r>
              <a:rPr lang="it-IT" dirty="0"/>
              <a:t>Machine</a:t>
            </a:r>
            <a:br>
              <a:rPr lang="it-IT" dirty="0"/>
            </a:br>
            <a:r>
              <a:rPr lang="it-IT" dirty="0"/>
              <a:t>Learning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474E9D5-0001-4741-9194-28B6AD70A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050833"/>
            <a:ext cx="3893440" cy="1096899"/>
          </a:xfrm>
        </p:spPr>
        <p:txBody>
          <a:bodyPr>
            <a:normAutofit/>
          </a:bodyPr>
          <a:lstStyle/>
          <a:p>
            <a:r>
              <a:rPr lang="it-IT" dirty="0"/>
              <a:t>Classificazione Vini</a:t>
            </a:r>
          </a:p>
          <a:p>
            <a:r>
              <a:rPr lang="it-IT" dirty="0">
                <a:hlinkClick r:id="rId3"/>
              </a:rPr>
              <a:t>https://www.kaggle.com/uciml/red-wine-quality-cortez-et-al-2009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3320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116F965-CC24-4075-A959-933CBDE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it-IT" dirty="0"/>
              <a:t>PROCEDIMENTO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45921F-ED9F-4407-9135-CC0184FF7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6 modelli (</a:t>
            </a:r>
            <a:r>
              <a:rPr lang="it-IT" b="0" i="0" dirty="0">
                <a:effectLst/>
                <a:latin typeface="Arial"/>
                <a:cs typeface="Arial"/>
              </a:rPr>
              <a:t>rete neurale, albero di decisione, </a:t>
            </a:r>
            <a:r>
              <a:rPr lang="it-IT" b="0" i="0" dirty="0" err="1">
                <a:effectLst/>
                <a:latin typeface="Arial"/>
                <a:cs typeface="Arial"/>
              </a:rPr>
              <a:t>naive</a:t>
            </a:r>
            <a:r>
              <a:rPr lang="it-IT" b="0" i="0" dirty="0">
                <a:effectLst/>
                <a:latin typeface="Arial"/>
                <a:cs typeface="Arial"/>
              </a:rPr>
              <a:t> </a:t>
            </a:r>
            <a:r>
              <a:rPr lang="it-IT" b="0" i="0" dirty="0" err="1">
                <a:effectLst/>
                <a:latin typeface="Arial"/>
                <a:cs typeface="Arial"/>
              </a:rPr>
              <a:t>bayes</a:t>
            </a:r>
            <a:r>
              <a:rPr lang="it-IT" b="0" i="0" dirty="0">
                <a:effectLst/>
                <a:latin typeface="Arial"/>
                <a:cs typeface="Arial"/>
              </a:rPr>
              <a:t> e tre diversi modelli di SVM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b="0" i="0" dirty="0">
                <a:effectLst/>
                <a:latin typeface="Arial"/>
                <a:cs typeface="Arial"/>
              </a:rPr>
              <a:t>con kernel rispettivamente lineare, polinomiale, radiale </a:t>
            </a:r>
            <a:r>
              <a:rPr lang="it-IT" dirty="0"/>
              <a:t>)</a:t>
            </a:r>
          </a:p>
          <a:p>
            <a:r>
              <a:rPr lang="it-IT" dirty="0"/>
              <a:t>Divisione dataset </a:t>
            </a:r>
            <a:r>
              <a:rPr lang="it-IT" dirty="0" err="1"/>
              <a:t>trainset</a:t>
            </a:r>
            <a:r>
              <a:rPr lang="it-IT" dirty="0"/>
              <a:t> e </a:t>
            </a:r>
            <a:r>
              <a:rPr lang="it-IT" dirty="0" err="1"/>
              <a:t>testset</a:t>
            </a:r>
            <a:endParaRPr lang="it-IT" dirty="0"/>
          </a:p>
          <a:p>
            <a:r>
              <a:rPr lang="it-IT" dirty="0"/>
              <a:t>Addestramento </a:t>
            </a:r>
            <a:r>
              <a:rPr lang="it-IT" dirty="0" err="1"/>
              <a:t>trainset</a:t>
            </a:r>
            <a:r>
              <a:rPr lang="it-IT" dirty="0"/>
              <a:t> con 10-fold CV 3 </a:t>
            </a:r>
            <a:r>
              <a:rPr lang="it-IT" dirty="0" err="1"/>
              <a:t>repeated</a:t>
            </a:r>
            <a:endParaRPr lang="it-IT" dirty="0"/>
          </a:p>
          <a:p>
            <a:r>
              <a:rPr lang="it-IT" dirty="0"/>
              <a:t>Predizione su </a:t>
            </a:r>
            <a:r>
              <a:rPr lang="it-IT" dirty="0" err="1"/>
              <a:t>testset</a:t>
            </a:r>
            <a:endParaRPr lang="it-IT" dirty="0"/>
          </a:p>
          <a:p>
            <a:r>
              <a:rPr lang="it-IT" dirty="0"/>
              <a:t>Calcolo Metriche e ROC </a:t>
            </a:r>
            <a:r>
              <a:rPr lang="it-IT" dirty="0" err="1"/>
              <a:t>multiclasse</a:t>
            </a: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8640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D79DD20-F25A-42B0-99CC-ADC0D242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it-IT" dirty="0"/>
              <a:t>10 FOLD CV vs 10 FOLD CV 3 REPEATED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F28FE48-3A12-4E72-BB55-0DF03497F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9"/>
          <a:stretch/>
        </p:blipFill>
        <p:spPr>
          <a:xfrm>
            <a:off x="445266" y="1488281"/>
            <a:ext cx="6237419" cy="3881437"/>
          </a:xfr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D537581-1FA9-40F0-8D68-0802DD5CCE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00"/>
          <a:stretch/>
        </p:blipFill>
        <p:spPr>
          <a:xfrm>
            <a:off x="6791015" y="1488281"/>
            <a:ext cx="5216452" cy="3753232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3E2DDD6-AB30-4A55-B5F7-D9C40E245249}"/>
              </a:ext>
            </a:extLst>
          </p:cNvPr>
          <p:cNvSpPr txBox="1">
            <a:spLocks/>
          </p:cNvSpPr>
          <p:nvPr/>
        </p:nvSpPr>
        <p:spPr>
          <a:xfrm>
            <a:off x="421298" y="5435766"/>
            <a:ext cx="8247689" cy="11090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Utilizzata per effettuare il </a:t>
            </a:r>
            <a:r>
              <a:rPr lang="it-IT" dirty="0" err="1"/>
              <a:t>train</a:t>
            </a:r>
            <a:r>
              <a:rPr lang="it-IT" dirty="0"/>
              <a:t> dei modelli</a:t>
            </a:r>
          </a:p>
          <a:p>
            <a:r>
              <a:rPr lang="it-IT" dirty="0"/>
              <a:t>10-fold CV 3 </a:t>
            </a:r>
            <a:r>
              <a:rPr lang="it-IT" dirty="0" err="1"/>
              <a:t>repeated</a:t>
            </a:r>
            <a:r>
              <a:rPr lang="it-IT" dirty="0"/>
              <a:t> migliora soprattutto nella classe HIGH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07E5A30A-78FD-4471-88D9-E639C307B4EB}"/>
              </a:ext>
            </a:extLst>
          </p:cNvPr>
          <p:cNvSpPr txBox="1">
            <a:spLocks/>
          </p:cNvSpPr>
          <p:nvPr/>
        </p:nvSpPr>
        <p:spPr>
          <a:xfrm>
            <a:off x="5591989" y="5479068"/>
            <a:ext cx="6415478" cy="1120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9010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8EA2192-BE97-4494-9071-20DC1806E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it-IT" dirty="0"/>
              <a:t>10 FOLD CV vs 10 FOLD CV 3 REPEATED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66202B-808A-418F-87DC-81B7980B4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it-IT" dirty="0" err="1"/>
              <a:t>hh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1274A43-C1F1-431A-9A59-232FACD48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77" y="1643510"/>
            <a:ext cx="10002646" cy="2676899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E1C3196-E90A-44D1-BBBE-6E46F476F08E}"/>
              </a:ext>
            </a:extLst>
          </p:cNvPr>
          <p:cNvSpPr txBox="1">
            <a:spLocks/>
          </p:cNvSpPr>
          <p:nvPr/>
        </p:nvSpPr>
        <p:spPr>
          <a:xfrm>
            <a:off x="1081422" y="4550598"/>
            <a:ext cx="9777076" cy="1120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Testate anche le 5 e 10 </a:t>
            </a:r>
            <a:r>
              <a:rPr lang="it-IT" dirty="0" err="1"/>
              <a:t>repeated</a:t>
            </a:r>
            <a:r>
              <a:rPr lang="it-IT" dirty="0"/>
              <a:t> ma non portavano significativi miglioramenti considerando anche l'aumento di complessità temporale</a:t>
            </a:r>
          </a:p>
        </p:txBody>
      </p:sp>
    </p:spTree>
    <p:extLst>
      <p:ext uri="{BB962C8B-B14F-4D97-AF65-F5344CB8AC3E}">
        <p14:creationId xmlns:p14="http://schemas.microsoft.com/office/powerpoint/2010/main" val="2382303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BF8C4D-63CA-4A01-B8B5-1C48D2F56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46" y="1509345"/>
            <a:ext cx="4328999" cy="1863776"/>
          </a:xfrm>
        </p:spPr>
        <p:txBody>
          <a:bodyPr anchor="ctr">
            <a:normAutofit/>
          </a:bodyPr>
          <a:lstStyle/>
          <a:p>
            <a:r>
              <a:rPr lang="it-IT" dirty="0">
                <a:latin typeface="Arial" panose="020B0604020202020204" pitchFamily="34" charset="0"/>
              </a:rPr>
              <a:t>Non tengono conto delle classi presenti, servono ulteriori metriche</a:t>
            </a:r>
            <a:endParaRPr lang="it-IT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itolo 12">
            <a:extLst>
              <a:ext uri="{FF2B5EF4-FFF2-40B4-BE49-F238E27FC236}">
                <a16:creationId xmlns:a16="http://schemas.microsoft.com/office/drawing/2014/main" id="{15A2C554-E52D-4F3E-92EA-0E5B1D71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RISULTATI: ACCURACY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A9CBA8AF-5379-4DA5-8D22-423662193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891" y="1616996"/>
            <a:ext cx="6894451" cy="423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32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56C60BA-2A8B-413B-96B7-0243D4DAA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235" y="1297299"/>
            <a:ext cx="6036287" cy="4720476"/>
          </a:xfrm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ECA8D54C-9788-4322-94AA-779B8B63958A}"/>
              </a:ext>
            </a:extLst>
          </p:cNvPr>
          <p:cNvSpPr txBox="1">
            <a:spLocks/>
          </p:cNvSpPr>
          <p:nvPr/>
        </p:nvSpPr>
        <p:spPr>
          <a:xfrm>
            <a:off x="448733" y="1442595"/>
            <a:ext cx="4021780" cy="4429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0" i="0" dirty="0">
                <a:effectLst/>
                <a:latin typeface="Arial" panose="020B0604020202020204" pitchFamily="34" charset="0"/>
              </a:rPr>
              <a:t>Per avere una visione generale dell</a:t>
            </a:r>
            <a:r>
              <a:rPr lang="it-IT" dirty="0">
                <a:latin typeface="Arial" panose="020B0604020202020204" pitchFamily="34" charset="0"/>
              </a:rPr>
              <a:t>’</a:t>
            </a:r>
            <a:r>
              <a:rPr lang="it-IT" b="0" i="0" dirty="0">
                <a:effectLst/>
                <a:latin typeface="Arial" panose="020B0604020202020204" pitchFamily="34" charset="0"/>
              </a:rPr>
              <a:t>andamento usiamo macro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average</a:t>
            </a:r>
            <a:endParaRPr lang="it-IT" b="0" i="0" dirty="0">
              <a:effectLst/>
              <a:latin typeface="Arial" panose="020B0604020202020204" pitchFamily="34" charset="0"/>
            </a:endParaRPr>
          </a:p>
          <a:p>
            <a:r>
              <a:rPr lang="it-IT" dirty="0">
                <a:latin typeface="Arial" panose="020B0604020202020204" pitchFamily="34" charset="0"/>
              </a:rPr>
              <a:t>Modelli peggiori: alberi decisionali e </a:t>
            </a:r>
            <a:r>
              <a:rPr lang="it-IT" dirty="0" err="1">
                <a:latin typeface="Arial" panose="020B0604020202020204" pitchFamily="34" charset="0"/>
              </a:rPr>
              <a:t>svm</a:t>
            </a:r>
            <a:r>
              <a:rPr lang="it-IT" dirty="0">
                <a:latin typeface="Arial" panose="020B0604020202020204" pitchFamily="34" charset="0"/>
              </a:rPr>
              <a:t> lineare</a:t>
            </a:r>
          </a:p>
          <a:p>
            <a:r>
              <a:rPr lang="it-IT" b="0" i="0" dirty="0">
                <a:effectLst/>
                <a:latin typeface="Arial" panose="020B0604020202020204" pitchFamily="34" charset="0"/>
              </a:rPr>
              <a:t>È necessario guardare i valori ottenuti per ogni singola classe per essere più precisi nell’analisi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9F01162-6BEF-4A40-8FA8-BD6EE74A4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650" y="5746636"/>
            <a:ext cx="4867275" cy="781050"/>
          </a:xfrm>
          <a:prstGeom prst="rect">
            <a:avLst/>
          </a:prstGeom>
        </p:spPr>
      </p:pic>
      <p:sp>
        <p:nvSpPr>
          <p:cNvPr id="16" name="Titolo 12">
            <a:extLst>
              <a:ext uri="{FF2B5EF4-FFF2-40B4-BE49-F238E27FC236}">
                <a16:creationId xmlns:a16="http://schemas.microsoft.com/office/drawing/2014/main" id="{8D03E322-F86F-405B-9626-8A49A6996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dirty="0"/>
              <a:t>ANALISI RISULTATI: METRICHE AVG</a:t>
            </a:r>
          </a:p>
        </p:txBody>
      </p:sp>
    </p:spTree>
    <p:extLst>
      <p:ext uri="{BB962C8B-B14F-4D97-AF65-F5344CB8AC3E}">
        <p14:creationId xmlns:p14="http://schemas.microsoft.com/office/powerpoint/2010/main" val="1081140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4FC895A-E310-4201-9EA8-4DE943B3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9293858" cy="1320800"/>
          </a:xfrm>
        </p:spPr>
        <p:txBody>
          <a:bodyPr>
            <a:normAutofit/>
          </a:bodyPr>
          <a:lstStyle/>
          <a:p>
            <a:r>
              <a:rPr lang="it-IT" dirty="0"/>
              <a:t>ANALISI RISULTATI: METRICHE PER CLASSE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7E21D0F-5533-43CB-ADD8-39E9B7E38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40" y="1416729"/>
            <a:ext cx="3724528" cy="304734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48E5A23-CF6A-4E8D-B9CF-3332253FA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277" y="1396739"/>
            <a:ext cx="3550920" cy="315989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9D25E2F-1698-46CC-8DB6-4E087DE346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32" y="1396739"/>
            <a:ext cx="3724128" cy="3117627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BCD0B629-B907-4102-A8BC-8F73E42463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883" y="4375151"/>
            <a:ext cx="4857750" cy="552450"/>
          </a:xfrm>
          <a:prstGeom prst="rect">
            <a:avLst/>
          </a:prstGeom>
        </p:spPr>
      </p:pic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3A7DD524-E441-4AF3-8D61-B93AFA454303}"/>
              </a:ext>
            </a:extLst>
          </p:cNvPr>
          <p:cNvSpPr txBox="1">
            <a:spLocks/>
          </p:cNvSpPr>
          <p:nvPr/>
        </p:nvSpPr>
        <p:spPr>
          <a:xfrm>
            <a:off x="445347" y="4998280"/>
            <a:ext cx="11070168" cy="1525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Si può affermare che si sono ottenuti dei buoni risultati per la classe LOW con metriche fra 70% e 75%</a:t>
            </a:r>
          </a:p>
          <a:p>
            <a:r>
              <a:rPr lang="it-IT" b="0" i="0" dirty="0">
                <a:effectLst/>
                <a:latin typeface="Arial" panose="020B0604020202020204" pitchFamily="34" charset="0"/>
              </a:rPr>
              <a:t>per la classe di minoranza HIGH alcuni classificatori non sono stati in grado di rilevare alcuna istanza</a:t>
            </a:r>
          </a:p>
          <a:p>
            <a:r>
              <a:rPr lang="it-IT" dirty="0"/>
              <a:t>Per la classe MEDIUM, non si registrano buoni valori per le metriche</a:t>
            </a:r>
          </a:p>
        </p:txBody>
      </p:sp>
    </p:spTree>
    <p:extLst>
      <p:ext uri="{BB962C8B-B14F-4D97-AF65-F5344CB8AC3E}">
        <p14:creationId xmlns:p14="http://schemas.microsoft.com/office/powerpoint/2010/main" val="3378435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1838805-27B0-4782-8CB9-86EDE3F5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it-IT" dirty="0"/>
              <a:t>ANALISI DEI RISULTATI: ROC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0B74A6-C29B-4175-A07A-47234F5B8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81" y="2015488"/>
            <a:ext cx="3764747" cy="313728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B4B1F6F-DBCF-4073-B12F-5DE88A600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10" y="2015488"/>
            <a:ext cx="3843507" cy="320292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09C6FAE-ED0B-4E65-8E36-4C609867C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417" y="2015489"/>
            <a:ext cx="3764747" cy="3137289"/>
          </a:xfrm>
          <a:prstGeom prst="rect">
            <a:avLst/>
          </a:prstGeom>
        </p:spPr>
      </p:pic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6289677D-FEDF-4BB3-A3BB-35E2F8D1D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22" y="5377805"/>
            <a:ext cx="8596668" cy="13208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Generata per ogni modello </a:t>
            </a:r>
          </a:p>
          <a:p>
            <a:r>
              <a:rPr lang="it-IT" dirty="0"/>
              <a:t>3 curve per le rispettive classi più una di micro e una di macro </a:t>
            </a:r>
            <a:r>
              <a:rPr lang="it-IT" dirty="0" err="1"/>
              <a:t>average</a:t>
            </a:r>
            <a:endParaRPr lang="it-IT" dirty="0"/>
          </a:p>
          <a:p>
            <a:r>
              <a:rPr lang="it-IT" dirty="0"/>
              <a:t>Valori molto simili fra i modelli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5206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901C467-739E-4B71-9EF5-7A86F06E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it-IT" dirty="0"/>
              <a:t>ANALISI DEI RISULTATI: ROC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337DBCD1-34BB-41D1-8E13-C24BD511E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20" y="1920239"/>
            <a:ext cx="3862150" cy="3218459"/>
          </a:xfr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BCB69DA-2C68-4D5E-9B63-C0482C589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08" y="1920239"/>
            <a:ext cx="3974019" cy="3311683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A7D8F78-A20E-412B-8E6F-C583FF709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804" y="1920239"/>
            <a:ext cx="3862150" cy="3218459"/>
          </a:xfrm>
          <a:prstGeom prst="rect">
            <a:avLst/>
          </a:prstGeom>
        </p:spPr>
      </p:pic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E6D51135-94F2-425A-95BA-FF0CAB645156}"/>
              </a:ext>
            </a:extLst>
          </p:cNvPr>
          <p:cNvSpPr txBox="1">
            <a:spLocks/>
          </p:cNvSpPr>
          <p:nvPr/>
        </p:nvSpPr>
        <p:spPr>
          <a:xfrm>
            <a:off x="744222" y="5377805"/>
            <a:ext cx="10996399" cy="132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L’albero decisionale, come dalle analisi precedenti, si dimostra il modello peggiore</a:t>
            </a:r>
          </a:p>
          <a:p>
            <a:r>
              <a:rPr lang="it-IT" dirty="0"/>
              <a:t>In generale su tutti i modelli la classe MEDIUM non è la più performante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0404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471FD63-B0CA-43F7-86B7-E00F9826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it-IT" dirty="0"/>
              <a:t>ANALISI MODELLI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23D37D-E198-4281-BA75-677207799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554827"/>
            <a:ext cx="8596668" cy="47951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b="1" i="0" dirty="0">
                <a:solidFill>
                  <a:srgbClr val="FF0000"/>
                </a:solidFill>
                <a:effectLst/>
                <a:latin typeface="Arial"/>
                <a:cs typeface="Arial"/>
              </a:rPr>
              <a:t>L’albero decisionale</a:t>
            </a:r>
            <a:r>
              <a:rPr lang="it-IT" i="0" dirty="0">
                <a:effectLst/>
                <a:latin typeface="Arial"/>
                <a:cs typeface="Arial"/>
              </a:rPr>
              <a:t> </a:t>
            </a:r>
            <a:r>
              <a:rPr lang="it-IT" i="0" dirty="0">
                <a:solidFill>
                  <a:schemeClr val="tx1"/>
                </a:solidFill>
                <a:effectLst/>
                <a:latin typeface="Arial"/>
                <a:cs typeface="Arial"/>
              </a:rPr>
              <a:t>è il </a:t>
            </a:r>
            <a:r>
              <a:rPr lang="it-IT" b="0" i="0" dirty="0">
                <a:solidFill>
                  <a:schemeClr val="tx1"/>
                </a:solidFill>
                <a:effectLst/>
                <a:latin typeface="Arial"/>
                <a:cs typeface="Arial"/>
              </a:rPr>
              <a:t>modello pi</a:t>
            </a:r>
            <a:r>
              <a:rPr lang="it-IT" dirty="0">
                <a:solidFill>
                  <a:schemeClr val="tx1"/>
                </a:solidFill>
                <a:latin typeface="Arial"/>
                <a:cs typeface="Arial"/>
              </a:rPr>
              <a:t>ù</a:t>
            </a:r>
            <a:r>
              <a:rPr lang="it-IT" b="0" i="0" dirty="0">
                <a:solidFill>
                  <a:schemeClr val="tx1"/>
                </a:solidFill>
                <a:effectLst/>
                <a:latin typeface="Arial"/>
                <a:cs typeface="Arial"/>
              </a:rPr>
              <a:t> semplice e veloce ma con prestazione di classificazione peggiori</a:t>
            </a:r>
          </a:p>
          <a:p>
            <a:r>
              <a:rPr lang="it-IT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Arial"/>
                <a:cs typeface="Arial"/>
              </a:rPr>
              <a:t>Naive</a:t>
            </a:r>
            <a:r>
              <a:rPr lang="it-IT" b="1" i="0" dirty="0">
                <a:solidFill>
                  <a:schemeClr val="accent6">
                    <a:lumMod val="75000"/>
                  </a:schemeClr>
                </a:solidFill>
                <a:effectLst/>
                <a:latin typeface="Arial"/>
                <a:cs typeface="Arial"/>
              </a:rPr>
              <a:t> </a:t>
            </a:r>
            <a:r>
              <a:rPr lang="it-IT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Arial"/>
                <a:cs typeface="Arial"/>
              </a:rPr>
              <a:t>Bayes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dirty="0">
                <a:solidFill>
                  <a:schemeClr val="tx1"/>
                </a:solidFill>
                <a:latin typeface="Arial"/>
                <a:cs typeface="Arial"/>
              </a:rPr>
              <a:t>è</a:t>
            </a:r>
            <a:r>
              <a:rPr lang="it-IT" b="0" i="0" dirty="0">
                <a:solidFill>
                  <a:schemeClr val="tx1"/>
                </a:solidFill>
                <a:effectLst/>
                <a:latin typeface="Arial"/>
                <a:cs typeface="Arial"/>
              </a:rPr>
              <a:t> il modello migliore tra quelli presentati, a causa di ottime prestazioni mantenendo bassa la complessità computazionale.</a:t>
            </a:r>
          </a:p>
          <a:p>
            <a:pPr algn="l"/>
            <a:r>
              <a:rPr lang="it-IT" b="1" i="0" dirty="0">
                <a:solidFill>
                  <a:srgbClr val="000000"/>
                </a:solidFill>
                <a:effectLst/>
                <a:latin typeface="Arial"/>
                <a:cs typeface="Arial"/>
              </a:rPr>
              <a:t>SVM lineare</a:t>
            </a:r>
            <a:r>
              <a:rPr lang="it-IT" b="0" i="0" dirty="0">
                <a:solidFill>
                  <a:srgbClr val="000000"/>
                </a:solidFill>
                <a:effectLst/>
                <a:latin typeface="Arial"/>
                <a:cs typeface="Arial"/>
              </a:rPr>
              <a:t>, che anche se le sue prestazioni per la classe high non sono ottimali è buon trade-off tra risultati ottenuti e complessità computazionale</a:t>
            </a:r>
          </a:p>
          <a:p>
            <a:r>
              <a:rPr lang="it-IT" b="1" i="0" dirty="0">
                <a:effectLst/>
                <a:latin typeface="Arial"/>
                <a:cs typeface="Arial"/>
              </a:rPr>
              <a:t>SVM polinomiale </a:t>
            </a:r>
            <a:r>
              <a:rPr lang="it-IT" b="0" i="0" dirty="0">
                <a:solidFill>
                  <a:schemeClr val="tx1"/>
                </a:solidFill>
                <a:effectLst/>
                <a:latin typeface="Arial"/>
                <a:cs typeface="Arial"/>
              </a:rPr>
              <a:t>invece, presenta ottime prestazioni dal punto di vista delle metriche. Penalizzata dal tempo di addestramento e predizione</a:t>
            </a:r>
            <a:r>
              <a:rPr lang="it-IT" dirty="0">
                <a:solidFill>
                  <a:schemeClr val="tx1"/>
                </a:solidFill>
                <a:latin typeface="Arial"/>
                <a:cs typeface="Arial"/>
              </a:rPr>
              <a:t> più grande di tutti</a:t>
            </a:r>
          </a:p>
          <a:p>
            <a:pPr algn="l"/>
            <a:r>
              <a:rPr lang="it-IT" b="1" i="0" dirty="0">
                <a:solidFill>
                  <a:schemeClr val="tx1"/>
                </a:solidFill>
                <a:effectLst/>
                <a:latin typeface="Arial"/>
                <a:cs typeface="Arial"/>
              </a:rPr>
              <a:t>SVM radiale </a:t>
            </a:r>
            <a:r>
              <a:rPr lang="it-IT" i="0" dirty="0">
                <a:solidFill>
                  <a:schemeClr val="tx1"/>
                </a:solidFill>
                <a:effectLst/>
                <a:latin typeface="Arial"/>
                <a:cs typeface="Arial"/>
              </a:rPr>
              <a:t>buon classificatore e buon trade off</a:t>
            </a:r>
            <a:endParaRPr lang="it-IT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it-IT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lang="it-IT" b="1" i="0" dirty="0">
                <a:solidFill>
                  <a:schemeClr val="accent6">
                    <a:lumMod val="75000"/>
                  </a:schemeClr>
                </a:solidFill>
                <a:effectLst/>
                <a:latin typeface="Arial"/>
                <a:cs typeface="Arial"/>
              </a:rPr>
              <a:t>eti neurali </a:t>
            </a:r>
            <a:r>
              <a:rPr lang="it-IT" i="0" dirty="0">
                <a:solidFill>
                  <a:schemeClr val="tx1"/>
                </a:solidFill>
                <a:effectLst/>
                <a:latin typeface="Arial"/>
                <a:cs typeface="Arial"/>
              </a:rPr>
              <a:t>miglior classificatore di tutti al costo di tempi di computazione </a:t>
            </a:r>
            <a:r>
              <a:rPr lang="it-IT" dirty="0">
                <a:solidFill>
                  <a:schemeClr val="tx1"/>
                </a:solidFill>
                <a:latin typeface="Arial"/>
                <a:cs typeface="Arial"/>
              </a:rPr>
              <a:t>un po' lunghi</a:t>
            </a:r>
            <a:endParaRPr lang="it-IT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/>
            </a:endParaRPr>
          </a:p>
          <a:p>
            <a:endParaRPr lang="it-IT" b="0" i="0" dirty="0">
              <a:effectLst/>
              <a:latin typeface="Arial" panose="020B0604020202020204" pitchFamily="34" charset="0"/>
            </a:endParaRPr>
          </a:p>
          <a:p>
            <a:endParaRPr lang="it-IT" dirty="0">
              <a:latin typeface="Arial" panose="020B0604020202020204" pitchFamily="34" charset="0"/>
            </a:endParaRPr>
          </a:p>
          <a:p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047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EF79BB-629C-41BB-9C29-8EE88C3C3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it-IT" dirty="0"/>
              <a:t>OBIETTIVO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9CE5A0-450D-41AA-AE07-C38FB6F23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it-IT" dirty="0"/>
              <a:t>Classificare differenti varianti del </a:t>
            </a:r>
            <a:r>
              <a:rPr lang="it-IT" i="1" dirty="0" err="1"/>
              <a:t>Vinho</a:t>
            </a:r>
            <a:r>
              <a:rPr lang="it-IT" i="1" dirty="0"/>
              <a:t> Verde </a:t>
            </a:r>
            <a:r>
              <a:rPr lang="it-IT" dirty="0"/>
              <a:t>portoghese tramite rilevazioni fisico-chimiche su una scala di qualità che va da 1 a 10</a:t>
            </a:r>
          </a:p>
          <a:p>
            <a:endParaRPr lang="it-IT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27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F4014869-5B6F-495F-AE44-16379FD09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29" y="1641938"/>
            <a:ext cx="9059375" cy="2899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8551BD2-F20A-4328-AE90-5463712ED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it-IT" dirty="0"/>
              <a:t>ESPLORAZIONE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41F446-19BB-4728-A26B-0EEB084D8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936" y="4935583"/>
            <a:ext cx="8596668" cy="1398105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Feature di tipo numerico</a:t>
            </a:r>
          </a:p>
          <a:p>
            <a:r>
              <a:rPr lang="it-IT" dirty="0"/>
              <a:t>Nessun dato NA nell’intero dataset</a:t>
            </a:r>
          </a:p>
          <a:p>
            <a:r>
              <a:rPr lang="it-IT" dirty="0"/>
              <a:t>Il dataset ha 12 </a:t>
            </a:r>
            <a:r>
              <a:rPr lang="it-IT" dirty="0" err="1"/>
              <a:t>covariate</a:t>
            </a:r>
            <a:r>
              <a:rPr lang="it-IT" dirty="0"/>
              <a:t> di cui la </a:t>
            </a:r>
            <a:r>
              <a:rPr lang="it-IT" dirty="0" err="1"/>
              <a:t>quality</a:t>
            </a:r>
            <a:r>
              <a:rPr lang="it-IT" dirty="0"/>
              <a:t> è target</a:t>
            </a:r>
          </a:p>
          <a:p>
            <a:r>
              <a:rPr lang="it-IT" dirty="0"/>
              <a:t>Quality ottenuto da sensoristica e 3 valutazioni fatte da esperti vinicoli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708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6750DAB-29B5-4B0B-8E9B-16F5391CF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99" y="2601640"/>
            <a:ext cx="5987573" cy="3505545"/>
          </a:xfr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7CB00BF8-2866-41B3-9C56-658BD76A5AFF}"/>
              </a:ext>
            </a:extLst>
          </p:cNvPr>
          <p:cNvSpPr txBox="1">
            <a:spLocks/>
          </p:cNvSpPr>
          <p:nvPr/>
        </p:nvSpPr>
        <p:spPr>
          <a:xfrm>
            <a:off x="580277" y="2334196"/>
            <a:ext cx="3852027" cy="132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Il dataset di presenta un evidente sbilanciamento verso le classi intermedie e una totale assenza delle classi 1,2,9,10</a:t>
            </a:r>
          </a:p>
        </p:txBody>
      </p:sp>
      <p:sp>
        <p:nvSpPr>
          <p:cNvPr id="20" name="Titolo 1">
            <a:extLst>
              <a:ext uri="{FF2B5EF4-FFF2-40B4-BE49-F238E27FC236}">
                <a16:creationId xmlns:a16="http://schemas.microsoft.com/office/drawing/2014/main" id="{0DF58FC2-32B7-4078-AEFB-33BA5F3B6B8A}"/>
              </a:ext>
            </a:extLst>
          </p:cNvPr>
          <p:cNvSpPr txBox="1">
            <a:spLocks/>
          </p:cNvSpPr>
          <p:nvPr/>
        </p:nvSpPr>
        <p:spPr>
          <a:xfrm>
            <a:off x="1333502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ESPLORAZIONE</a:t>
            </a:r>
            <a:br>
              <a:rPr lang="it-IT" dirty="0"/>
            </a:br>
            <a:endParaRPr lang="it-IT" dirty="0"/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1A34DCFB-79EB-42EC-AA13-959F1A50F1A5}"/>
              </a:ext>
            </a:extLst>
          </p:cNvPr>
          <p:cNvSpPr txBox="1">
            <a:spLocks/>
          </p:cNvSpPr>
          <p:nvPr/>
        </p:nvSpPr>
        <p:spPr>
          <a:xfrm>
            <a:off x="580277" y="1598099"/>
            <a:ext cx="3852027" cy="792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Il dataset ha 1599 istanze e 12 </a:t>
            </a:r>
            <a:r>
              <a:rPr lang="it-IT" dirty="0" err="1"/>
              <a:t>covariate</a:t>
            </a:r>
            <a:endParaRPr lang="it-IT" dirty="0"/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FBB1F12A-B41E-48C8-8E31-541D51DDF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71" y="1699141"/>
            <a:ext cx="1511378" cy="29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7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6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7CB00BF8-2866-41B3-9C56-658BD76A5AFF}"/>
              </a:ext>
            </a:extLst>
          </p:cNvPr>
          <p:cNvSpPr txBox="1">
            <a:spLocks/>
          </p:cNvSpPr>
          <p:nvPr/>
        </p:nvSpPr>
        <p:spPr>
          <a:xfrm>
            <a:off x="680152" y="1766820"/>
            <a:ext cx="3852027" cy="1082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Abbiamo deciso di suddividere il problema sul classificare i vini con qualità &lt;6, =6 e &gt;6</a:t>
            </a:r>
          </a:p>
        </p:txBody>
      </p:sp>
      <p:sp>
        <p:nvSpPr>
          <p:cNvPr id="20" name="Titolo 1">
            <a:extLst>
              <a:ext uri="{FF2B5EF4-FFF2-40B4-BE49-F238E27FC236}">
                <a16:creationId xmlns:a16="http://schemas.microsoft.com/office/drawing/2014/main" id="{0DF58FC2-32B7-4078-AEFB-33BA5F3B6B8A}"/>
              </a:ext>
            </a:extLst>
          </p:cNvPr>
          <p:cNvSpPr txBox="1">
            <a:spLocks/>
          </p:cNvSpPr>
          <p:nvPr/>
        </p:nvSpPr>
        <p:spPr>
          <a:xfrm>
            <a:off x="1333502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ESPLORAZIONE</a:t>
            </a:r>
            <a:b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endParaRPr kumimoji="0" lang="it-IT" sz="36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581F8BB-732C-4E16-978C-299CECA81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432" y="1669415"/>
            <a:ext cx="6062416" cy="376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3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6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7CB00BF8-2866-41B3-9C56-658BD76A5AFF}"/>
              </a:ext>
            </a:extLst>
          </p:cNvPr>
          <p:cNvSpPr txBox="1">
            <a:spLocks/>
          </p:cNvSpPr>
          <p:nvPr/>
        </p:nvSpPr>
        <p:spPr>
          <a:xfrm>
            <a:off x="680152" y="1766820"/>
            <a:ext cx="3852027" cy="98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Nessuna delle </a:t>
            </a:r>
            <a:r>
              <a:rPr lang="it-IT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covariate</a:t>
            </a: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 è in grado di evidenziare distinzione netta fra le classi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Titolo 1">
            <a:extLst>
              <a:ext uri="{FF2B5EF4-FFF2-40B4-BE49-F238E27FC236}">
                <a16:creationId xmlns:a16="http://schemas.microsoft.com/office/drawing/2014/main" id="{0DF58FC2-32B7-4078-AEFB-33BA5F3B6B8A}"/>
              </a:ext>
            </a:extLst>
          </p:cNvPr>
          <p:cNvSpPr txBox="1">
            <a:spLocks/>
          </p:cNvSpPr>
          <p:nvPr/>
        </p:nvSpPr>
        <p:spPr>
          <a:xfrm>
            <a:off x="1333502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ESPLORAZIONE</a:t>
            </a:r>
            <a:b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endParaRPr kumimoji="0" lang="it-IT" sz="36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AFD8731-1DC3-4B61-BABB-92A5378DF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3" y="1361468"/>
            <a:ext cx="6373309" cy="4135064"/>
          </a:xfrm>
          <a:prstGeom prst="rect">
            <a:avLst/>
          </a:prstGeom>
        </p:spPr>
      </p:pic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4E3B8635-ABF9-4621-8A48-F9BFF10C010D}"/>
              </a:ext>
            </a:extLst>
          </p:cNvPr>
          <p:cNvSpPr txBox="1">
            <a:spLocks/>
          </p:cNvSpPr>
          <p:nvPr/>
        </p:nvSpPr>
        <p:spPr>
          <a:xfrm>
            <a:off x="713288" y="2816786"/>
            <a:ext cx="3852027" cy="623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Sono presenti diversi </a:t>
            </a:r>
            <a:r>
              <a:rPr lang="it-IT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outliers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8D43FF2A-6900-472C-B5C7-86A4F1637E04}"/>
              </a:ext>
            </a:extLst>
          </p:cNvPr>
          <p:cNvSpPr txBox="1">
            <a:spLocks/>
          </p:cNvSpPr>
          <p:nvPr/>
        </p:nvSpPr>
        <p:spPr>
          <a:xfrm>
            <a:off x="742397" y="3401730"/>
            <a:ext cx="3852027" cy="6234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Le classi peggiori sono </a:t>
            </a:r>
            <a:r>
              <a:rPr lang="it-IT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residual.sugar</a:t>
            </a: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 e </a:t>
            </a:r>
            <a:r>
              <a:rPr lang="it-IT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chlorides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60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9ADD9A-33BF-44B4-8A45-AC727229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it-IT" dirty="0"/>
              <a:t>ESPLORAZIONE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51F6022F-56A3-420A-BE6D-DDC6AC258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09" y="1247847"/>
            <a:ext cx="5466945" cy="5466945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B5635CDF-FB66-44FB-A215-A298B6C9B4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20" y="1270000"/>
            <a:ext cx="5623111" cy="555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8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6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7CB00BF8-2866-41B3-9C56-658BD76A5AFF}"/>
              </a:ext>
            </a:extLst>
          </p:cNvPr>
          <p:cNvSpPr txBox="1">
            <a:spLocks/>
          </p:cNvSpPr>
          <p:nvPr/>
        </p:nvSpPr>
        <p:spPr>
          <a:xfrm>
            <a:off x="680152" y="1766820"/>
            <a:ext cx="3852027" cy="1200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Tentativo di ridurre lo spazio di input e migliorare la qualità del dataset</a:t>
            </a:r>
          </a:p>
        </p:txBody>
      </p:sp>
      <p:sp>
        <p:nvSpPr>
          <p:cNvPr id="20" name="Titolo 1">
            <a:extLst>
              <a:ext uri="{FF2B5EF4-FFF2-40B4-BE49-F238E27FC236}">
                <a16:creationId xmlns:a16="http://schemas.microsoft.com/office/drawing/2014/main" id="{0DF58FC2-32B7-4078-AEFB-33BA5F3B6B8A}"/>
              </a:ext>
            </a:extLst>
          </p:cNvPr>
          <p:cNvSpPr txBox="1">
            <a:spLocks/>
          </p:cNvSpPr>
          <p:nvPr/>
        </p:nvSpPr>
        <p:spPr>
          <a:xfrm>
            <a:off x="1333502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PCA</a:t>
            </a:r>
            <a:b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endParaRPr kumimoji="0" lang="it-IT" sz="36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4E3B8635-ABF9-4621-8A48-F9BFF10C010D}"/>
              </a:ext>
            </a:extLst>
          </p:cNvPr>
          <p:cNvSpPr txBox="1">
            <a:spLocks/>
          </p:cNvSpPr>
          <p:nvPr/>
        </p:nvSpPr>
        <p:spPr>
          <a:xfrm>
            <a:off x="680152" y="2805528"/>
            <a:ext cx="3852027" cy="14162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Anche se gli autovalori indicano di utilizzare le prime 4 dimensioni abbiamo scelto di rappresentare almeno il 90% della varianza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A610DBF-1C7F-4F23-BF93-6F70A9608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0" y="2316515"/>
            <a:ext cx="5658491" cy="425547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8ADC94C-D1F4-47D5-A480-77052D4D1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353" y="412630"/>
            <a:ext cx="4925112" cy="1714739"/>
          </a:xfrm>
          <a:prstGeom prst="rect">
            <a:avLst/>
          </a:prstGeom>
        </p:spPr>
      </p:pic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8098538E-B892-4484-B5B1-0A2D74A48EB9}"/>
              </a:ext>
            </a:extLst>
          </p:cNvPr>
          <p:cNvSpPr txBox="1">
            <a:spLocks/>
          </p:cNvSpPr>
          <p:nvPr/>
        </p:nvSpPr>
        <p:spPr>
          <a:xfrm>
            <a:off x="626688" y="4232423"/>
            <a:ext cx="3852027" cy="141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it-IT" b="0" i="0" dirty="0" err="1">
                <a:effectLst/>
                <a:latin typeface="Arial" panose="020B0604020202020204" pitchFamily="34" charset="0"/>
              </a:rPr>
              <a:t>sulphates</a:t>
            </a:r>
            <a:r>
              <a:rPr lang="it-IT" b="0" i="0" dirty="0">
                <a:effectLst/>
                <a:latin typeface="Arial" panose="020B0604020202020204" pitchFamily="34" charset="0"/>
              </a:rPr>
              <a:t>,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chlorides</a:t>
            </a:r>
            <a:r>
              <a:rPr lang="it-IT" b="0" i="0" dirty="0">
                <a:effectLst/>
                <a:latin typeface="Arial" panose="020B0604020202020204" pitchFamily="34" charset="0"/>
              </a:rPr>
              <a:t>,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residual.sugar</a:t>
            </a:r>
            <a:r>
              <a:rPr lang="it-IT" b="0" i="0" dirty="0">
                <a:effectLst/>
                <a:latin typeface="Arial" panose="020B0604020202020204" pitchFamily="34" charset="0"/>
              </a:rPr>
              <a:t> sono le feature peggio rappresentate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0154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25B1079-CA64-4691-93DE-39667E09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it-IT" dirty="0"/>
              <a:t>PCA</a:t>
            </a:r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E9E48234-1C1D-4899-9A03-F2C3F28DD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27" y="1837132"/>
            <a:ext cx="5629679" cy="3664845"/>
          </a:xfr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D225621A-BEA9-4609-B464-C2DFE8B9D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28837"/>
            <a:ext cx="5962394" cy="3881437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0175574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</TotalTime>
  <Words>586</Words>
  <Application>Microsoft Office PowerPoint</Application>
  <PresentationFormat>Widescreen</PresentationFormat>
  <Paragraphs>63</Paragraphs>
  <Slides>18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Sfaccettatura</vt:lpstr>
      <vt:lpstr>Progetto  Machine Learning</vt:lpstr>
      <vt:lpstr>OBIETTIVO</vt:lpstr>
      <vt:lpstr>ESPLORAZIONE </vt:lpstr>
      <vt:lpstr>Presentazione standard di PowerPoint</vt:lpstr>
      <vt:lpstr>Presentazione standard di PowerPoint</vt:lpstr>
      <vt:lpstr>Presentazione standard di PowerPoint</vt:lpstr>
      <vt:lpstr>ESPLORAZIONE</vt:lpstr>
      <vt:lpstr>Presentazione standard di PowerPoint</vt:lpstr>
      <vt:lpstr>PCA</vt:lpstr>
      <vt:lpstr>PROCEDIMENTO</vt:lpstr>
      <vt:lpstr>10 FOLD CV vs 10 FOLD CV 3 REPEATED</vt:lpstr>
      <vt:lpstr>10 FOLD CV vs 10 FOLD CV 3 REPEATED</vt:lpstr>
      <vt:lpstr>ANALISI RISULTATI: ACCURACY</vt:lpstr>
      <vt:lpstr>ANALISI RISULTATI: METRICHE AVG</vt:lpstr>
      <vt:lpstr>ANALISI RISULTATI: METRICHE PER CLASSE</vt:lpstr>
      <vt:lpstr>ANALISI DEI RISULTATI: ROC</vt:lpstr>
      <vt:lpstr>ANALISI DEI RISULTATI: ROC</vt:lpstr>
      <vt:lpstr>ANALISI MODELLI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 Machine Learning</dc:title>
  <dc:creator>Ruggero Panzeri</dc:creator>
  <cp:lastModifiedBy>Davide Rendina</cp:lastModifiedBy>
  <cp:revision>59</cp:revision>
  <dcterms:created xsi:type="dcterms:W3CDTF">2021-02-18T11:23:33Z</dcterms:created>
  <dcterms:modified xsi:type="dcterms:W3CDTF">2021-02-19T19:52:12Z</dcterms:modified>
</cp:coreProperties>
</file>