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notesMasterIdLst>
    <p:notesMasterId r:id="rId15"/>
  </p:notesMasterIdLst>
  <p:sldIdLst>
    <p:sldId id="256" r:id="rId2"/>
    <p:sldId id="271" r:id="rId3"/>
    <p:sldId id="257" r:id="rId4"/>
    <p:sldId id="258" r:id="rId5"/>
    <p:sldId id="272" r:id="rId6"/>
    <p:sldId id="261" r:id="rId7"/>
    <p:sldId id="262" r:id="rId8"/>
    <p:sldId id="260" r:id="rId9"/>
    <p:sldId id="264" r:id="rId10"/>
    <p:sldId id="263" r:id="rId11"/>
    <p:sldId id="270" r:id="rId12"/>
    <p:sldId id="266"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8" autoAdjust="0"/>
    <p:restoredTop sz="69287" autoAdjust="0"/>
  </p:normalViewPr>
  <p:slideViewPr>
    <p:cSldViewPr snapToGrid="0">
      <p:cViewPr varScale="1">
        <p:scale>
          <a:sx n="61" d="100"/>
          <a:sy n="61" d="100"/>
        </p:scale>
        <p:origin x="142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80036D-304F-4C20-B115-848147AA5A0A}" type="datetimeFigureOut">
              <a:rPr lang="en-US" smtClean="0"/>
              <a:t>7/10/2019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ACBA12-107C-4590-BFBA-7A7F3E60A62B}" type="slidenum">
              <a:rPr lang="en-US" smtClean="0"/>
              <a:t>‹#›</a:t>
            </a:fld>
            <a:endParaRPr lang="en-US"/>
          </a:p>
        </p:txBody>
      </p:sp>
    </p:spTree>
    <p:extLst>
      <p:ext uri="{BB962C8B-B14F-4D97-AF65-F5344CB8AC3E}">
        <p14:creationId xmlns:p14="http://schemas.microsoft.com/office/powerpoint/2010/main" val="3008538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Astazi</a:t>
            </a:r>
            <a:r>
              <a:rPr lang="ro-RO" baseline="0" dirty="0" smtClean="0"/>
              <a:t> va voi prezenta tema cu titlul Aplicatie pentru raportarea si gestionarea sesizarilor catre autoritati.</a:t>
            </a:r>
            <a:endParaRPr lang="en-US" dirty="0"/>
          </a:p>
        </p:txBody>
      </p:sp>
      <p:sp>
        <p:nvSpPr>
          <p:cNvPr id="4" name="Slide Number Placeholder 3"/>
          <p:cNvSpPr>
            <a:spLocks noGrp="1"/>
          </p:cNvSpPr>
          <p:nvPr>
            <p:ph type="sldNum" sz="quarter" idx="10"/>
          </p:nvPr>
        </p:nvSpPr>
        <p:spPr/>
        <p:txBody>
          <a:bodyPr/>
          <a:lstStyle/>
          <a:p>
            <a:fld id="{62ACBA12-107C-4590-BFBA-7A7F3E60A62B}" type="slidenum">
              <a:rPr lang="en-US" smtClean="0"/>
              <a:t>1</a:t>
            </a:fld>
            <a:endParaRPr lang="en-US"/>
          </a:p>
        </p:txBody>
      </p:sp>
    </p:spTree>
    <p:extLst>
      <p:ext uri="{BB962C8B-B14F-4D97-AF65-F5344CB8AC3E}">
        <p14:creationId xmlns:p14="http://schemas.microsoft.com/office/powerpoint/2010/main" val="1899641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200" kern="1200" dirty="0" smtClean="0">
                <a:solidFill>
                  <a:schemeClr val="tx1"/>
                </a:solidFill>
                <a:effectLst/>
                <a:latin typeface="+mn-lt"/>
                <a:ea typeface="+mn-ea"/>
                <a:cs typeface="+mn-cs"/>
              </a:rPr>
              <a:t>Administratorul poate vedea pe hartă locul unde se află problema sesizată de către cetățean. De asemenea el poate schimba statusul sesizării cu urmatoarele optiuni: Nerezolvat, In curs de rezolvate, Nu se poate rezolva si Rezolvat. Odata cu aceasta, trebuie sa scrie si un mesaj care va fi trimis utilizatorului pe adresa de email. </a:t>
            </a:r>
            <a:endParaRPr lang="en-US" sz="1200" kern="1200" dirty="0" smtClean="0">
              <a:solidFill>
                <a:schemeClr val="tx1"/>
              </a:solidFill>
              <a:effectLst/>
              <a:latin typeface="+mn-lt"/>
              <a:ea typeface="+mn-ea"/>
              <a:cs typeface="+mn-cs"/>
            </a:endParaRPr>
          </a:p>
          <a:p>
            <a:r>
              <a:rPr lang="ro-RO" sz="1200" kern="1200" dirty="0" smtClean="0">
                <a:solidFill>
                  <a:schemeClr val="tx1"/>
                </a:solidFill>
                <a:effectLst/>
                <a:latin typeface="+mn-lt"/>
                <a:ea typeface="+mn-ea"/>
                <a:cs typeface="+mn-cs"/>
              </a:rPr>
              <a:t>	Pentru a avea o evidență clară a numărului de sesizări trimise in </a:t>
            </a:r>
            <a:r>
              <a:rPr lang="ro-RO" sz="1200" kern="1200" dirty="0" smtClean="0">
                <a:solidFill>
                  <a:schemeClr val="tx1"/>
                </a:solidFill>
                <a:effectLst/>
                <a:latin typeface="+mn-lt"/>
                <a:ea typeface="+mn-ea"/>
                <a:cs typeface="+mn-cs"/>
              </a:rPr>
              <a:t>funcție</a:t>
            </a:r>
            <a:r>
              <a:rPr lang="en-US" sz="1200" kern="1200" dirty="0" smtClean="0">
                <a:solidFill>
                  <a:schemeClr val="tx1"/>
                </a:solidFill>
                <a:effectLst/>
                <a:latin typeface="+mn-lt"/>
                <a:ea typeface="+mn-ea"/>
                <a:cs typeface="+mn-cs"/>
              </a:rPr>
              <a:t> </a:t>
            </a:r>
            <a:r>
              <a:rPr lang="ro-RO" sz="1200" kern="1200" dirty="0" smtClean="0">
                <a:solidFill>
                  <a:schemeClr val="tx1"/>
                </a:solidFill>
                <a:effectLst/>
                <a:latin typeface="+mn-lt"/>
                <a:ea typeface="+mn-ea"/>
                <a:cs typeface="+mn-cs"/>
              </a:rPr>
              <a:t>de </a:t>
            </a:r>
            <a:r>
              <a:rPr lang="ro-RO" sz="1200" kern="1200" dirty="0" smtClean="0">
                <a:solidFill>
                  <a:schemeClr val="tx1"/>
                </a:solidFill>
                <a:effectLst/>
                <a:latin typeface="+mn-lt"/>
                <a:ea typeface="+mn-ea"/>
                <a:cs typeface="+mn-cs"/>
              </a:rPr>
              <a:t>fiecare categorie in parte, am creat o diagrama, cu ajutorul </a:t>
            </a:r>
            <a:r>
              <a:rPr lang="en-US" sz="1200" kern="1200" dirty="0" err="1" smtClean="0">
                <a:solidFill>
                  <a:schemeClr val="tx1"/>
                </a:solidFill>
                <a:effectLst/>
                <a:latin typeface="+mn-lt"/>
                <a:ea typeface="+mn-ea"/>
                <a:cs typeface="+mn-cs"/>
              </a:rPr>
              <a:t>librariei</a:t>
            </a:r>
            <a:r>
              <a:rPr lang="en-US" sz="1200" kern="1200" baseline="0" dirty="0" smtClean="0">
                <a:solidFill>
                  <a:schemeClr val="tx1"/>
                </a:solidFill>
                <a:effectLst/>
                <a:latin typeface="+mn-lt"/>
                <a:ea typeface="+mn-ea"/>
                <a:cs typeface="+mn-cs"/>
              </a:rPr>
              <a:t> </a:t>
            </a:r>
            <a:r>
              <a:rPr lang="ro-RO" sz="1200" kern="1200" dirty="0" smtClean="0">
                <a:solidFill>
                  <a:schemeClr val="tx1"/>
                </a:solidFill>
                <a:effectLst/>
                <a:latin typeface="+mn-lt"/>
                <a:ea typeface="+mn-ea"/>
                <a:cs typeface="+mn-cs"/>
              </a:rPr>
              <a:t>Google </a:t>
            </a:r>
            <a:r>
              <a:rPr lang="ro-RO" sz="1200" kern="1200" dirty="0" smtClean="0">
                <a:solidFill>
                  <a:schemeClr val="tx1"/>
                </a:solidFill>
                <a:effectLst/>
                <a:latin typeface="+mn-lt"/>
                <a:ea typeface="+mn-ea"/>
                <a:cs typeface="+mn-cs"/>
              </a:rPr>
              <a:t>Charts. De asemenea statisticile pot fi generate si in format pdf.</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2ACBA12-107C-4590-BFBA-7A7F3E60A62B}" type="slidenum">
              <a:rPr lang="en-US" smtClean="0"/>
              <a:t>11</a:t>
            </a:fld>
            <a:endParaRPr lang="en-US"/>
          </a:p>
        </p:txBody>
      </p:sp>
    </p:spTree>
    <p:extLst>
      <p:ext uri="{BB962C8B-B14F-4D97-AF65-F5344CB8AC3E}">
        <p14:creationId xmlns:p14="http://schemas.microsoft.com/office/powerpoint/2010/main" val="2028104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200" kern="1200" dirty="0" smtClean="0">
                <a:solidFill>
                  <a:schemeClr val="tx1"/>
                </a:solidFill>
                <a:effectLst/>
                <a:latin typeface="+mn-lt"/>
                <a:ea typeface="+mn-ea"/>
                <a:cs typeface="+mn-cs"/>
              </a:rPr>
              <a:t>Pe viitor doresc implementarea aplicației si pe dispozitive mobile care rulează pe sistemul de operare iOS sau Windows. De asemenea, doresc crearea unui modul care să trimită notificări utilzatorului cu privire la problemele care sunt raportate in apropierea zonei unde locuieste acesta.</a:t>
            </a:r>
            <a:endParaRPr lang="en-US" dirty="0"/>
          </a:p>
        </p:txBody>
      </p:sp>
      <p:sp>
        <p:nvSpPr>
          <p:cNvPr id="4" name="Slide Number Placeholder 3"/>
          <p:cNvSpPr>
            <a:spLocks noGrp="1"/>
          </p:cNvSpPr>
          <p:nvPr>
            <p:ph type="sldNum" sz="quarter" idx="10"/>
          </p:nvPr>
        </p:nvSpPr>
        <p:spPr/>
        <p:txBody>
          <a:bodyPr/>
          <a:lstStyle/>
          <a:p>
            <a:fld id="{62ACBA12-107C-4590-BFBA-7A7F3E60A62B}" type="slidenum">
              <a:rPr lang="en-US" smtClean="0"/>
              <a:t>12</a:t>
            </a:fld>
            <a:endParaRPr lang="en-US"/>
          </a:p>
        </p:txBody>
      </p:sp>
    </p:spTree>
    <p:extLst>
      <p:ext uri="{BB962C8B-B14F-4D97-AF65-F5344CB8AC3E}">
        <p14:creationId xmlns:p14="http://schemas.microsoft.com/office/powerpoint/2010/main" val="1272932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200" kern="1200" dirty="0" smtClean="0">
                <a:solidFill>
                  <a:schemeClr val="tx1"/>
                </a:solidFill>
                <a:effectLst/>
                <a:latin typeface="+mn-lt"/>
                <a:ea typeface="+mn-ea"/>
                <a:cs typeface="+mn-cs"/>
              </a:rPr>
              <a:t>Consider, ca ideea de bază de la care s-a plecat in realizarea acestui proiect aceea de a veni in ajutorul cetățenilor unui oraș, pentru a usura procesul de trimitere a unei sesizări, a fost atins.  </a:t>
            </a:r>
            <a:endParaRPr lang="en-US" sz="1200" kern="1200" dirty="0" smtClean="0">
              <a:solidFill>
                <a:schemeClr val="tx1"/>
              </a:solidFill>
              <a:effectLst/>
              <a:latin typeface="+mn-lt"/>
              <a:ea typeface="+mn-ea"/>
              <a:cs typeface="+mn-cs"/>
            </a:endParaRPr>
          </a:p>
          <a:p>
            <a:r>
              <a:rPr lang="ro-RO" sz="1200" kern="1200" dirty="0" smtClean="0">
                <a:solidFill>
                  <a:schemeClr val="tx1"/>
                </a:solidFill>
                <a:effectLst/>
                <a:latin typeface="+mn-lt"/>
                <a:ea typeface="+mn-ea"/>
                <a:cs typeface="+mn-cs"/>
              </a:rPr>
              <a:t>De asemenea o altă idee de la care am plecat a fost realizarea unui sistem cat mai usor de utilizat. </a:t>
            </a:r>
            <a:endParaRPr lang="en-US" sz="1200" kern="1200" dirty="0" smtClean="0">
              <a:solidFill>
                <a:schemeClr val="tx1"/>
              </a:solidFill>
              <a:effectLst/>
              <a:latin typeface="+mn-lt"/>
              <a:ea typeface="+mn-ea"/>
              <a:cs typeface="+mn-cs"/>
            </a:endParaRPr>
          </a:p>
          <a:p>
            <a:r>
              <a:rPr lang="ro-RO" sz="1200" kern="1200" dirty="0" smtClean="0">
                <a:solidFill>
                  <a:schemeClr val="tx1"/>
                </a:solidFill>
                <a:effectLst/>
                <a:latin typeface="+mn-lt"/>
                <a:ea typeface="+mn-ea"/>
                <a:cs typeface="+mn-cs"/>
              </a:rPr>
              <a:t>Sper, ca pe viitor aplicatia să devina o linie de urgentă pentru problemele publice in oras, care va contribui la dezvoltarea spiritului civic al cetățenilor, si la creșterea increderii in servicile publice locale</a:t>
            </a:r>
            <a:endParaRPr lang="en-US" dirty="0"/>
          </a:p>
        </p:txBody>
      </p:sp>
      <p:sp>
        <p:nvSpPr>
          <p:cNvPr id="4" name="Slide Number Placeholder 3"/>
          <p:cNvSpPr>
            <a:spLocks noGrp="1"/>
          </p:cNvSpPr>
          <p:nvPr>
            <p:ph type="sldNum" sz="quarter" idx="10"/>
          </p:nvPr>
        </p:nvSpPr>
        <p:spPr/>
        <p:txBody>
          <a:bodyPr/>
          <a:lstStyle/>
          <a:p>
            <a:fld id="{62ACBA12-107C-4590-BFBA-7A7F3E60A62B}" type="slidenum">
              <a:rPr lang="en-US" smtClean="0"/>
              <a:t>13</a:t>
            </a:fld>
            <a:endParaRPr lang="en-US"/>
          </a:p>
        </p:txBody>
      </p:sp>
    </p:spTree>
    <p:extLst>
      <p:ext uri="{BB962C8B-B14F-4D97-AF65-F5344CB8AC3E}">
        <p14:creationId xmlns:p14="http://schemas.microsoft.com/office/powerpoint/2010/main" val="1009095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Oamenii</a:t>
            </a:r>
            <a:r>
              <a:rPr lang="en-US" sz="1200" kern="1200" dirty="0" smtClean="0">
                <a:solidFill>
                  <a:schemeClr val="tx1"/>
                </a:solidFill>
                <a:effectLst/>
                <a:latin typeface="+mn-lt"/>
                <a:ea typeface="+mn-ea"/>
                <a:cs typeface="+mn-cs"/>
              </a:rPr>
              <a:t> se </a:t>
            </a:r>
            <a:r>
              <a:rPr lang="en-US" sz="1200" kern="1200" dirty="0" err="1" smtClean="0">
                <a:solidFill>
                  <a:schemeClr val="tx1"/>
                </a:solidFill>
                <a:effectLst/>
                <a:latin typeface="+mn-lt"/>
                <a:ea typeface="+mn-ea"/>
                <a:cs typeface="+mn-cs"/>
              </a:rPr>
              <a:t>confrunta</a:t>
            </a:r>
            <a:r>
              <a:rPr lang="en-US" sz="1200" kern="1200" baseline="0" dirty="0" smtClean="0">
                <a:solidFill>
                  <a:schemeClr val="tx1"/>
                </a:solidFill>
                <a:effectLst/>
                <a:latin typeface="+mn-lt"/>
                <a:ea typeface="+mn-ea"/>
                <a:cs typeface="+mn-cs"/>
              </a:rPr>
              <a:t> cu tot </a:t>
            </a:r>
            <a:r>
              <a:rPr lang="en-US" sz="1200" kern="1200" baseline="0" dirty="0" err="1" smtClean="0">
                <a:solidFill>
                  <a:schemeClr val="tx1"/>
                </a:solidFill>
                <a:effectLst/>
                <a:latin typeface="+mn-lt"/>
                <a:ea typeface="+mn-ea"/>
                <a:cs typeface="+mn-cs"/>
              </a:rPr>
              <a:t>felul</a:t>
            </a:r>
            <a:r>
              <a:rPr lang="en-US" sz="1200" kern="1200" baseline="0" dirty="0" smtClean="0">
                <a:solidFill>
                  <a:schemeClr val="tx1"/>
                </a:solidFill>
                <a:effectLst/>
                <a:latin typeface="+mn-lt"/>
                <a:ea typeface="+mn-ea"/>
                <a:cs typeface="+mn-cs"/>
              </a:rPr>
              <a:t> de </a:t>
            </a:r>
            <a:r>
              <a:rPr lang="en-US" sz="1200" kern="1200" baseline="0" dirty="0" err="1" smtClean="0">
                <a:solidFill>
                  <a:schemeClr val="tx1"/>
                </a:solidFill>
                <a:effectLst/>
                <a:latin typeface="+mn-lt"/>
                <a:ea typeface="+mn-ea"/>
                <a:cs typeface="+mn-cs"/>
              </a:rPr>
              <a:t>problemee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atunci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cand</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ies</a:t>
            </a:r>
            <a:r>
              <a:rPr lang="en-US" sz="1200" kern="1200" baseline="0" dirty="0" smtClean="0">
                <a:solidFill>
                  <a:schemeClr val="tx1"/>
                </a:solidFill>
                <a:effectLst/>
                <a:latin typeface="+mn-lt"/>
                <a:ea typeface="+mn-ea"/>
                <a:cs typeface="+mn-cs"/>
              </a:rPr>
              <a:t> in </a:t>
            </a:r>
            <a:r>
              <a:rPr lang="en-US" sz="1200" kern="1200" baseline="0" dirty="0" err="1" smtClean="0">
                <a:solidFill>
                  <a:schemeClr val="tx1"/>
                </a:solidFill>
                <a:effectLst/>
                <a:latin typeface="+mn-lt"/>
                <a:ea typeface="+mn-ea"/>
                <a:cs typeface="+mn-cs"/>
              </a:rPr>
              <a:t>oras</a:t>
            </a:r>
            <a:r>
              <a:rPr lang="en-US" sz="1200" kern="1200" baseline="0" dirty="0" smtClean="0">
                <a:solidFill>
                  <a:schemeClr val="tx1"/>
                </a:solidFill>
                <a:effectLst/>
                <a:latin typeface="+mn-lt"/>
                <a:ea typeface="+mn-ea"/>
                <a:cs typeface="+mn-cs"/>
              </a:rPr>
              <a:t>, cum </a:t>
            </a:r>
            <a:r>
              <a:rPr lang="en-US" sz="1200" kern="1200" baseline="0" dirty="0" err="1" smtClean="0">
                <a:solidFill>
                  <a:schemeClr val="tx1"/>
                </a:solidFill>
                <a:effectLst/>
                <a:latin typeface="+mn-lt"/>
                <a:ea typeface="+mn-ea"/>
                <a:cs typeface="+mn-cs"/>
              </a:rPr>
              <a:t>ar</a:t>
            </a:r>
            <a:r>
              <a:rPr lang="en-US" sz="1200" kern="1200" baseline="0" dirty="0" smtClean="0">
                <a:solidFill>
                  <a:schemeClr val="tx1"/>
                </a:solidFill>
                <a:effectLst/>
                <a:latin typeface="+mn-lt"/>
                <a:ea typeface="+mn-ea"/>
                <a:cs typeface="+mn-cs"/>
              </a:rPr>
              <a:t> fi </a:t>
            </a:r>
            <a:r>
              <a:rPr lang="en-US" sz="1200" kern="1200" baseline="0" dirty="0" err="1" smtClean="0">
                <a:solidFill>
                  <a:schemeClr val="tx1"/>
                </a:solidFill>
                <a:effectLst/>
                <a:latin typeface="+mn-lt"/>
                <a:ea typeface="+mn-ea"/>
                <a:cs typeface="+mn-cs"/>
              </a:rPr>
              <a:t>gropi</a:t>
            </a:r>
            <a:r>
              <a:rPr lang="en-US" sz="1200" kern="1200" baseline="0" dirty="0" smtClean="0">
                <a:solidFill>
                  <a:schemeClr val="tx1"/>
                </a:solidFill>
                <a:effectLst/>
                <a:latin typeface="+mn-lt"/>
                <a:ea typeface="+mn-ea"/>
                <a:cs typeface="+mn-cs"/>
              </a:rPr>
              <a:t> in </a:t>
            </a:r>
            <a:r>
              <a:rPr lang="en-US" sz="1200" kern="1200" baseline="0" dirty="0" err="1" smtClean="0">
                <a:solidFill>
                  <a:schemeClr val="tx1"/>
                </a:solidFill>
                <a:effectLst/>
                <a:latin typeface="+mn-lt"/>
                <a:ea typeface="+mn-ea"/>
                <a:cs typeface="+mn-cs"/>
              </a:rPr>
              <a:t>asflat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caini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fara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stapan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deseuri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aruncate</a:t>
            </a:r>
            <a:r>
              <a:rPr lang="en-US" sz="1200" kern="1200" baseline="0" dirty="0" smtClean="0">
                <a:solidFill>
                  <a:schemeClr val="tx1"/>
                </a:solidFill>
                <a:effectLst/>
                <a:latin typeface="+mn-lt"/>
                <a:ea typeface="+mn-ea"/>
                <a:cs typeface="+mn-cs"/>
              </a:rPr>
              <a:t> in </a:t>
            </a:r>
            <a:r>
              <a:rPr lang="en-US" sz="1200" kern="1200" baseline="0" dirty="0" err="1" smtClean="0">
                <a:solidFill>
                  <a:schemeClr val="tx1"/>
                </a:solidFill>
                <a:effectLst/>
                <a:latin typeface="+mn-lt"/>
                <a:ea typeface="+mn-ea"/>
                <a:cs typeface="+mn-cs"/>
              </a:rPr>
              <a:t>locuri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necorespunzatoare</a:t>
            </a:r>
            <a:r>
              <a:rPr lang="en-US" sz="1200" kern="1200" baseline="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aceea</a:t>
            </a:r>
            <a:r>
              <a:rPr lang="en-US" sz="1200" kern="1200" baseline="0" dirty="0" smtClean="0">
                <a:solidFill>
                  <a:schemeClr val="tx1"/>
                </a:solidFill>
                <a:effectLst/>
                <a:latin typeface="+mn-lt"/>
                <a:ea typeface="+mn-ea"/>
                <a:cs typeface="+mn-cs"/>
              </a:rPr>
              <a:t>,</a:t>
            </a:r>
            <a:r>
              <a:rPr lang="ro-RO" sz="1200" kern="1200" dirty="0" smtClean="0">
                <a:solidFill>
                  <a:schemeClr val="tx1"/>
                </a:solidFill>
                <a:effectLst/>
                <a:latin typeface="+mn-lt"/>
                <a:ea typeface="+mn-ea"/>
                <a:cs typeface="+mn-cs"/>
              </a:rPr>
              <a:t> </a:t>
            </a:r>
            <a:r>
              <a:rPr lang="ro-RO" sz="1200" kern="1200" dirty="0" smtClean="0">
                <a:solidFill>
                  <a:schemeClr val="tx1"/>
                </a:solidFill>
                <a:effectLst/>
                <a:latin typeface="+mn-lt"/>
                <a:ea typeface="+mn-ea"/>
                <a:cs typeface="+mn-cs"/>
              </a:rPr>
              <a:t>mi-am propus implementarea unei aplicatii Android pentru trimiterea de sesizări către autorități precum si o aplicație web destinată administratorului. Acestea comunică in permanență cu aplicația server, si va pune la dispozitie diferite funcționalități, pe partea de client. </a:t>
            </a:r>
            <a:endParaRPr lang="en-US" sz="1200" kern="1200" dirty="0" smtClean="0">
              <a:solidFill>
                <a:schemeClr val="tx1"/>
              </a:solidFill>
              <a:effectLst/>
              <a:latin typeface="+mn-lt"/>
              <a:ea typeface="+mn-ea"/>
              <a:cs typeface="+mn-cs"/>
            </a:endParaRPr>
          </a:p>
          <a:p>
            <a:r>
              <a:rPr lang="ro-RO" sz="1200" kern="1200" dirty="0" smtClean="0">
                <a:solidFill>
                  <a:schemeClr val="tx1"/>
                </a:solidFill>
                <a:effectLst/>
                <a:latin typeface="+mn-lt"/>
                <a:ea typeface="+mn-ea"/>
                <a:cs typeface="+mn-cs"/>
              </a:rPr>
              <a:t>      In zilele noastre, oamenii folosesc din ce in ce mai des, telefoanele inteligente, si de aceea am ales realizarea unei aplicații Android.  Aplicația este concepută pentru a veni în ajutorul cetățenilor unui oraș, pentru a trimite o sesizare legată de problemele cu care se confruntă acestia în viața de zi cu zi atunci când merg in oraș. In momentul de față, semnalarea unei nereguli, implică mult timp din partea cetățenilor, intrucat nu există o platformă online pentru acest </a:t>
            </a:r>
            <a:r>
              <a:rPr lang="ro-RO" sz="1200" kern="1200" dirty="0" smtClean="0">
                <a:solidFill>
                  <a:schemeClr val="tx1"/>
                </a:solidFill>
                <a:effectLst/>
                <a:latin typeface="+mn-lt"/>
                <a:ea typeface="+mn-ea"/>
                <a:cs typeface="+mn-cs"/>
              </a:rPr>
              <a:t>lucru</a:t>
            </a:r>
            <a:r>
              <a:rPr lang="en-US"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ro-RO" sz="1200" kern="1200" dirty="0" smtClean="0">
                <a:solidFill>
                  <a:schemeClr val="tx1"/>
                </a:solidFill>
                <a:effectLst/>
                <a:latin typeface="+mn-lt"/>
                <a:ea typeface="+mn-ea"/>
                <a:cs typeface="+mn-cs"/>
              </a:rPr>
              <a:t>Totodată, aplicația este binevenită și pentru autorități, deoarece pot vedea mai ușor toate problemele cu care se confruntă cetățenii.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2ACBA12-107C-4590-BFBA-7A7F3E60A62B}" type="slidenum">
              <a:rPr lang="en-US" smtClean="0"/>
              <a:t>3</a:t>
            </a:fld>
            <a:endParaRPr lang="en-US"/>
          </a:p>
        </p:txBody>
      </p:sp>
    </p:spTree>
    <p:extLst>
      <p:ext uri="{BB962C8B-B14F-4D97-AF65-F5344CB8AC3E}">
        <p14:creationId xmlns:p14="http://schemas.microsoft.com/office/powerpoint/2010/main" val="3692275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200" kern="1200" dirty="0" smtClean="0">
                <a:solidFill>
                  <a:schemeClr val="tx1"/>
                </a:solidFill>
                <a:effectLst/>
                <a:latin typeface="+mn-lt"/>
                <a:ea typeface="+mn-ea"/>
                <a:cs typeface="+mn-cs"/>
              </a:rPr>
              <a:t>După </a:t>
            </a:r>
            <a:r>
              <a:rPr lang="ro-RO" sz="1200" kern="1200" dirty="0" smtClean="0">
                <a:solidFill>
                  <a:schemeClr val="tx1"/>
                </a:solidFill>
                <a:effectLst/>
                <a:latin typeface="+mn-lt"/>
                <a:ea typeface="+mn-ea"/>
                <a:cs typeface="+mn-cs"/>
              </a:rPr>
              <a:t>cum se poate observa si in figură, utilizatorul interacționează cu aplicația </a:t>
            </a:r>
            <a:r>
              <a:rPr lang="ro-RO" sz="1200" kern="1200" dirty="0" smtClean="0">
                <a:solidFill>
                  <a:schemeClr val="tx1"/>
                </a:solidFill>
                <a:effectLst/>
                <a:latin typeface="+mn-lt"/>
                <a:ea typeface="+mn-ea"/>
                <a:cs typeface="+mn-cs"/>
              </a:rPr>
              <a:t>Android</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Aceasta</a:t>
            </a:r>
            <a:r>
              <a:rPr lang="en-US" sz="1200" kern="1200" baseline="0" dirty="0" smtClean="0">
                <a:solidFill>
                  <a:schemeClr val="tx1"/>
                </a:solidFill>
                <a:effectLst/>
                <a:latin typeface="+mn-lt"/>
                <a:ea typeface="+mn-ea"/>
                <a:cs typeface="+mn-cs"/>
              </a:rPr>
              <a:t> din </a:t>
            </a:r>
            <a:r>
              <a:rPr lang="en-US" sz="1200" kern="1200" baseline="0" dirty="0" err="1" smtClean="0">
                <a:solidFill>
                  <a:schemeClr val="tx1"/>
                </a:solidFill>
                <a:effectLst/>
                <a:latin typeface="+mn-lt"/>
                <a:ea typeface="+mn-ea"/>
                <a:cs typeface="+mn-cs"/>
              </a:rPr>
              <a:t>urma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trimite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cereri</a:t>
            </a:r>
            <a:r>
              <a:rPr lang="en-US" sz="1200" kern="1200" baseline="0" dirty="0" smtClean="0">
                <a:solidFill>
                  <a:schemeClr val="tx1"/>
                </a:solidFill>
                <a:effectLst/>
                <a:latin typeface="+mn-lt"/>
                <a:ea typeface="+mn-ea"/>
                <a:cs typeface="+mn-cs"/>
              </a:rPr>
              <a:t> HTTP </a:t>
            </a:r>
            <a:r>
              <a:rPr lang="en-US" sz="1200" kern="1200" baseline="0" dirty="0" err="1" smtClean="0">
                <a:solidFill>
                  <a:schemeClr val="tx1"/>
                </a:solidFill>
                <a:effectLst/>
                <a:latin typeface="+mn-lt"/>
                <a:ea typeface="+mn-ea"/>
                <a:cs typeface="+mn-cs"/>
              </a:rPr>
              <a:t>catre</a:t>
            </a:r>
            <a:r>
              <a:rPr lang="en-US" sz="1200" kern="1200" baseline="0" dirty="0" smtClean="0">
                <a:solidFill>
                  <a:schemeClr val="tx1"/>
                </a:solidFill>
                <a:effectLst/>
                <a:latin typeface="+mn-lt"/>
                <a:ea typeface="+mn-ea"/>
                <a:cs typeface="+mn-cs"/>
              </a:rPr>
              <a:t> server, care cu </a:t>
            </a:r>
            <a:r>
              <a:rPr lang="en-US" sz="1200" kern="1200" baseline="0" dirty="0" err="1" smtClean="0">
                <a:solidFill>
                  <a:schemeClr val="tx1"/>
                </a:solidFill>
                <a:effectLst/>
                <a:latin typeface="+mn-lt"/>
                <a:ea typeface="+mn-ea"/>
                <a:cs typeface="+mn-cs"/>
              </a:rPr>
              <a:t>ajutorul</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bazei</a:t>
            </a:r>
            <a:r>
              <a:rPr lang="en-US" sz="1200" kern="1200" baseline="0" dirty="0" smtClean="0">
                <a:solidFill>
                  <a:schemeClr val="tx1"/>
                </a:solidFill>
                <a:effectLst/>
                <a:latin typeface="+mn-lt"/>
                <a:ea typeface="+mn-ea"/>
                <a:cs typeface="+mn-cs"/>
              </a:rPr>
              <a:t> de date MongoDB </a:t>
            </a:r>
            <a:r>
              <a:rPr lang="en-US" sz="1200" kern="1200" baseline="0" dirty="0" err="1" smtClean="0">
                <a:solidFill>
                  <a:schemeClr val="tx1"/>
                </a:solidFill>
                <a:effectLst/>
                <a:latin typeface="+mn-lt"/>
                <a:ea typeface="+mn-ea"/>
                <a:cs typeface="+mn-cs"/>
              </a:rPr>
              <a:t>va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oferi</a:t>
            </a:r>
            <a:r>
              <a:rPr lang="en-US" sz="1200" kern="1200" baseline="0" dirty="0" smtClean="0">
                <a:solidFill>
                  <a:schemeClr val="tx1"/>
                </a:solidFill>
                <a:effectLst/>
                <a:latin typeface="+mn-lt"/>
                <a:ea typeface="+mn-ea"/>
                <a:cs typeface="+mn-cs"/>
              </a:rPr>
              <a:t> un </a:t>
            </a:r>
            <a:r>
              <a:rPr lang="en-US" sz="1200" kern="1200" baseline="0" dirty="0" err="1" smtClean="0">
                <a:solidFill>
                  <a:schemeClr val="tx1"/>
                </a:solidFill>
                <a:effectLst/>
                <a:latin typeface="+mn-lt"/>
                <a:ea typeface="+mn-ea"/>
                <a:cs typeface="+mn-cs"/>
              </a:rPr>
              <a:t>raspuns</a:t>
            </a:r>
            <a:r>
              <a:rPr lang="en-US" sz="1200" kern="1200" baseline="0" dirty="0" smtClean="0">
                <a:solidFill>
                  <a:schemeClr val="tx1"/>
                </a:solidFill>
                <a:effectLst/>
                <a:latin typeface="+mn-lt"/>
                <a:ea typeface="+mn-ea"/>
                <a:cs typeface="+mn-cs"/>
              </a:rPr>
              <a:t> in format JSON.</a:t>
            </a:r>
          </a:p>
          <a:p>
            <a:r>
              <a:rPr lang="en-US" sz="1200" kern="1200" baseline="0" dirty="0" err="1" smtClean="0">
                <a:solidFill>
                  <a:schemeClr val="tx1"/>
                </a:solidFill>
                <a:effectLst/>
                <a:latin typeface="+mn-lt"/>
                <a:ea typeface="+mn-ea"/>
                <a:cs typeface="+mn-cs"/>
              </a:rPr>
              <a:t>Pentru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comunicarea</a:t>
            </a:r>
            <a:r>
              <a:rPr lang="en-US" sz="1200" kern="1200" baseline="0" dirty="0" smtClean="0">
                <a:solidFill>
                  <a:schemeClr val="tx1"/>
                </a:solidFill>
                <a:effectLst/>
                <a:latin typeface="+mn-lt"/>
                <a:ea typeface="+mn-ea"/>
                <a:cs typeface="+mn-cs"/>
              </a:rPr>
              <a:t> cu API-</a:t>
            </a:r>
            <a:r>
              <a:rPr lang="en-US" sz="1200" kern="1200" baseline="0" dirty="0" err="1" smtClean="0">
                <a:solidFill>
                  <a:schemeClr val="tx1"/>
                </a:solidFill>
                <a:effectLst/>
                <a:latin typeface="+mn-lt"/>
                <a:ea typeface="+mn-ea"/>
                <a:cs typeface="+mn-cs"/>
              </a:rPr>
              <a:t>ul</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voi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folosi</a:t>
            </a:r>
            <a:r>
              <a:rPr lang="en-US" sz="1200" kern="1200" baseline="0" dirty="0" smtClean="0">
                <a:solidFill>
                  <a:schemeClr val="tx1"/>
                </a:solidFill>
                <a:effectLst/>
                <a:latin typeface="+mn-lt"/>
                <a:ea typeface="+mn-ea"/>
                <a:cs typeface="+mn-cs"/>
              </a:rPr>
              <a:t> Retrofit, o </a:t>
            </a:r>
            <a:r>
              <a:rPr lang="en-US" sz="1200" kern="1200" baseline="0" dirty="0" err="1" smtClean="0">
                <a:solidFill>
                  <a:schemeClr val="tx1"/>
                </a:solidFill>
                <a:effectLst/>
                <a:latin typeface="+mn-lt"/>
                <a:ea typeface="+mn-ea"/>
                <a:cs typeface="+mn-cs"/>
              </a:rPr>
              <a:t>biblioteca</a:t>
            </a:r>
            <a:r>
              <a:rPr lang="en-US" sz="1200" kern="1200" baseline="0" dirty="0" smtClean="0">
                <a:solidFill>
                  <a:schemeClr val="tx1"/>
                </a:solidFill>
                <a:effectLst/>
                <a:latin typeface="+mn-lt"/>
                <a:ea typeface="+mn-ea"/>
                <a:cs typeface="+mn-cs"/>
              </a:rPr>
              <a:t> open-source, </a:t>
            </a:r>
            <a:r>
              <a:rPr lang="en-US" sz="1200" kern="1200" baseline="0" dirty="0" err="1" smtClean="0">
                <a:solidFill>
                  <a:schemeClr val="tx1"/>
                </a:solidFill>
                <a:effectLst/>
                <a:latin typeface="+mn-lt"/>
                <a:ea typeface="+mn-ea"/>
                <a:cs typeface="+mn-cs"/>
              </a:rPr>
              <a:t>fiind</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una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dintre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cele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mai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populare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librarii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folosite</a:t>
            </a:r>
            <a:r>
              <a:rPr lang="en-US" sz="1200" kern="1200" baseline="0" dirty="0" smtClean="0">
                <a:solidFill>
                  <a:schemeClr val="tx1"/>
                </a:solidFill>
                <a:effectLst/>
                <a:latin typeface="+mn-lt"/>
                <a:ea typeface="+mn-ea"/>
                <a:cs typeface="+mn-cs"/>
              </a:rPr>
              <a:t> in Android. </a:t>
            </a:r>
            <a:r>
              <a:rPr lang="en-US" sz="1200" kern="1200" baseline="0" dirty="0" err="1" smtClean="0">
                <a:solidFill>
                  <a:schemeClr val="tx1"/>
                </a:solidFill>
                <a:effectLst/>
                <a:latin typeface="+mn-lt"/>
                <a:ea typeface="+mn-ea"/>
                <a:cs typeface="+mn-cs"/>
              </a:rPr>
              <a:t>Aceasta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este</a:t>
            </a:r>
            <a:r>
              <a:rPr lang="en-US" sz="1200" kern="1200" baseline="0" dirty="0" smtClean="0">
                <a:solidFill>
                  <a:schemeClr val="tx1"/>
                </a:solidFill>
                <a:effectLst/>
                <a:latin typeface="+mn-lt"/>
                <a:ea typeface="+mn-ea"/>
                <a:cs typeface="+mn-cs"/>
              </a:rPr>
              <a:t> o </a:t>
            </a:r>
            <a:r>
              <a:rPr lang="en-US" sz="1200" kern="1200" baseline="0" dirty="0" err="1" smtClean="0">
                <a:solidFill>
                  <a:schemeClr val="tx1"/>
                </a:solidFill>
                <a:effectLst/>
                <a:latin typeface="+mn-lt"/>
                <a:ea typeface="+mn-ea"/>
                <a:cs typeface="+mn-cs"/>
              </a:rPr>
              <a:t>librarie</a:t>
            </a:r>
            <a:r>
              <a:rPr lang="en-US" sz="1200" kern="1200" baseline="0" dirty="0" smtClean="0">
                <a:solidFill>
                  <a:schemeClr val="tx1"/>
                </a:solidFill>
                <a:effectLst/>
                <a:latin typeface="+mn-lt"/>
                <a:ea typeface="+mn-ea"/>
                <a:cs typeface="+mn-cs"/>
              </a:rPr>
              <a:t> cu </a:t>
            </a:r>
            <a:r>
              <a:rPr lang="en-US" sz="1200" kern="1200" baseline="0" dirty="0" err="1" smtClean="0">
                <a:solidFill>
                  <a:schemeClr val="tx1"/>
                </a:solidFill>
                <a:effectLst/>
                <a:latin typeface="+mn-lt"/>
                <a:ea typeface="+mn-ea"/>
                <a:cs typeface="+mn-cs"/>
              </a:rPr>
              <a:t>ajutorul</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careia</a:t>
            </a:r>
            <a:r>
              <a:rPr lang="en-US" sz="1200" kern="1200" baseline="0" dirty="0" smtClean="0">
                <a:solidFill>
                  <a:schemeClr val="tx1"/>
                </a:solidFill>
                <a:effectLst/>
                <a:latin typeface="+mn-lt"/>
                <a:ea typeface="+mn-ea"/>
                <a:cs typeface="+mn-cs"/>
              </a:rPr>
              <a:t> se </a:t>
            </a:r>
            <a:r>
              <a:rPr lang="en-US" sz="1200" kern="1200" baseline="0" dirty="0" err="1" smtClean="0">
                <a:solidFill>
                  <a:schemeClr val="tx1"/>
                </a:solidFill>
                <a:effectLst/>
                <a:latin typeface="+mn-lt"/>
                <a:ea typeface="+mn-ea"/>
                <a:cs typeface="+mn-cs"/>
              </a:rPr>
              <a:t>poate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implementa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sistemul</a:t>
            </a:r>
            <a:r>
              <a:rPr lang="en-US" sz="1200" kern="1200" baseline="0" dirty="0" smtClean="0">
                <a:solidFill>
                  <a:schemeClr val="tx1"/>
                </a:solidFill>
                <a:effectLst/>
                <a:latin typeface="+mn-lt"/>
                <a:ea typeface="+mn-ea"/>
                <a:cs typeface="+mn-cs"/>
              </a:rPr>
              <a:t> Android ca un client REST, </a:t>
            </a:r>
            <a:r>
              <a:rPr lang="en-US" sz="1200" kern="1200" baseline="0" dirty="0" err="1" smtClean="0">
                <a:solidFill>
                  <a:schemeClr val="tx1"/>
                </a:solidFill>
                <a:effectLst/>
                <a:latin typeface="+mn-lt"/>
                <a:ea typeface="+mn-ea"/>
                <a:cs typeface="+mn-cs"/>
              </a:rPr>
              <a:t>si</a:t>
            </a:r>
            <a:r>
              <a:rPr lang="en-US" sz="1200" kern="1200" baseline="0" dirty="0" smtClean="0">
                <a:solidFill>
                  <a:schemeClr val="tx1"/>
                </a:solidFill>
                <a:effectLst/>
                <a:latin typeface="+mn-lt"/>
                <a:ea typeface="+mn-ea"/>
                <a:cs typeface="+mn-cs"/>
              </a:rPr>
              <a:t> care </a:t>
            </a:r>
            <a:r>
              <a:rPr lang="en-US" sz="1200" kern="1200" baseline="0" dirty="0" err="1" smtClean="0">
                <a:solidFill>
                  <a:schemeClr val="tx1"/>
                </a:solidFill>
                <a:effectLst/>
                <a:latin typeface="+mn-lt"/>
                <a:ea typeface="+mn-ea"/>
                <a:cs typeface="+mn-cs"/>
              </a:rPr>
              <a:t>furnizeaza</a:t>
            </a:r>
            <a:r>
              <a:rPr lang="en-US" sz="1200" kern="1200" baseline="0" dirty="0" smtClean="0">
                <a:solidFill>
                  <a:schemeClr val="tx1"/>
                </a:solidFill>
                <a:effectLst/>
                <a:latin typeface="+mn-lt"/>
                <a:ea typeface="+mn-ea"/>
                <a:cs typeface="+mn-cs"/>
              </a:rPr>
              <a:t> un framework </a:t>
            </a:r>
            <a:r>
              <a:rPr lang="en-US" sz="1200" kern="1200" baseline="0" dirty="0" err="1" smtClean="0">
                <a:solidFill>
                  <a:schemeClr val="tx1"/>
                </a:solidFill>
                <a:effectLst/>
                <a:latin typeface="+mn-lt"/>
                <a:ea typeface="+mn-ea"/>
                <a:cs typeface="+mn-cs"/>
              </a:rPr>
              <a:t>puternic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pentru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interactiunea</a:t>
            </a:r>
            <a:r>
              <a:rPr lang="en-US" sz="1200" kern="1200" baseline="0" dirty="0" smtClean="0">
                <a:solidFill>
                  <a:schemeClr val="tx1"/>
                </a:solidFill>
                <a:effectLst/>
                <a:latin typeface="+mn-lt"/>
                <a:ea typeface="+mn-ea"/>
                <a:cs typeface="+mn-cs"/>
              </a:rPr>
              <a:t> cu API-</a:t>
            </a:r>
            <a:r>
              <a:rPr lang="en-US" sz="1200" kern="1200" baseline="0" dirty="0" err="1" smtClean="0">
                <a:solidFill>
                  <a:schemeClr val="tx1"/>
                </a:solidFill>
                <a:effectLst/>
                <a:latin typeface="+mn-lt"/>
                <a:ea typeface="+mn-ea"/>
                <a:cs typeface="+mn-cs"/>
              </a:rPr>
              <a:t>ul</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trimiterea</a:t>
            </a:r>
            <a:r>
              <a:rPr lang="en-US" sz="1200" kern="1200" baseline="0" dirty="0" smtClean="0">
                <a:solidFill>
                  <a:schemeClr val="tx1"/>
                </a:solidFill>
                <a:effectLst/>
                <a:latin typeface="+mn-lt"/>
                <a:ea typeface="+mn-ea"/>
                <a:cs typeface="+mn-cs"/>
              </a:rPr>
              <a:t> de </a:t>
            </a:r>
            <a:r>
              <a:rPr lang="en-US" sz="1200" kern="1200" baseline="0" dirty="0" err="1" smtClean="0">
                <a:solidFill>
                  <a:schemeClr val="tx1"/>
                </a:solidFill>
                <a:effectLst/>
                <a:latin typeface="+mn-lt"/>
                <a:ea typeface="+mn-ea"/>
                <a:cs typeface="+mn-cs"/>
              </a:rPr>
              <a:t>cereri</a:t>
            </a:r>
            <a:r>
              <a:rPr lang="en-US" sz="1200" kern="1200" baseline="0" dirty="0" smtClean="0">
                <a:solidFill>
                  <a:schemeClr val="tx1"/>
                </a:solidFill>
                <a:effectLst/>
                <a:latin typeface="+mn-lt"/>
                <a:ea typeface="+mn-ea"/>
                <a:cs typeface="+mn-cs"/>
              </a:rPr>
              <a:t> in </a:t>
            </a:r>
            <a:r>
              <a:rPr lang="en-US" sz="1200" kern="1200" baseline="0" dirty="0" err="1" smtClean="0">
                <a:solidFill>
                  <a:schemeClr val="tx1"/>
                </a:solidFill>
                <a:effectLst/>
                <a:latin typeface="+mn-lt"/>
                <a:ea typeface="+mn-ea"/>
                <a:cs typeface="+mn-cs"/>
              </a:rPr>
              <a:t>retea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utilizand</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biclioteca</a:t>
            </a:r>
            <a:r>
              <a:rPr lang="en-US" sz="1200" kern="1200" baseline="0" dirty="0" smtClean="0">
                <a:solidFill>
                  <a:schemeClr val="tx1"/>
                </a:solidFill>
                <a:effectLst/>
                <a:latin typeface="+mn-lt"/>
                <a:ea typeface="+mn-ea"/>
                <a:cs typeface="+mn-cs"/>
              </a:rPr>
              <a:t> OKHTTP.</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2ACBA12-107C-4590-BFBA-7A7F3E60A62B}" type="slidenum">
              <a:rPr lang="en-US" smtClean="0"/>
              <a:t>4</a:t>
            </a:fld>
            <a:endParaRPr lang="en-US"/>
          </a:p>
        </p:txBody>
      </p:sp>
    </p:spTree>
    <p:extLst>
      <p:ext uri="{BB962C8B-B14F-4D97-AF65-F5344CB8AC3E}">
        <p14:creationId xmlns:p14="http://schemas.microsoft.com/office/powerpoint/2010/main" val="1154239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o-RO" sz="1200" kern="1200" dirty="0" smtClean="0">
                <a:solidFill>
                  <a:schemeClr val="tx1"/>
                </a:solidFill>
                <a:effectLst/>
                <a:latin typeface="+mn-lt"/>
                <a:ea typeface="+mn-ea"/>
                <a:cs typeface="+mn-cs"/>
              </a:rPr>
              <a:t>Pentru implementarea aplicației am folosit tehnologii precum Java, JavaScript, HTML, CSS, Bootstrap, jQuery, precum si Node.js pentru implementarea serverului.</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2ACBA12-107C-4590-BFBA-7A7F3E60A62B}" type="slidenum">
              <a:rPr lang="en-US" smtClean="0"/>
              <a:t>5</a:t>
            </a:fld>
            <a:endParaRPr lang="en-US"/>
          </a:p>
        </p:txBody>
      </p:sp>
    </p:spTree>
    <p:extLst>
      <p:ext uri="{BB962C8B-B14F-4D97-AF65-F5344CB8AC3E}">
        <p14:creationId xmlns:p14="http://schemas.microsoft.com/office/powerpoint/2010/main" val="924857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200" kern="1200" dirty="0" smtClean="0">
                <a:solidFill>
                  <a:schemeClr val="tx1"/>
                </a:solidFill>
                <a:effectLst/>
                <a:latin typeface="+mn-lt"/>
                <a:ea typeface="+mn-ea"/>
                <a:cs typeface="+mn-cs"/>
              </a:rPr>
              <a:t>Aplicația server folosește si o baza de date NoSQL, si anume MongoDB. Pentru aceasta am folosit </a:t>
            </a:r>
            <a:r>
              <a:rPr lang="ro-RO" sz="1200" kern="1200" dirty="0" smtClean="0">
                <a:solidFill>
                  <a:schemeClr val="tx1"/>
                </a:solidFill>
                <a:effectLst/>
                <a:latin typeface="+mn-lt"/>
                <a:ea typeface="+mn-ea"/>
                <a:cs typeface="+mn-cs"/>
              </a:rPr>
              <a:t>ODM-ul</a:t>
            </a:r>
            <a:r>
              <a:rPr lang="en-US" sz="1200" kern="1200" dirty="0" smtClean="0">
                <a:solidFill>
                  <a:schemeClr val="tx1"/>
                </a:solidFill>
                <a:effectLst/>
                <a:latin typeface="+mn-lt"/>
                <a:ea typeface="+mn-ea"/>
                <a:cs typeface="+mn-cs"/>
              </a:rPr>
              <a:t>(Object Data</a:t>
            </a:r>
            <a:r>
              <a:rPr lang="en-US" sz="1200" kern="1200" baseline="0" dirty="0" smtClean="0">
                <a:solidFill>
                  <a:schemeClr val="tx1"/>
                </a:solidFill>
                <a:effectLst/>
                <a:latin typeface="+mn-lt"/>
                <a:ea typeface="+mn-ea"/>
                <a:cs typeface="+mn-cs"/>
              </a:rPr>
              <a:t> Model)</a:t>
            </a:r>
            <a:r>
              <a:rPr lang="ro-RO" sz="1200" kern="1200" dirty="0" smtClean="0">
                <a:solidFill>
                  <a:schemeClr val="tx1"/>
                </a:solidFill>
                <a:effectLst/>
                <a:latin typeface="+mn-lt"/>
                <a:ea typeface="+mn-ea"/>
                <a:cs typeface="+mn-cs"/>
              </a:rPr>
              <a:t> </a:t>
            </a:r>
            <a:r>
              <a:rPr lang="ro-RO" sz="1200" kern="1200" dirty="0" smtClean="0">
                <a:solidFill>
                  <a:schemeClr val="tx1"/>
                </a:solidFill>
                <a:effectLst/>
                <a:latin typeface="+mn-lt"/>
                <a:ea typeface="+mn-ea"/>
                <a:cs typeface="+mn-cs"/>
              </a:rPr>
              <a:t>oficial suportat pentru platforma Node.js, si anume Mongoose.</a:t>
            </a:r>
            <a:endParaRPr lang="en-US" sz="1200" kern="1200" dirty="0" smtClean="0">
              <a:solidFill>
                <a:schemeClr val="tx1"/>
              </a:solidFill>
              <a:effectLst/>
              <a:latin typeface="+mn-lt"/>
              <a:ea typeface="+mn-ea"/>
              <a:cs typeface="+mn-cs"/>
            </a:endParaRPr>
          </a:p>
          <a:p>
            <a:r>
              <a:rPr lang="ro-RO" sz="1200" kern="1200" dirty="0" smtClean="0">
                <a:solidFill>
                  <a:schemeClr val="tx1"/>
                </a:solidFill>
                <a:effectLst/>
                <a:latin typeface="+mn-lt"/>
                <a:ea typeface="+mn-ea"/>
                <a:cs typeface="+mn-cs"/>
              </a:rPr>
              <a:t>Mongoose este o biblioteca ce oferă maparea obiectelor MongoDB intr-o interfață familiară in cadrul platformei NodeJs. Aceasta transformă date din baza de date in obiecte JavaScript, pentru a putea fi folosite in cadrul aplicatiei.</a:t>
            </a:r>
            <a:endParaRPr lang="en-US" sz="1200" kern="1200" dirty="0" smtClean="0">
              <a:solidFill>
                <a:schemeClr val="tx1"/>
              </a:solidFill>
              <a:effectLst/>
              <a:latin typeface="+mn-lt"/>
              <a:ea typeface="+mn-ea"/>
              <a:cs typeface="+mn-cs"/>
            </a:endParaRPr>
          </a:p>
          <a:p>
            <a:r>
              <a:rPr lang="ro-RO" sz="1200" kern="1200" dirty="0" smtClean="0">
                <a:solidFill>
                  <a:schemeClr val="tx1"/>
                </a:solidFill>
                <a:effectLst/>
                <a:latin typeface="+mn-lt"/>
                <a:ea typeface="+mn-ea"/>
                <a:cs typeface="+mn-cs"/>
              </a:rPr>
              <a:t>Pentru stocarea imaginilor in baza de date am folosit GridFS, o specificatie petru stocarea si recuperarea fișierelor care depasesc dimensiunea de 16MB. </a:t>
            </a:r>
            <a:endParaRPr lang="en-US" dirty="0"/>
          </a:p>
        </p:txBody>
      </p:sp>
      <p:sp>
        <p:nvSpPr>
          <p:cNvPr id="4" name="Slide Number Placeholder 3"/>
          <p:cNvSpPr>
            <a:spLocks noGrp="1"/>
          </p:cNvSpPr>
          <p:nvPr>
            <p:ph type="sldNum" sz="quarter" idx="10"/>
          </p:nvPr>
        </p:nvSpPr>
        <p:spPr/>
        <p:txBody>
          <a:bodyPr/>
          <a:lstStyle/>
          <a:p>
            <a:fld id="{62ACBA12-107C-4590-BFBA-7A7F3E60A62B}" type="slidenum">
              <a:rPr lang="en-US" smtClean="0"/>
              <a:t>6</a:t>
            </a:fld>
            <a:endParaRPr lang="en-US"/>
          </a:p>
        </p:txBody>
      </p:sp>
    </p:spTree>
    <p:extLst>
      <p:ext uri="{BB962C8B-B14F-4D97-AF65-F5344CB8AC3E}">
        <p14:creationId xmlns:p14="http://schemas.microsoft.com/office/powerpoint/2010/main" val="3993205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Colectia</a:t>
            </a:r>
            <a:r>
              <a:rPr lang="en-US" sz="1200" kern="1200" dirty="0" smtClean="0">
                <a:solidFill>
                  <a:schemeClr val="tx1"/>
                </a:solidFill>
                <a:effectLst/>
                <a:latin typeface="+mn-lt"/>
                <a:ea typeface="+mn-ea"/>
                <a:cs typeface="+mn-cs"/>
              </a:rPr>
              <a:t> Users </a:t>
            </a:r>
            <a:r>
              <a:rPr lang="en-US" sz="1200" kern="1200" dirty="0" err="1" smtClean="0">
                <a:solidFill>
                  <a:schemeClr val="tx1"/>
                </a:solidFill>
                <a:effectLst/>
                <a:latin typeface="+mn-lt"/>
                <a:ea typeface="+mn-ea"/>
                <a:cs typeface="+mn-cs"/>
              </a:rPr>
              <a:t>stochează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datele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utilizatorilor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este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necesară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pentru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procesul</a:t>
            </a:r>
            <a:r>
              <a:rPr lang="en-US" sz="1200" kern="1200" dirty="0" smtClean="0">
                <a:solidFill>
                  <a:schemeClr val="tx1"/>
                </a:solidFill>
                <a:effectLst/>
                <a:latin typeface="+mn-lt"/>
                <a:ea typeface="+mn-ea"/>
                <a:cs typeface="+mn-cs"/>
              </a:rPr>
              <a:t> de </a:t>
            </a:r>
            <a:r>
              <a:rPr lang="en-US" sz="1200" kern="1200" dirty="0" err="1" smtClean="0">
                <a:solidFill>
                  <a:schemeClr val="tx1"/>
                </a:solidFill>
                <a:effectLst/>
                <a:latin typeface="+mn-lt"/>
                <a:ea typeface="+mn-ea"/>
                <a:cs typeface="+mn-cs"/>
              </a:rPr>
              <a:t>inregistrare</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autentificare</a:t>
            </a:r>
            <a:r>
              <a:rPr lang="en-US" sz="1200" kern="1200" dirty="0" smtClean="0">
                <a:solidFill>
                  <a:schemeClr val="tx1"/>
                </a:solidFill>
                <a:effectLst/>
                <a:latin typeface="+mn-lt"/>
                <a:ea typeface="+mn-ea"/>
                <a:cs typeface="+mn-cs"/>
              </a:rPr>
              <a:t>. Se </a:t>
            </a:r>
            <a:r>
              <a:rPr lang="en-US" sz="1200" kern="1200" dirty="0" err="1" smtClean="0">
                <a:solidFill>
                  <a:schemeClr val="tx1"/>
                </a:solidFill>
                <a:effectLst/>
                <a:latin typeface="+mn-lt"/>
                <a:ea typeface="+mn-ea"/>
                <a:cs typeface="+mn-cs"/>
              </a:rPr>
              <a:t>vor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stoca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numele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prenumele</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emailul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parola</a:t>
            </a:r>
            <a:r>
              <a:rPr lang="en-US" sz="1200" kern="1200" dirty="0" smtClean="0">
                <a:solidFill>
                  <a:schemeClr val="tx1"/>
                </a:solidFill>
                <a:effectLst/>
                <a:latin typeface="+mn-lt"/>
                <a:ea typeface="+mn-ea"/>
                <a:cs typeface="+mn-cs"/>
              </a:rPr>
              <a:t>, data </a:t>
            </a:r>
            <a:r>
              <a:rPr lang="en-US" sz="1200" kern="1200" dirty="0" err="1" smtClean="0">
                <a:solidFill>
                  <a:schemeClr val="tx1"/>
                </a:solidFill>
                <a:effectLst/>
                <a:latin typeface="+mn-lt"/>
                <a:ea typeface="+mn-ea"/>
                <a:cs typeface="+mn-cs"/>
              </a:rPr>
              <a:t>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cand</a:t>
            </a:r>
            <a:r>
              <a:rPr lang="en-US" sz="1200" kern="1200" dirty="0" smtClean="0">
                <a:solidFill>
                  <a:schemeClr val="tx1"/>
                </a:solidFill>
                <a:effectLst/>
                <a:latin typeface="+mn-lt"/>
                <a:ea typeface="+mn-ea"/>
                <a:cs typeface="+mn-cs"/>
              </a:rPr>
              <a:t> a </a:t>
            </a:r>
            <a:r>
              <a:rPr lang="en-US" sz="1200" kern="1200" dirty="0" err="1" smtClean="0">
                <a:solidFill>
                  <a:schemeClr val="tx1"/>
                </a:solidFill>
                <a:effectLst/>
                <a:latin typeface="+mn-lt"/>
                <a:ea typeface="+mn-ea"/>
                <a:cs typeface="+mn-cs"/>
              </a:rPr>
              <a:t>fost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creat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contul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cand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utilizatorul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dorește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resetarea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parolei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pentru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scurt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timp</a:t>
            </a:r>
            <a:r>
              <a:rPr lang="en-US" sz="1200" kern="1200" dirty="0" smtClean="0">
                <a:solidFill>
                  <a:schemeClr val="tx1"/>
                </a:solidFill>
                <a:effectLst/>
                <a:latin typeface="+mn-lt"/>
                <a:ea typeface="+mn-ea"/>
                <a:cs typeface="+mn-cs"/>
              </a:rPr>
              <a:t>, se </a:t>
            </a:r>
            <a:r>
              <a:rPr lang="en-US" sz="1200" kern="1200" dirty="0" err="1" smtClean="0">
                <a:solidFill>
                  <a:schemeClr val="tx1"/>
                </a:solidFill>
                <a:effectLst/>
                <a:latin typeface="+mn-lt"/>
                <a:ea typeface="+mn-ea"/>
                <a:cs typeface="+mn-cs"/>
              </a:rPr>
              <a:t>va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insera</a:t>
            </a:r>
            <a:r>
              <a:rPr lang="en-US" sz="1200" kern="1200" dirty="0" smtClean="0">
                <a:solidFill>
                  <a:schemeClr val="tx1"/>
                </a:solidFill>
                <a:effectLst/>
                <a:latin typeface="+mn-lt"/>
                <a:ea typeface="+mn-ea"/>
                <a:cs typeface="+mn-cs"/>
              </a:rPr>
              <a:t> o </a:t>
            </a:r>
            <a:r>
              <a:rPr lang="en-US" sz="1200" kern="1200" dirty="0" err="1" smtClean="0">
                <a:solidFill>
                  <a:schemeClr val="tx1"/>
                </a:solidFill>
                <a:effectLst/>
                <a:latin typeface="+mn-lt"/>
                <a:ea typeface="+mn-ea"/>
                <a:cs typeface="+mn-cs"/>
              </a:rPr>
              <a:t>parola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temporală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formată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dintr</a:t>
            </a:r>
            <a:r>
              <a:rPr lang="en-US" sz="1200" kern="1200" dirty="0" smtClean="0">
                <a:solidFill>
                  <a:schemeClr val="tx1"/>
                </a:solidFill>
                <a:effectLst/>
                <a:latin typeface="+mn-lt"/>
                <a:ea typeface="+mn-ea"/>
                <a:cs typeface="+mn-cs"/>
              </a:rPr>
              <a:t>-un cod, </a:t>
            </a:r>
            <a:r>
              <a:rPr lang="en-US" sz="1200" kern="1200" dirty="0" err="1" smtClean="0">
                <a:solidFill>
                  <a:schemeClr val="tx1"/>
                </a:solidFill>
                <a:effectLst/>
                <a:latin typeface="+mn-lt"/>
                <a:ea typeface="+mn-ea"/>
                <a:cs typeface="+mn-cs"/>
              </a:rPr>
              <a:t>precum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a:t>
            </a:r>
            <a:r>
              <a:rPr lang="en-US" sz="1200" kern="1200" dirty="0" smtClean="0">
                <a:solidFill>
                  <a:schemeClr val="tx1"/>
                </a:solidFill>
                <a:effectLst/>
                <a:latin typeface="+mn-lt"/>
                <a:ea typeface="+mn-ea"/>
                <a:cs typeface="+mn-cs"/>
              </a:rPr>
              <a:t> data </a:t>
            </a:r>
            <a:r>
              <a:rPr lang="en-US" sz="1200" kern="1200" dirty="0" err="1" smtClean="0">
                <a:solidFill>
                  <a:schemeClr val="tx1"/>
                </a:solidFill>
                <a:effectLst/>
                <a:latin typeface="+mn-lt"/>
                <a:ea typeface="+mn-ea"/>
                <a:cs typeface="+mn-cs"/>
              </a:rPr>
              <a:t>cand</a:t>
            </a:r>
            <a:r>
              <a:rPr lang="en-US" sz="1200" kern="1200" dirty="0" smtClean="0">
                <a:solidFill>
                  <a:schemeClr val="tx1"/>
                </a:solidFill>
                <a:effectLst/>
                <a:latin typeface="+mn-lt"/>
                <a:ea typeface="+mn-ea"/>
                <a:cs typeface="+mn-cs"/>
              </a:rPr>
              <a:t> a </a:t>
            </a:r>
            <a:r>
              <a:rPr lang="en-US" sz="1200" kern="1200" dirty="0" err="1" smtClean="0">
                <a:solidFill>
                  <a:schemeClr val="tx1"/>
                </a:solidFill>
                <a:effectLst/>
                <a:latin typeface="+mn-lt"/>
                <a:ea typeface="+mn-ea"/>
                <a:cs typeface="+mn-cs"/>
              </a:rPr>
              <a:t>fost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creat</a:t>
            </a:r>
            <a:r>
              <a:rPr lang="ro-RO" sz="1200" kern="1200" dirty="0" smtClean="0">
                <a:solidFill>
                  <a:schemeClr val="tx1"/>
                </a:solidFill>
                <a:effectLst/>
                <a:latin typeface="+mn-lt"/>
                <a:ea typeface="+mn-ea"/>
                <a:cs typeface="+mn-cs"/>
              </a:rPr>
              <a:t>ă aceasta</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a:t>
            </a:r>
            <a:r>
              <a:rPr lang="en-US" sz="1200" kern="1200" dirty="0" err="1" smtClean="0">
                <a:solidFill>
                  <a:schemeClr val="tx1"/>
                </a:solidFill>
                <a:effectLst/>
                <a:latin typeface="+mn-lt"/>
                <a:ea typeface="+mn-ea"/>
                <a:cs typeface="+mn-cs"/>
              </a:rPr>
              <a:t>colectia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uploads.files</a:t>
            </a:r>
            <a:r>
              <a:rPr lang="en-US" sz="1200" kern="1200" dirty="0" smtClean="0">
                <a:solidFill>
                  <a:schemeClr val="tx1"/>
                </a:solidFill>
                <a:effectLst/>
                <a:latin typeface="+mn-lt"/>
                <a:ea typeface="+mn-ea"/>
                <a:cs typeface="+mn-cs"/>
              </a:rPr>
              <a:t> se </a:t>
            </a:r>
            <a:r>
              <a:rPr lang="en-US" sz="1200" kern="1200" dirty="0" err="1" smtClean="0">
                <a:solidFill>
                  <a:schemeClr val="tx1"/>
                </a:solidFill>
                <a:effectLst/>
                <a:latin typeface="+mn-lt"/>
                <a:ea typeface="+mn-ea"/>
                <a:cs typeface="+mn-cs"/>
              </a:rPr>
              <a:t>poate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observa</a:t>
            </a:r>
            <a:r>
              <a:rPr lang="en-US" sz="1200" kern="1200" dirty="0" smtClean="0">
                <a:solidFill>
                  <a:schemeClr val="tx1"/>
                </a:solidFill>
                <a:effectLst/>
                <a:latin typeface="+mn-lt"/>
                <a:ea typeface="+mn-ea"/>
                <a:cs typeface="+mn-cs"/>
              </a:rPr>
              <a:t> ca in </a:t>
            </a:r>
            <a:r>
              <a:rPr lang="en-US" sz="1200" kern="1200" dirty="0" err="1" smtClean="0">
                <a:solidFill>
                  <a:schemeClr val="tx1"/>
                </a:solidFill>
                <a:effectLst/>
                <a:latin typeface="+mn-lt"/>
                <a:ea typeface="+mn-ea"/>
                <a:cs typeface="+mn-cs"/>
              </a:rPr>
              <a:t>campul</a:t>
            </a:r>
            <a:r>
              <a:rPr lang="en-US" sz="1200" kern="1200" dirty="0" smtClean="0">
                <a:solidFill>
                  <a:schemeClr val="tx1"/>
                </a:solidFill>
                <a:effectLst/>
                <a:latin typeface="+mn-lt"/>
                <a:ea typeface="+mn-ea"/>
                <a:cs typeface="+mn-cs"/>
              </a:rPr>
              <a:t> Metadata au </a:t>
            </a:r>
            <a:r>
              <a:rPr lang="en-US" sz="1200" kern="1200" dirty="0" err="1" smtClean="0">
                <a:solidFill>
                  <a:schemeClr val="tx1"/>
                </a:solidFill>
                <a:effectLst/>
                <a:latin typeface="+mn-lt"/>
                <a:ea typeface="+mn-ea"/>
                <a:cs typeface="+mn-cs"/>
              </a:rPr>
              <a:t>fost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adaugate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informatii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despre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sesizările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trimise</a:t>
            </a:r>
            <a:r>
              <a:rPr lang="en-US" sz="1200" kern="1200" dirty="0" smtClean="0">
                <a:solidFill>
                  <a:schemeClr val="tx1"/>
                </a:solidFill>
                <a:effectLst/>
                <a:latin typeface="+mn-lt"/>
                <a:ea typeface="+mn-ea"/>
                <a:cs typeface="+mn-cs"/>
              </a:rPr>
              <a:t> de </a:t>
            </a:r>
            <a:r>
              <a:rPr lang="en-US" sz="1200" kern="1200" dirty="0" err="1" smtClean="0">
                <a:solidFill>
                  <a:schemeClr val="tx1"/>
                </a:solidFill>
                <a:effectLst/>
                <a:latin typeface="+mn-lt"/>
                <a:ea typeface="+mn-ea"/>
                <a:cs typeface="+mn-cs"/>
              </a:rPr>
              <a:t>către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utilizatori</a:t>
            </a:r>
            <a:r>
              <a:rPr lang="en-US" sz="1200" kern="1200" dirty="0" smtClean="0">
                <a:solidFill>
                  <a:schemeClr val="tx1"/>
                </a:solidFill>
                <a:effectLst/>
                <a:latin typeface="+mn-lt"/>
                <a:ea typeface="+mn-ea"/>
                <a:cs typeface="+mn-cs"/>
              </a:rPr>
              <a:t>.</a:t>
            </a:r>
          </a:p>
          <a:p>
            <a:r>
              <a:rPr lang="ro-RO"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2ACBA12-107C-4590-BFBA-7A7F3E60A62B}" type="slidenum">
              <a:rPr lang="en-US" smtClean="0"/>
              <a:t>7</a:t>
            </a:fld>
            <a:endParaRPr lang="en-US"/>
          </a:p>
        </p:txBody>
      </p:sp>
    </p:spTree>
    <p:extLst>
      <p:ext uri="{BB962C8B-B14F-4D97-AF65-F5344CB8AC3E}">
        <p14:creationId xmlns:p14="http://schemas.microsoft.com/office/powerpoint/2010/main" val="3159632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Principalele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funcționalități</a:t>
            </a:r>
            <a:r>
              <a:rPr lang="en-US" sz="1200" kern="1200" dirty="0" smtClean="0">
                <a:solidFill>
                  <a:schemeClr val="tx1"/>
                </a:solidFill>
                <a:effectLst/>
                <a:latin typeface="+mn-lt"/>
                <a:ea typeface="+mn-ea"/>
                <a:cs typeface="+mn-cs"/>
              </a:rPr>
              <a:t> ale </a:t>
            </a:r>
            <a:r>
              <a:rPr lang="en-US" sz="1200" kern="1200" dirty="0" err="1" smtClean="0">
                <a:solidFill>
                  <a:schemeClr val="tx1"/>
                </a:solidFill>
                <a:effectLst/>
                <a:latin typeface="+mn-lt"/>
                <a:ea typeface="+mn-ea"/>
                <a:cs typeface="+mn-cs"/>
              </a:rPr>
              <a:t>aplicației</a:t>
            </a:r>
            <a:r>
              <a:rPr lang="en-US" sz="1200" kern="1200" dirty="0" smtClean="0">
                <a:solidFill>
                  <a:schemeClr val="tx1"/>
                </a:solidFill>
                <a:effectLst/>
                <a:latin typeface="+mn-lt"/>
                <a:ea typeface="+mn-ea"/>
                <a:cs typeface="+mn-cs"/>
              </a:rPr>
              <a:t> Android </a:t>
            </a:r>
            <a:r>
              <a:rPr lang="en-US" sz="1200" kern="1200" dirty="0" err="1" smtClean="0">
                <a:solidFill>
                  <a:schemeClr val="tx1"/>
                </a:solidFill>
                <a:effectLst/>
                <a:latin typeface="+mn-lt"/>
                <a:ea typeface="+mn-ea"/>
                <a:cs typeface="+mn-cs"/>
              </a:rPr>
              <a:t>destinată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cetățenilor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sunt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Inregistrarea</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Autentificarea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utilizatorului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Resetarea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parolei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Trimiterea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unei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noi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sesizări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și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vizualizarea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sesizărilor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trimise</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62ACBA12-107C-4590-BFBA-7A7F3E60A62B}" type="slidenum">
              <a:rPr lang="en-US" smtClean="0"/>
              <a:t>8</a:t>
            </a:fld>
            <a:endParaRPr lang="en-US"/>
          </a:p>
        </p:txBody>
      </p:sp>
    </p:spTree>
    <p:extLst>
      <p:ext uri="{BB962C8B-B14F-4D97-AF65-F5344CB8AC3E}">
        <p14:creationId xmlns:p14="http://schemas.microsoft.com/office/powerpoint/2010/main" val="2941986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Pentru</a:t>
            </a:r>
            <a:r>
              <a:rPr lang="en-US" sz="1200" kern="1200" dirty="0" smtClean="0">
                <a:solidFill>
                  <a:schemeClr val="tx1"/>
                </a:solidFill>
                <a:effectLst/>
                <a:latin typeface="+mn-lt"/>
                <a:ea typeface="+mn-ea"/>
                <a:cs typeface="+mn-cs"/>
              </a:rPr>
              <a:t> a </a:t>
            </a:r>
            <a:r>
              <a:rPr lang="en-US" sz="1200" kern="1200" dirty="0" err="1" smtClean="0">
                <a:solidFill>
                  <a:schemeClr val="tx1"/>
                </a:solidFill>
                <a:effectLst/>
                <a:latin typeface="+mn-lt"/>
                <a:ea typeface="+mn-ea"/>
                <a:cs typeface="+mn-cs"/>
              </a:rPr>
              <a:t>putea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utiliza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aplicația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utilizatorul</a:t>
            </a:r>
            <a:r>
              <a:rPr lang="en-US" sz="1200" kern="1200" dirty="0" smtClean="0">
                <a:solidFill>
                  <a:schemeClr val="tx1"/>
                </a:solidFill>
                <a:effectLst/>
                <a:latin typeface="+mn-lt"/>
                <a:ea typeface="+mn-ea"/>
                <a:cs typeface="+mn-cs"/>
              </a:rPr>
              <a:t> are </a:t>
            </a:r>
            <a:r>
              <a:rPr lang="en-US" sz="1200" kern="1200" dirty="0" err="1" smtClean="0">
                <a:solidFill>
                  <a:schemeClr val="tx1"/>
                </a:solidFill>
                <a:effectLst/>
                <a:latin typeface="+mn-lt"/>
                <a:ea typeface="+mn-ea"/>
                <a:cs typeface="+mn-cs"/>
              </a:rPr>
              <a:t>nevoie</a:t>
            </a:r>
            <a:r>
              <a:rPr lang="en-US" sz="1200" kern="1200" dirty="0" smtClean="0">
                <a:solidFill>
                  <a:schemeClr val="tx1"/>
                </a:solidFill>
                <a:effectLst/>
                <a:latin typeface="+mn-lt"/>
                <a:ea typeface="+mn-ea"/>
                <a:cs typeface="+mn-cs"/>
              </a:rPr>
              <a:t> de un </a:t>
            </a:r>
            <a:r>
              <a:rPr lang="en-US" sz="1200" kern="1200" dirty="0" err="1" smtClean="0">
                <a:solidFill>
                  <a:schemeClr val="tx1"/>
                </a:solidFill>
                <a:effectLst/>
                <a:latin typeface="+mn-lt"/>
                <a:ea typeface="+mn-ea"/>
                <a:cs typeface="+mn-cs"/>
              </a:rPr>
              <a:t>cont</a:t>
            </a:r>
            <a:r>
              <a:rPr lang="en-US" sz="1200" kern="1200" dirty="0" smtClean="0">
                <a:solidFill>
                  <a:schemeClr val="tx1"/>
                </a:solidFill>
                <a:effectLst/>
                <a:latin typeface="+mn-lt"/>
                <a:ea typeface="+mn-ea"/>
                <a:cs typeface="+mn-cs"/>
              </a:rPr>
              <a:t> personal. </a:t>
            </a:r>
            <a:r>
              <a:rPr lang="en-US" sz="1200" kern="1200" dirty="0" err="1" smtClean="0">
                <a:solidFill>
                  <a:schemeClr val="tx1"/>
                </a:solidFill>
                <a:effectLst/>
                <a:latin typeface="+mn-lt"/>
                <a:ea typeface="+mn-ea"/>
                <a:cs typeface="+mn-cs"/>
              </a:rPr>
              <a:t>După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introducerea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datelor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aplicatia</a:t>
            </a:r>
            <a:r>
              <a:rPr lang="en-US" sz="1200" kern="1200" dirty="0" smtClean="0">
                <a:solidFill>
                  <a:schemeClr val="tx1"/>
                </a:solidFill>
                <a:effectLst/>
                <a:latin typeface="+mn-lt"/>
                <a:ea typeface="+mn-ea"/>
                <a:cs typeface="+mn-cs"/>
              </a:rPr>
              <a:t> client </a:t>
            </a:r>
            <a:r>
              <a:rPr lang="en-US" sz="1200" kern="1200" dirty="0" err="1" smtClean="0">
                <a:solidFill>
                  <a:schemeClr val="tx1"/>
                </a:solidFill>
                <a:effectLst/>
                <a:latin typeface="+mn-lt"/>
                <a:ea typeface="+mn-ea"/>
                <a:cs typeface="+mn-cs"/>
              </a:rPr>
              <a:t>va</a:t>
            </a:r>
            <a:r>
              <a:rPr lang="en-US" sz="1200" kern="1200" dirty="0" smtClean="0">
                <a:solidFill>
                  <a:schemeClr val="tx1"/>
                </a:solidFill>
                <a:effectLst/>
                <a:latin typeface="+mn-lt"/>
                <a:ea typeface="+mn-ea"/>
                <a:cs typeface="+mn-cs"/>
              </a:rPr>
              <a:t> face o </a:t>
            </a:r>
            <a:r>
              <a:rPr lang="en-US" sz="1200" kern="1200" dirty="0" err="1" smtClean="0">
                <a:solidFill>
                  <a:schemeClr val="tx1"/>
                </a:solidFill>
                <a:effectLst/>
                <a:latin typeface="+mn-lt"/>
                <a:ea typeface="+mn-ea"/>
                <a:cs typeface="+mn-cs"/>
              </a:rPr>
              <a:t>cerere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către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aplicatia</a:t>
            </a:r>
            <a:r>
              <a:rPr lang="en-US" sz="1200" kern="1200" dirty="0" smtClean="0">
                <a:solidFill>
                  <a:schemeClr val="tx1"/>
                </a:solidFill>
                <a:effectLst/>
                <a:latin typeface="+mn-lt"/>
                <a:ea typeface="+mn-ea"/>
                <a:cs typeface="+mn-cs"/>
              </a:rPr>
              <a:t> server a </a:t>
            </a:r>
            <a:r>
              <a:rPr lang="en-US" sz="1200" kern="1200" dirty="0" err="1" smtClean="0">
                <a:solidFill>
                  <a:schemeClr val="tx1"/>
                </a:solidFill>
                <a:effectLst/>
                <a:latin typeface="+mn-lt"/>
                <a:ea typeface="+mn-ea"/>
                <a:cs typeface="+mn-cs"/>
              </a:rPr>
              <a:t>sistemului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pentru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crearea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unui</a:t>
            </a:r>
            <a:r>
              <a:rPr lang="en-US" sz="1200" kern="1200" dirty="0" smtClean="0">
                <a:solidFill>
                  <a:schemeClr val="tx1"/>
                </a:solidFill>
                <a:effectLst/>
                <a:latin typeface="+mn-lt"/>
                <a:ea typeface="+mn-ea"/>
                <a:cs typeface="+mn-cs"/>
              </a:rPr>
              <a:t> cont. </a:t>
            </a:r>
            <a:r>
              <a:rPr lang="en-US" sz="1200" kern="1200" dirty="0" err="1" smtClean="0">
                <a:solidFill>
                  <a:schemeClr val="tx1"/>
                </a:solidFill>
                <a:effectLst/>
                <a:latin typeface="+mn-lt"/>
                <a:ea typeface="+mn-ea"/>
                <a:cs typeface="+mn-cs"/>
              </a:rPr>
              <a:t>Dacă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adresa</a:t>
            </a:r>
            <a:r>
              <a:rPr lang="en-US" sz="1200" kern="1200" dirty="0" smtClean="0">
                <a:solidFill>
                  <a:schemeClr val="tx1"/>
                </a:solidFill>
                <a:effectLst/>
                <a:latin typeface="+mn-lt"/>
                <a:ea typeface="+mn-ea"/>
                <a:cs typeface="+mn-cs"/>
              </a:rPr>
              <a:t> de email a </a:t>
            </a:r>
            <a:r>
              <a:rPr lang="en-US" sz="1200" kern="1200" dirty="0" err="1" smtClean="0">
                <a:solidFill>
                  <a:schemeClr val="tx1"/>
                </a:solidFill>
                <a:effectLst/>
                <a:latin typeface="+mn-lt"/>
                <a:ea typeface="+mn-ea"/>
                <a:cs typeface="+mn-cs"/>
              </a:rPr>
              <a:t>mai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fost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utilizată</a:t>
            </a:r>
            <a:r>
              <a:rPr lang="en-US" sz="1200" kern="1200" dirty="0" smtClean="0">
                <a:solidFill>
                  <a:schemeClr val="tx1"/>
                </a:solidFill>
                <a:effectLst/>
                <a:latin typeface="+mn-lt"/>
                <a:ea typeface="+mn-ea"/>
                <a:cs typeface="+mn-cs"/>
              </a:rPr>
              <a:t>, se </a:t>
            </a:r>
            <a:r>
              <a:rPr lang="en-US" sz="1200" kern="1200" dirty="0" err="1" smtClean="0">
                <a:solidFill>
                  <a:schemeClr val="tx1"/>
                </a:solidFill>
                <a:effectLst/>
                <a:latin typeface="+mn-lt"/>
                <a:ea typeface="+mn-ea"/>
                <a:cs typeface="+mn-cs"/>
              </a:rPr>
              <a:t>va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afisa</a:t>
            </a:r>
            <a:r>
              <a:rPr lang="en-US" sz="1200" kern="1200" dirty="0" smtClean="0">
                <a:solidFill>
                  <a:schemeClr val="tx1"/>
                </a:solidFill>
                <a:effectLst/>
                <a:latin typeface="+mn-lt"/>
                <a:ea typeface="+mn-ea"/>
                <a:cs typeface="+mn-cs"/>
              </a:rPr>
              <a:t> un </a:t>
            </a:r>
            <a:r>
              <a:rPr lang="en-US" sz="1200" kern="1200" dirty="0" err="1" smtClean="0">
                <a:solidFill>
                  <a:schemeClr val="tx1"/>
                </a:solidFill>
                <a:effectLst/>
                <a:latin typeface="+mn-lt"/>
                <a:ea typeface="+mn-ea"/>
                <a:cs typeface="+mn-cs"/>
              </a:rPr>
              <a:t>mesaj</a:t>
            </a:r>
            <a:r>
              <a:rPr lang="en-US" sz="1200" kern="1200" dirty="0" smtClean="0">
                <a:solidFill>
                  <a:schemeClr val="tx1"/>
                </a:solidFill>
                <a:effectLst/>
                <a:latin typeface="+mn-lt"/>
                <a:ea typeface="+mn-ea"/>
                <a:cs typeface="+mn-cs"/>
              </a:rPr>
              <a:t> de </a:t>
            </a:r>
            <a:r>
              <a:rPr lang="en-US" sz="1200" kern="1200" dirty="0" err="1" smtClean="0">
                <a:solidFill>
                  <a:schemeClr val="tx1"/>
                </a:solidFill>
                <a:effectLst/>
                <a:latin typeface="+mn-lt"/>
                <a:ea typeface="+mn-ea"/>
                <a:cs typeface="+mn-cs"/>
              </a:rPr>
              <a:t>atentionare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altfel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contul</a:t>
            </a:r>
            <a:r>
              <a:rPr lang="en-US" sz="1200" kern="1200" dirty="0" smtClean="0">
                <a:solidFill>
                  <a:schemeClr val="tx1"/>
                </a:solidFill>
                <a:effectLst/>
                <a:latin typeface="+mn-lt"/>
                <a:ea typeface="+mn-ea"/>
                <a:cs typeface="+mn-cs"/>
              </a:rPr>
              <a:t> se </a:t>
            </a:r>
            <a:r>
              <a:rPr lang="en-US" sz="1200" kern="1200" dirty="0" err="1" smtClean="0">
                <a:solidFill>
                  <a:schemeClr val="tx1"/>
                </a:solidFill>
                <a:effectLst/>
                <a:latin typeface="+mn-lt"/>
                <a:ea typeface="+mn-ea"/>
                <a:cs typeface="+mn-cs"/>
              </a:rPr>
              <a:t>va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crea</a:t>
            </a:r>
            <a:r>
              <a:rPr lang="en-US" sz="1200" kern="1200" dirty="0" smtClean="0">
                <a:solidFill>
                  <a:schemeClr val="tx1"/>
                </a:solidFill>
                <a:effectLst/>
                <a:latin typeface="+mn-lt"/>
                <a:ea typeface="+mn-ea"/>
                <a:cs typeface="+mn-cs"/>
              </a:rPr>
              <a:t> cu </a:t>
            </a:r>
            <a:r>
              <a:rPr lang="en-US" sz="1200" kern="1200" dirty="0" err="1" smtClean="0">
                <a:solidFill>
                  <a:schemeClr val="tx1"/>
                </a:solidFill>
                <a:effectLst/>
                <a:latin typeface="+mn-lt"/>
                <a:ea typeface="+mn-ea"/>
                <a:cs typeface="+mn-cs"/>
              </a:rPr>
              <a:t>succes</a:t>
            </a:r>
            <a:r>
              <a:rPr lang="en-US" sz="1200" kern="1200" dirty="0" smtClean="0">
                <a:solidFill>
                  <a:schemeClr val="tx1"/>
                </a:solidFill>
                <a:effectLst/>
                <a:latin typeface="+mn-lt"/>
                <a:ea typeface="+mn-ea"/>
                <a:cs typeface="+mn-cs"/>
              </a:rPr>
              <a:t>.</a:t>
            </a:r>
          </a:p>
          <a:p>
            <a:r>
              <a:rPr lang="en-US" sz="1200" kern="1200" dirty="0" err="1" smtClean="0">
                <a:solidFill>
                  <a:schemeClr val="tx1"/>
                </a:solidFill>
                <a:effectLst/>
                <a:latin typeface="+mn-lt"/>
                <a:ea typeface="+mn-ea"/>
                <a:cs typeface="+mn-cs"/>
              </a:rPr>
              <a:t>După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a:t>
            </a:r>
            <a:r>
              <a:rPr lang="en-US" sz="1200" kern="1200" dirty="0" smtClean="0">
                <a:solidFill>
                  <a:schemeClr val="tx1"/>
                </a:solidFill>
                <a:effectLst/>
                <a:latin typeface="+mn-lt"/>
                <a:ea typeface="+mn-ea"/>
                <a:cs typeface="+mn-cs"/>
              </a:rPr>
              <a:t>-a </a:t>
            </a:r>
            <a:r>
              <a:rPr lang="en-US" sz="1200" kern="1200" dirty="0" err="1" smtClean="0">
                <a:solidFill>
                  <a:schemeClr val="tx1"/>
                </a:solidFill>
                <a:effectLst/>
                <a:latin typeface="+mn-lt"/>
                <a:ea typeface="+mn-ea"/>
                <a:cs typeface="+mn-cs"/>
              </a:rPr>
              <a:t>creat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contul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utilizatorul</a:t>
            </a:r>
            <a:r>
              <a:rPr lang="en-US" sz="1200" kern="1200" dirty="0" smtClean="0">
                <a:solidFill>
                  <a:schemeClr val="tx1"/>
                </a:solidFill>
                <a:effectLst/>
                <a:latin typeface="+mn-lt"/>
                <a:ea typeface="+mn-ea"/>
                <a:cs typeface="+mn-cs"/>
              </a:rPr>
              <a:t> se </a:t>
            </a:r>
            <a:r>
              <a:rPr lang="en-US" sz="1200" kern="1200" dirty="0" err="1" smtClean="0">
                <a:solidFill>
                  <a:schemeClr val="tx1"/>
                </a:solidFill>
                <a:effectLst/>
                <a:latin typeface="+mn-lt"/>
                <a:ea typeface="+mn-ea"/>
                <a:cs typeface="+mn-cs"/>
              </a:rPr>
              <a:t>poate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loga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introducand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adresa</a:t>
            </a:r>
            <a:r>
              <a:rPr lang="en-US" sz="1200" kern="1200" dirty="0" smtClean="0">
                <a:solidFill>
                  <a:schemeClr val="tx1"/>
                </a:solidFill>
                <a:effectLst/>
                <a:latin typeface="+mn-lt"/>
                <a:ea typeface="+mn-ea"/>
                <a:cs typeface="+mn-cs"/>
              </a:rPr>
              <a:t> de email, </a:t>
            </a:r>
            <a:r>
              <a:rPr lang="en-US" sz="1200" kern="1200" dirty="0" err="1" smtClean="0">
                <a:solidFill>
                  <a:schemeClr val="tx1"/>
                </a:solidFill>
                <a:effectLst/>
                <a:latin typeface="+mn-lt"/>
                <a:ea typeface="+mn-ea"/>
                <a:cs typeface="+mn-cs"/>
              </a:rPr>
              <a:t>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parola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Daca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datele</a:t>
            </a:r>
            <a:r>
              <a:rPr lang="en-US" sz="1200" kern="1200" dirty="0" smtClean="0">
                <a:solidFill>
                  <a:schemeClr val="tx1"/>
                </a:solidFill>
                <a:effectLst/>
                <a:latin typeface="+mn-lt"/>
                <a:ea typeface="+mn-ea"/>
                <a:cs typeface="+mn-cs"/>
              </a:rPr>
              <a:t> au </a:t>
            </a:r>
            <a:r>
              <a:rPr lang="en-US" sz="1200" kern="1200" dirty="0" err="1" smtClean="0">
                <a:solidFill>
                  <a:schemeClr val="tx1"/>
                </a:solidFill>
                <a:effectLst/>
                <a:latin typeface="+mn-lt"/>
                <a:ea typeface="+mn-ea"/>
                <a:cs typeface="+mn-cs"/>
              </a:rPr>
              <a:t>fost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introduse</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correct, </a:t>
            </a:r>
            <a:r>
              <a:rPr lang="en-US" sz="1200" kern="1200" dirty="0" err="1" smtClean="0">
                <a:solidFill>
                  <a:schemeClr val="tx1"/>
                </a:solidFill>
                <a:effectLst/>
                <a:latin typeface="+mn-lt"/>
                <a:ea typeface="+mn-ea"/>
                <a:cs typeface="+mn-cs"/>
              </a:rPr>
              <a:t>utilizatorul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este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logat</a:t>
            </a:r>
            <a:r>
              <a:rPr lang="en-US" sz="1200" kern="1200" dirty="0" smtClean="0">
                <a:solidFill>
                  <a:schemeClr val="tx1"/>
                </a:solidFill>
                <a:effectLst/>
                <a:latin typeface="+mn-lt"/>
                <a:ea typeface="+mn-ea"/>
                <a:cs typeface="+mn-cs"/>
              </a:rPr>
              <a:t> cu </a:t>
            </a:r>
            <a:r>
              <a:rPr lang="en-US" sz="1200" kern="1200" dirty="0" err="1" smtClean="0">
                <a:solidFill>
                  <a:schemeClr val="tx1"/>
                </a:solidFill>
                <a:effectLst/>
                <a:latin typeface="+mn-lt"/>
                <a:ea typeface="+mn-ea"/>
                <a:cs typeface="+mn-cs"/>
              </a:rPr>
              <a:t>succes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odată</a:t>
            </a:r>
            <a:r>
              <a:rPr lang="en-US" sz="1200" kern="1200" dirty="0" smtClean="0">
                <a:solidFill>
                  <a:schemeClr val="tx1"/>
                </a:solidFill>
                <a:effectLst/>
                <a:latin typeface="+mn-lt"/>
                <a:ea typeface="+mn-ea"/>
                <a:cs typeface="+mn-cs"/>
              </a:rPr>
              <a:t> cu </a:t>
            </a:r>
            <a:r>
              <a:rPr lang="en-US" sz="1200" kern="1200" dirty="0" err="1" smtClean="0">
                <a:solidFill>
                  <a:schemeClr val="tx1"/>
                </a:solidFill>
                <a:effectLst/>
                <a:latin typeface="+mn-lt"/>
                <a:ea typeface="+mn-ea"/>
                <a:cs typeface="+mn-cs"/>
              </a:rPr>
              <a:t>aceasta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este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generat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a:t>
            </a:r>
            <a:r>
              <a:rPr lang="en-US" sz="1200" kern="1200" dirty="0" smtClean="0">
                <a:solidFill>
                  <a:schemeClr val="tx1"/>
                </a:solidFill>
                <a:effectLst/>
                <a:latin typeface="+mn-lt"/>
                <a:ea typeface="+mn-ea"/>
                <a:cs typeface="+mn-cs"/>
              </a:rPr>
              <a:t> un token care </a:t>
            </a:r>
            <a:r>
              <a:rPr lang="en-US" sz="1200" kern="1200" dirty="0" err="1" smtClean="0">
                <a:solidFill>
                  <a:schemeClr val="tx1"/>
                </a:solidFill>
                <a:effectLst/>
                <a:latin typeface="+mn-lt"/>
                <a:ea typeface="+mn-ea"/>
                <a:cs typeface="+mn-cs"/>
              </a:rPr>
              <a:t>va</a:t>
            </a:r>
            <a:r>
              <a:rPr lang="en-US" sz="1200" kern="1200" dirty="0" smtClean="0">
                <a:solidFill>
                  <a:schemeClr val="tx1"/>
                </a:solidFill>
                <a:effectLst/>
                <a:latin typeface="+mn-lt"/>
                <a:ea typeface="+mn-ea"/>
                <a:cs typeface="+mn-cs"/>
              </a:rPr>
              <a:t> fi </a:t>
            </a:r>
            <a:r>
              <a:rPr lang="en-US" sz="1200" kern="1200" dirty="0" err="1" smtClean="0">
                <a:solidFill>
                  <a:schemeClr val="tx1"/>
                </a:solidFill>
                <a:effectLst/>
                <a:latin typeface="+mn-lt"/>
                <a:ea typeface="+mn-ea"/>
                <a:cs typeface="+mn-cs"/>
              </a:rPr>
              <a:t>folosit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pentru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securitatea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aplicatiei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Pentru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fiecare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cerere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va</a:t>
            </a:r>
            <a:r>
              <a:rPr lang="en-US" sz="1200" kern="1200" dirty="0" smtClean="0">
                <a:solidFill>
                  <a:schemeClr val="tx1"/>
                </a:solidFill>
                <a:effectLst/>
                <a:latin typeface="+mn-lt"/>
                <a:ea typeface="+mn-ea"/>
                <a:cs typeface="+mn-cs"/>
              </a:rPr>
              <a:t> fi </a:t>
            </a:r>
            <a:r>
              <a:rPr lang="en-US" sz="1200" kern="1200" dirty="0" err="1" smtClean="0">
                <a:solidFill>
                  <a:schemeClr val="tx1"/>
                </a:solidFill>
                <a:effectLst/>
                <a:latin typeface="+mn-lt"/>
                <a:ea typeface="+mn-ea"/>
                <a:cs typeface="+mn-cs"/>
              </a:rPr>
              <a:t>trimisă</a:t>
            </a:r>
            <a:r>
              <a:rPr lang="en-US" sz="1200" kern="1200" dirty="0" smtClean="0">
                <a:solidFill>
                  <a:schemeClr val="tx1"/>
                </a:solidFill>
                <a:effectLst/>
                <a:latin typeface="+mn-lt"/>
                <a:ea typeface="+mn-ea"/>
                <a:cs typeface="+mn-cs"/>
              </a:rPr>
              <a:t> de </a:t>
            </a:r>
            <a:r>
              <a:rPr lang="en-US" sz="1200" kern="1200" dirty="0" err="1" smtClean="0">
                <a:solidFill>
                  <a:schemeClr val="tx1"/>
                </a:solidFill>
                <a:effectLst/>
                <a:latin typeface="+mn-lt"/>
                <a:ea typeface="+mn-ea"/>
                <a:cs typeface="+mn-cs"/>
              </a:rPr>
              <a:t>către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aplicația</a:t>
            </a:r>
            <a:r>
              <a:rPr lang="en-US" sz="1200" kern="1200" dirty="0" smtClean="0">
                <a:solidFill>
                  <a:schemeClr val="tx1"/>
                </a:solidFill>
                <a:effectLst/>
                <a:latin typeface="+mn-lt"/>
                <a:ea typeface="+mn-ea"/>
                <a:cs typeface="+mn-cs"/>
              </a:rPr>
              <a:t> client, la </a:t>
            </a:r>
            <a:r>
              <a:rPr lang="en-US" sz="1200" kern="1200" dirty="0" err="1" smtClean="0">
                <a:solidFill>
                  <a:schemeClr val="tx1"/>
                </a:solidFill>
                <a:effectLst/>
                <a:latin typeface="+mn-lt"/>
                <a:ea typeface="+mn-ea"/>
                <a:cs typeface="+mn-cs"/>
              </a:rPr>
              <a:t>serverul</a:t>
            </a:r>
            <a:r>
              <a:rPr lang="en-US" sz="1200" kern="1200" dirty="0" smtClean="0">
                <a:solidFill>
                  <a:schemeClr val="tx1"/>
                </a:solidFill>
                <a:effectLst/>
                <a:latin typeface="+mn-lt"/>
                <a:ea typeface="+mn-ea"/>
                <a:cs typeface="+mn-cs"/>
              </a:rPr>
              <a:t> web, </a:t>
            </a:r>
            <a:r>
              <a:rPr lang="en-US" sz="1200" kern="1200" dirty="0" err="1" smtClean="0">
                <a:solidFill>
                  <a:schemeClr val="tx1"/>
                </a:solidFill>
                <a:effectLst/>
                <a:latin typeface="+mn-lt"/>
                <a:ea typeface="+mn-ea"/>
                <a:cs typeface="+mn-cs"/>
              </a:rPr>
              <a:t>intai</a:t>
            </a:r>
            <a:r>
              <a:rPr lang="en-US" sz="1200" kern="1200" dirty="0" smtClean="0">
                <a:solidFill>
                  <a:schemeClr val="tx1"/>
                </a:solidFill>
                <a:effectLst/>
                <a:latin typeface="+mn-lt"/>
                <a:ea typeface="+mn-ea"/>
                <a:cs typeface="+mn-cs"/>
              </a:rPr>
              <a:t> se </a:t>
            </a:r>
            <a:r>
              <a:rPr lang="en-US" sz="1200" kern="1200" dirty="0" err="1" smtClean="0">
                <a:solidFill>
                  <a:schemeClr val="tx1"/>
                </a:solidFill>
                <a:effectLst/>
                <a:latin typeface="+mn-lt"/>
                <a:ea typeface="+mn-ea"/>
                <a:cs typeface="+mn-cs"/>
              </a:rPr>
              <a:t>verifică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acel</a:t>
            </a:r>
            <a:r>
              <a:rPr lang="en-US" sz="1200" kern="1200" dirty="0" smtClean="0">
                <a:solidFill>
                  <a:schemeClr val="tx1"/>
                </a:solidFill>
                <a:effectLst/>
                <a:latin typeface="+mn-lt"/>
                <a:ea typeface="+mn-ea"/>
                <a:cs typeface="+mn-cs"/>
              </a:rPr>
              <a:t> token </a:t>
            </a:r>
            <a:r>
              <a:rPr lang="en-US" sz="1200" kern="1200" dirty="0" err="1" smtClean="0">
                <a:solidFill>
                  <a:schemeClr val="tx1"/>
                </a:solidFill>
                <a:effectLst/>
                <a:latin typeface="+mn-lt"/>
                <a:ea typeface="+mn-ea"/>
                <a:cs typeface="+mn-cs"/>
              </a:rPr>
              <a:t>daca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este</a:t>
            </a:r>
            <a:r>
              <a:rPr lang="en-US" sz="1200" kern="1200" dirty="0" smtClean="0">
                <a:solidFill>
                  <a:schemeClr val="tx1"/>
                </a:solidFill>
                <a:effectLst/>
                <a:latin typeface="+mn-lt"/>
                <a:ea typeface="+mn-ea"/>
                <a:cs typeface="+mn-cs"/>
              </a:rPr>
              <a:t> correct, </a:t>
            </a:r>
            <a:r>
              <a:rPr lang="en-US" sz="1200" kern="1200" dirty="0" err="1" smtClean="0">
                <a:solidFill>
                  <a:schemeClr val="tx1"/>
                </a:solidFill>
                <a:effectLst/>
                <a:latin typeface="+mn-lt"/>
                <a:ea typeface="+mn-ea"/>
                <a:cs typeface="+mn-cs"/>
              </a:rPr>
              <a:t>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dupa</a:t>
            </a:r>
            <a:r>
              <a:rPr lang="en-US" sz="1200" kern="1200" dirty="0" smtClean="0">
                <a:solidFill>
                  <a:schemeClr val="tx1"/>
                </a:solidFill>
                <a:effectLst/>
                <a:latin typeface="+mn-lt"/>
                <a:ea typeface="+mn-ea"/>
                <a:cs typeface="+mn-cs"/>
              </a:rPr>
              <a:t> se execute </a:t>
            </a:r>
            <a:r>
              <a:rPr lang="en-US" sz="1200" kern="1200" dirty="0" err="1" smtClean="0">
                <a:solidFill>
                  <a:schemeClr val="tx1"/>
                </a:solidFill>
                <a:effectLst/>
                <a:latin typeface="+mn-lt"/>
                <a:ea typeface="+mn-ea"/>
                <a:cs typeface="+mn-cs"/>
              </a:rPr>
              <a:t>metoda</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Autorizarea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bază</a:t>
            </a:r>
            <a:r>
              <a:rPr lang="en-US" sz="1200" kern="1200" dirty="0" smtClean="0">
                <a:solidFill>
                  <a:schemeClr val="tx1"/>
                </a:solidFill>
                <a:effectLst/>
                <a:latin typeface="+mn-lt"/>
                <a:ea typeface="+mn-ea"/>
                <a:cs typeface="+mn-cs"/>
              </a:rPr>
              <a:t> de token </a:t>
            </a:r>
            <a:r>
              <a:rPr lang="en-US" sz="1200" kern="1200" dirty="0" err="1" smtClean="0">
                <a:solidFill>
                  <a:schemeClr val="tx1"/>
                </a:solidFill>
                <a:effectLst/>
                <a:latin typeface="+mn-lt"/>
                <a:ea typeface="+mn-ea"/>
                <a:cs typeface="+mn-cs"/>
              </a:rPr>
              <a:t>este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utilizată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pentru</a:t>
            </a:r>
            <a:r>
              <a:rPr lang="en-US" sz="1200" kern="1200" dirty="0" smtClean="0">
                <a:solidFill>
                  <a:schemeClr val="tx1"/>
                </a:solidFill>
                <a:effectLst/>
                <a:latin typeface="+mn-lt"/>
                <a:ea typeface="+mn-ea"/>
                <a:cs typeface="+mn-cs"/>
              </a:rPr>
              <a:t> a </a:t>
            </a:r>
            <a:r>
              <a:rPr lang="en-US" sz="1200" kern="1200" dirty="0" err="1" smtClean="0">
                <a:solidFill>
                  <a:schemeClr val="tx1"/>
                </a:solidFill>
                <a:effectLst/>
                <a:latin typeface="+mn-lt"/>
                <a:ea typeface="+mn-ea"/>
                <a:cs typeface="+mn-cs"/>
              </a:rPr>
              <a:t>limita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utilizatorii</a:t>
            </a:r>
            <a:r>
              <a:rPr lang="en-US" sz="1200" kern="1200" dirty="0" smtClean="0">
                <a:solidFill>
                  <a:schemeClr val="tx1"/>
                </a:solidFill>
                <a:effectLst/>
                <a:latin typeface="+mn-lt"/>
                <a:ea typeface="+mn-ea"/>
                <a:cs typeface="+mn-cs"/>
              </a:rPr>
              <a:t> care </a:t>
            </a:r>
            <a:r>
              <a:rPr lang="en-US" sz="1200" kern="1200" dirty="0" err="1" smtClean="0">
                <a:solidFill>
                  <a:schemeClr val="tx1"/>
                </a:solidFill>
                <a:effectLst/>
                <a:latin typeface="+mn-lt"/>
                <a:ea typeface="+mn-ea"/>
                <a:cs typeface="+mn-cs"/>
              </a:rPr>
              <a:t>sunt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autentificați</a:t>
            </a:r>
            <a:r>
              <a:rPr lang="en-US" sz="1200" kern="1200" dirty="0" smtClean="0">
                <a:solidFill>
                  <a:schemeClr val="tx1"/>
                </a:solidFill>
                <a:effectLst/>
                <a:latin typeface="+mn-lt"/>
                <a:ea typeface="+mn-ea"/>
                <a:cs typeface="+mn-cs"/>
              </a:rPr>
              <a:t> in </a:t>
            </a:r>
            <a:r>
              <a:rPr lang="en-US" sz="1200" kern="1200" dirty="0" err="1" smtClean="0">
                <a:solidFill>
                  <a:schemeClr val="tx1"/>
                </a:solidFill>
                <a:effectLst/>
                <a:latin typeface="+mn-lt"/>
                <a:ea typeface="+mn-ea"/>
                <a:cs typeface="+mn-cs"/>
              </a:rPr>
              <a:t>aplicație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folosească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anumite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servicii</a:t>
            </a:r>
            <a:r>
              <a:rPr lang="en-US" sz="1200" kern="1200" dirty="0" smtClean="0">
                <a:solidFill>
                  <a:schemeClr val="tx1"/>
                </a:solidFill>
                <a:effectLst/>
                <a:latin typeface="+mn-lt"/>
                <a:ea typeface="+mn-ea"/>
                <a:cs typeface="+mn-cs"/>
              </a:rPr>
              <a:t> web. </a:t>
            </a:r>
            <a:r>
              <a:rPr lang="en-US" sz="1200" kern="1200" dirty="0" err="1" smtClean="0">
                <a:solidFill>
                  <a:schemeClr val="tx1"/>
                </a:solidFill>
                <a:effectLst/>
                <a:latin typeface="+mn-lt"/>
                <a:ea typeface="+mn-ea"/>
                <a:cs typeface="+mn-cs"/>
              </a:rPr>
              <a:t>Pentru</a:t>
            </a:r>
            <a:r>
              <a:rPr lang="en-US" sz="1200" kern="1200" dirty="0" smtClean="0">
                <a:solidFill>
                  <a:schemeClr val="tx1"/>
                </a:solidFill>
                <a:effectLst/>
                <a:latin typeface="+mn-lt"/>
                <a:ea typeface="+mn-ea"/>
                <a:cs typeface="+mn-cs"/>
              </a:rPr>
              <a:t> a genera un token de la server, am </a:t>
            </a:r>
            <a:r>
              <a:rPr lang="en-US" sz="1200" kern="1200" dirty="0" err="1" smtClean="0">
                <a:solidFill>
                  <a:schemeClr val="tx1"/>
                </a:solidFill>
                <a:effectLst/>
                <a:latin typeface="+mn-lt"/>
                <a:ea typeface="+mn-ea"/>
                <a:cs typeface="+mn-cs"/>
              </a:rPr>
              <a:t>folosit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librăria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JsonWebToken</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62ACBA12-107C-4590-BFBA-7A7F3E60A62B}" type="slidenum">
              <a:rPr lang="en-US" smtClean="0"/>
              <a:t>9</a:t>
            </a:fld>
            <a:endParaRPr lang="en-US"/>
          </a:p>
        </p:txBody>
      </p:sp>
    </p:spTree>
    <p:extLst>
      <p:ext uri="{BB962C8B-B14F-4D97-AF65-F5344CB8AC3E}">
        <p14:creationId xmlns:p14="http://schemas.microsoft.com/office/powerpoint/2010/main" val="3672203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Pentru</a:t>
            </a:r>
            <a:r>
              <a:rPr lang="en-US" sz="1200" kern="1200" dirty="0" smtClean="0">
                <a:solidFill>
                  <a:schemeClr val="tx1"/>
                </a:solidFill>
                <a:effectLst/>
                <a:latin typeface="+mn-lt"/>
                <a:ea typeface="+mn-ea"/>
                <a:cs typeface="+mn-cs"/>
              </a:rPr>
              <a:t> a </a:t>
            </a:r>
            <a:r>
              <a:rPr lang="en-US" sz="1200" kern="1200" dirty="0" err="1" smtClean="0">
                <a:solidFill>
                  <a:schemeClr val="tx1"/>
                </a:solidFill>
                <a:effectLst/>
                <a:latin typeface="+mn-lt"/>
                <a:ea typeface="+mn-ea"/>
                <a:cs typeface="+mn-cs"/>
              </a:rPr>
              <a:t>putea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trimite</a:t>
            </a:r>
            <a:r>
              <a:rPr lang="en-US" sz="1200" kern="1200" dirty="0" smtClean="0">
                <a:solidFill>
                  <a:schemeClr val="tx1"/>
                </a:solidFill>
                <a:effectLst/>
                <a:latin typeface="+mn-lt"/>
                <a:ea typeface="+mn-ea"/>
                <a:cs typeface="+mn-cs"/>
              </a:rPr>
              <a:t> o </a:t>
            </a:r>
            <a:r>
              <a:rPr lang="en-US" sz="1200" kern="1200" dirty="0" err="1" smtClean="0">
                <a:solidFill>
                  <a:schemeClr val="tx1"/>
                </a:solidFill>
                <a:effectLst/>
                <a:latin typeface="+mn-lt"/>
                <a:ea typeface="+mn-ea"/>
                <a:cs typeface="+mn-cs"/>
              </a:rPr>
              <a:t>sesizare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nouă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utilizatorul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apăsa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butonul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Sesizare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Nou</a:t>
            </a:r>
            <a:r>
              <a:rPr lang="ro-RO" sz="1200" kern="1200" dirty="0" smtClean="0">
                <a:solidFill>
                  <a:schemeClr val="tx1"/>
                </a:solidFill>
                <a:effectLst/>
                <a:latin typeface="+mn-lt"/>
                <a:ea typeface="+mn-ea"/>
                <a:cs typeface="+mn-cs"/>
              </a:rPr>
              <a:t>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Acest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buton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redirectiona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aplica</a:t>
            </a:r>
            <a:r>
              <a:rPr lang="ro-RO" sz="1200" kern="1200" dirty="0" smtClean="0">
                <a:solidFill>
                  <a:schemeClr val="tx1"/>
                </a:solidFill>
                <a:effectLst/>
                <a:latin typeface="+mn-lt"/>
                <a:ea typeface="+mn-ea"/>
                <a:cs typeface="+mn-cs"/>
              </a:rPr>
              <a:t>ția către o nouă activitate care va pune utilizatorul să aleagă categoria in care se incadrează sesizarea care va fi trimisă. După ce a fost selectată categoria, aplicația va </a:t>
            </a:r>
            <a:r>
              <a:rPr lang="ro-RO" sz="1200" kern="1200" dirty="0" smtClean="0">
                <a:solidFill>
                  <a:schemeClr val="tx1"/>
                </a:solidFill>
                <a:effectLst/>
                <a:latin typeface="+mn-lt"/>
                <a:ea typeface="+mn-ea"/>
                <a:cs typeface="+mn-cs"/>
              </a:rPr>
              <a:t>localiza automat locația de unde se trimite sesizarea, cu ajutorul API-ului de la Google Maps.</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Următorul</a:t>
            </a:r>
            <a:r>
              <a:rPr lang="en-US" sz="1200" kern="1200" dirty="0" smtClean="0">
                <a:solidFill>
                  <a:schemeClr val="tx1"/>
                </a:solidFill>
                <a:effectLst/>
                <a:latin typeface="+mn-lt"/>
                <a:ea typeface="+mn-ea"/>
                <a:cs typeface="+mn-cs"/>
              </a:rPr>
              <a:t> pas </a:t>
            </a:r>
            <a:r>
              <a:rPr lang="en-US" sz="1200" kern="1200" dirty="0" err="1" smtClean="0">
                <a:solidFill>
                  <a:schemeClr val="tx1"/>
                </a:solidFill>
                <a:effectLst/>
                <a:latin typeface="+mn-lt"/>
                <a:ea typeface="+mn-ea"/>
                <a:cs typeface="+mn-cs"/>
              </a:rPr>
              <a:t>este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incărcarea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unei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fotografii</a:t>
            </a:r>
            <a:r>
              <a:rPr lang="en-US" sz="1200" kern="1200" dirty="0" smtClean="0">
                <a:solidFill>
                  <a:schemeClr val="tx1"/>
                </a:solidFill>
                <a:effectLst/>
                <a:latin typeface="+mn-lt"/>
                <a:ea typeface="+mn-ea"/>
                <a:cs typeface="+mn-cs"/>
              </a:rPr>
              <a:t> care </a:t>
            </a:r>
            <a:r>
              <a:rPr lang="en-US" sz="1200" kern="1200" dirty="0" err="1" smtClean="0">
                <a:solidFill>
                  <a:schemeClr val="tx1"/>
                </a:solidFill>
                <a:effectLst/>
                <a:latin typeface="+mn-lt"/>
                <a:ea typeface="+mn-ea"/>
                <a:cs typeface="+mn-cs"/>
              </a:rPr>
              <a:t>să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descrie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cât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mai</a:t>
            </a:r>
            <a:r>
              <a:rPr lang="en-US" sz="1200" kern="1200" dirty="0" smtClean="0">
                <a:solidFill>
                  <a:schemeClr val="tx1"/>
                </a:solidFill>
                <a:effectLst/>
                <a:latin typeface="+mn-lt"/>
                <a:ea typeface="+mn-ea"/>
                <a:cs typeface="+mn-cs"/>
              </a:rPr>
              <a:t> bine </a:t>
            </a:r>
            <a:r>
              <a:rPr lang="en-US" sz="1200" kern="1200" dirty="0" err="1" smtClean="0">
                <a:solidFill>
                  <a:schemeClr val="tx1"/>
                </a:solidFill>
                <a:effectLst/>
                <a:latin typeface="+mn-lt"/>
                <a:ea typeface="+mn-ea"/>
                <a:cs typeface="+mn-cs"/>
              </a:rPr>
              <a:t>situatia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Utilizatorul</a:t>
            </a:r>
            <a:r>
              <a:rPr lang="en-US" sz="1200" kern="1200" dirty="0" smtClean="0">
                <a:solidFill>
                  <a:schemeClr val="tx1"/>
                </a:solidFill>
                <a:effectLst/>
                <a:latin typeface="+mn-lt"/>
                <a:ea typeface="+mn-ea"/>
                <a:cs typeface="+mn-cs"/>
              </a:rPr>
              <a:t> are </a:t>
            </a:r>
            <a:r>
              <a:rPr lang="en-US" sz="1200" kern="1200" dirty="0" err="1" smtClean="0">
                <a:solidFill>
                  <a:schemeClr val="tx1"/>
                </a:solidFill>
                <a:effectLst/>
                <a:latin typeface="+mn-lt"/>
                <a:ea typeface="+mn-ea"/>
                <a:cs typeface="+mn-cs"/>
              </a:rPr>
              <a:t>optiunea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aleagă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dacă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incarca</a:t>
            </a:r>
            <a:r>
              <a:rPr lang="en-US" sz="1200" kern="1200" dirty="0" smtClean="0">
                <a:solidFill>
                  <a:schemeClr val="tx1"/>
                </a:solidFill>
                <a:effectLst/>
                <a:latin typeface="+mn-lt"/>
                <a:ea typeface="+mn-ea"/>
                <a:cs typeface="+mn-cs"/>
              </a:rPr>
              <a:t> o </a:t>
            </a:r>
            <a:r>
              <a:rPr lang="en-US" sz="1200" kern="1200" dirty="0" err="1" smtClean="0">
                <a:solidFill>
                  <a:schemeClr val="tx1"/>
                </a:solidFill>
                <a:effectLst/>
                <a:latin typeface="+mn-lt"/>
                <a:ea typeface="+mn-ea"/>
                <a:cs typeface="+mn-cs"/>
              </a:rPr>
              <a:t>fotografie</a:t>
            </a:r>
            <a:r>
              <a:rPr lang="en-US" sz="1200" kern="1200" dirty="0" smtClean="0">
                <a:solidFill>
                  <a:schemeClr val="tx1"/>
                </a:solidFill>
                <a:effectLst/>
                <a:latin typeface="+mn-lt"/>
                <a:ea typeface="+mn-ea"/>
                <a:cs typeface="+mn-cs"/>
              </a:rPr>
              <a:t> din </a:t>
            </a:r>
            <a:r>
              <a:rPr lang="en-US" sz="1200" kern="1200" dirty="0" err="1" smtClean="0">
                <a:solidFill>
                  <a:schemeClr val="tx1"/>
                </a:solidFill>
                <a:effectLst/>
                <a:latin typeface="+mn-lt"/>
                <a:ea typeface="+mn-ea"/>
                <a:cs typeface="+mn-cs"/>
              </a:rPr>
              <a:t>galeria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telefonului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accesează</a:t>
            </a:r>
            <a:r>
              <a:rPr lang="en-US" sz="1200" kern="1200" dirty="0" smtClean="0">
                <a:solidFill>
                  <a:schemeClr val="tx1"/>
                </a:solidFill>
                <a:effectLst/>
                <a:latin typeface="+mn-lt"/>
                <a:ea typeface="+mn-ea"/>
                <a:cs typeface="+mn-cs"/>
              </a:rPr>
              <a:t> camera </a:t>
            </a:r>
            <a:r>
              <a:rPr lang="en-US" sz="1200" kern="1200" dirty="0" err="1" smtClean="0">
                <a:solidFill>
                  <a:schemeClr val="tx1"/>
                </a:solidFill>
                <a:effectLst/>
                <a:latin typeface="+mn-lt"/>
                <a:ea typeface="+mn-ea"/>
                <a:cs typeface="+mn-cs"/>
              </a:rPr>
              <a:t>pentru</a:t>
            </a:r>
            <a:r>
              <a:rPr lang="en-US" sz="1200" kern="1200" dirty="0" smtClean="0">
                <a:solidFill>
                  <a:schemeClr val="tx1"/>
                </a:solidFill>
                <a:effectLst/>
                <a:latin typeface="+mn-lt"/>
                <a:ea typeface="+mn-ea"/>
                <a:cs typeface="+mn-cs"/>
              </a:rPr>
              <a:t> a face o </a:t>
            </a:r>
            <a:r>
              <a:rPr lang="en-US" sz="1200" kern="1200" dirty="0" err="1" smtClean="0">
                <a:solidFill>
                  <a:schemeClr val="tx1"/>
                </a:solidFill>
                <a:effectLst/>
                <a:latin typeface="+mn-lt"/>
                <a:ea typeface="+mn-ea"/>
                <a:cs typeface="+mn-cs"/>
              </a:rPr>
              <a:t>poză</a:t>
            </a:r>
            <a:r>
              <a:rPr lang="en-US" sz="1200" kern="1200" dirty="0" smtClean="0">
                <a:solidFill>
                  <a:schemeClr val="tx1"/>
                </a:solidFill>
                <a:effectLst/>
                <a:latin typeface="+mn-lt"/>
                <a:ea typeface="+mn-ea"/>
                <a:cs typeface="+mn-cs"/>
              </a:rPr>
              <a:t> direct din </a:t>
            </a:r>
            <a:r>
              <a:rPr lang="en-US" sz="1200" kern="1200" dirty="0" err="1" smtClean="0">
                <a:solidFill>
                  <a:schemeClr val="tx1"/>
                </a:solidFill>
                <a:effectLst/>
                <a:latin typeface="+mn-lt"/>
                <a:ea typeface="+mn-ea"/>
                <a:cs typeface="+mn-cs"/>
              </a:rPr>
              <a:t>aplicatie</a:t>
            </a:r>
            <a:r>
              <a:rPr lang="en-US" sz="1200" kern="1200" dirty="0" smtClean="0">
                <a:solidFill>
                  <a:schemeClr val="tx1"/>
                </a:solidFill>
                <a:effectLst/>
                <a:latin typeface="+mn-lt"/>
                <a:ea typeface="+mn-ea"/>
                <a:cs typeface="+mn-cs"/>
              </a:rPr>
              <a:t>.</a:t>
            </a:r>
            <a:r>
              <a:rPr lang="ro-RO" sz="1200" kern="1200" dirty="0" smtClean="0">
                <a:solidFill>
                  <a:schemeClr val="tx1"/>
                </a:solidFill>
                <a:effectLst/>
                <a:latin typeface="+mn-lt"/>
                <a:ea typeface="+mn-ea"/>
                <a:cs typeface="+mn-cs"/>
              </a:rPr>
              <a:t> După ce fotografia a fost incarcată, urmatorul pas este ca utilizatorul sa descrie problema care urmează a fi raportată.</a:t>
            </a:r>
            <a:endParaRPr lang="en-US" sz="1200" kern="1200" dirty="0" smtClean="0">
              <a:solidFill>
                <a:schemeClr val="tx1"/>
              </a:solidFill>
              <a:effectLst/>
              <a:latin typeface="+mn-lt"/>
              <a:ea typeface="+mn-ea"/>
              <a:cs typeface="+mn-cs"/>
            </a:endParaRPr>
          </a:p>
          <a:p>
            <a:r>
              <a:rPr lang="ro-RO" sz="1200" kern="1200" dirty="0" smtClean="0">
                <a:solidFill>
                  <a:schemeClr val="tx1"/>
                </a:solidFill>
                <a:effectLst/>
                <a:latin typeface="+mn-lt"/>
                <a:ea typeface="+mn-ea"/>
                <a:cs typeface="+mn-cs"/>
              </a:rPr>
              <a:t>In final utilizatorul are șansa de a vizualiza sesizarea inainte să o trimită.</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2ACBA12-107C-4590-BFBA-7A7F3E60A62B}" type="slidenum">
              <a:rPr lang="en-US" smtClean="0"/>
              <a:t>10</a:t>
            </a:fld>
            <a:endParaRPr lang="en-US"/>
          </a:p>
        </p:txBody>
      </p:sp>
    </p:spTree>
    <p:extLst>
      <p:ext uri="{BB962C8B-B14F-4D97-AF65-F5344CB8AC3E}">
        <p14:creationId xmlns:p14="http://schemas.microsoft.com/office/powerpoint/2010/main" val="1846808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48A22BE-E545-49C2-BB96-7085118118B7}"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775D356-D675-48F0-BA3B-99D91485F7B8}" type="slidenum">
              <a:rPr lang="en-US" smtClean="0"/>
              <a:t>‹#›</a:t>
            </a:fld>
            <a:endParaRPr lang="en-US"/>
          </a:p>
        </p:txBody>
      </p:sp>
    </p:spTree>
    <p:extLst>
      <p:ext uri="{BB962C8B-B14F-4D97-AF65-F5344CB8AC3E}">
        <p14:creationId xmlns:p14="http://schemas.microsoft.com/office/powerpoint/2010/main" val="2282969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8A22BE-E545-49C2-BB96-7085118118B7}"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775D356-D675-48F0-BA3B-99D91485F7B8}" type="slidenum">
              <a:rPr lang="en-US" smtClean="0"/>
              <a:t>‹#›</a:t>
            </a:fld>
            <a:endParaRPr lang="en-US"/>
          </a:p>
        </p:txBody>
      </p:sp>
    </p:spTree>
    <p:extLst>
      <p:ext uri="{BB962C8B-B14F-4D97-AF65-F5344CB8AC3E}">
        <p14:creationId xmlns:p14="http://schemas.microsoft.com/office/powerpoint/2010/main" val="1650531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8A22BE-E545-49C2-BB96-7085118118B7}"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775D356-D675-48F0-BA3B-99D91485F7B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62938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F48A22BE-E545-49C2-BB96-7085118118B7}" type="datetimeFigureOut">
              <a:rPr lang="en-US" smtClean="0"/>
              <a:t>7/10/2019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75D356-D675-48F0-BA3B-99D91485F7B8}" type="slidenum">
              <a:rPr lang="en-US" smtClean="0"/>
              <a:t>‹#›</a:t>
            </a:fld>
            <a:endParaRPr lang="en-US"/>
          </a:p>
        </p:txBody>
      </p:sp>
    </p:spTree>
    <p:extLst>
      <p:ext uri="{BB962C8B-B14F-4D97-AF65-F5344CB8AC3E}">
        <p14:creationId xmlns:p14="http://schemas.microsoft.com/office/powerpoint/2010/main" val="4294499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F48A22BE-E545-49C2-BB96-7085118118B7}" type="datetimeFigureOut">
              <a:rPr lang="en-US" smtClean="0"/>
              <a:t>7/10/2019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75D356-D675-48F0-BA3B-99D91485F7B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27799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F48A22BE-E545-49C2-BB96-7085118118B7}" type="datetimeFigureOut">
              <a:rPr lang="en-US" smtClean="0"/>
              <a:t>7/10/2019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75D356-D675-48F0-BA3B-99D91485F7B8}" type="slidenum">
              <a:rPr lang="en-US" smtClean="0"/>
              <a:t>‹#›</a:t>
            </a:fld>
            <a:endParaRPr lang="en-US"/>
          </a:p>
        </p:txBody>
      </p:sp>
    </p:spTree>
    <p:extLst>
      <p:ext uri="{BB962C8B-B14F-4D97-AF65-F5344CB8AC3E}">
        <p14:creationId xmlns:p14="http://schemas.microsoft.com/office/powerpoint/2010/main" val="1198013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8A22BE-E545-49C2-BB96-7085118118B7}"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775D356-D675-48F0-BA3B-99D91485F7B8}" type="slidenum">
              <a:rPr lang="en-US" smtClean="0"/>
              <a:t>‹#›</a:t>
            </a:fld>
            <a:endParaRPr lang="en-US"/>
          </a:p>
        </p:txBody>
      </p:sp>
    </p:spTree>
    <p:extLst>
      <p:ext uri="{BB962C8B-B14F-4D97-AF65-F5344CB8AC3E}">
        <p14:creationId xmlns:p14="http://schemas.microsoft.com/office/powerpoint/2010/main" val="794896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8A22BE-E545-49C2-BB96-7085118118B7}"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775D356-D675-48F0-BA3B-99D91485F7B8}" type="slidenum">
              <a:rPr lang="en-US" smtClean="0"/>
              <a:t>‹#›</a:t>
            </a:fld>
            <a:endParaRPr lang="en-US"/>
          </a:p>
        </p:txBody>
      </p:sp>
    </p:spTree>
    <p:extLst>
      <p:ext uri="{BB962C8B-B14F-4D97-AF65-F5344CB8AC3E}">
        <p14:creationId xmlns:p14="http://schemas.microsoft.com/office/powerpoint/2010/main" val="1146028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8A22BE-E545-49C2-BB96-7085118118B7}"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775D356-D675-48F0-BA3B-99D91485F7B8}" type="slidenum">
              <a:rPr lang="en-US" smtClean="0"/>
              <a:t>‹#›</a:t>
            </a:fld>
            <a:endParaRPr lang="en-US"/>
          </a:p>
        </p:txBody>
      </p:sp>
    </p:spTree>
    <p:extLst>
      <p:ext uri="{BB962C8B-B14F-4D97-AF65-F5344CB8AC3E}">
        <p14:creationId xmlns:p14="http://schemas.microsoft.com/office/powerpoint/2010/main" val="695594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8A22BE-E545-49C2-BB96-7085118118B7}"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775D356-D675-48F0-BA3B-99D91485F7B8}" type="slidenum">
              <a:rPr lang="en-US" smtClean="0"/>
              <a:t>‹#›</a:t>
            </a:fld>
            <a:endParaRPr lang="en-US"/>
          </a:p>
        </p:txBody>
      </p:sp>
    </p:spTree>
    <p:extLst>
      <p:ext uri="{BB962C8B-B14F-4D97-AF65-F5344CB8AC3E}">
        <p14:creationId xmlns:p14="http://schemas.microsoft.com/office/powerpoint/2010/main" val="387311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48A22BE-E545-49C2-BB96-7085118118B7}" type="datetimeFigureOut">
              <a:rPr lang="en-US" smtClean="0"/>
              <a:t>7/10/2019</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775D356-D675-48F0-BA3B-99D91485F7B8}" type="slidenum">
              <a:rPr lang="en-US" smtClean="0"/>
              <a:t>‹#›</a:t>
            </a:fld>
            <a:endParaRPr lang="en-US"/>
          </a:p>
        </p:txBody>
      </p:sp>
    </p:spTree>
    <p:extLst>
      <p:ext uri="{BB962C8B-B14F-4D97-AF65-F5344CB8AC3E}">
        <p14:creationId xmlns:p14="http://schemas.microsoft.com/office/powerpoint/2010/main" val="1500939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48A22BE-E545-49C2-BB96-7085118118B7}" type="datetimeFigureOut">
              <a:rPr lang="en-US" smtClean="0"/>
              <a:t>7/10/2019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775D356-D675-48F0-BA3B-99D91485F7B8}" type="slidenum">
              <a:rPr lang="en-US" smtClean="0"/>
              <a:t>‹#›</a:t>
            </a:fld>
            <a:endParaRPr lang="en-US"/>
          </a:p>
        </p:txBody>
      </p:sp>
    </p:spTree>
    <p:extLst>
      <p:ext uri="{BB962C8B-B14F-4D97-AF65-F5344CB8AC3E}">
        <p14:creationId xmlns:p14="http://schemas.microsoft.com/office/powerpoint/2010/main" val="751720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48A22BE-E545-49C2-BB96-7085118118B7}" type="datetimeFigureOut">
              <a:rPr lang="en-US" smtClean="0"/>
              <a:t>7/10/2019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775D356-D675-48F0-BA3B-99D91485F7B8}" type="slidenum">
              <a:rPr lang="en-US" smtClean="0"/>
              <a:t>‹#›</a:t>
            </a:fld>
            <a:endParaRPr lang="en-US"/>
          </a:p>
        </p:txBody>
      </p:sp>
    </p:spTree>
    <p:extLst>
      <p:ext uri="{BB962C8B-B14F-4D97-AF65-F5344CB8AC3E}">
        <p14:creationId xmlns:p14="http://schemas.microsoft.com/office/powerpoint/2010/main" val="2086682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8A22BE-E545-49C2-BB96-7085118118B7}" type="datetimeFigureOut">
              <a:rPr lang="en-US" smtClean="0"/>
              <a:t>7/10/2019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775D356-D675-48F0-BA3B-99D91485F7B8}" type="slidenum">
              <a:rPr lang="en-US" smtClean="0"/>
              <a:t>‹#›</a:t>
            </a:fld>
            <a:endParaRPr lang="en-US"/>
          </a:p>
        </p:txBody>
      </p:sp>
    </p:spTree>
    <p:extLst>
      <p:ext uri="{BB962C8B-B14F-4D97-AF65-F5344CB8AC3E}">
        <p14:creationId xmlns:p14="http://schemas.microsoft.com/office/powerpoint/2010/main" val="3991145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48A22BE-E545-49C2-BB96-7085118118B7}" type="datetimeFigureOut">
              <a:rPr lang="en-US" smtClean="0"/>
              <a:t>7/10/2019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775D356-D675-48F0-BA3B-99D91485F7B8}" type="slidenum">
              <a:rPr lang="en-US" smtClean="0"/>
              <a:t>‹#›</a:t>
            </a:fld>
            <a:endParaRPr lang="en-US"/>
          </a:p>
        </p:txBody>
      </p:sp>
    </p:spTree>
    <p:extLst>
      <p:ext uri="{BB962C8B-B14F-4D97-AF65-F5344CB8AC3E}">
        <p14:creationId xmlns:p14="http://schemas.microsoft.com/office/powerpoint/2010/main" val="1045876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48A22BE-E545-49C2-BB96-7085118118B7}" type="datetimeFigureOut">
              <a:rPr lang="en-US" smtClean="0"/>
              <a:t>7/10/2019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75D356-D675-48F0-BA3B-99D91485F7B8}" type="slidenum">
              <a:rPr lang="en-US" smtClean="0"/>
              <a:t>‹#›</a:t>
            </a:fld>
            <a:endParaRPr lang="en-US"/>
          </a:p>
        </p:txBody>
      </p:sp>
    </p:spTree>
    <p:extLst>
      <p:ext uri="{BB962C8B-B14F-4D97-AF65-F5344CB8AC3E}">
        <p14:creationId xmlns:p14="http://schemas.microsoft.com/office/powerpoint/2010/main" val="1025553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48A22BE-E545-49C2-BB96-7085118118B7}" type="datetimeFigureOut">
              <a:rPr lang="en-US" smtClean="0"/>
              <a:t>7/10/2019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775D356-D675-48F0-BA3B-99D91485F7B8}" type="slidenum">
              <a:rPr lang="en-US" smtClean="0"/>
              <a:t>‹#›</a:t>
            </a:fld>
            <a:endParaRPr lang="en-US"/>
          </a:p>
        </p:txBody>
      </p:sp>
    </p:spTree>
    <p:extLst>
      <p:ext uri="{BB962C8B-B14F-4D97-AF65-F5344CB8AC3E}">
        <p14:creationId xmlns:p14="http://schemas.microsoft.com/office/powerpoint/2010/main" val="1620340934"/>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5173" y="243116"/>
            <a:ext cx="9403079" cy="2774410"/>
          </a:xfrm>
        </p:spPr>
        <p:txBody>
          <a:bodyPr>
            <a:normAutofit/>
          </a:bodyPr>
          <a:lstStyle/>
          <a:p>
            <a:pPr algn="ctr"/>
            <a:r>
              <a:rPr lang="en-US" sz="3200" dirty="0" err="1" smtClean="0">
                <a:latin typeface="Arial Black" panose="020B0A04020102020204" pitchFamily="34" charset="0"/>
              </a:rPr>
              <a:t>Apli</a:t>
            </a:r>
            <a:r>
              <a:rPr lang="ro-RO" sz="3200" dirty="0" smtClean="0">
                <a:latin typeface="Arial Black" panose="020B0A04020102020204" pitchFamily="34" charset="0"/>
              </a:rPr>
              <a:t>cație pentru raportarea și gesti</a:t>
            </a:r>
            <a:r>
              <a:rPr lang="en-US" sz="3200" dirty="0" err="1" smtClean="0">
                <a:latin typeface="Arial Black" panose="020B0A04020102020204" pitchFamily="34" charset="0"/>
              </a:rPr>
              <a:t>onarea</a:t>
            </a:r>
            <a:r>
              <a:rPr lang="en-US" sz="3200" dirty="0" smtClean="0">
                <a:latin typeface="Arial Black" panose="020B0A04020102020204" pitchFamily="34" charset="0"/>
              </a:rPr>
              <a:t> </a:t>
            </a:r>
            <a:r>
              <a:rPr lang="ro-RO" sz="3200" dirty="0" smtClean="0">
                <a:latin typeface="Arial Black" panose="020B0A04020102020204" pitchFamily="34" charset="0"/>
              </a:rPr>
              <a:t>sesizărilor către autorități</a:t>
            </a:r>
            <a:endParaRPr lang="en-US" sz="3200" dirty="0">
              <a:latin typeface="Arial Black" panose="020B0A04020102020204" pitchFamily="34" charset="0"/>
            </a:endParaRPr>
          </a:p>
        </p:txBody>
      </p:sp>
      <p:sp>
        <p:nvSpPr>
          <p:cNvPr id="3" name="Subtitle 2"/>
          <p:cNvSpPr>
            <a:spLocks noGrp="1"/>
          </p:cNvSpPr>
          <p:nvPr>
            <p:ph type="subTitle" idx="1"/>
          </p:nvPr>
        </p:nvSpPr>
        <p:spPr>
          <a:xfrm>
            <a:off x="7569200" y="4453334"/>
            <a:ext cx="4506913" cy="957194"/>
          </a:xfrm>
        </p:spPr>
        <p:txBody>
          <a:bodyPr>
            <a:normAutofit/>
          </a:bodyPr>
          <a:lstStyle/>
          <a:p>
            <a:r>
              <a:rPr lang="ro-RO" sz="2400" b="1" dirty="0" smtClean="0">
                <a:latin typeface="Arial Black" panose="020B0A04020102020204" pitchFamily="34" charset="0"/>
              </a:rPr>
              <a:t>            Absolvent:</a:t>
            </a:r>
          </a:p>
          <a:p>
            <a:r>
              <a:rPr lang="en-US" sz="2400" b="1" dirty="0" err="1" smtClean="0">
                <a:latin typeface="Arial Black" panose="020B0A04020102020204" pitchFamily="34" charset="0"/>
              </a:rPr>
              <a:t>Davidescu</a:t>
            </a:r>
            <a:r>
              <a:rPr lang="en-US" sz="2400" b="1" dirty="0" smtClean="0">
                <a:latin typeface="Arial Black" panose="020B0A04020102020204" pitchFamily="34" charset="0"/>
              </a:rPr>
              <a:t> </a:t>
            </a:r>
            <a:r>
              <a:rPr lang="en-US" sz="2400" b="1" dirty="0" err="1" smtClean="0">
                <a:latin typeface="Arial Black" panose="020B0A04020102020204" pitchFamily="34" charset="0"/>
              </a:rPr>
              <a:t>Dumitru</a:t>
            </a:r>
            <a:r>
              <a:rPr lang="en-US" sz="2400" b="1" dirty="0" smtClean="0">
                <a:latin typeface="Arial Black" panose="020B0A04020102020204" pitchFamily="34" charset="0"/>
              </a:rPr>
              <a:t>-Daniel</a:t>
            </a:r>
            <a:endParaRPr lang="en-US" sz="2400" b="1" dirty="0">
              <a:latin typeface="Arial Black" panose="020B0A04020102020204" pitchFamily="34" charset="0"/>
            </a:endParaRPr>
          </a:p>
        </p:txBody>
      </p:sp>
      <p:sp>
        <p:nvSpPr>
          <p:cNvPr id="4" name="Subtitle 2"/>
          <p:cNvSpPr txBox="1">
            <a:spLocks/>
          </p:cNvSpPr>
          <p:nvPr/>
        </p:nvSpPr>
        <p:spPr>
          <a:xfrm>
            <a:off x="1908267" y="4453334"/>
            <a:ext cx="4224246" cy="957194"/>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400" b="1" dirty="0" err="1" smtClean="0">
                <a:latin typeface="Arial Black" panose="020B0A04020102020204" pitchFamily="34" charset="0"/>
              </a:rPr>
              <a:t>Coordonator</a:t>
            </a:r>
            <a:r>
              <a:rPr lang="en-US" sz="2400" b="1" dirty="0" smtClean="0">
                <a:latin typeface="Arial Black" panose="020B0A04020102020204" pitchFamily="34" charset="0"/>
              </a:rPr>
              <a:t> </a:t>
            </a:r>
            <a:r>
              <a:rPr lang="ro-RO" sz="2400" b="1" dirty="0" smtClean="0">
                <a:latin typeface="Arial Black" panose="020B0A04020102020204" pitchFamily="34" charset="0"/>
              </a:rPr>
              <a:t>științific:</a:t>
            </a:r>
          </a:p>
          <a:p>
            <a:r>
              <a:rPr lang="ro-RO" sz="2400" b="1" dirty="0" smtClean="0">
                <a:latin typeface="Arial Black" panose="020B0A04020102020204" pitchFamily="34" charset="0"/>
              </a:rPr>
              <a:t>Ș.l.dr.ing. Cristian Aflori</a:t>
            </a:r>
            <a:endParaRPr lang="en-US" sz="2400" b="1" dirty="0">
              <a:latin typeface="Arial Black" panose="020B0A04020102020204" pitchFamily="34" charset="0"/>
            </a:endParaRPr>
          </a:p>
        </p:txBody>
      </p:sp>
      <p:sp>
        <p:nvSpPr>
          <p:cNvPr id="5" name="TextBox 4"/>
          <p:cNvSpPr txBox="1"/>
          <p:nvPr/>
        </p:nvSpPr>
        <p:spPr>
          <a:xfrm>
            <a:off x="393700" y="127000"/>
            <a:ext cx="6299200"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UNIVERSITATEA TEHNICĂ „Gheorghe </a:t>
            </a:r>
            <a:r>
              <a:rPr lang="en-US" dirty="0" err="1">
                <a:latin typeface="Times New Roman" panose="02020603050405020304" pitchFamily="18" charset="0"/>
                <a:cs typeface="Times New Roman" panose="02020603050405020304" pitchFamily="18" charset="0"/>
              </a:rPr>
              <a:t>Asachi</a:t>
            </a:r>
            <a:r>
              <a:rPr lang="en-US" dirty="0">
                <a:latin typeface="Times New Roman" panose="02020603050405020304" pitchFamily="18" charset="0"/>
                <a:cs typeface="Times New Roman" panose="02020603050405020304" pitchFamily="18" charset="0"/>
              </a:rPr>
              <a:t>” din IAȘI FACULTATEA DE AUTOMATICĂ ȘI CALCULATOARE DOMENIUL: </a:t>
            </a:r>
            <a:r>
              <a:rPr lang="en-US" dirty="0" err="1">
                <a:latin typeface="Times New Roman" panose="02020603050405020304" pitchFamily="18" charset="0"/>
                <a:cs typeface="Times New Roman" panose="02020603050405020304" pitchFamily="18" charset="0"/>
              </a:rPr>
              <a:t>Calculatoare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tehnologia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informației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SPECIALIZAREA:Tehnologia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informației</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041700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4521" y="624110"/>
            <a:ext cx="8911687" cy="1280890"/>
          </a:xfrm>
        </p:spPr>
        <p:txBody>
          <a:bodyPr>
            <a:normAutofit/>
          </a:bodyPr>
          <a:lstStyle/>
          <a:p>
            <a:r>
              <a:rPr lang="ro-RO" sz="2800" dirty="0" smtClean="0">
                <a:latin typeface="Arial Black" panose="020B0A04020102020204" pitchFamily="34" charset="0"/>
              </a:rPr>
              <a:t>TRIMITEREA UNEI NOI SESIZĂRI</a:t>
            </a:r>
            <a:endParaRPr lang="en-US" sz="2800" dirty="0">
              <a:latin typeface="Arial Black" panose="020B0A04020102020204" pitchFamily="34" charset="0"/>
            </a:endParaRPr>
          </a:p>
        </p:txBody>
      </p:sp>
      <p:pic>
        <p:nvPicPr>
          <p:cNvPr id="8" name="Content Placeholder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134229" y="1909090"/>
            <a:ext cx="2240388" cy="377416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4521" y="1905000"/>
            <a:ext cx="2125266" cy="377825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15114" y="1905000"/>
            <a:ext cx="2033787" cy="3778250"/>
          </a:xfrm>
          <a:prstGeom prst="rect">
            <a:avLst/>
          </a:prstGeom>
        </p:spPr>
      </p:pic>
    </p:spTree>
    <p:extLst>
      <p:ext uri="{BB962C8B-B14F-4D97-AF65-F5344CB8AC3E}">
        <p14:creationId xmlns:p14="http://schemas.microsoft.com/office/powerpoint/2010/main" val="16292408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5300" y="624110"/>
            <a:ext cx="10197056" cy="1280890"/>
          </a:xfrm>
        </p:spPr>
        <p:txBody>
          <a:bodyPr>
            <a:normAutofit/>
          </a:bodyPr>
          <a:lstStyle/>
          <a:p>
            <a:r>
              <a:rPr lang="ro-RO" sz="2800" dirty="0" smtClean="0">
                <a:latin typeface="Arial Black" panose="020B0A04020102020204" pitchFamily="34" charset="0"/>
              </a:rPr>
              <a:t>APLICAȚIA WEB DESTINATĂ ADMINISTRATORULUI</a:t>
            </a:r>
            <a:endParaRPr lang="en-US" sz="2800" dirty="0">
              <a:latin typeface="Arial Black" panose="020B0A04020102020204" pitchFamily="34" charset="0"/>
            </a:endParaRPr>
          </a:p>
        </p:txBody>
      </p:sp>
      <p:pic>
        <p:nvPicPr>
          <p:cNvPr id="4" name="Picture 3"/>
          <p:cNvPicPr>
            <a:picLocks noChangeAspect="1"/>
          </p:cNvPicPr>
          <p:nvPr/>
        </p:nvPicPr>
        <p:blipFill>
          <a:blip r:embed="rId3"/>
          <a:stretch>
            <a:fillRect/>
          </a:stretch>
        </p:blipFill>
        <p:spPr>
          <a:xfrm>
            <a:off x="7381838" y="1905000"/>
            <a:ext cx="4289461" cy="4064876"/>
          </a:xfrm>
          <a:prstGeom prst="rect">
            <a:avLst/>
          </a:prstGeom>
        </p:spPr>
      </p:pic>
      <p:pic>
        <p:nvPicPr>
          <p:cNvPr id="5" name="Picture 4"/>
          <p:cNvPicPr>
            <a:picLocks noChangeAspect="1"/>
          </p:cNvPicPr>
          <p:nvPr/>
        </p:nvPicPr>
        <p:blipFill>
          <a:blip r:embed="rId4"/>
          <a:stretch>
            <a:fillRect/>
          </a:stretch>
        </p:blipFill>
        <p:spPr>
          <a:xfrm>
            <a:off x="4149459" y="1905000"/>
            <a:ext cx="2838450" cy="4610100"/>
          </a:xfrm>
          <a:prstGeom prst="rect">
            <a:avLst/>
          </a:prstGeom>
        </p:spPr>
      </p:pic>
      <p:pic>
        <p:nvPicPr>
          <p:cNvPr id="3" name="Picture 2"/>
          <p:cNvPicPr>
            <a:picLocks noChangeAspect="1"/>
          </p:cNvPicPr>
          <p:nvPr/>
        </p:nvPicPr>
        <p:blipFill>
          <a:blip r:embed="rId5"/>
          <a:stretch>
            <a:fillRect/>
          </a:stretch>
        </p:blipFill>
        <p:spPr>
          <a:xfrm>
            <a:off x="764681" y="1905000"/>
            <a:ext cx="2990850" cy="4610100"/>
          </a:xfrm>
          <a:prstGeom prst="rect">
            <a:avLst/>
          </a:prstGeom>
        </p:spPr>
      </p:pic>
    </p:spTree>
    <p:extLst>
      <p:ext uri="{BB962C8B-B14F-4D97-AF65-F5344CB8AC3E}">
        <p14:creationId xmlns:p14="http://schemas.microsoft.com/office/powerpoint/2010/main" val="14376519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2800" dirty="0" smtClean="0">
                <a:latin typeface="Arial Black" panose="020B0A04020102020204" pitchFamily="34" charset="0"/>
              </a:rPr>
              <a:t>DEZVOLTĂRI ULTERIOARE</a:t>
            </a:r>
            <a:endParaRPr lang="en-US" sz="2800" dirty="0">
              <a:latin typeface="Arial Black" panose="020B0A04020102020204" pitchFamily="34" charset="0"/>
            </a:endParaRPr>
          </a:p>
        </p:txBody>
      </p:sp>
      <p:sp>
        <p:nvSpPr>
          <p:cNvPr id="3" name="Content Placeholder 2"/>
          <p:cNvSpPr>
            <a:spLocks noGrp="1"/>
          </p:cNvSpPr>
          <p:nvPr>
            <p:ph idx="1"/>
          </p:nvPr>
        </p:nvSpPr>
        <p:spPr/>
        <p:txBody>
          <a:bodyPr/>
          <a:lstStyle/>
          <a:p>
            <a:pPr marL="0" indent="0">
              <a:buNone/>
            </a:pPr>
            <a:endParaRPr lang="ro-RO" dirty="0" smtClean="0">
              <a:latin typeface="Arial Black" panose="020B0A04020102020204" pitchFamily="34" charset="0"/>
            </a:endParaRPr>
          </a:p>
          <a:p>
            <a:r>
              <a:rPr lang="ro-RO" dirty="0" smtClean="0">
                <a:latin typeface="Arial Black" panose="020B0A04020102020204" pitchFamily="34" charset="0"/>
              </a:rPr>
              <a:t>Dezvoltarea aplicației </a:t>
            </a:r>
            <a:r>
              <a:rPr lang="ro-RO" dirty="0" smtClean="0">
                <a:latin typeface="Arial Black" panose="020B0A04020102020204" pitchFamily="34" charset="0"/>
              </a:rPr>
              <a:t>pe</a:t>
            </a:r>
            <a:r>
              <a:rPr lang="en-US" dirty="0" err="1" smtClean="0">
                <a:latin typeface="Arial Black" panose="020B0A04020102020204" pitchFamily="34" charset="0"/>
              </a:rPr>
              <a:t>ntru</a:t>
            </a:r>
            <a:r>
              <a:rPr lang="ro-RO" dirty="0" smtClean="0">
                <a:latin typeface="Arial Black" panose="020B0A04020102020204" pitchFamily="34" charset="0"/>
              </a:rPr>
              <a:t> </a:t>
            </a:r>
            <a:r>
              <a:rPr lang="ro-RO" dirty="0" smtClean="0">
                <a:latin typeface="Arial Black" panose="020B0A04020102020204" pitchFamily="34" charset="0"/>
              </a:rPr>
              <a:t>sistemul de operare iOS sau Windows</a:t>
            </a:r>
          </a:p>
          <a:p>
            <a:endParaRPr lang="ro-RO" dirty="0" smtClean="0">
              <a:latin typeface="Arial Black" panose="020B0A04020102020204" pitchFamily="34" charset="0"/>
            </a:endParaRPr>
          </a:p>
          <a:p>
            <a:r>
              <a:rPr lang="ro-RO" dirty="0" smtClean="0">
                <a:latin typeface="Arial Black" panose="020B0A04020102020204" pitchFamily="34" charset="0"/>
              </a:rPr>
              <a:t>Crearea unui modul care să trimită notificări utilizatorului cu privire la problemele care </a:t>
            </a:r>
            <a:r>
              <a:rPr lang="ro-RO" dirty="0" smtClean="0">
                <a:latin typeface="Arial Black" panose="020B0A04020102020204" pitchFamily="34" charset="0"/>
              </a:rPr>
              <a:t>sunt</a:t>
            </a:r>
            <a:r>
              <a:rPr lang="en-US" dirty="0" smtClean="0">
                <a:latin typeface="Arial Black" panose="020B0A04020102020204" pitchFamily="34" charset="0"/>
              </a:rPr>
              <a:t> </a:t>
            </a:r>
            <a:r>
              <a:rPr lang="en-US" dirty="0" err="1" smtClean="0">
                <a:latin typeface="Arial Black" panose="020B0A04020102020204" pitchFamily="34" charset="0"/>
              </a:rPr>
              <a:t>raportate</a:t>
            </a:r>
            <a:r>
              <a:rPr lang="ro-RO" dirty="0" smtClean="0">
                <a:latin typeface="Arial Black" panose="020B0A04020102020204" pitchFamily="34" charset="0"/>
              </a:rPr>
              <a:t> </a:t>
            </a:r>
            <a:r>
              <a:rPr lang="ro-RO" dirty="0" smtClean="0">
                <a:latin typeface="Arial Black" panose="020B0A04020102020204" pitchFamily="34" charset="0"/>
              </a:rPr>
              <a:t>în apropierea zonei unde locuiește acesta</a:t>
            </a:r>
            <a:endParaRPr lang="en-US" dirty="0">
              <a:latin typeface="Arial Black" panose="020B0A04020102020204" pitchFamily="34" charset="0"/>
            </a:endParaRPr>
          </a:p>
        </p:txBody>
      </p:sp>
    </p:spTree>
    <p:extLst>
      <p:ext uri="{BB962C8B-B14F-4D97-AF65-F5344CB8AC3E}">
        <p14:creationId xmlns:p14="http://schemas.microsoft.com/office/powerpoint/2010/main" val="24020307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0191" y="661688"/>
            <a:ext cx="8911687" cy="1280890"/>
          </a:xfrm>
        </p:spPr>
        <p:txBody>
          <a:bodyPr>
            <a:normAutofit/>
          </a:bodyPr>
          <a:lstStyle/>
          <a:p>
            <a:r>
              <a:rPr lang="ro-RO" sz="2800" dirty="0" smtClean="0">
                <a:latin typeface="Arial Black" panose="020B0A04020102020204" pitchFamily="34" charset="0"/>
              </a:rPr>
              <a:t>CONCLUZII</a:t>
            </a:r>
            <a:endParaRPr lang="en-US" sz="2800" dirty="0">
              <a:latin typeface="Arial Black" panose="020B0A04020102020204" pitchFamily="34" charset="0"/>
            </a:endParaRPr>
          </a:p>
        </p:txBody>
      </p:sp>
      <p:sp>
        <p:nvSpPr>
          <p:cNvPr id="3" name="Content Placeholder 2"/>
          <p:cNvSpPr>
            <a:spLocks noGrp="1"/>
          </p:cNvSpPr>
          <p:nvPr>
            <p:ph idx="1"/>
          </p:nvPr>
        </p:nvSpPr>
        <p:spPr/>
        <p:txBody>
          <a:bodyPr/>
          <a:lstStyle/>
          <a:p>
            <a:r>
              <a:rPr lang="ro-RO" dirty="0" smtClean="0">
                <a:latin typeface="Arial Black" panose="020B0A04020102020204" pitchFamily="34" charset="0"/>
              </a:rPr>
              <a:t>Indeplinirea cu succes a obiectivelor inițiale</a:t>
            </a:r>
          </a:p>
          <a:p>
            <a:endParaRPr lang="ro-RO" dirty="0">
              <a:latin typeface="Arial Black" panose="020B0A04020102020204" pitchFamily="34" charset="0"/>
            </a:endParaRPr>
          </a:p>
          <a:p>
            <a:r>
              <a:rPr lang="ro-RO" dirty="0" smtClean="0">
                <a:latin typeface="Arial Black" panose="020B0A04020102020204" pitchFamily="34" charset="0"/>
              </a:rPr>
              <a:t>Aplicația poate fi utilizată de </a:t>
            </a:r>
            <a:r>
              <a:rPr lang="ro-RO" dirty="0" smtClean="0">
                <a:latin typeface="Arial Black" panose="020B0A04020102020204" pitchFamily="34" charset="0"/>
              </a:rPr>
              <a:t>oric</a:t>
            </a:r>
            <a:r>
              <a:rPr lang="en-US" dirty="0" err="1" smtClean="0">
                <a:latin typeface="Arial Black" panose="020B0A04020102020204" pitchFamily="34" charset="0"/>
              </a:rPr>
              <a:t>ine</a:t>
            </a:r>
            <a:endParaRPr lang="ro-RO" dirty="0" smtClean="0">
              <a:latin typeface="Arial Black" panose="020B0A04020102020204" pitchFamily="34" charset="0"/>
            </a:endParaRPr>
          </a:p>
          <a:p>
            <a:pPr marL="0" indent="0">
              <a:buNone/>
            </a:pPr>
            <a:endParaRPr lang="ro-RO" dirty="0">
              <a:latin typeface="Arial Black" panose="020B0A04020102020204" pitchFamily="34" charset="0"/>
            </a:endParaRPr>
          </a:p>
          <a:p>
            <a:r>
              <a:rPr lang="ro-RO" dirty="0" smtClean="0">
                <a:latin typeface="Arial Black" panose="020B0A04020102020204" pitchFamily="34" charset="0"/>
              </a:rPr>
              <a:t>Rularea aplicației pe un sistem de operare majoritar utilizat în industria telefoanelor mobile, constituie un avantaj</a:t>
            </a:r>
            <a:endParaRPr lang="en-US" dirty="0">
              <a:latin typeface="Arial Black" panose="020B0A04020102020204" pitchFamily="34" charset="0"/>
            </a:endParaRPr>
          </a:p>
        </p:txBody>
      </p:sp>
    </p:spTree>
    <p:extLst>
      <p:ext uri="{BB962C8B-B14F-4D97-AF65-F5344CB8AC3E}">
        <p14:creationId xmlns:p14="http://schemas.microsoft.com/office/powerpoint/2010/main" val="2462686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2800" dirty="0" smtClean="0">
                <a:latin typeface="Arial Black" panose="020B0A04020102020204" pitchFamily="34" charset="0"/>
              </a:rPr>
              <a:t>CUPRINS</a:t>
            </a:r>
            <a:endParaRPr lang="en-US" sz="2800" dirty="0">
              <a:latin typeface="Arial Black" panose="020B0A04020102020204" pitchFamily="34" charset="0"/>
            </a:endParaRPr>
          </a:p>
        </p:txBody>
      </p:sp>
      <p:sp>
        <p:nvSpPr>
          <p:cNvPr id="3" name="Content Placeholder 2"/>
          <p:cNvSpPr>
            <a:spLocks noGrp="1"/>
          </p:cNvSpPr>
          <p:nvPr>
            <p:ph idx="1"/>
          </p:nvPr>
        </p:nvSpPr>
        <p:spPr/>
        <p:txBody>
          <a:bodyPr/>
          <a:lstStyle/>
          <a:p>
            <a:r>
              <a:rPr lang="ro-RO" dirty="0" smtClean="0">
                <a:latin typeface="Arial Black" panose="020B0A04020102020204" pitchFamily="34" charset="0"/>
              </a:rPr>
              <a:t>Tema și obiectivele</a:t>
            </a:r>
          </a:p>
          <a:p>
            <a:r>
              <a:rPr lang="ro-RO" dirty="0" smtClean="0">
                <a:latin typeface="Arial Black" panose="020B0A04020102020204" pitchFamily="34" charset="0"/>
              </a:rPr>
              <a:t>Proiectarea și implementarea </a:t>
            </a:r>
            <a:r>
              <a:rPr lang="ro-RO" dirty="0" smtClean="0">
                <a:latin typeface="Arial Black" panose="020B0A04020102020204" pitchFamily="34" charset="0"/>
              </a:rPr>
              <a:t>aplicației</a:t>
            </a:r>
            <a:endParaRPr lang="en-US" dirty="0" smtClean="0">
              <a:latin typeface="Arial Black" panose="020B0A04020102020204" pitchFamily="34" charset="0"/>
            </a:endParaRPr>
          </a:p>
          <a:p>
            <a:r>
              <a:rPr lang="en-US" dirty="0" err="1" smtClean="0">
                <a:latin typeface="Arial Black" panose="020B0A04020102020204" pitchFamily="34" charset="0"/>
              </a:rPr>
              <a:t>Tehnologii</a:t>
            </a:r>
            <a:r>
              <a:rPr lang="en-US" dirty="0" smtClean="0">
                <a:latin typeface="Arial Black" panose="020B0A04020102020204" pitchFamily="34" charset="0"/>
              </a:rPr>
              <a:t> </a:t>
            </a:r>
            <a:r>
              <a:rPr lang="en-US" dirty="0" err="1" smtClean="0">
                <a:latin typeface="Arial Black" panose="020B0A04020102020204" pitchFamily="34" charset="0"/>
              </a:rPr>
              <a:t>folosite</a:t>
            </a:r>
            <a:endParaRPr lang="ro-RO" dirty="0" smtClean="0">
              <a:latin typeface="Arial Black" panose="020B0A04020102020204" pitchFamily="34" charset="0"/>
            </a:endParaRPr>
          </a:p>
          <a:p>
            <a:r>
              <a:rPr lang="ro-RO" dirty="0" smtClean="0">
                <a:latin typeface="Arial Black" panose="020B0A04020102020204" pitchFamily="34" charset="0"/>
              </a:rPr>
              <a:t>Baza de date</a:t>
            </a:r>
          </a:p>
          <a:p>
            <a:r>
              <a:rPr lang="ro-RO" dirty="0" smtClean="0">
                <a:latin typeface="Arial Black" panose="020B0A04020102020204" pitchFamily="34" charset="0"/>
              </a:rPr>
              <a:t>Principalele funcționalități ale aplicației Android</a:t>
            </a:r>
          </a:p>
          <a:p>
            <a:r>
              <a:rPr lang="ro-RO" dirty="0" smtClean="0">
                <a:latin typeface="Arial Black" panose="020B0A04020102020204" pitchFamily="34" charset="0"/>
              </a:rPr>
              <a:t>Aplicația web destinată administratorului</a:t>
            </a:r>
          </a:p>
          <a:p>
            <a:r>
              <a:rPr lang="ro-RO" dirty="0" smtClean="0">
                <a:latin typeface="Arial Black" panose="020B0A04020102020204" pitchFamily="34" charset="0"/>
              </a:rPr>
              <a:t>Dezvoltări ulterioare</a:t>
            </a:r>
          </a:p>
          <a:p>
            <a:r>
              <a:rPr lang="ro-RO" dirty="0" smtClean="0">
                <a:latin typeface="Arial Black" panose="020B0A04020102020204" pitchFamily="34" charset="0"/>
              </a:rPr>
              <a:t>Concluzii</a:t>
            </a:r>
            <a:endParaRPr lang="en-US" dirty="0">
              <a:latin typeface="Arial Black" panose="020B0A04020102020204" pitchFamily="34" charset="0"/>
            </a:endParaRPr>
          </a:p>
        </p:txBody>
      </p:sp>
    </p:spTree>
    <p:extLst>
      <p:ext uri="{BB962C8B-B14F-4D97-AF65-F5344CB8AC3E}">
        <p14:creationId xmlns:p14="http://schemas.microsoft.com/office/powerpoint/2010/main" val="34794579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7800" y="698500"/>
            <a:ext cx="8786812" cy="1206500"/>
          </a:xfrm>
        </p:spPr>
        <p:txBody>
          <a:bodyPr>
            <a:normAutofit/>
          </a:bodyPr>
          <a:lstStyle/>
          <a:p>
            <a:r>
              <a:rPr lang="ro-RO" sz="2800" dirty="0" smtClean="0">
                <a:latin typeface="Arial Black" panose="020B0A04020102020204" pitchFamily="34" charset="0"/>
              </a:rPr>
              <a:t>TEMA ȘI OBIECTIVE</a:t>
            </a:r>
            <a:endParaRPr lang="en-US" sz="2800" dirty="0">
              <a:latin typeface="Arial Black" panose="020B0A04020102020204" pitchFamily="34" charset="0"/>
            </a:endParaRPr>
          </a:p>
        </p:txBody>
      </p:sp>
      <p:sp>
        <p:nvSpPr>
          <p:cNvPr id="3" name="Content Placeholder 2"/>
          <p:cNvSpPr>
            <a:spLocks noGrp="1"/>
          </p:cNvSpPr>
          <p:nvPr>
            <p:ph idx="1"/>
          </p:nvPr>
        </p:nvSpPr>
        <p:spPr/>
        <p:txBody>
          <a:bodyPr/>
          <a:lstStyle/>
          <a:p>
            <a:r>
              <a:rPr lang="ro-RO" dirty="0" smtClean="0">
                <a:latin typeface="Arial Black" panose="020B0A04020102020204" pitchFamily="34" charset="0"/>
              </a:rPr>
              <a:t>Problemele cu care se confruntă cetățenii unui oraș (gropi, deșeuri aruncate, câini fără stăpân</a:t>
            </a:r>
            <a:r>
              <a:rPr lang="ro-RO" dirty="0" smtClean="0">
                <a:latin typeface="Arial Black" panose="020B0A04020102020204" pitchFamily="34" charset="0"/>
              </a:rPr>
              <a:t>)</a:t>
            </a:r>
            <a:r>
              <a:rPr lang="en-US" dirty="0">
                <a:latin typeface="Arial Black" panose="020B0A04020102020204" pitchFamily="34" charset="0"/>
              </a:rPr>
              <a:t> </a:t>
            </a:r>
            <a:r>
              <a:rPr lang="ro-RO" dirty="0" smtClean="0">
                <a:latin typeface="Arial Black" panose="020B0A04020102020204" pitchFamily="34" charset="0"/>
              </a:rPr>
              <a:t>și rezolvarea lor</a:t>
            </a:r>
            <a:endParaRPr lang="ro-RO" dirty="0" smtClean="0">
              <a:latin typeface="Arial Black" panose="020B0A04020102020204" pitchFamily="34" charset="0"/>
            </a:endParaRPr>
          </a:p>
          <a:p>
            <a:pPr marL="0" indent="0">
              <a:buNone/>
            </a:pPr>
            <a:endParaRPr lang="ro-RO" dirty="0" smtClean="0">
              <a:latin typeface="Arial Black" panose="020B0A04020102020204" pitchFamily="34" charset="0"/>
            </a:endParaRPr>
          </a:p>
          <a:p>
            <a:r>
              <a:rPr lang="ro-RO" dirty="0" smtClean="0">
                <a:latin typeface="Arial Black" panose="020B0A04020102020204" pitchFamily="34" charset="0"/>
              </a:rPr>
              <a:t>Realizarea unei aplicații Android pentru cetățeni</a:t>
            </a:r>
          </a:p>
          <a:p>
            <a:pPr marL="0" indent="0">
              <a:buNone/>
            </a:pPr>
            <a:endParaRPr lang="ro-RO" dirty="0" smtClean="0">
              <a:latin typeface="Arial Black" panose="020B0A04020102020204" pitchFamily="34" charset="0"/>
            </a:endParaRPr>
          </a:p>
          <a:p>
            <a:r>
              <a:rPr lang="ro-RO" dirty="0" smtClean="0">
                <a:latin typeface="Arial Black" panose="020B0A04020102020204" pitchFamily="34" charset="0"/>
              </a:rPr>
              <a:t>Realizarea unei aplicații web destinată administratorului</a:t>
            </a:r>
            <a:endParaRPr lang="en-US" dirty="0">
              <a:latin typeface="Arial Black" panose="020B0A04020102020204" pitchFamily="34" charset="0"/>
            </a:endParaRPr>
          </a:p>
        </p:txBody>
      </p:sp>
    </p:spTree>
    <p:extLst>
      <p:ext uri="{BB962C8B-B14F-4D97-AF65-F5344CB8AC3E}">
        <p14:creationId xmlns:p14="http://schemas.microsoft.com/office/powerpoint/2010/main" val="143296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0" y="624110"/>
            <a:ext cx="9641387" cy="1280890"/>
          </a:xfrm>
        </p:spPr>
        <p:txBody>
          <a:bodyPr>
            <a:normAutofit/>
          </a:bodyPr>
          <a:lstStyle/>
          <a:p>
            <a:r>
              <a:rPr lang="ro-RO" sz="2800" dirty="0" smtClean="0">
                <a:latin typeface="Arial Black" panose="020B0A04020102020204" pitchFamily="34" charset="0"/>
              </a:rPr>
              <a:t>PROIECTAREA ȘI IMPLEMENTAREA APLICAȚIEI</a:t>
            </a:r>
            <a:endParaRPr lang="en-US" sz="2800" dirty="0">
              <a:latin typeface="Arial Black" panose="020B0A04020102020204" pitchFamily="34"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14569" y="2133600"/>
            <a:ext cx="9690044" cy="2840013"/>
          </a:xfrm>
        </p:spPr>
      </p:pic>
    </p:spTree>
    <p:extLst>
      <p:ext uri="{BB962C8B-B14F-4D97-AF65-F5344CB8AC3E}">
        <p14:creationId xmlns:p14="http://schemas.microsoft.com/office/powerpoint/2010/main" val="29277033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248" y="699267"/>
            <a:ext cx="8911687" cy="1280890"/>
          </a:xfrm>
        </p:spPr>
        <p:txBody>
          <a:bodyPr>
            <a:normAutofit/>
          </a:bodyPr>
          <a:lstStyle/>
          <a:p>
            <a:r>
              <a:rPr lang="ro-RO" sz="2800" dirty="0" smtClean="0">
                <a:latin typeface="Arial Black" panose="020B0A04020102020204" pitchFamily="34" charset="0"/>
              </a:rPr>
              <a:t>TEHNOLOGII FOLOSITE</a:t>
            </a:r>
            <a:endParaRPr lang="en-US" sz="2800" dirty="0">
              <a:latin typeface="Arial Black" panose="020B0A04020102020204" pitchFamily="34" charset="0"/>
            </a:endParaRPr>
          </a:p>
        </p:txBody>
      </p:sp>
      <p:sp>
        <p:nvSpPr>
          <p:cNvPr id="3" name="Content Placeholder 2"/>
          <p:cNvSpPr>
            <a:spLocks noGrp="1"/>
          </p:cNvSpPr>
          <p:nvPr>
            <p:ph idx="1"/>
          </p:nvPr>
        </p:nvSpPr>
        <p:spPr/>
        <p:txBody>
          <a:bodyPr/>
          <a:lstStyle/>
          <a:p>
            <a:r>
              <a:rPr lang="en-US" dirty="0" smtClean="0">
                <a:latin typeface="Arial Black" panose="020B0A04020102020204" pitchFamily="34" charset="0"/>
              </a:rPr>
              <a:t>Android Studio</a:t>
            </a:r>
          </a:p>
          <a:p>
            <a:r>
              <a:rPr lang="en-US" dirty="0" err="1" smtClean="0">
                <a:latin typeface="Arial Black" panose="020B0A04020102020204" pitchFamily="34" charset="0"/>
              </a:rPr>
              <a:t>Limbajul</a:t>
            </a:r>
            <a:r>
              <a:rPr lang="en-US" dirty="0" smtClean="0">
                <a:latin typeface="Arial Black" panose="020B0A04020102020204" pitchFamily="34" charset="0"/>
              </a:rPr>
              <a:t> de </a:t>
            </a:r>
            <a:r>
              <a:rPr lang="en-US" dirty="0" err="1" smtClean="0">
                <a:latin typeface="Arial Black" panose="020B0A04020102020204" pitchFamily="34" charset="0"/>
              </a:rPr>
              <a:t>programare</a:t>
            </a:r>
            <a:r>
              <a:rPr lang="en-US" dirty="0" smtClean="0">
                <a:latin typeface="Arial Black" panose="020B0A04020102020204" pitchFamily="34" charset="0"/>
              </a:rPr>
              <a:t> Java</a:t>
            </a:r>
          </a:p>
          <a:p>
            <a:r>
              <a:rPr lang="en-US" dirty="0" smtClean="0">
                <a:latin typeface="Arial Black" panose="020B0A04020102020204" pitchFamily="34" charset="0"/>
              </a:rPr>
              <a:t>Node.js</a:t>
            </a:r>
          </a:p>
          <a:p>
            <a:r>
              <a:rPr lang="en-US" dirty="0" smtClean="0">
                <a:latin typeface="Arial Black" panose="020B0A04020102020204" pitchFamily="34" charset="0"/>
              </a:rPr>
              <a:t>HTML</a:t>
            </a:r>
          </a:p>
          <a:p>
            <a:r>
              <a:rPr lang="en-US" dirty="0" smtClean="0">
                <a:latin typeface="Arial Black" panose="020B0A04020102020204" pitchFamily="34" charset="0"/>
              </a:rPr>
              <a:t>Ajax</a:t>
            </a:r>
          </a:p>
          <a:p>
            <a:r>
              <a:rPr lang="en-US" dirty="0" smtClean="0">
                <a:latin typeface="Arial Black" panose="020B0A04020102020204" pitchFamily="34" charset="0"/>
              </a:rPr>
              <a:t>jQuery</a:t>
            </a:r>
            <a:endParaRPr lang="en-US" dirty="0">
              <a:latin typeface="Arial Black" panose="020B0A04020102020204" pitchFamily="34" charset="0"/>
            </a:endParaRPr>
          </a:p>
        </p:txBody>
      </p:sp>
    </p:spTree>
    <p:extLst>
      <p:ext uri="{BB962C8B-B14F-4D97-AF65-F5344CB8AC3E}">
        <p14:creationId xmlns:p14="http://schemas.microsoft.com/office/powerpoint/2010/main" val="389316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2800" dirty="0" smtClean="0">
                <a:latin typeface="Arial Black" panose="020B0A04020102020204" pitchFamily="34" charset="0"/>
              </a:rPr>
              <a:t>BAZA DE DATE</a:t>
            </a:r>
            <a:endParaRPr lang="en-US" sz="2800" dirty="0">
              <a:latin typeface="Arial Black" panose="020B0A04020102020204" pitchFamily="34" charset="0"/>
            </a:endParaRPr>
          </a:p>
        </p:txBody>
      </p:sp>
      <p:sp>
        <p:nvSpPr>
          <p:cNvPr id="3" name="Content Placeholder 2"/>
          <p:cNvSpPr>
            <a:spLocks noGrp="1"/>
          </p:cNvSpPr>
          <p:nvPr>
            <p:ph idx="1"/>
          </p:nvPr>
        </p:nvSpPr>
        <p:spPr/>
        <p:txBody>
          <a:bodyPr/>
          <a:lstStyle/>
          <a:p>
            <a:r>
              <a:rPr lang="ro-RO" dirty="0" smtClean="0">
                <a:latin typeface="Arial Black" panose="020B0A04020102020204" pitchFamily="34" charset="0"/>
              </a:rPr>
              <a:t>Bază de date NoSQL: MongoDB</a:t>
            </a:r>
          </a:p>
          <a:p>
            <a:endParaRPr lang="ro-RO" dirty="0" smtClean="0">
              <a:latin typeface="Arial Black" panose="020B0A04020102020204" pitchFamily="34" charset="0"/>
            </a:endParaRPr>
          </a:p>
          <a:p>
            <a:r>
              <a:rPr lang="ro-RO" dirty="0" smtClean="0">
                <a:latin typeface="Arial Black" panose="020B0A04020102020204" pitchFamily="34" charset="0"/>
              </a:rPr>
              <a:t>Mongoose</a:t>
            </a:r>
          </a:p>
          <a:p>
            <a:endParaRPr lang="ro-RO" dirty="0" smtClean="0">
              <a:latin typeface="Arial Black" panose="020B0A04020102020204" pitchFamily="34" charset="0"/>
            </a:endParaRPr>
          </a:p>
          <a:p>
            <a:r>
              <a:rPr lang="ro-RO" dirty="0" smtClean="0">
                <a:latin typeface="Arial Black" panose="020B0A04020102020204" pitchFamily="34" charset="0"/>
              </a:rPr>
              <a:t>GridFS</a:t>
            </a:r>
            <a:endParaRPr lang="en-US" dirty="0">
              <a:latin typeface="Arial Black" panose="020B0A04020102020204" pitchFamily="34" charset="0"/>
            </a:endParaRPr>
          </a:p>
        </p:txBody>
      </p:sp>
    </p:spTree>
    <p:extLst>
      <p:ext uri="{BB962C8B-B14F-4D97-AF65-F5344CB8AC3E}">
        <p14:creationId xmlns:p14="http://schemas.microsoft.com/office/powerpoint/2010/main" val="1973156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801910"/>
            <a:ext cx="8625937" cy="404590"/>
          </a:xfrm>
        </p:spPr>
        <p:txBody>
          <a:bodyPr>
            <a:normAutofit/>
          </a:bodyPr>
          <a:lstStyle/>
          <a:p>
            <a:r>
              <a:rPr lang="ro-RO" sz="1800" dirty="0" smtClean="0">
                <a:solidFill>
                  <a:schemeClr val="tx1"/>
                </a:solidFill>
                <a:latin typeface="Arial Black" panose="020B0A04020102020204" pitchFamily="34" charset="0"/>
              </a:rPr>
              <a:t>Structura colecției Users:</a:t>
            </a:r>
            <a:endParaRPr lang="en-US" sz="1800" dirty="0">
              <a:solidFill>
                <a:schemeClr val="tx1"/>
              </a:solidFill>
              <a:latin typeface="Arial Black" panose="020B0A04020102020204" pitchFamily="34" charset="0"/>
            </a:endParaRPr>
          </a:p>
        </p:txBody>
      </p:sp>
      <p:pic>
        <p:nvPicPr>
          <p:cNvPr id="4" name="Content Placeholder 3"/>
          <p:cNvPicPr>
            <a:picLocks noGrp="1" noChangeAspect="1"/>
          </p:cNvPicPr>
          <p:nvPr>
            <p:ph idx="1"/>
          </p:nvPr>
        </p:nvPicPr>
        <p:blipFill>
          <a:blip r:embed="rId3"/>
          <a:stretch>
            <a:fillRect/>
          </a:stretch>
        </p:blipFill>
        <p:spPr>
          <a:xfrm>
            <a:off x="774700" y="1384300"/>
            <a:ext cx="5387914" cy="2849497"/>
          </a:xfrm>
          <a:prstGeom prst="rect">
            <a:avLst/>
          </a:prstGeom>
        </p:spPr>
      </p:pic>
      <p:sp>
        <p:nvSpPr>
          <p:cNvPr id="6" name="TextBox 5"/>
          <p:cNvSpPr txBox="1"/>
          <p:nvPr/>
        </p:nvSpPr>
        <p:spPr>
          <a:xfrm>
            <a:off x="6769099" y="819539"/>
            <a:ext cx="4495801" cy="369332"/>
          </a:xfrm>
          <a:prstGeom prst="rect">
            <a:avLst/>
          </a:prstGeom>
          <a:noFill/>
        </p:spPr>
        <p:txBody>
          <a:bodyPr wrap="square" rtlCol="0">
            <a:spAutoFit/>
          </a:bodyPr>
          <a:lstStyle/>
          <a:p>
            <a:r>
              <a:rPr lang="ro-RO" dirty="0" smtClean="0">
                <a:latin typeface="Arial Black" panose="020B0A04020102020204" pitchFamily="34" charset="0"/>
              </a:rPr>
              <a:t>Structura colecției uploads.files:</a:t>
            </a:r>
            <a:endParaRPr lang="en-US" dirty="0">
              <a:latin typeface="Arial Black" panose="020B0A04020102020204" pitchFamily="34" charset="0"/>
            </a:endParaRPr>
          </a:p>
        </p:txBody>
      </p:sp>
      <p:pic>
        <p:nvPicPr>
          <p:cNvPr id="7" name="Picture 6"/>
          <p:cNvPicPr>
            <a:picLocks noChangeAspect="1"/>
          </p:cNvPicPr>
          <p:nvPr/>
        </p:nvPicPr>
        <p:blipFill>
          <a:blip r:embed="rId4"/>
          <a:stretch>
            <a:fillRect/>
          </a:stretch>
        </p:blipFill>
        <p:spPr>
          <a:xfrm>
            <a:off x="6264950" y="1384300"/>
            <a:ext cx="4999950" cy="5229225"/>
          </a:xfrm>
          <a:prstGeom prst="rect">
            <a:avLst/>
          </a:prstGeom>
        </p:spPr>
      </p:pic>
    </p:spTree>
    <p:extLst>
      <p:ext uri="{BB962C8B-B14F-4D97-AF65-F5344CB8AC3E}">
        <p14:creationId xmlns:p14="http://schemas.microsoft.com/office/powerpoint/2010/main" val="25202393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2800" dirty="0" smtClean="0">
                <a:latin typeface="Arial Black" panose="020B0A04020102020204" pitchFamily="34" charset="0"/>
              </a:rPr>
              <a:t>PRINCIPALELE FUNCȚIONALITĂȚI ALE APLICAȚIEI ANDROID</a:t>
            </a:r>
            <a:endParaRPr lang="en-US" sz="2800" dirty="0">
              <a:latin typeface="Arial Black" panose="020B0A04020102020204" pitchFamily="34" charset="0"/>
            </a:endParaRPr>
          </a:p>
        </p:txBody>
      </p:sp>
      <p:sp>
        <p:nvSpPr>
          <p:cNvPr id="3" name="Content Placeholder 2"/>
          <p:cNvSpPr>
            <a:spLocks noGrp="1"/>
          </p:cNvSpPr>
          <p:nvPr>
            <p:ph idx="1"/>
          </p:nvPr>
        </p:nvSpPr>
        <p:spPr/>
        <p:txBody>
          <a:bodyPr/>
          <a:lstStyle/>
          <a:p>
            <a:r>
              <a:rPr lang="ro-RO" dirty="0" smtClean="0">
                <a:latin typeface="Arial Black" panose="020B0A04020102020204" pitchFamily="34" charset="0"/>
              </a:rPr>
              <a:t>Înregistrarea/Autentificarea utilizatorului</a:t>
            </a:r>
          </a:p>
          <a:p>
            <a:endParaRPr lang="ro-RO" dirty="0" smtClean="0">
              <a:latin typeface="Arial Black" panose="020B0A04020102020204" pitchFamily="34" charset="0"/>
            </a:endParaRPr>
          </a:p>
          <a:p>
            <a:r>
              <a:rPr lang="ro-RO" dirty="0" smtClean="0">
                <a:latin typeface="Arial Black" panose="020B0A04020102020204" pitchFamily="34" charset="0"/>
              </a:rPr>
              <a:t>Resetarea parolei</a:t>
            </a:r>
          </a:p>
          <a:p>
            <a:endParaRPr lang="ro-RO" dirty="0" smtClean="0">
              <a:latin typeface="Arial Black" panose="020B0A04020102020204" pitchFamily="34" charset="0"/>
            </a:endParaRPr>
          </a:p>
          <a:p>
            <a:r>
              <a:rPr lang="ro-RO" dirty="0" smtClean="0">
                <a:latin typeface="Arial Black" panose="020B0A04020102020204" pitchFamily="34" charset="0"/>
              </a:rPr>
              <a:t>Trimiterea unei noi sesizări</a:t>
            </a:r>
          </a:p>
          <a:p>
            <a:endParaRPr lang="ro-RO" dirty="0" smtClean="0">
              <a:latin typeface="Arial Black" panose="020B0A04020102020204" pitchFamily="34" charset="0"/>
            </a:endParaRPr>
          </a:p>
          <a:p>
            <a:r>
              <a:rPr lang="ro-RO" dirty="0" smtClean="0">
                <a:latin typeface="Arial Black" panose="020B0A04020102020204" pitchFamily="34" charset="0"/>
              </a:rPr>
              <a:t>Vizualizarea sesizărilor trimise în funcție de status</a:t>
            </a:r>
            <a:endParaRPr lang="en-US" dirty="0">
              <a:latin typeface="Arial Black" panose="020B0A04020102020204" pitchFamily="34" charset="0"/>
            </a:endParaRPr>
          </a:p>
        </p:txBody>
      </p:sp>
    </p:spTree>
    <p:extLst>
      <p:ext uri="{BB962C8B-B14F-4D97-AF65-F5344CB8AC3E}">
        <p14:creationId xmlns:p14="http://schemas.microsoft.com/office/powerpoint/2010/main" val="18957315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8049" y="624110"/>
            <a:ext cx="10344411" cy="1280890"/>
          </a:xfrm>
        </p:spPr>
        <p:txBody>
          <a:bodyPr>
            <a:normAutofit/>
          </a:bodyPr>
          <a:lstStyle/>
          <a:p>
            <a:r>
              <a:rPr lang="ro-RO" sz="2800" dirty="0" smtClean="0">
                <a:latin typeface="Arial Black" panose="020B0A04020102020204" pitchFamily="34" charset="0"/>
              </a:rPr>
              <a:t>PROCESUL DE ÎNREGISTRARE ȘI AUTENTIFICARE</a:t>
            </a:r>
            <a:endParaRPr lang="en-US" sz="2800" dirty="0">
              <a:latin typeface="Arial Black" panose="020B0A04020102020204" pitchFamily="34" charset="0"/>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958" y="1426747"/>
            <a:ext cx="6161145" cy="4729974"/>
          </a:xfrm>
        </p:spPr>
      </p:pic>
    </p:spTree>
    <p:extLst>
      <p:ext uri="{BB962C8B-B14F-4D97-AF65-F5344CB8AC3E}">
        <p14:creationId xmlns:p14="http://schemas.microsoft.com/office/powerpoint/2010/main" val="2006532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5754</TotalTime>
  <Words>1254</Words>
  <Application>Microsoft Office PowerPoint</Application>
  <PresentationFormat>Widescreen</PresentationFormat>
  <Paragraphs>99</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Black</vt:lpstr>
      <vt:lpstr>Calibri</vt:lpstr>
      <vt:lpstr>Century Gothic</vt:lpstr>
      <vt:lpstr>Times New Roman</vt:lpstr>
      <vt:lpstr>Wingdings 3</vt:lpstr>
      <vt:lpstr>Wisp</vt:lpstr>
      <vt:lpstr>Aplicație pentru raportarea și gestionarea sesizărilor către autorități</vt:lpstr>
      <vt:lpstr>CUPRINS</vt:lpstr>
      <vt:lpstr>TEMA ȘI OBIECTIVE</vt:lpstr>
      <vt:lpstr>PROIECTAREA ȘI IMPLEMENTAREA APLICAȚIEI</vt:lpstr>
      <vt:lpstr>TEHNOLOGII FOLOSITE</vt:lpstr>
      <vt:lpstr>BAZA DE DATE</vt:lpstr>
      <vt:lpstr>Structura colecției Users:</vt:lpstr>
      <vt:lpstr>PRINCIPALELE FUNCȚIONALITĂȚI ALE APLICAȚIEI ANDROID</vt:lpstr>
      <vt:lpstr>PROCESUL DE ÎNREGISTRARE ȘI AUTENTIFICARE</vt:lpstr>
      <vt:lpstr>TRIMITEREA UNEI NOI SESIZĂRI</vt:lpstr>
      <vt:lpstr>APLICAȚIA WEB DESTINATĂ ADMINISTRATORULUI</vt:lpstr>
      <vt:lpstr>DEZVOLTĂRI ULTERIOARE</vt:lpstr>
      <vt:lpstr>CONCLUZII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68</cp:revision>
  <dcterms:created xsi:type="dcterms:W3CDTF">2019-07-05T07:14:28Z</dcterms:created>
  <dcterms:modified xsi:type="dcterms:W3CDTF">2019-07-10T19:15:12Z</dcterms:modified>
</cp:coreProperties>
</file>