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4581" r:id="rId1"/>
  </p:sldMasterIdLst>
  <p:notesMasterIdLst>
    <p:notesMasterId r:id="rId2"/>
  </p:notesMasterIdLst>
  <p:handoutMasterIdLst>
    <p:handoutMasterId r:id="rId3"/>
  </p:handoutMasterIdLst>
  <p:sldIdLst>
    <p:sldId id="256" r:id="rId4"/>
    <p:sldId id="587" r:id="rId5"/>
    <p:sldId id="584" r:id="rId6"/>
    <p:sldId id="598" r:id="rId7"/>
    <p:sldId id="599" r:id="rId8"/>
    <p:sldId id="585" r:id="rId9"/>
    <p:sldId id="586" r:id="rId10"/>
    <p:sldId id="588" r:id="rId11"/>
    <p:sldId id="602" r:id="rId12"/>
    <p:sldId id="603" r:id="rId13"/>
    <p:sldId id="604" r:id="rId14"/>
    <p:sldId id="605" r:id="rId15"/>
    <p:sldId id="606" r:id="rId16"/>
    <p:sldId id="607" r:id="rId17"/>
    <p:sldId id="608" r:id="rId18"/>
    <p:sldId id="611" r:id="rId19"/>
    <p:sldId id="613" r:id="rId20"/>
    <p:sldId id="589" r:id="rId21"/>
    <p:sldId id="617" r:id="rId22"/>
    <p:sldId id="618" r:id="rId23"/>
    <p:sldId id="590" r:id="rId24"/>
    <p:sldId id="591" r:id="rId25"/>
    <p:sldId id="619" r:id="rId26"/>
    <p:sldId id="592" r:id="rId27"/>
    <p:sldId id="593" r:id="rId28"/>
    <p:sldId id="594" r:id="rId29"/>
    <p:sldId id="595" r:id="rId30"/>
    <p:sldId id="275" r:id="rId31"/>
  </p:sldIdLst>
  <p:sldSz cx="9144000" cy="6858000" type="screen4x3"/>
  <p:notesSz cx="6797675" cy="987425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/>
        <a:ea typeface="돋움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/>
        <a:ea typeface="돋움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/>
        <a:ea typeface="돋움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/>
        <a:ea typeface="돋움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/>
        <a:ea typeface="돋움"/>
        <a:cs typeface="+mn-cs"/>
      </a:defRPr>
    </a:lvl5pPr>
    <a:lvl6pPr marL="2286000" algn="l" defTabSz="914400" rtl="0" eaLnBrk="1" latinLnBrk="1" hangingPunct="1">
      <a:defRPr kumimoji="1" sz="2000" kern="1200">
        <a:solidFill>
          <a:schemeClr val="tx1"/>
        </a:solidFill>
        <a:latin typeface="돋움"/>
        <a:ea typeface="돋움"/>
        <a:cs typeface="+mn-cs"/>
      </a:defRPr>
    </a:lvl6pPr>
    <a:lvl7pPr marL="2743200" algn="l" defTabSz="914400" rtl="0" eaLnBrk="1" latinLnBrk="1" hangingPunct="1">
      <a:defRPr kumimoji="1" sz="2000" kern="1200">
        <a:solidFill>
          <a:schemeClr val="tx1"/>
        </a:solidFill>
        <a:latin typeface="돋움"/>
        <a:ea typeface="돋움"/>
        <a:cs typeface="+mn-cs"/>
      </a:defRPr>
    </a:lvl7pPr>
    <a:lvl8pPr marL="3200400" algn="l" defTabSz="914400" rtl="0" eaLnBrk="1" latinLnBrk="1" hangingPunct="1">
      <a:defRPr kumimoji="1" sz="2000" kern="1200">
        <a:solidFill>
          <a:schemeClr val="tx1"/>
        </a:solidFill>
        <a:latin typeface="돋움"/>
        <a:ea typeface="돋움"/>
        <a:cs typeface="+mn-cs"/>
      </a:defRPr>
    </a:lvl8pPr>
    <a:lvl9pPr marL="3657600" algn="l" defTabSz="914400" rtl="0" eaLnBrk="1" latinLnBrk="1" hangingPunct="1">
      <a:defRPr kumimoji="1" sz="2000" kern="1200">
        <a:solidFill>
          <a:schemeClr val="tx1"/>
        </a:solidFill>
        <a:latin typeface="돋움"/>
        <a:ea typeface="돋움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TxStyle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TxStyle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2808" autoAdjust="0"/>
    <p:restoredTop sz="94711" autoAdjust="0"/>
  </p:normalViewPr>
  <p:slideViewPr>
    <p:cSldViewPr>
      <p:cViewPr varScale="1">
        <p:scale>
          <a:sx n="100" d="100"/>
          <a:sy n="100" d="100"/>
        </p:scale>
        <p:origin x="744" y="84"/>
      </p:cViewPr>
      <p:guideLst>
        <p:guide orient="horz" pos="215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76" d="100"/>
          <a:sy n="76" d="100"/>
        </p:scale>
        <p:origin x="-3330" y="-90"/>
      </p:cViewPr>
      <p:guideLst>
        <p:guide orient="horz" pos="3109"/>
        <p:guide pos="2140"/>
      </p:guideLst>
    </p:cSldViewPr>
  </p:notesViewPr>
  <p:gridSpacing cx="76200" cy="762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slide" Target="slides/slide12.xml"  /><Relationship Id="rId16" Type="http://schemas.openxmlformats.org/officeDocument/2006/relationships/slide" Target="slides/slide13.xml"  /><Relationship Id="rId17" Type="http://schemas.openxmlformats.org/officeDocument/2006/relationships/slide" Target="slides/slide14.xml"  /><Relationship Id="rId18" Type="http://schemas.openxmlformats.org/officeDocument/2006/relationships/slide" Target="slides/slide15.xml"  /><Relationship Id="rId19" Type="http://schemas.openxmlformats.org/officeDocument/2006/relationships/slide" Target="slides/slide16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7.xml"  /><Relationship Id="rId21" Type="http://schemas.openxmlformats.org/officeDocument/2006/relationships/slide" Target="slides/slide18.xml"  /><Relationship Id="rId22" Type="http://schemas.openxmlformats.org/officeDocument/2006/relationships/slide" Target="slides/slide19.xml"  /><Relationship Id="rId23" Type="http://schemas.openxmlformats.org/officeDocument/2006/relationships/slide" Target="slides/slide20.xml"  /><Relationship Id="rId24" Type="http://schemas.openxmlformats.org/officeDocument/2006/relationships/slide" Target="slides/slide21.xml"  /><Relationship Id="rId25" Type="http://schemas.openxmlformats.org/officeDocument/2006/relationships/slide" Target="slides/slide22.xml"  /><Relationship Id="rId26" Type="http://schemas.openxmlformats.org/officeDocument/2006/relationships/slide" Target="slides/slide23.xml"  /><Relationship Id="rId27" Type="http://schemas.openxmlformats.org/officeDocument/2006/relationships/slide" Target="slides/slide24.xml"  /><Relationship Id="rId28" Type="http://schemas.openxmlformats.org/officeDocument/2006/relationships/slide" Target="slides/slide25.xml"  /><Relationship Id="rId29" Type="http://schemas.openxmlformats.org/officeDocument/2006/relationships/slide" Target="slides/slide26.xml"  /><Relationship Id="rId3" Type="http://schemas.openxmlformats.org/officeDocument/2006/relationships/handoutMaster" Target="handoutMasters/handoutMaster1.xml"  /><Relationship Id="rId30" Type="http://schemas.openxmlformats.org/officeDocument/2006/relationships/slide" Target="slides/slide27.xml"  /><Relationship Id="rId31" Type="http://schemas.openxmlformats.org/officeDocument/2006/relationships/slide" Target="slides/slide28.xml"  /><Relationship Id="rId32" Type="http://schemas.openxmlformats.org/officeDocument/2006/relationships/presProps" Target="presProps.xml"  /><Relationship Id="rId33" Type="http://schemas.openxmlformats.org/officeDocument/2006/relationships/viewProps" Target="viewProps.xml"  /><Relationship Id="rId34" Type="http://schemas.openxmlformats.org/officeDocument/2006/relationships/theme" Target="theme/theme1.xml"  /><Relationship Id="rId35" Type="http://schemas.openxmlformats.org/officeDocument/2006/relationships/tableStyles" Target="tableStyles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drawings/_rels/vmlDrawing1.vml.rels><?xml version="1.0" encoding="UTF-8" standalone="yes" ?><Relationships xmlns="http://schemas.openxmlformats.org/package/2006/relationships"><Relationship Id="rId1" Type="http://schemas.openxmlformats.org/officeDocument/2006/relationships/image" Target="../media/image4.emf"  /></Relationships>
</file>

<file path=ppt/drawings/_rels/vmlDrawing2.vml.rels><?xml version="1.0" encoding="UTF-8" standalone="yes" ?><Relationships xmlns="http://schemas.openxmlformats.org/package/2006/relationships"><Relationship Id="rId1" Type="http://schemas.openxmlformats.org/officeDocument/2006/relationships/image" Target="../media/image5.emf"  /></Relationships>
</file>

<file path=ppt/drawings/_rels/vmlDrawing3.vml.rels><?xml version="1.0" encoding="UTF-8" standalone="yes" ?><Relationships xmlns="http://schemas.openxmlformats.org/package/2006/relationships"><Relationship Id="rId1" Type="http://schemas.openxmlformats.org/officeDocument/2006/relationships/image" Target="../media/image6.emf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 idx="0"/>
          </p:nvPr>
        </p:nvSpPr>
        <p:spPr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D6D8E07F-0976-46E2-904E-95C00B6F9385}" type="datetime1">
              <a:rPr lang="ko-KR" altLang="en-US"/>
              <a:pPr>
                <a:defRPr/>
              </a:pPr>
              <a:t>2021-08-31</a:t>
            </a:fld>
            <a:endParaRPr lang="en-US" altLang="ko-KR"/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ftr" sz="quarter" idx="2"/>
          </p:nvPr>
        </p:nvSpPr>
        <p:spPr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sldNum" sz="quarter" idx="3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7FD09C7F-A55B-41D6-AE96-C53DAC12794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96054449-A562-48AA-B6DA-0078C595B212}" type="datetime1">
              <a:rPr lang="ko-KR" altLang="en-US"/>
              <a:pPr>
                <a:defRPr/>
              </a:pPr>
              <a:t>2021-08-31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E945DB59-14D1-455B-8746-E9D105B5CF6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28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TextEdit="1"/>
          </p:cNvSpPr>
          <p:nvPr>
            <p:ph type="sldImg" idx="0"/>
          </p:nvPr>
        </p:nvSpPr>
        <p:spPr>
          <a:noFill/>
          <a:ln>
            <a:solidFill>
              <a:srgbClr val="000000"/>
            </a:solidFill>
            <a:miter/>
          </a:ln>
        </p:spPr>
      </p:sp>
      <p:sp>
        <p:nvSpPr>
          <p:cNvPr id="8195" name="Rectangle 3"/>
          <p:cNvSpPr>
            <a:spLocks noGrp="1"/>
          </p:cNvSpPr>
          <p:nvPr>
            <p:ph type="body" idx="1"/>
          </p:nvPr>
        </p:nvSpPr>
        <p:spPr>
          <a:noFill/>
        </p:spPr>
        <p:txBody>
          <a:bodyPr wrap="square" anchor="t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en-US" altLang="ko-KR"/>
              <a:t>09. </a:t>
            </a:r>
            <a:r>
              <a:rPr lang="ko-KR" altLang="en-US"/>
              <a:t>객체 지향 프로그래밍과 클래스</a:t>
            </a:r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3866260481"/>
      </p:ext>
    </p:extLst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앞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 descr="Light horizontal"/>
          <p:cNvSpPr>
            <a:spLocks noChangeArrowheads="1"/>
          </p:cNvSpPr>
          <p:nvPr/>
        </p:nvSpPr>
        <p:spPr bwMode="gray">
          <a:xfrm>
            <a:off x="1588" y="1588"/>
            <a:ext cx="1473200" cy="6848475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defRPr/>
            </a:pPr>
            <a:endParaRPr kumimoji="0" lang="ko-KR" altLang="en-US" smtClean="0"/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invGray">
          <a:xfrm>
            <a:off x="-7938" y="4267200"/>
            <a:ext cx="9153526" cy="11033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ko-KR" alt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4267201"/>
            <a:ext cx="7620000" cy="838200"/>
          </a:xfrm>
        </p:spPr>
        <p:txBody>
          <a:bodyPr/>
          <a:lstStyle>
            <a:lvl1pPr marL="717550" indent="0">
              <a:defRPr sz="3600" b="0" baseline="0">
                <a:solidFill>
                  <a:srgbClr val="660033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848696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8"/>
          <p:cNvSpPr txBox="1">
            <a:spLocks/>
          </p:cNvSpPr>
          <p:nvPr userDrawn="1"/>
        </p:nvSpPr>
        <p:spPr bwMode="auto">
          <a:xfrm>
            <a:off x="227013" y="93663"/>
            <a:ext cx="6172200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>
              <a:defRPr/>
            </a:pPr>
            <a:r>
              <a:rPr kumimoji="0" lang="en-US" altLang="ko-KR" sz="2800" smtClean="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rPr>
              <a:t>Contents</a:t>
            </a:r>
            <a:endParaRPr kumimoji="0" lang="ko-KR" altLang="en-US" sz="2800" smtClean="0">
              <a:solidFill>
                <a:srgbClr val="660033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내용 개체 틀 5"/>
          <p:cNvSpPr>
            <a:spLocks noGrp="1"/>
          </p:cNvSpPr>
          <p:nvPr>
            <p:ph sz="quarter" idx="10"/>
          </p:nvPr>
        </p:nvSpPr>
        <p:spPr>
          <a:xfrm>
            <a:off x="263436" y="1016727"/>
            <a:ext cx="8568000" cy="5400000"/>
          </a:xfrm>
          <a:prstGeom prst="roundRect">
            <a:avLst>
              <a:gd name="adj" fmla="val 12994"/>
            </a:avLst>
          </a:prstGeom>
          <a:ln w="19050">
            <a:solidFill>
              <a:schemeClr val="bg2">
                <a:lumMod val="90000"/>
              </a:schemeClr>
            </a:solidFill>
            <a:prstDash val="sysDot"/>
          </a:ln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2400"/>
            </a:lvl1pPr>
            <a:lvl2pPr marL="539750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600"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10823845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2400"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Arial" pitchFamily="34" charset="0"/>
              <a:buChar char="•"/>
              <a:tabLst/>
              <a:defRPr sz="2200"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 typeface="HY견고딕" pitchFamily="18" charset="-127"/>
              <a:buChar char="-"/>
              <a:tabLst/>
              <a:defRPr sz="2000">
                <a:latin typeface="굴림" panose="020B0600000101010101" pitchFamily="50" charset="-127"/>
                <a:ea typeface="굴림" panose="020B0600000101010101" pitchFamily="50" charset="-127"/>
              </a:defRPr>
            </a:lvl3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4623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뒷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9" descr="Light horizontal"/>
          <p:cNvSpPr>
            <a:spLocks noChangeArrowheads="1"/>
          </p:cNvSpPr>
          <p:nvPr/>
        </p:nvSpPr>
        <p:spPr bwMode="gray">
          <a:xfrm>
            <a:off x="1588" y="1588"/>
            <a:ext cx="1473200" cy="6848475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defRPr/>
            </a:pPr>
            <a:endParaRPr kumimoji="0" lang="ko-KR" altLang="en-US" smtClean="0"/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invGray">
          <a:xfrm>
            <a:off x="-7938" y="4267200"/>
            <a:ext cx="9153526" cy="11033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ko-KR" altLang="en-US"/>
          </a:p>
        </p:txBody>
      </p:sp>
      <p:sp>
        <p:nvSpPr>
          <p:cNvPr id="7" name="WordArt 3"/>
          <p:cNvSpPr>
            <a:spLocks noChangeArrowheads="1" noChangeShapeType="1" noTextEdit="1"/>
          </p:cNvSpPr>
          <p:nvPr userDrawn="1"/>
        </p:nvSpPr>
        <p:spPr bwMode="gray">
          <a:xfrm>
            <a:off x="2423163" y="4386945"/>
            <a:ext cx="4724400" cy="609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 eaLnBrk="1" latinLnBrk="1" hangingPunct="1">
              <a:defRPr/>
            </a:pPr>
            <a:r>
              <a:rPr lang="en-US" altLang="ko-KR" sz="5400" b="1" kern="10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Verdana"/>
              </a:rPr>
              <a:t>Thank You !</a:t>
            </a:r>
            <a:endParaRPr lang="ko-KR" altLang="en-US" sz="5400" b="1" kern="10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9807455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theme" Target="../theme/theme1.xml"  /><Relationship Id="rId6" Type="http://schemas.openxmlformats.org/officeDocument/2006/relationships/image" Target="../media/image1.png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7" descr="Light horizontal"/>
          <p:cNvSpPr>
            <a:spLocks noChangeArrowheads="1"/>
          </p:cNvSpPr>
          <p:nvPr/>
        </p:nvSpPr>
        <p:spPr bwMode="gray">
          <a:xfrm>
            <a:off x="-9525" y="0"/>
            <a:ext cx="238125" cy="6858000"/>
          </a:xfrm>
          <a:prstGeom prst="rect">
            <a:avLst/>
          </a:prstGeom>
          <a:pattFill prst="ltHorz">
            <a:fgClr>
              <a:srgbClr val="C0C0C0"/>
            </a:fgClr>
            <a:bgClr>
              <a:srgbClr val="FFFFFF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>
              <a:defRPr/>
            </a:pPr>
            <a:endParaRPr lang="ko-KR" altLang="en-US" smtClean="0">
              <a:solidFill>
                <a:srgbClr val="1D4940"/>
              </a:solidFill>
            </a:endParaRPr>
          </a:p>
        </p:txBody>
      </p:sp>
      <p:sp>
        <p:nvSpPr>
          <p:cNvPr id="1028" name="Rectangle 18"/>
          <p:cNvSpPr>
            <a:spLocks noChangeArrowheads="1"/>
          </p:cNvSpPr>
          <p:nvPr/>
        </p:nvSpPr>
        <p:spPr bwMode="auto">
          <a:xfrm>
            <a:off x="8153400" y="6627813"/>
            <a:ext cx="762000" cy="265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r" latinLnBrk="1">
              <a:defRPr/>
            </a:pPr>
            <a:fld id="{A671FEA9-7017-4FF7-905A-7398DB6C973A}" type="slidenum">
              <a:rPr lang="ko-KR" altLang="en-US" sz="1100" smtClean="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pPr algn="r" latinLnBrk="1">
                <a:defRPr/>
              </a:pPr>
              <a:t>‹#›</a:t>
            </a:fld>
            <a:endParaRPr lang="en-US" altLang="ko-KR" sz="1100" smtClean="0">
              <a:solidFill>
                <a:srgbClr val="452103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29" name="텍스트 개체 틀 22"/>
          <p:cNvSpPr>
            <a:spLocks noGrp="1"/>
          </p:cNvSpPr>
          <p:nvPr>
            <p:ph type="body" idx="1"/>
          </p:nvPr>
        </p:nvSpPr>
        <p:spPr bwMode="auto">
          <a:xfrm>
            <a:off x="228600" y="931863"/>
            <a:ext cx="86868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2"/>
            <a:endParaRPr lang="en-US" altLang="ko-KR" dirty="0" smtClean="0"/>
          </a:p>
        </p:txBody>
      </p:sp>
      <p:sp>
        <p:nvSpPr>
          <p:cNvPr id="1030" name="제목 개체 틀 23"/>
          <p:cNvSpPr>
            <a:spLocks noGrp="1"/>
          </p:cNvSpPr>
          <p:nvPr>
            <p:ph type="title"/>
          </p:nvPr>
        </p:nvSpPr>
        <p:spPr bwMode="auto">
          <a:xfrm>
            <a:off x="227013" y="82550"/>
            <a:ext cx="75596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31" name="Freeform 126"/>
          <p:cNvSpPr>
            <a:spLocks/>
          </p:cNvSpPr>
          <p:nvPr userDrawn="1"/>
        </p:nvSpPr>
        <p:spPr bwMode="gray">
          <a:xfrm>
            <a:off x="-12700" y="342900"/>
            <a:ext cx="6032500" cy="679450"/>
          </a:xfrm>
          <a:custGeom>
            <a:avLst/>
            <a:gdLst>
              <a:gd name="T0" fmla="*/ 0 w 3800"/>
              <a:gd name="T1" fmla="*/ 0 h 428"/>
              <a:gd name="T2" fmla="*/ 2147483646 w 3800"/>
              <a:gd name="T3" fmla="*/ 0 h 428"/>
              <a:gd name="T4" fmla="*/ 2147483646 w 3800"/>
              <a:gd name="T5" fmla="*/ 2147483646 h 4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" name="Group 191"/>
          <p:cNvGrpSpPr>
            <a:grpSpLocks/>
          </p:cNvGrpSpPr>
          <p:nvPr userDrawn="1"/>
        </p:nvGrpSpPr>
        <p:grpSpPr bwMode="auto">
          <a:xfrm>
            <a:off x="226419" y="668709"/>
            <a:ext cx="8675591" cy="131762"/>
            <a:chOff x="192" y="446"/>
            <a:chExt cx="5513" cy="78"/>
          </a:xfrm>
          <a:solidFill>
            <a:srgbClr val="592A03"/>
          </a:solidFill>
        </p:grpSpPr>
        <p:grpSp>
          <p:nvGrpSpPr>
            <p:cNvPr id="3" name="Group 192"/>
            <p:cNvGrpSpPr>
              <a:grpSpLocks/>
            </p:cNvGrpSpPr>
            <p:nvPr/>
          </p:nvGrpSpPr>
          <p:grpSpPr bwMode="auto">
            <a:xfrm>
              <a:off x="192" y="446"/>
              <a:ext cx="5513" cy="78"/>
              <a:chOff x="192" y="446"/>
              <a:chExt cx="5513" cy="78"/>
            </a:xfrm>
            <a:grpFill/>
          </p:grpSpPr>
          <p:sp>
            <p:nvSpPr>
              <p:cNvPr id="27" name="Rectangle 193"/>
              <p:cNvSpPr>
                <a:spLocks noChangeArrowheads="1"/>
              </p:cNvSpPr>
              <p:nvPr/>
            </p:nvSpPr>
            <p:spPr bwMode="gray">
              <a:xfrm>
                <a:off x="192" y="446"/>
                <a:ext cx="1488" cy="78"/>
              </a:xfrm>
              <a:prstGeom prst="rect">
                <a:avLst/>
              </a:prstGeom>
              <a:solidFill>
                <a:srgbClr val="66003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kumimoji="0" lang="ko-KR" altLang="en-US" sz="1800">
                  <a:solidFill>
                    <a:srgbClr val="000000"/>
                  </a:solidFill>
                  <a:latin typeface="Arial" charset="0"/>
                  <a:ea typeface="굴림" charset="-127"/>
                </a:endParaRPr>
              </a:p>
            </p:txBody>
          </p:sp>
          <p:sp>
            <p:nvSpPr>
              <p:cNvPr id="28" name="Line 194"/>
              <p:cNvSpPr>
                <a:spLocks noChangeShapeType="1"/>
              </p:cNvSpPr>
              <p:nvPr/>
            </p:nvSpPr>
            <p:spPr bwMode="gray">
              <a:xfrm>
                <a:off x="192" y="519"/>
                <a:ext cx="5513" cy="0"/>
              </a:xfrm>
              <a:prstGeom prst="line">
                <a:avLst/>
              </a:prstGeom>
              <a:grpFill/>
              <a:ln w="19050">
                <a:solidFill>
                  <a:srgbClr val="660033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>
                  <a:defRPr/>
                </a:pPr>
                <a:endParaRPr kumimoji="0" lang="ko-KR" altLang="en-US" sz="1800">
                  <a:solidFill>
                    <a:srgbClr val="000000"/>
                  </a:solidFill>
                  <a:latin typeface="Arial" charset="0"/>
                  <a:ea typeface="+mn-ea"/>
                </a:endParaRPr>
              </a:p>
            </p:txBody>
          </p:sp>
        </p:grpSp>
        <p:pic>
          <p:nvPicPr>
            <p:cNvPr id="26" name="Picture 195" descr="Untitled-4 copy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gray">
            <a:xfrm>
              <a:off x="300" y="451"/>
              <a:ext cx="72" cy="7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77" r:id="rId1"/>
    <p:sldLayoutId id="2147484578" r:id="rId2"/>
    <p:sldLayoutId id="2147484576" r:id="rId3"/>
    <p:sldLayoutId id="2147484579" r:id="rId4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kern="1200">
          <a:solidFill>
            <a:srgbClr val="660033"/>
          </a:solidFill>
          <a:latin typeface="HY견고딕" pitchFamily="18" charset="-127"/>
          <a:ea typeface="HY견고딕" pitchFamily="18" charset="-127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ts val="200"/>
        </a:spcAft>
        <a:buClr>
          <a:srgbClr val="660033"/>
        </a:buClr>
        <a:buFont typeface="Wingdings" panose="05000000000000000000" pitchFamily="2" charset="2"/>
        <a:buChar char="v"/>
        <a:defRPr sz="20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1pPr>
      <a:lvl2pPr marL="539750" indent="-182563" algn="l" rtl="0" eaLnBrk="0" fontAlgn="base" latinLnBrk="1" hangingPunct="0">
        <a:spcBef>
          <a:spcPct val="20000"/>
        </a:spcBef>
        <a:spcAft>
          <a:spcPct val="0"/>
        </a:spcAft>
        <a:buClr>
          <a:srgbClr val="B1AE6B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2pPr>
      <a:lvl3pPr marL="809625" indent="-182563" algn="l" rtl="0" eaLnBrk="0" fontAlgn="base" latinLnBrk="1" hangingPunct="0">
        <a:spcBef>
          <a:spcPct val="20000"/>
        </a:spcBef>
        <a:spcAft>
          <a:spcPct val="0"/>
        </a:spcAft>
        <a:buClr>
          <a:srgbClr val="ADB9AD"/>
        </a:buClr>
        <a:buChar char="•"/>
        <a:defRPr sz="14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vmlDrawing" Target="../drawings/vmlDrawing3.vml"  /><Relationship Id="rId2" Type="http://schemas.openxmlformats.org/officeDocument/2006/relationships/slideLayout" Target="../slideLayouts/slideLayout3.xml"  /><Relationship Id="rId3" Type="http://schemas.openxmlformats.org/officeDocument/2006/relationships/oleObject" Target="../embeddings/oleObject3.bin"  /><Relationship Id="rId4" Type="http://schemas.openxmlformats.org/officeDocument/2006/relationships/image" Target="../media/image6.emf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2.emf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7.emf"  /><Relationship Id="rId3" Type="http://schemas.openxmlformats.org/officeDocument/2006/relationships/image" Target="../media/image8.emf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9.emf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0.emf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1.emf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2.pn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notesSlide" Target="../notesSlides/notesSlide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3.emf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vmlDrawing" Target="../drawings/vmlDrawing1.vml"  /><Relationship Id="rId2" Type="http://schemas.openxmlformats.org/officeDocument/2006/relationships/slideLayout" Target="../slideLayouts/slideLayout3.xml"  /><Relationship Id="rId3" Type="http://schemas.openxmlformats.org/officeDocument/2006/relationships/oleObject" Target="../embeddings/oleObject1.bin"  /><Relationship Id="rId4" Type="http://schemas.openxmlformats.org/officeDocument/2006/relationships/image" Target="../media/image4.emf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vmlDrawing" Target="../drawings/vmlDrawing2.vml"  /><Relationship Id="rId2" Type="http://schemas.openxmlformats.org/officeDocument/2006/relationships/slideLayout" Target="../slideLayouts/slideLayout3.xml"  /><Relationship Id="rId3" Type="http://schemas.openxmlformats.org/officeDocument/2006/relationships/oleObject" Target="../embeddings/oleObject2.bin"  /><Relationship Id="rId4" Type="http://schemas.openxmlformats.org/officeDocument/2006/relationships/image" Target="../media/image5.emf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5"/>
          <p:cNvSpPr>
            <a:spLocks noGrp="1"/>
          </p:cNvSpPr>
          <p:nvPr>
            <p:ph type="ctrTitle"/>
          </p:nvPr>
        </p:nvSpPr>
        <p:spPr>
          <a:xfrm>
            <a:off x="76200" y="4267200"/>
            <a:ext cx="9067800" cy="838200"/>
          </a:xfrm>
        </p:spPr>
        <p:txBody>
          <a:bodyPr/>
          <a:lstStyle/>
          <a:p>
            <a:r>
              <a:rPr lang="en-US" altLang="ko-KR" sz="2800" dirty="0"/>
              <a:t>9</a:t>
            </a:r>
            <a:r>
              <a:rPr lang="en-US" altLang="ko-KR" sz="2800" dirty="0" smtClean="0"/>
              <a:t>. </a:t>
            </a:r>
            <a:r>
              <a:rPr lang="ko-KR" altLang="en-US" sz="2800" dirty="0" smtClean="0"/>
              <a:t>컴퓨터 네트워크 개요</a:t>
            </a:r>
            <a:endParaRPr lang="ko-KR" altLang="en-US" sz="2800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514350" indent="-514350">
              <a:buFont typeface="+mj-lt"/>
              <a:buAutoNum type="arabicParenR" startAt="2"/>
            </a:pPr>
            <a:r>
              <a:rPr lang="ko-KR" altLang="en-US" sz="2800" dirty="0" smtClean="0"/>
              <a:t>데이터링크 계층</a:t>
            </a:r>
            <a:endParaRPr lang="en-US" altLang="ko-KR" sz="2800" dirty="0" smtClean="0"/>
          </a:p>
          <a:p>
            <a:pPr lvl="1" eaLnBrk="1" hangingPunct="1">
              <a:lnSpc>
                <a:spcPct val="100000"/>
              </a:lnSpc>
            </a:pPr>
            <a:r>
              <a:rPr lang="ko-KR" altLang="en-US" sz="2400" dirty="0" smtClean="0"/>
              <a:t>노드와 노드 사이 데이터 전달 책임</a:t>
            </a:r>
            <a:r>
              <a:rPr lang="en-US" altLang="ko-KR" sz="2400" dirty="0"/>
              <a:t>	</a:t>
            </a:r>
          </a:p>
          <a:p>
            <a:pPr lvl="1">
              <a:lnSpc>
                <a:spcPct val="100000"/>
              </a:lnSpc>
            </a:pPr>
            <a:r>
              <a:rPr lang="ko-KR" altLang="en-US" sz="2400" dirty="0" smtClean="0"/>
              <a:t>데이터링크 계층의 주요 기능</a:t>
            </a:r>
            <a:endParaRPr lang="en-US" altLang="ko-KR" sz="2400" dirty="0" smtClean="0"/>
          </a:p>
          <a:p>
            <a:pPr lvl="2" eaLnBrk="1" hangingPunct="1"/>
            <a:r>
              <a:rPr lang="ko-KR" altLang="en-US" b="1" dirty="0"/>
              <a:t>프레임 구성 </a:t>
            </a:r>
            <a:r>
              <a:rPr lang="en-US" altLang="ko-KR" b="1" dirty="0"/>
              <a:t>: </a:t>
            </a:r>
            <a:r>
              <a:rPr lang="ko-KR" altLang="en-US" b="1" dirty="0"/>
              <a:t>네트워크 계층으로부터 받은 비트 스트림을 프레임 단위로 나눔</a:t>
            </a:r>
          </a:p>
          <a:p>
            <a:pPr lvl="2" eaLnBrk="1" hangingPunct="1"/>
            <a:r>
              <a:rPr lang="ko-KR" altLang="en-US" b="1" dirty="0" smtClean="0"/>
              <a:t>물리 주소 </a:t>
            </a:r>
            <a:r>
              <a:rPr lang="ko-KR" altLang="en-US" b="1" dirty="0"/>
              <a:t>지정 </a:t>
            </a:r>
            <a:r>
              <a:rPr lang="en-US" altLang="ko-KR" b="1" dirty="0"/>
              <a:t>: </a:t>
            </a:r>
            <a:r>
              <a:rPr lang="ko-KR" altLang="en-US" b="1" dirty="0"/>
              <a:t>송신자와 수신자의 물리 주소를 헤더에 추가</a:t>
            </a:r>
          </a:p>
          <a:p>
            <a:pPr lvl="2" eaLnBrk="1" hangingPunct="1"/>
            <a:r>
              <a:rPr lang="ko-KR" altLang="en-US" b="1" dirty="0" smtClean="0"/>
              <a:t>흐름 제어 </a:t>
            </a:r>
            <a:r>
              <a:rPr lang="en-US" altLang="ko-KR" b="1" dirty="0"/>
              <a:t>: </a:t>
            </a:r>
            <a:r>
              <a:rPr lang="ko-KR" altLang="en-US" b="1" dirty="0"/>
              <a:t>수신자의 수신 데이터 전송률을 고려하여 데이터 전송 하도록 제어</a:t>
            </a:r>
          </a:p>
          <a:p>
            <a:pPr lvl="2" eaLnBrk="1" hangingPunct="1"/>
            <a:r>
              <a:rPr lang="ko-KR" altLang="en-US" b="1" dirty="0" smtClean="0"/>
              <a:t>오류 제어 </a:t>
            </a:r>
            <a:r>
              <a:rPr lang="en-US" altLang="ko-KR" b="1" dirty="0"/>
              <a:t>: </a:t>
            </a:r>
            <a:r>
              <a:rPr lang="ko-KR" altLang="en-US" b="1" dirty="0"/>
              <a:t>손상 또는 손실된 프레임을 발견</a:t>
            </a:r>
            <a:r>
              <a:rPr lang="en-US" altLang="ko-KR" b="1" dirty="0"/>
              <a:t>/</a:t>
            </a:r>
            <a:r>
              <a:rPr lang="ko-KR" altLang="en-US" b="1" dirty="0"/>
              <a:t>재전송</a:t>
            </a:r>
            <a:r>
              <a:rPr lang="en-US" altLang="ko-KR" b="1" dirty="0"/>
              <a:t>, </a:t>
            </a:r>
            <a:r>
              <a:rPr lang="ko-KR" altLang="en-US" b="1" dirty="0"/>
              <a:t>트레일러를 통해 이루어짐</a:t>
            </a:r>
          </a:p>
          <a:p>
            <a:pPr lvl="2" eaLnBrk="1" hangingPunct="1"/>
            <a:r>
              <a:rPr lang="ko-KR" altLang="en-US" b="1" dirty="0" smtClean="0"/>
              <a:t>접근 제어 </a:t>
            </a:r>
            <a:r>
              <a:rPr lang="en-US" altLang="ko-KR" b="1" dirty="0"/>
              <a:t>: </a:t>
            </a:r>
            <a:r>
              <a:rPr lang="ko-KR" altLang="en-US" b="1" dirty="0"/>
              <a:t>주어진 어느 한 순간에 하나의 장치만 동작하도록 제어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OSI 7</a:t>
            </a:r>
            <a:r>
              <a:rPr lang="ko-KR" altLang="en-US" dirty="0"/>
              <a:t>계층 모델</a:t>
            </a:r>
          </a:p>
        </p:txBody>
      </p:sp>
    </p:spTree>
    <p:extLst>
      <p:ext uri="{BB962C8B-B14F-4D97-AF65-F5344CB8AC3E}">
        <p14:creationId xmlns:p14="http://schemas.microsoft.com/office/powerpoint/2010/main" val="3929580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514350" indent="-514350">
              <a:buFont typeface="+mj-lt"/>
              <a:buAutoNum type="arabicParenR" startAt="3"/>
            </a:pPr>
            <a:r>
              <a:rPr lang="ko-KR" altLang="en-US" sz="2800" dirty="0" smtClean="0"/>
              <a:t>네트워크 계층</a:t>
            </a:r>
            <a:endParaRPr lang="en-US" altLang="ko-KR" sz="2800" dirty="0" smtClean="0"/>
          </a:p>
          <a:p>
            <a:pPr lvl="1" eaLnBrk="1" hangingPunct="1">
              <a:lnSpc>
                <a:spcPct val="100000"/>
              </a:lnSpc>
            </a:pPr>
            <a:r>
              <a:rPr lang="ko-KR" altLang="en-US" sz="2400" dirty="0" smtClean="0"/>
              <a:t>패킷을 발신지에서 목적지까지 </a:t>
            </a:r>
            <a:r>
              <a:rPr lang="ko-KR" altLang="en-US" sz="2400" dirty="0"/>
              <a:t>전</a:t>
            </a:r>
            <a:r>
              <a:rPr lang="ko-KR" altLang="en-US" sz="2400" dirty="0" smtClean="0"/>
              <a:t>달하는 책임</a:t>
            </a:r>
            <a:endParaRPr lang="en-US" altLang="ko-KR" sz="2400" dirty="0" smtClean="0"/>
          </a:p>
          <a:p>
            <a:pPr lvl="1" eaLnBrk="1" hangingPunct="1">
              <a:lnSpc>
                <a:spcPct val="100000"/>
              </a:lnSpc>
            </a:pPr>
            <a:r>
              <a:rPr lang="ko-KR" altLang="en-US" sz="2400" dirty="0" smtClean="0"/>
              <a:t>네트워크 계층의 주요 기능</a:t>
            </a:r>
            <a:endParaRPr lang="en-US" altLang="ko-KR" sz="2400" dirty="0" smtClean="0"/>
          </a:p>
          <a:p>
            <a:pPr marL="814387" lvl="1" indent="-457200" eaLnBrk="1" hangingPunct="1">
              <a:buFont typeface="+mj-ea"/>
              <a:buAutoNum type="circleNumDbPlain"/>
            </a:pPr>
            <a:r>
              <a:rPr lang="ko-KR" altLang="en-US" b="1" dirty="0" smtClean="0"/>
              <a:t>논리 주소 지정</a:t>
            </a:r>
            <a:r>
              <a:rPr lang="en-US" altLang="ko-KR" b="1" dirty="0"/>
              <a:t>(Logical addressing</a:t>
            </a:r>
            <a:r>
              <a:rPr lang="en-US" altLang="ko-KR" b="1" dirty="0" smtClean="0"/>
              <a:t>)</a:t>
            </a:r>
          </a:p>
          <a:p>
            <a:pPr lvl="2" eaLnBrk="1" hangingPunct="1"/>
            <a:r>
              <a:rPr lang="ko-KR" altLang="en-US" sz="2000" b="1" dirty="0" smtClean="0"/>
              <a:t>상위 </a:t>
            </a:r>
            <a:r>
              <a:rPr lang="ko-KR" altLang="en-US" sz="2000" b="1" dirty="0"/>
              <a:t>계층에서 받은 패킷에 발신지와 목적지의 </a:t>
            </a:r>
            <a:r>
              <a:rPr lang="ko-KR" altLang="en-US" sz="2000" b="1" dirty="0" smtClean="0"/>
              <a:t>논리 주소를 </a:t>
            </a:r>
            <a:r>
              <a:rPr lang="ko-KR" altLang="en-US" sz="2000" b="1" dirty="0"/>
              <a:t>헤더에 </a:t>
            </a:r>
            <a:r>
              <a:rPr lang="ko-KR" altLang="en-US" sz="2000" b="1" dirty="0" smtClean="0"/>
              <a:t>추가</a:t>
            </a:r>
            <a:endParaRPr lang="en-US" altLang="ko-KR" sz="2000" b="1" dirty="0" smtClean="0"/>
          </a:p>
          <a:p>
            <a:pPr marL="814387" lvl="1" indent="-457200" eaLnBrk="1" hangingPunct="1">
              <a:buFont typeface="+mj-ea"/>
              <a:buAutoNum type="circleNumDbPlain"/>
            </a:pPr>
            <a:r>
              <a:rPr lang="ko-KR" altLang="en-US" b="1" dirty="0" smtClean="0"/>
              <a:t>라우팅</a:t>
            </a:r>
            <a:r>
              <a:rPr lang="en-US" altLang="ko-KR" b="1" dirty="0"/>
              <a:t>(Routing</a:t>
            </a:r>
            <a:r>
              <a:rPr lang="en-US" altLang="ko-KR" b="1" dirty="0" smtClean="0"/>
              <a:t>)</a:t>
            </a:r>
          </a:p>
          <a:p>
            <a:pPr lvl="2" eaLnBrk="1" hangingPunct="1"/>
            <a:r>
              <a:rPr lang="ko-KR" altLang="en-US" b="1" dirty="0" smtClean="0"/>
              <a:t>패킷이 </a:t>
            </a:r>
            <a:r>
              <a:rPr lang="ko-KR" altLang="en-US" b="1" dirty="0"/>
              <a:t>최종 목적지에 전달될 수 있도록 경로를 지정하거나 교환 기능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OSI 7</a:t>
            </a:r>
            <a:r>
              <a:rPr lang="ko-KR" altLang="en-US" dirty="0"/>
              <a:t>계층 모델</a:t>
            </a:r>
          </a:p>
        </p:txBody>
      </p:sp>
    </p:spTree>
    <p:extLst>
      <p:ext uri="{BB962C8B-B14F-4D97-AF65-F5344CB8AC3E}">
        <p14:creationId xmlns:p14="http://schemas.microsoft.com/office/powerpoint/2010/main" val="3550291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514350" indent="-514350">
              <a:buFont typeface="+mj-lt"/>
              <a:buAutoNum type="arabicParenR" startAt="4"/>
            </a:pPr>
            <a:r>
              <a:rPr lang="ko-KR" altLang="en-US" sz="2800" dirty="0" smtClean="0"/>
              <a:t>전송 계층</a:t>
            </a:r>
            <a:endParaRPr lang="en-US" altLang="ko-KR" sz="2800" dirty="0" smtClean="0"/>
          </a:p>
          <a:p>
            <a:pPr lvl="1" eaLnBrk="1" hangingPunct="1">
              <a:lnSpc>
                <a:spcPct val="100000"/>
              </a:lnSpc>
            </a:pPr>
            <a:r>
              <a:rPr lang="ko-KR" altLang="en-US" b="1" dirty="0"/>
              <a:t>전체 메시지의 프로세스 대 프로세스 전달에 대한 책임을 가짐</a:t>
            </a:r>
          </a:p>
          <a:p>
            <a:pPr lvl="1" eaLnBrk="1" hangingPunct="1">
              <a:lnSpc>
                <a:spcPct val="100000"/>
              </a:lnSpc>
            </a:pPr>
            <a:r>
              <a:rPr lang="ko-KR" altLang="en-US" b="1" dirty="0"/>
              <a:t>전체 메시지가 완전하게 바른 순서로 도착하는 것을 보장</a:t>
            </a:r>
          </a:p>
          <a:p>
            <a:pPr lvl="1" eaLnBrk="1" hangingPunct="1">
              <a:lnSpc>
                <a:spcPct val="100000"/>
              </a:lnSpc>
            </a:pPr>
            <a:r>
              <a:rPr lang="ko-KR" altLang="en-US" b="1" dirty="0"/>
              <a:t>네트워크 층은 개별적인 패킷의 종단</a:t>
            </a:r>
            <a:r>
              <a:rPr lang="en-US" altLang="ko-KR" b="1" dirty="0"/>
              <a:t>-</a:t>
            </a:r>
            <a:r>
              <a:rPr lang="ko-KR" altLang="en-US" b="1" dirty="0"/>
              <a:t>대</a:t>
            </a:r>
            <a:r>
              <a:rPr lang="en-US" altLang="ko-KR" b="1" dirty="0"/>
              <a:t>-</a:t>
            </a:r>
            <a:r>
              <a:rPr lang="ko-KR" altLang="en-US" b="1" dirty="0"/>
              <a:t>종단 </a:t>
            </a:r>
            <a:r>
              <a:rPr lang="en-US" altLang="ko-KR" b="1" dirty="0"/>
              <a:t>(end-to-end) </a:t>
            </a:r>
            <a:r>
              <a:rPr lang="ko-KR" altLang="en-US" b="1" dirty="0"/>
              <a:t>전송을 </a:t>
            </a:r>
            <a:r>
              <a:rPr lang="ko-KR" altLang="en-US" b="1" dirty="0" smtClean="0"/>
              <a:t>담당</a:t>
            </a:r>
            <a:endParaRPr lang="en-US" altLang="ko-KR" b="1" dirty="0"/>
          </a:p>
          <a:p>
            <a:pPr lvl="1" eaLnBrk="1" hangingPunct="1">
              <a:lnSpc>
                <a:spcPct val="100000"/>
              </a:lnSpc>
            </a:pPr>
            <a:r>
              <a:rPr lang="ko-KR" altLang="en-US" b="1" dirty="0"/>
              <a:t>전송 계층의 주요 기능</a:t>
            </a:r>
            <a:endParaRPr lang="en-US" altLang="ko-KR" b="1" dirty="0"/>
          </a:p>
          <a:p>
            <a:pPr lvl="1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dirty="0" smtClean="0"/>
              <a:t>포트 </a:t>
            </a:r>
            <a:r>
              <a:rPr lang="ko-KR" altLang="en-US" sz="1800" b="1" dirty="0"/>
              <a:t>주소 지정 </a:t>
            </a:r>
            <a:r>
              <a:rPr lang="en-US" altLang="ko-KR" sz="1800" b="1" dirty="0"/>
              <a:t>(port addressing) : </a:t>
            </a:r>
            <a:r>
              <a:rPr lang="ko-KR" altLang="en-US" sz="1800" b="1" dirty="0"/>
              <a:t>포트 주소를 포함</a:t>
            </a:r>
          </a:p>
          <a:p>
            <a:pPr lvl="2" ea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dirty="0"/>
              <a:t>네트워크 계층은 각 패킷을 정확한 컴퓨터에</a:t>
            </a:r>
            <a:r>
              <a:rPr lang="en-US" altLang="ko-KR" sz="1800" b="1" dirty="0"/>
              <a:t>, </a:t>
            </a:r>
            <a:r>
              <a:rPr lang="ko-KR" altLang="en-US" sz="1800" b="1" dirty="0"/>
              <a:t>전송 계층은 해당 컴퓨터의 정확한 </a:t>
            </a:r>
          </a:p>
          <a:p>
            <a:pPr lvl="2" eaLnBrk="1" hangingPunct="1">
              <a:spcBef>
                <a:spcPts val="0"/>
              </a:spcBef>
              <a:spcAft>
                <a:spcPts val="0"/>
              </a:spcAft>
              <a:buFont typeface="굴림" panose="020B0600000101010101" pitchFamily="50" charset="-127"/>
              <a:buNone/>
            </a:pPr>
            <a:r>
              <a:rPr lang="ko-KR" altLang="en-US" sz="1800" b="1" dirty="0"/>
              <a:t>    프로세스에게 전달</a:t>
            </a:r>
          </a:p>
          <a:p>
            <a:pPr lvl="1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dirty="0"/>
              <a:t>분할과 </a:t>
            </a:r>
            <a:r>
              <a:rPr lang="ko-KR" altLang="en-US" sz="1800" b="1" dirty="0" err="1"/>
              <a:t>재조립</a:t>
            </a:r>
            <a:r>
              <a:rPr lang="ko-KR" altLang="en-US" sz="1800" b="1" dirty="0"/>
              <a:t> </a:t>
            </a:r>
            <a:r>
              <a:rPr lang="en-US" altLang="ko-KR" sz="1800" b="1" dirty="0"/>
              <a:t>(Segmentation and reassembly)</a:t>
            </a:r>
          </a:p>
          <a:p>
            <a:pPr lvl="2" ea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dirty="0"/>
              <a:t>전달 가능한 세그먼트 단위로 나눔</a:t>
            </a:r>
          </a:p>
          <a:p>
            <a:pPr lvl="2" ea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dirty="0"/>
              <a:t>각 세그먼트는 </a:t>
            </a:r>
            <a:r>
              <a:rPr lang="ko-KR" altLang="en-US" sz="1800" b="1" dirty="0" err="1"/>
              <a:t>순서번호를</a:t>
            </a:r>
            <a:r>
              <a:rPr lang="ko-KR" altLang="en-US" sz="1800" b="1" dirty="0"/>
              <a:t> </a:t>
            </a:r>
            <a:r>
              <a:rPr lang="ko-KR" altLang="en-US" sz="1800" b="1" dirty="0" smtClean="0"/>
              <a:t>이용하여 </a:t>
            </a:r>
            <a:r>
              <a:rPr lang="ko-KR" altLang="en-US" sz="1800" b="1" dirty="0" err="1"/>
              <a:t>재조립</a:t>
            </a:r>
            <a:r>
              <a:rPr lang="ko-KR" altLang="en-US" sz="1800" b="1" dirty="0"/>
              <a:t> 또는 패킷의 </a:t>
            </a:r>
            <a:r>
              <a:rPr lang="ko-KR" altLang="en-US" sz="1800" b="1" dirty="0" err="1"/>
              <a:t>손실여부</a:t>
            </a:r>
            <a:r>
              <a:rPr lang="ko-KR" altLang="en-US" sz="1800" b="1" dirty="0"/>
              <a:t> 판단</a:t>
            </a:r>
          </a:p>
          <a:p>
            <a:pPr lvl="1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dirty="0"/>
              <a:t>연결 제어 </a:t>
            </a:r>
            <a:r>
              <a:rPr lang="en-US" altLang="ko-KR" sz="1800" b="1" dirty="0"/>
              <a:t>(Connection control)</a:t>
            </a:r>
          </a:p>
          <a:p>
            <a:pPr lvl="2" ea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dirty="0" err="1"/>
              <a:t>비연결</a:t>
            </a:r>
            <a:r>
              <a:rPr lang="ko-KR" altLang="en-US" sz="1800" b="1" dirty="0"/>
              <a:t> 및 </a:t>
            </a:r>
            <a:r>
              <a:rPr lang="ko-KR" altLang="en-US" sz="1800" b="1" dirty="0" smtClean="0"/>
              <a:t>연결 지향</a:t>
            </a:r>
            <a:endParaRPr lang="ko-KR" altLang="en-US" sz="1800" b="1" dirty="0"/>
          </a:p>
          <a:p>
            <a:pPr lvl="1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dirty="0"/>
              <a:t>흐름 제어 </a:t>
            </a:r>
            <a:r>
              <a:rPr lang="en-US" altLang="ko-KR" sz="1800" b="1" dirty="0"/>
              <a:t>(Flow control)</a:t>
            </a:r>
          </a:p>
          <a:p>
            <a:pPr lvl="1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dirty="0"/>
              <a:t>오류 제어 </a:t>
            </a:r>
            <a:r>
              <a:rPr lang="en-US" altLang="ko-KR" sz="1800" b="1" dirty="0"/>
              <a:t>(Error control)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OSI 7</a:t>
            </a:r>
            <a:r>
              <a:rPr lang="ko-KR" altLang="en-US" dirty="0"/>
              <a:t>계층 모델</a:t>
            </a:r>
          </a:p>
        </p:txBody>
      </p:sp>
    </p:spTree>
    <p:extLst>
      <p:ext uri="{BB962C8B-B14F-4D97-AF65-F5344CB8AC3E}">
        <p14:creationId xmlns:p14="http://schemas.microsoft.com/office/powerpoint/2010/main" val="4140513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514350" indent="-514350">
              <a:buFont typeface="+mj-lt"/>
              <a:buAutoNum type="arabicParenR" startAt="5"/>
            </a:pPr>
            <a:r>
              <a:rPr lang="ko-KR" altLang="en-US" sz="2800" dirty="0" smtClean="0"/>
              <a:t>세션 계층</a:t>
            </a:r>
            <a:r>
              <a:rPr lang="en-US" altLang="ko-KR" sz="2800" dirty="0" smtClean="0"/>
              <a:t>(Session Layer)</a:t>
            </a:r>
          </a:p>
          <a:p>
            <a:pPr lvl="1" eaLnBrk="1" hangingPunct="1">
              <a:lnSpc>
                <a:spcPct val="100000"/>
              </a:lnSpc>
            </a:pPr>
            <a:r>
              <a:rPr lang="ko-KR" altLang="en-US" sz="2800" dirty="0" smtClean="0"/>
              <a:t>네트워크 상에서의 대화 관리</a:t>
            </a:r>
            <a:endParaRPr lang="en-US" altLang="ko-KR" sz="2800" dirty="0" smtClean="0"/>
          </a:p>
          <a:p>
            <a:pPr lvl="1" eaLnBrk="1" hangingPunct="1">
              <a:lnSpc>
                <a:spcPct val="100000"/>
              </a:lnSpc>
            </a:pPr>
            <a:r>
              <a:rPr lang="ko-KR" altLang="en-US" sz="2800" dirty="0" smtClean="0"/>
              <a:t>책을 전송할 때 </a:t>
            </a:r>
            <a:r>
              <a:rPr lang="en-US" altLang="ko-KR" sz="2800" dirty="0" smtClean="0"/>
              <a:t>chapter</a:t>
            </a:r>
            <a:r>
              <a:rPr lang="ko-KR" altLang="en-US" sz="2800" dirty="0" smtClean="0"/>
              <a:t> 단위로 전송</a:t>
            </a:r>
            <a:endParaRPr lang="en-US" altLang="ko-KR" sz="2800" dirty="0" smtClean="0"/>
          </a:p>
          <a:p>
            <a:pPr lvl="1" eaLnBrk="1" hangingPunct="1">
              <a:lnSpc>
                <a:spcPct val="100000"/>
              </a:lnSpc>
            </a:pPr>
            <a:r>
              <a:rPr lang="ko-KR" altLang="en-US" sz="2800" dirty="0" smtClean="0"/>
              <a:t>세션 계층의 주요 기능</a:t>
            </a:r>
            <a:endParaRPr lang="en-US" altLang="ko-KR" sz="2800" dirty="0" smtClean="0"/>
          </a:p>
          <a:p>
            <a:pPr marL="357187" lvl="1" indent="0" eaLnBrk="1" hangingPunct="1">
              <a:buNone/>
            </a:pPr>
            <a:r>
              <a:rPr lang="en-US" altLang="ko-KR" b="1" dirty="0" smtClean="0"/>
              <a:t>	</a:t>
            </a:r>
            <a:r>
              <a:rPr lang="ko-KR" altLang="en-US" b="1" dirty="0" smtClean="0"/>
              <a:t>세션 관리</a:t>
            </a:r>
            <a:endParaRPr lang="en-US" altLang="ko-KR" b="1" dirty="0" smtClean="0"/>
          </a:p>
          <a:p>
            <a:pPr marL="357187" lvl="1" indent="0" eaLnBrk="1" hangingPunct="1">
              <a:buNone/>
            </a:pPr>
            <a:r>
              <a:rPr lang="en-US" altLang="ko-KR" b="1" dirty="0" smtClean="0"/>
              <a:t>	</a:t>
            </a:r>
            <a:r>
              <a:rPr lang="ko-KR" altLang="en-US" b="1" dirty="0" smtClean="0"/>
              <a:t>동기화</a:t>
            </a:r>
            <a:endParaRPr lang="en-US" altLang="ko-KR" b="1" dirty="0" smtClean="0"/>
          </a:p>
          <a:p>
            <a:pPr marL="357187" lvl="1" indent="0" eaLnBrk="1" hangingPunct="1">
              <a:buNone/>
            </a:pPr>
            <a:r>
              <a:rPr lang="en-US" altLang="ko-KR" b="1" dirty="0" smtClean="0"/>
              <a:t>	</a:t>
            </a:r>
            <a:r>
              <a:rPr lang="ko-KR" altLang="en-US" b="1" dirty="0" smtClean="0"/>
              <a:t>대화 제어</a:t>
            </a:r>
            <a:endParaRPr lang="en-US" altLang="ko-KR" b="1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OSI 7</a:t>
            </a:r>
            <a:r>
              <a:rPr lang="ko-KR" altLang="en-US" dirty="0"/>
              <a:t>계층 모델</a:t>
            </a:r>
          </a:p>
        </p:txBody>
      </p:sp>
    </p:spTree>
    <p:extLst>
      <p:ext uri="{BB962C8B-B14F-4D97-AF65-F5344CB8AC3E}">
        <p14:creationId xmlns:p14="http://schemas.microsoft.com/office/powerpoint/2010/main" val="257526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514350" indent="-514350">
              <a:buFont typeface="+mj-lt"/>
              <a:buAutoNum type="arabicParenR" startAt="6"/>
            </a:pPr>
            <a:r>
              <a:rPr lang="ko-KR" altLang="en-US" sz="2800" dirty="0" smtClean="0"/>
              <a:t>표현 계층</a:t>
            </a:r>
            <a:endParaRPr lang="en-US" altLang="ko-KR" sz="2800" dirty="0" smtClean="0"/>
          </a:p>
          <a:p>
            <a:pPr lvl="1" eaLnBrk="1" hangingPunct="1">
              <a:lnSpc>
                <a:spcPct val="100000"/>
              </a:lnSpc>
            </a:pPr>
            <a:r>
              <a:rPr lang="ko-KR" altLang="en-US" sz="2400" dirty="0" smtClean="0"/>
              <a:t>통신 장치 사이의 상호 </a:t>
            </a:r>
            <a:r>
              <a:rPr lang="ko-KR" altLang="en-US" sz="2400" dirty="0" err="1" smtClean="0"/>
              <a:t>운용성</a:t>
            </a:r>
            <a:r>
              <a:rPr lang="en-US" altLang="ko-KR" sz="2400" dirty="0" smtClean="0"/>
              <a:t>(</a:t>
            </a:r>
            <a:r>
              <a:rPr lang="en-US" altLang="ko-KR" sz="2400" dirty="0" err="1" smtClean="0"/>
              <a:t>Interoperabability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 보장</a:t>
            </a:r>
            <a:endParaRPr lang="en-US" altLang="ko-KR" sz="2400" dirty="0" smtClean="0"/>
          </a:p>
          <a:p>
            <a:pPr lvl="1" eaLnBrk="1" hangingPunct="1">
              <a:lnSpc>
                <a:spcPct val="100000"/>
              </a:lnSpc>
            </a:pPr>
            <a:r>
              <a:rPr lang="ko-KR" altLang="en-US" sz="2400" dirty="0" smtClean="0"/>
              <a:t>시스템 간에 주고받는 정보의 구문과 의미 정의</a:t>
            </a:r>
            <a:endParaRPr lang="en-US" altLang="ko-KR" sz="2400" dirty="0" smtClean="0"/>
          </a:p>
          <a:p>
            <a:pPr lvl="1" eaLnBrk="1" hangingPunct="1">
              <a:lnSpc>
                <a:spcPct val="100000"/>
              </a:lnSpc>
            </a:pPr>
            <a:r>
              <a:rPr lang="ko-KR" altLang="en-US" sz="2400" dirty="0" smtClean="0"/>
              <a:t>데이터의 암호화와 </a:t>
            </a:r>
            <a:r>
              <a:rPr lang="ko-KR" altLang="en-US" sz="2400" dirty="0" err="1" smtClean="0"/>
              <a:t>복호화</a:t>
            </a:r>
            <a:endParaRPr lang="en-US" altLang="ko-KR" sz="2400" dirty="0" smtClean="0"/>
          </a:p>
          <a:p>
            <a:pPr lvl="1" eaLnBrk="1" hangingPunct="1">
              <a:lnSpc>
                <a:spcPct val="100000"/>
              </a:lnSpc>
            </a:pPr>
            <a:r>
              <a:rPr lang="ko-KR" altLang="en-US" sz="2400" dirty="0" smtClean="0"/>
              <a:t>데이터의 압축 및 확장</a:t>
            </a:r>
            <a:endParaRPr lang="en-US" altLang="ko-KR" sz="2400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OSI 7</a:t>
            </a:r>
            <a:r>
              <a:rPr lang="ko-KR" altLang="en-US" dirty="0"/>
              <a:t>계층 모델</a:t>
            </a:r>
          </a:p>
        </p:txBody>
      </p:sp>
    </p:spTree>
    <p:extLst>
      <p:ext uri="{BB962C8B-B14F-4D97-AF65-F5344CB8AC3E}">
        <p14:creationId xmlns:p14="http://schemas.microsoft.com/office/powerpoint/2010/main" val="947163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514350" indent="-514350">
              <a:buFont typeface="+mj-lt"/>
              <a:buAutoNum type="arabicParenR" startAt="7"/>
            </a:pPr>
            <a:r>
              <a:rPr lang="ko-KR" altLang="en-US" sz="2800" dirty="0" smtClean="0"/>
              <a:t>응용 계층</a:t>
            </a:r>
            <a:endParaRPr lang="en-US" altLang="ko-KR" sz="2800" dirty="0" smtClean="0"/>
          </a:p>
          <a:p>
            <a:pPr lvl="1" eaLnBrk="1" hangingPunct="1">
              <a:lnSpc>
                <a:spcPct val="100000"/>
              </a:lnSpc>
            </a:pPr>
            <a:r>
              <a:rPr lang="ko-KR" altLang="en-US" sz="2400" dirty="0" smtClean="0"/>
              <a:t>사용자에게 네트워크 접근성 제공</a:t>
            </a:r>
            <a:endParaRPr lang="en-US" altLang="ko-KR" sz="2400" dirty="0" smtClean="0"/>
          </a:p>
          <a:p>
            <a:pPr lvl="1" eaLnBrk="1" hangingPunct="1">
              <a:lnSpc>
                <a:spcPct val="100000"/>
              </a:lnSpc>
            </a:pPr>
            <a:r>
              <a:rPr lang="ko-KR" altLang="en-US" sz="2400" dirty="0" smtClean="0"/>
              <a:t>사용자 인터페이스 제공</a:t>
            </a:r>
            <a:endParaRPr lang="en-US" altLang="ko-KR" sz="2400" dirty="0" smtClean="0"/>
          </a:p>
          <a:p>
            <a:pPr lvl="1" eaLnBrk="1" hangingPunct="1">
              <a:lnSpc>
                <a:spcPct val="100000"/>
              </a:lnSpc>
            </a:pPr>
            <a:r>
              <a:rPr lang="ko-KR" altLang="en-US" sz="2400" dirty="0" smtClean="0"/>
              <a:t>응용 계층의 주요 서비스</a:t>
            </a:r>
            <a:endParaRPr lang="en-US" altLang="ko-KR" sz="2400" dirty="0" smtClean="0"/>
          </a:p>
          <a:p>
            <a:pPr marL="357187" lvl="1" indent="0" eaLnBrk="1" hangingPunct="1">
              <a:buNone/>
            </a:pPr>
            <a:r>
              <a:rPr lang="en-US" altLang="ko-KR" b="1" dirty="0" smtClean="0"/>
              <a:t>	</a:t>
            </a:r>
            <a:r>
              <a:rPr lang="ko-KR" altLang="en-US" b="1" dirty="0" smtClean="0"/>
              <a:t>원격 로그인</a:t>
            </a:r>
            <a:r>
              <a:rPr lang="en-US" altLang="ko-KR" b="1" dirty="0" smtClean="0"/>
              <a:t>(Telnet)</a:t>
            </a:r>
          </a:p>
          <a:p>
            <a:pPr marL="357187" lvl="1" indent="0" eaLnBrk="1" hangingPunct="1">
              <a:buNone/>
            </a:pPr>
            <a:r>
              <a:rPr lang="en-US" altLang="ko-KR" b="1" dirty="0" smtClean="0"/>
              <a:t>	</a:t>
            </a:r>
            <a:r>
              <a:rPr lang="ko-KR" altLang="en-US" b="1" dirty="0" smtClean="0"/>
              <a:t>파일 </a:t>
            </a:r>
            <a:r>
              <a:rPr lang="ko-KR" altLang="en-US" b="1" dirty="0" err="1" smtClean="0"/>
              <a:t>엑세스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전송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관리</a:t>
            </a:r>
            <a:r>
              <a:rPr lang="en-US" altLang="ko-KR" b="1" dirty="0" smtClean="0"/>
              <a:t>(FTP)</a:t>
            </a:r>
          </a:p>
          <a:p>
            <a:pPr marL="357187" lvl="1" indent="0" eaLnBrk="1" hangingPunct="1">
              <a:buNone/>
            </a:pPr>
            <a:r>
              <a:rPr lang="en-US" altLang="ko-KR" b="1" dirty="0" smtClean="0"/>
              <a:t>	</a:t>
            </a:r>
            <a:r>
              <a:rPr lang="ko-KR" altLang="en-US" b="1" dirty="0" smtClean="0"/>
              <a:t>우편 서비스</a:t>
            </a:r>
            <a:r>
              <a:rPr lang="en-US" altLang="ko-KR" b="1" dirty="0" smtClean="0"/>
              <a:t>(E-mail)</a:t>
            </a:r>
          </a:p>
          <a:p>
            <a:pPr marL="357187" lvl="1" indent="0" eaLnBrk="1" hangingPunct="1">
              <a:buNone/>
            </a:pPr>
            <a:r>
              <a:rPr lang="en-US" altLang="ko-KR" b="1" dirty="0" smtClean="0"/>
              <a:t>	WWW </a:t>
            </a:r>
            <a:r>
              <a:rPr lang="ko-KR" altLang="en-US" b="1" dirty="0" smtClean="0"/>
              <a:t>서비스</a:t>
            </a:r>
            <a:r>
              <a:rPr lang="en-US" altLang="ko-KR" b="1" dirty="0" smtClean="0"/>
              <a:t>(World Wide Web)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OSI 7</a:t>
            </a:r>
            <a:r>
              <a:rPr lang="ko-KR" altLang="en-US" dirty="0"/>
              <a:t>계층 모델</a:t>
            </a:r>
          </a:p>
        </p:txBody>
      </p:sp>
    </p:spTree>
    <p:extLst>
      <p:ext uri="{BB962C8B-B14F-4D97-AF65-F5344CB8AC3E}">
        <p14:creationId xmlns:p14="http://schemas.microsoft.com/office/powerpoint/2010/main" val="2450359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TCP/IP </a:t>
            </a:r>
            <a:r>
              <a:rPr lang="ko-KR" altLang="en-US" dirty="0" smtClean="0"/>
              <a:t>프로토콜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8848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소규모</a:t>
            </a:r>
            <a:r>
              <a:rPr lang="en-US" altLang="ko-KR" dirty="0" smtClean="0"/>
              <a:t>(</a:t>
            </a:r>
            <a:r>
              <a:rPr lang="ko-KR" altLang="en-US" dirty="0" smtClean="0"/>
              <a:t>서브</a:t>
            </a:r>
            <a:r>
              <a:rPr lang="en-US" altLang="ko-KR" dirty="0" smtClean="0"/>
              <a:t>)</a:t>
            </a:r>
            <a:r>
              <a:rPr lang="ko-KR" altLang="en-US" dirty="0" smtClean="0"/>
              <a:t> 네트워크를 연결하기 위한 프로토콜</a:t>
            </a:r>
            <a:endParaRPr lang="en-US" altLang="ko-KR" dirty="0" smtClean="0"/>
          </a:p>
          <a:p>
            <a:r>
              <a:rPr lang="en-US" altLang="ko-KR" dirty="0" smtClean="0"/>
              <a:t>TCP/IP</a:t>
            </a:r>
            <a:r>
              <a:rPr lang="ko-KR" altLang="en-US" dirty="0" smtClean="0"/>
              <a:t>에서 가장 중요한 계층 프로토콜인 </a:t>
            </a:r>
            <a:r>
              <a:rPr lang="en-US" altLang="ko-KR" dirty="0" smtClean="0"/>
              <a:t>TCP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IP</a:t>
            </a:r>
            <a:r>
              <a:rPr lang="ko-KR" altLang="en-US" dirty="0" smtClean="0"/>
              <a:t>가 이름이 됨</a:t>
            </a:r>
            <a:endParaRPr lang="en-US" altLang="ko-KR" dirty="0" smtClean="0"/>
          </a:p>
          <a:p>
            <a:endParaRPr lang="ko-KR" altLang="en-US" dirty="0"/>
          </a:p>
          <a:p>
            <a:r>
              <a:rPr lang="en-US" altLang="ko-KR" dirty="0"/>
              <a:t>TCP/IP</a:t>
            </a:r>
            <a:r>
              <a:rPr lang="ko-KR" altLang="en-US" dirty="0" smtClean="0"/>
              <a:t>의 등장 배경</a:t>
            </a:r>
            <a:endParaRPr lang="ko-KR" altLang="en-US" dirty="0"/>
          </a:p>
          <a:p>
            <a:pPr lvl="1"/>
            <a:r>
              <a:rPr lang="en-US" altLang="ko-KR" b="1" dirty="0" smtClean="0"/>
              <a:t>1968</a:t>
            </a:r>
            <a:r>
              <a:rPr lang="ko-KR" altLang="en-US" b="1" dirty="0" smtClean="0"/>
              <a:t>년 미국 국방부고등연구 계획국</a:t>
            </a:r>
            <a:r>
              <a:rPr lang="en-US" altLang="ko-KR" b="1" dirty="0"/>
              <a:t>(DARPA, Defense Advanced Research Projects Agency)</a:t>
            </a:r>
            <a:r>
              <a:rPr lang="ko-KR" altLang="en-US" b="1" dirty="0" smtClean="0"/>
              <a:t>에서 네트워크 통신망 </a:t>
            </a:r>
            <a:r>
              <a:rPr lang="ko-KR" altLang="en-US" b="1" dirty="0" err="1" smtClean="0"/>
              <a:t>알파넷</a:t>
            </a:r>
            <a:r>
              <a:rPr lang="en-US" altLang="ko-KR" b="1" dirty="0"/>
              <a:t>(</a:t>
            </a:r>
            <a:r>
              <a:rPr lang="en-US" altLang="ko-KR" b="1" dirty="0" err="1"/>
              <a:t>ARPAnet</a:t>
            </a:r>
            <a:r>
              <a:rPr lang="en-US" altLang="ko-KR" b="1" dirty="0"/>
              <a:t>)</a:t>
            </a:r>
            <a:r>
              <a:rPr lang="ko-KR" altLang="en-US" b="1" dirty="0" smtClean="0"/>
              <a:t>을 구축</a:t>
            </a:r>
            <a:endParaRPr lang="ko-KR" altLang="en-US" b="1" dirty="0"/>
          </a:p>
          <a:p>
            <a:pPr lvl="1"/>
            <a:r>
              <a:rPr lang="en-US" altLang="ko-KR" b="1" dirty="0" smtClean="0"/>
              <a:t>1973</a:t>
            </a:r>
            <a:r>
              <a:rPr lang="ko-KR" altLang="en-US" b="1" dirty="0" smtClean="0"/>
              <a:t>년 </a:t>
            </a:r>
            <a:r>
              <a:rPr lang="ko-KR" altLang="en-US" b="1" dirty="0" err="1" smtClean="0"/>
              <a:t>알파넷의</a:t>
            </a:r>
            <a:r>
              <a:rPr lang="ko-KR" altLang="en-US" b="1" dirty="0" smtClean="0"/>
              <a:t> 단점을 보완할 전송 제어프로토콜</a:t>
            </a:r>
            <a:r>
              <a:rPr lang="en-US" altLang="ko-KR" b="1" dirty="0"/>
              <a:t>(TCP) </a:t>
            </a:r>
            <a:r>
              <a:rPr lang="ko-KR" altLang="en-US" b="1" dirty="0"/>
              <a:t>개발</a:t>
            </a:r>
          </a:p>
          <a:p>
            <a:pPr lvl="1"/>
            <a:r>
              <a:rPr lang="en-US" altLang="ko-KR" b="1" dirty="0" smtClean="0"/>
              <a:t>TCP</a:t>
            </a:r>
            <a:r>
              <a:rPr lang="ko-KR" altLang="en-US" b="1" dirty="0" smtClean="0"/>
              <a:t>의 역할이 분리되면서 </a:t>
            </a:r>
            <a:r>
              <a:rPr lang="en-US" altLang="ko-KR" b="1" dirty="0" smtClean="0"/>
              <a:t>1982</a:t>
            </a:r>
            <a:r>
              <a:rPr lang="ko-KR" altLang="en-US" b="1" dirty="0" smtClean="0"/>
              <a:t>년 지금의 </a:t>
            </a:r>
            <a:r>
              <a:rPr lang="en-US" altLang="ko-KR" b="1" dirty="0" smtClean="0"/>
              <a:t>TCP/IP</a:t>
            </a:r>
            <a:r>
              <a:rPr lang="ko-KR" altLang="en-US" b="1" dirty="0" smtClean="0"/>
              <a:t>가 탄생</a:t>
            </a:r>
            <a:endParaRPr lang="ko-KR" altLang="en-US" b="1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TCP/IP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2144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800" dirty="0" smtClean="0"/>
              <a:t>TCP/IP </a:t>
            </a:r>
            <a:r>
              <a:rPr lang="ko-KR" altLang="en-US" sz="2800" dirty="0" smtClean="0"/>
              <a:t>프로토콜</a:t>
            </a:r>
            <a:endParaRPr lang="en-US" altLang="ko-KR" sz="2800" dirty="0" smtClean="0"/>
          </a:p>
          <a:p>
            <a:pPr lvl="1"/>
            <a:r>
              <a:rPr lang="ko-KR" altLang="en-US" dirty="0" smtClean="0"/>
              <a:t>인터넷에서 사용하는 프로토콜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운영체제에 기본 내장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서브 네트워크를 연결하기 위한 프로토콜</a:t>
            </a:r>
            <a:r>
              <a:rPr lang="en-US" altLang="ko-KR" dirty="0" smtClean="0"/>
              <a:t>(</a:t>
            </a:r>
            <a:r>
              <a:rPr lang="ko-KR" altLang="en-US" dirty="0" smtClean="0"/>
              <a:t>인터네트워킹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OSI </a:t>
            </a:r>
            <a:r>
              <a:rPr lang="ko-KR" altLang="en-US" dirty="0" smtClean="0"/>
              <a:t>참조 모델과 </a:t>
            </a:r>
            <a:r>
              <a:rPr lang="en-US" altLang="ko-KR" dirty="0" smtClean="0"/>
              <a:t>TCP/IP</a:t>
            </a:r>
            <a:r>
              <a:rPr lang="ko-KR" altLang="en-US" dirty="0" smtClean="0"/>
              <a:t>의 비교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TCP/IP </a:t>
            </a:r>
            <a:r>
              <a:rPr lang="ko-KR" altLang="en-US" dirty="0" smtClean="0"/>
              <a:t>프로토콜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0836661"/>
              </p:ext>
            </p:extLst>
          </p:nvPr>
        </p:nvGraphicFramePr>
        <p:xfrm>
          <a:off x="1981200" y="3429000"/>
          <a:ext cx="4413250" cy="2926080"/>
        </p:xfrm>
        <a:graphic>
          <a:graphicData uri="http://schemas.openxmlformats.org/drawingml/2006/table">
            <a:tbl>
              <a:tblPr/>
              <a:tblGrid>
                <a:gridCol w="2028313">
                  <a:extLst>
                    <a:ext uri="{9D8B030D-6E8A-4147-A177-3AD203B41FA5}">
                      <a16:colId xmlns:a16="http://schemas.microsoft.com/office/drawing/2014/main" val="3969082777"/>
                    </a:ext>
                  </a:extLst>
                </a:gridCol>
                <a:gridCol w="2384937">
                  <a:extLst>
                    <a:ext uri="{9D8B030D-6E8A-4147-A177-3AD203B41FA5}">
                      <a16:colId xmlns:a16="http://schemas.microsoft.com/office/drawing/2014/main" val="4037787352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OSI 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계층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TCP/IP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629338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응용계층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응용 계층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979142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표현계층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133538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세션계층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340860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전송계층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전송 계층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045288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네트워크계층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네트워크 계층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726204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데이터링크계층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네트워크 </a:t>
                      </a:r>
                      <a:r>
                        <a:rPr lang="ko-KR" altLang="en-US" sz="18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인터페이스 계층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060004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물리계층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73440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7785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457200" indent="-457200">
              <a:buFont typeface="+mj-ea"/>
              <a:buAutoNum type="circleNumDbPlain"/>
            </a:pPr>
            <a:r>
              <a:rPr lang="ko-KR" altLang="en-US" dirty="0" smtClean="0"/>
              <a:t>네트워크 인터페이스 계층</a:t>
            </a:r>
            <a:endParaRPr lang="ko-KR" altLang="en-US" dirty="0"/>
          </a:p>
          <a:p>
            <a:pPr lvl="1"/>
            <a:r>
              <a:rPr lang="ko-KR" altLang="en-US" dirty="0" smtClean="0"/>
              <a:t>네트워크 계층의 </a:t>
            </a:r>
            <a:r>
              <a:rPr lang="en-US" altLang="ko-KR" dirty="0" smtClean="0"/>
              <a:t>IP </a:t>
            </a:r>
            <a:r>
              <a:rPr lang="ko-KR" altLang="en-US" dirty="0" err="1" smtClean="0"/>
              <a:t>데이터그램을</a:t>
            </a:r>
            <a:r>
              <a:rPr lang="ko-KR" altLang="en-US" dirty="0" smtClean="0"/>
              <a:t> 서브 네트워크이 이해할 수 있는 패킷으로 변환</a:t>
            </a:r>
            <a:endParaRPr lang="ko-KR" altLang="en-US" dirty="0"/>
          </a:p>
          <a:p>
            <a:pPr lvl="1"/>
            <a:r>
              <a:rPr lang="ko-KR" altLang="en-US" dirty="0" smtClean="0"/>
              <a:t>모든 네트워크 </a:t>
            </a:r>
            <a:r>
              <a:rPr lang="ko-KR" altLang="en-US" dirty="0" err="1" smtClean="0"/>
              <a:t>어뎁터를</a:t>
            </a:r>
            <a:r>
              <a:rPr lang="ko-KR" altLang="en-US" dirty="0" smtClean="0"/>
              <a:t> 위한 장치 드라이버 및 소프트웨어</a:t>
            </a:r>
            <a:endParaRPr lang="en-US" altLang="ko-KR" dirty="0"/>
          </a:p>
          <a:p>
            <a:pPr marL="457200" indent="-457200">
              <a:buFont typeface="+mj-ea"/>
              <a:buAutoNum type="circleNumDbPlain" startAt="2"/>
            </a:pPr>
            <a:r>
              <a:rPr lang="ko-KR" altLang="en-US" dirty="0" smtClean="0"/>
              <a:t>네트워크 계층</a:t>
            </a:r>
            <a:endParaRPr lang="ko-KR" altLang="en-US" dirty="0"/>
          </a:p>
          <a:p>
            <a:pPr lvl="1"/>
            <a:r>
              <a:rPr lang="ko-KR" altLang="en-US" dirty="0" smtClean="0"/>
              <a:t>전송 데이터를 </a:t>
            </a:r>
            <a:r>
              <a:rPr lang="ko-KR" altLang="en-US" dirty="0" err="1" smtClean="0"/>
              <a:t>데이터그램으로</a:t>
            </a:r>
            <a:r>
              <a:rPr lang="ko-KR" altLang="en-US" dirty="0" smtClean="0"/>
              <a:t> 구성하여 전송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경로 배정 기능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전송 패킷의 목적지 주소를 기반으로 네트워크 인터페이스 선택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프로토콜</a:t>
            </a:r>
            <a:r>
              <a:rPr lang="en-US" altLang="ko-KR" dirty="0" smtClean="0"/>
              <a:t>: IP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TCP/IP </a:t>
            </a:r>
            <a:r>
              <a:rPr lang="ko-KR" altLang="en-US" dirty="0" smtClean="0"/>
              <a:t>모델</a:t>
            </a:r>
            <a:endParaRPr lang="ko-KR" altLang="en-US" dirty="0"/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6282831"/>
              </p:ext>
            </p:extLst>
          </p:nvPr>
        </p:nvGraphicFramePr>
        <p:xfrm>
          <a:off x="914400" y="4038600"/>
          <a:ext cx="7549662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4" r:id="rId3" imgW="4089305" imgH="577682" progId="">
                  <p:embed/>
                </p:oleObj>
              </mc:Choice>
              <mc:Fallback>
                <p:oleObj r:id="rId3" imgW="4089305" imgH="577682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4038600"/>
                        <a:ext cx="7549662" cy="1066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43944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2566237"/>
            <a:ext cx="4544829" cy="3201526"/>
          </a:xfrm>
          <a:prstGeom prst="rect">
            <a:avLst/>
          </a:prstGeom>
        </p:spPr>
      </p:pic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컴퓨터 네트워크</a:t>
            </a:r>
            <a:r>
              <a:rPr lang="en-US" altLang="ko-KR" dirty="0" smtClean="0"/>
              <a:t>(Computer Network)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정보와 자원 공유를 위해 </a:t>
            </a:r>
            <a:r>
              <a:rPr lang="ko-KR" altLang="en-US" dirty="0"/>
              <a:t>링크로 연결된 </a:t>
            </a:r>
            <a:r>
              <a:rPr lang="ko-KR" altLang="en-US" dirty="0" smtClean="0"/>
              <a:t>노드</a:t>
            </a:r>
            <a:r>
              <a:rPr lang="en-US" altLang="ko-KR" dirty="0" smtClean="0"/>
              <a:t>(</a:t>
            </a:r>
            <a:r>
              <a:rPr lang="ko-KR" altLang="en-US" dirty="0" smtClean="0"/>
              <a:t>컴퓨터</a:t>
            </a:r>
            <a:r>
              <a:rPr lang="en-US" altLang="ko-KR" dirty="0" smtClean="0"/>
              <a:t>)</a:t>
            </a:r>
            <a:r>
              <a:rPr lang="ko-KR" altLang="en-US" dirty="0" smtClean="0"/>
              <a:t>들의 집합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컴퓨터</a:t>
            </a:r>
            <a:r>
              <a:rPr lang="en-US" altLang="ko-KR" dirty="0" smtClean="0"/>
              <a:t> </a:t>
            </a:r>
            <a:r>
              <a:rPr lang="ko-KR" altLang="en-US" dirty="0" smtClean="0"/>
              <a:t>네트워크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65545" y="2410792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rgbClr val="FF0000"/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노드</a:t>
            </a:r>
            <a:endParaRPr lang="ko-KR" altLang="en-US" sz="2400" dirty="0">
              <a:solidFill>
                <a:srgbClr val="FF0000"/>
              </a:solidFill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cxnSp>
        <p:nvCxnSpPr>
          <p:cNvPr id="6" name="직선 화살표 연결선 5"/>
          <p:cNvCxnSpPr>
            <a:stCxn id="5" idx="1"/>
          </p:cNvCxnSpPr>
          <p:nvPr/>
        </p:nvCxnSpPr>
        <p:spPr>
          <a:xfrm flipH="1">
            <a:off x="5403545" y="2641625"/>
            <a:ext cx="762000" cy="466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>
            <a:off x="6248400" y="2688262"/>
            <a:ext cx="0" cy="6824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133306" y="430682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rgbClr val="FF0000"/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링크</a:t>
            </a:r>
            <a:endParaRPr lang="ko-KR" altLang="en-US" sz="2400" dirty="0">
              <a:solidFill>
                <a:srgbClr val="FF0000"/>
              </a:solidFill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 flipH="1" flipV="1">
            <a:off x="5795011" y="4124669"/>
            <a:ext cx="381000" cy="3708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83024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457200" indent="-457200">
              <a:buFont typeface="+mj-ea"/>
              <a:buAutoNum type="circleNumDbPlain" startAt="3"/>
            </a:pPr>
            <a:r>
              <a:rPr lang="ko-KR" altLang="en-US" dirty="0" smtClean="0"/>
              <a:t>전송 계층</a:t>
            </a:r>
            <a:endParaRPr lang="ko-KR" altLang="en-US" dirty="0"/>
          </a:p>
          <a:p>
            <a:pPr lvl="1"/>
            <a:r>
              <a:rPr lang="ko-KR" altLang="en-US" dirty="0" smtClean="0"/>
              <a:t>프로세스 사이의 전송을 책임진다</a:t>
            </a:r>
            <a:r>
              <a:rPr lang="en-US" altLang="ko-KR" dirty="0" smtClean="0"/>
              <a:t>(</a:t>
            </a:r>
            <a:r>
              <a:rPr lang="ko-KR" altLang="en-US" dirty="0" err="1"/>
              <a:t>오류제어와</a:t>
            </a:r>
            <a:r>
              <a:rPr lang="ko-KR" altLang="en-US" dirty="0"/>
              <a:t> </a:t>
            </a:r>
            <a:r>
              <a:rPr lang="ko-KR" altLang="en-US" dirty="0" err="1" smtClean="0"/>
              <a:t>흐름제어</a:t>
            </a:r>
            <a:r>
              <a:rPr lang="en-US" altLang="ko-KR" dirty="0" smtClean="0"/>
              <a:t>)</a:t>
            </a:r>
            <a:endParaRPr lang="ko-KR" altLang="en-US" dirty="0"/>
          </a:p>
          <a:p>
            <a:pPr lvl="1"/>
            <a:r>
              <a:rPr lang="ko-KR" altLang="en-US" dirty="0" smtClean="0"/>
              <a:t>프로토콜</a:t>
            </a:r>
            <a:r>
              <a:rPr lang="en-US" altLang="ko-KR" dirty="0" smtClean="0"/>
              <a:t>: TCP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UDP</a:t>
            </a:r>
            <a:r>
              <a:rPr lang="ko-KR" altLang="en-US" dirty="0" smtClean="0"/>
              <a:t>가 있음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  <a:p>
            <a:pPr marL="457200" indent="-457200">
              <a:buFont typeface="+mj-ea"/>
              <a:buAutoNum type="circleNumDbPlain" startAt="4"/>
            </a:pPr>
            <a:r>
              <a:rPr lang="ko-KR" altLang="en-US" dirty="0" smtClean="0"/>
              <a:t>애플리케이션 계층</a:t>
            </a:r>
            <a:endParaRPr lang="ko-KR" altLang="en-US" dirty="0"/>
          </a:p>
          <a:p>
            <a:pPr lvl="1"/>
            <a:r>
              <a:rPr lang="ko-KR" altLang="en-US" dirty="0" smtClean="0"/>
              <a:t>최종 사용자 서비스를 제공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프로토콜</a:t>
            </a:r>
            <a:r>
              <a:rPr lang="en-US" altLang="ko-KR" dirty="0" smtClean="0"/>
              <a:t>: WWW, e-mail, FTP, Telnet </a:t>
            </a:r>
            <a:r>
              <a:rPr lang="ko-KR" altLang="en-US" dirty="0" smtClean="0"/>
              <a:t>등</a:t>
            </a:r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TCP/IP </a:t>
            </a:r>
            <a:r>
              <a:rPr lang="ko-KR" altLang="en-US" dirty="0"/>
              <a:t>모델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514600"/>
            <a:ext cx="3522028" cy="20384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6865" y="3622718"/>
            <a:ext cx="4188535" cy="33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2572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smtClean="0"/>
              <a:t>TCP/IP </a:t>
            </a:r>
            <a:r>
              <a:rPr lang="ko-KR" altLang="en-US" dirty="0" smtClean="0"/>
              <a:t>데이터 송수신 과정</a:t>
            </a:r>
            <a:endParaRPr lang="en-US" altLang="ko-KR" dirty="0" smtClean="0"/>
          </a:p>
          <a:p>
            <a:pPr lvl="1"/>
            <a:r>
              <a:rPr lang="ko-KR" altLang="en-US" dirty="0"/>
              <a:t>상</a:t>
            </a:r>
            <a:r>
              <a:rPr lang="ko-KR" altLang="en-US" dirty="0" smtClean="0"/>
              <a:t>위 계층에서 하위계층으로 전달되면서 각 계층별 헤더가 추가됨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TCP/IP </a:t>
            </a:r>
            <a:r>
              <a:rPr lang="ko-KR" altLang="en-US" dirty="0"/>
              <a:t>프로토콜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799" y="2362200"/>
            <a:ext cx="4816003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4437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인터넷 프로그램에서 사용자 프로그램의 위치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사용자 프로그램은 전송 계층의 서비스를 받아 동작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전송 계층까지는 </a:t>
            </a:r>
            <a:r>
              <a:rPr lang="en-US" altLang="ko-KR" dirty="0" smtClean="0"/>
              <a:t>OS</a:t>
            </a:r>
            <a:r>
              <a:rPr lang="ko-KR" altLang="en-US" dirty="0" smtClean="0"/>
              <a:t>에 구현되어 있으므로 사용자가 </a:t>
            </a:r>
            <a:r>
              <a:rPr lang="ko-KR" altLang="en-US" dirty="0" err="1" smtClean="0"/>
              <a:t>프로그램할</a:t>
            </a:r>
            <a:r>
              <a:rPr lang="ko-KR" altLang="en-US" dirty="0" smtClean="0"/>
              <a:t> 필요 없음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전송 계층이 제공하는 서비스</a:t>
            </a:r>
            <a:r>
              <a:rPr lang="en-US" altLang="ko-KR" dirty="0" smtClean="0"/>
              <a:t>(</a:t>
            </a:r>
            <a:r>
              <a:rPr lang="ko-KR" altLang="en-US" dirty="0" smtClean="0"/>
              <a:t>함수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이용하여 사용자 프로그램이 동작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TCP/IP </a:t>
            </a:r>
            <a:r>
              <a:rPr lang="ko-KR" altLang="en-US" dirty="0"/>
              <a:t>프로토콜</a:t>
            </a:r>
          </a:p>
        </p:txBody>
      </p:sp>
    </p:spTree>
    <p:extLst>
      <p:ext uri="{BB962C8B-B14F-4D97-AF65-F5344CB8AC3E}">
        <p14:creationId xmlns:p14="http://schemas.microsoft.com/office/powerpoint/2010/main" val="14781610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실제 데이터 전송은 프로세스와 프로세스 사이에서 이루어진다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컴퓨터 내부에서 동시에 실행되는 프로세스를 구분하기 위해 포트번호 사용</a:t>
            </a:r>
            <a:endParaRPr lang="en-US" altLang="ko-KR" dirty="0" smtClean="0"/>
          </a:p>
          <a:p>
            <a:r>
              <a:rPr lang="ko-KR" altLang="en-US" dirty="0" smtClean="0"/>
              <a:t>전체적으로 프로세스의 위치를 정확히 나타내기 위해 사용 프로토콜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송신자 주소와 포트 번호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수신자 주소와 포트 번호가 필요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전송 </a:t>
            </a:r>
            <a:r>
              <a:rPr lang="ko-KR" altLang="en-US" dirty="0" err="1" smtClean="0">
                <a:sym typeface="Wingdings" panose="05000000000000000000" pitchFamily="2" charset="2"/>
              </a:rPr>
              <a:t>종단점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전송 </a:t>
            </a:r>
            <a:r>
              <a:rPr lang="ko-KR" altLang="en-US" dirty="0" err="1" smtClean="0"/>
              <a:t>종단점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782542" y="3733800"/>
            <a:ext cx="18920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rgbClr val="FF0000"/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사용자 프로그램</a:t>
            </a:r>
            <a:endParaRPr lang="en-US" altLang="ko-KR" sz="1600" dirty="0" smtClean="0">
              <a:solidFill>
                <a:srgbClr val="FF0000"/>
              </a:solidFill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  <a:p>
            <a:r>
              <a:rPr lang="ko-KR" altLang="en-US" sz="1600" dirty="0" smtClean="0">
                <a:solidFill>
                  <a:srgbClr val="FF0000"/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개별 프로그램은 </a:t>
            </a:r>
            <a:r>
              <a:rPr lang="ko-KR" altLang="en-US" sz="1600" dirty="0" err="1" smtClean="0">
                <a:solidFill>
                  <a:srgbClr val="FF0000"/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포트번호로</a:t>
            </a:r>
            <a:r>
              <a:rPr lang="ko-KR" altLang="en-US" sz="1600" dirty="0" smtClean="0">
                <a:solidFill>
                  <a:srgbClr val="FF0000"/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 구분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4038600"/>
            <a:ext cx="5851589" cy="2374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5040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smtClean="0"/>
              <a:t>TCP/IP </a:t>
            </a:r>
            <a:r>
              <a:rPr lang="ko-KR" altLang="en-US" dirty="0" smtClean="0"/>
              <a:t>프로토콜은 서브 네트워크를 연결하기 위해 제정됨</a:t>
            </a:r>
            <a:endParaRPr lang="en-US" altLang="ko-KR" dirty="0" smtClean="0"/>
          </a:p>
          <a:p>
            <a:r>
              <a:rPr lang="ko-KR" altLang="en-US" dirty="0" smtClean="0"/>
              <a:t>서브 네트워크 내에서 호스트 식별은 물리 주소 사용</a:t>
            </a:r>
            <a:endParaRPr lang="en-US" altLang="ko-KR" dirty="0" smtClean="0"/>
          </a:p>
          <a:p>
            <a:r>
              <a:rPr lang="ko-KR" altLang="en-US" dirty="0" smtClean="0"/>
              <a:t>인터넷은 서브 네트워크를 연결하여 구성된 네트워크</a:t>
            </a:r>
            <a:endParaRPr lang="en-US" altLang="ko-KR" dirty="0" smtClean="0"/>
          </a:p>
          <a:p>
            <a:r>
              <a:rPr lang="ko-KR" altLang="en-US" dirty="0" smtClean="0"/>
              <a:t>물리 주소 체계가 다른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상호 식별을 위해 공통으로 사용하는 글로벌 주소 필요</a:t>
            </a:r>
            <a:endParaRPr lang="en-US" altLang="ko-KR" dirty="0" smtClean="0"/>
          </a:p>
          <a:p>
            <a:r>
              <a:rPr lang="ko-KR" altLang="en-US" dirty="0" smtClean="0"/>
              <a:t>인터넷에서 호스트를 구별하기 위해 사용하는 글로벌 주소가 </a:t>
            </a:r>
            <a:r>
              <a:rPr lang="en-US" altLang="ko-KR" dirty="0" smtClean="0"/>
              <a:t>IP </a:t>
            </a:r>
            <a:r>
              <a:rPr lang="ko-KR" altLang="en-US" dirty="0" smtClean="0"/>
              <a:t>주소이다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IPv4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IPv6</a:t>
            </a:r>
          </a:p>
          <a:p>
            <a:pPr lvl="1"/>
            <a:r>
              <a:rPr lang="en-US" altLang="ko-KR" dirty="0" smtClean="0"/>
              <a:t>IPv4: 32</a:t>
            </a:r>
            <a:r>
              <a:rPr lang="ko-KR" altLang="en-US" dirty="0" smtClean="0"/>
              <a:t>비트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IPv6: 128</a:t>
            </a:r>
            <a:r>
              <a:rPr lang="ko-KR" altLang="en-US" dirty="0" smtClean="0"/>
              <a:t>비트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점으로 분리된 </a:t>
            </a:r>
            <a:r>
              <a:rPr lang="en-US" altLang="ko-KR" dirty="0" smtClean="0"/>
              <a:t>10</a:t>
            </a:r>
            <a:r>
              <a:rPr lang="ko-KR" altLang="en-US" dirty="0" smtClean="0"/>
              <a:t>진수 형식으로 표기</a:t>
            </a:r>
            <a:endParaRPr lang="en-US" altLang="ko-KR" dirty="0" smtClean="0"/>
          </a:p>
          <a:p>
            <a:pPr lvl="2"/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IP </a:t>
            </a:r>
            <a:r>
              <a:rPr lang="ko-KR" altLang="en-US" dirty="0" smtClean="0"/>
              <a:t>주소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3962400"/>
            <a:ext cx="5955301" cy="129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1464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smtClean="0"/>
              <a:t>IP </a:t>
            </a:r>
            <a:r>
              <a:rPr lang="ko-KR" altLang="en-US" dirty="0" smtClean="0"/>
              <a:t>주소의 구성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네트워크 주소 </a:t>
            </a:r>
            <a:r>
              <a:rPr lang="en-US" altLang="ko-KR" dirty="0" smtClean="0"/>
              <a:t>+ </a:t>
            </a:r>
            <a:r>
              <a:rPr lang="ko-KR" altLang="en-US" dirty="0" smtClean="0"/>
              <a:t>호스트 주소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네트워크 주소</a:t>
            </a:r>
            <a:r>
              <a:rPr lang="en-US" altLang="ko-KR" dirty="0" smtClean="0"/>
              <a:t>: </a:t>
            </a:r>
            <a:r>
              <a:rPr lang="ko-KR" altLang="en-US" dirty="0" smtClean="0"/>
              <a:t>서브 네트워크를 식별하기 위해 사용</a:t>
            </a:r>
            <a:endParaRPr lang="en-US" altLang="ko-KR" dirty="0" smtClean="0"/>
          </a:p>
          <a:p>
            <a:pPr lvl="1"/>
            <a:r>
              <a:rPr lang="ko-KR" altLang="en-US" dirty="0"/>
              <a:t>호</a:t>
            </a:r>
            <a:r>
              <a:rPr lang="ko-KR" altLang="en-US" dirty="0" smtClean="0"/>
              <a:t>스트 주소</a:t>
            </a:r>
            <a:r>
              <a:rPr lang="en-US" altLang="ko-KR" dirty="0" smtClean="0"/>
              <a:t>: </a:t>
            </a:r>
            <a:r>
              <a:rPr lang="ko-KR" altLang="en-US" dirty="0" smtClean="0"/>
              <a:t>네트워크 내에서 호스트 식별을 위해 사용</a:t>
            </a:r>
            <a:endParaRPr lang="en-US" altLang="ko-KR" dirty="0" smtClean="0"/>
          </a:p>
          <a:p>
            <a:pPr marL="357187" lvl="1" indent="0">
              <a:buNone/>
            </a:pPr>
            <a:r>
              <a:rPr lang="en-US" altLang="ko-KR" dirty="0" smtClean="0"/>
              <a:t>                192.168.123.132</a:t>
            </a:r>
          </a:p>
          <a:p>
            <a:pPr marL="357187" lvl="1" indent="0">
              <a:buNone/>
            </a:pP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IP </a:t>
            </a:r>
            <a:r>
              <a:rPr lang="ko-KR" altLang="en-US" dirty="0" smtClean="0"/>
              <a:t>주소에서 네트워크 주소와 호스트 주소를 구분하기 위해 </a:t>
            </a:r>
            <a:r>
              <a:rPr lang="ko-KR" altLang="en-US" dirty="0" err="1" smtClean="0"/>
              <a:t>서브넷</a:t>
            </a:r>
            <a:r>
              <a:rPr lang="ko-KR" altLang="en-US" dirty="0" smtClean="0"/>
              <a:t> 마스크 사용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네트워크 주소로 사용되는 비트는 </a:t>
            </a:r>
            <a:r>
              <a:rPr lang="en-US" altLang="ko-KR" dirty="0" smtClean="0"/>
              <a:t>1, </a:t>
            </a:r>
            <a:r>
              <a:rPr lang="ko-KR" altLang="en-US" dirty="0" smtClean="0"/>
              <a:t>호스트 주소로 사용되는 부분은 </a:t>
            </a:r>
            <a:r>
              <a:rPr lang="en-US" altLang="ko-KR" dirty="0" smtClean="0"/>
              <a:t>0</a:t>
            </a:r>
            <a:r>
              <a:rPr lang="ko-KR" altLang="en-US" dirty="0" smtClean="0"/>
              <a:t>으로 표시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255.255.255.0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IP </a:t>
            </a:r>
            <a:r>
              <a:rPr lang="ko-KR" altLang="en-US" dirty="0"/>
              <a:t>주소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2173183" y="3200400"/>
            <a:ext cx="2398817" cy="781110"/>
            <a:chOff x="2133600" y="3657600"/>
            <a:chExt cx="2398817" cy="781110"/>
          </a:xfrm>
        </p:grpSpPr>
        <p:sp>
          <p:nvSpPr>
            <p:cNvPr id="4" name="직사각형 3"/>
            <p:cNvSpPr/>
            <p:nvPr/>
          </p:nvSpPr>
          <p:spPr>
            <a:xfrm>
              <a:off x="2133600" y="3657600"/>
              <a:ext cx="1676400" cy="3810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3886200" y="3657600"/>
              <a:ext cx="533400" cy="3810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286000" y="4038600"/>
              <a:ext cx="101983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solidFill>
                    <a:srgbClr val="0070C0"/>
                  </a:solidFill>
                  <a:latin typeface="HY얕은샘물M" panose="02030600000101010101" pitchFamily="18" charset="-127"/>
                  <a:ea typeface="HY얕은샘물M" panose="02030600000101010101" pitchFamily="18" charset="-127"/>
                </a:rPr>
                <a:t>네트워크 주소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733800" y="4038600"/>
              <a:ext cx="7986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solidFill>
                    <a:srgbClr val="0070C0"/>
                  </a:solidFill>
                  <a:latin typeface="HY얕은샘물M" panose="02030600000101010101" pitchFamily="18" charset="-127"/>
                  <a:ea typeface="HY얕은샘물M" panose="02030600000101010101" pitchFamily="18" charset="-127"/>
                </a:rPr>
                <a:t>호스트 주소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102982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smtClean="0"/>
              <a:t>IP </a:t>
            </a:r>
            <a:r>
              <a:rPr lang="ko-KR" altLang="en-US" dirty="0" smtClean="0"/>
              <a:t>주소 클래스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IP </a:t>
            </a:r>
            <a:r>
              <a:rPr lang="ko-KR" altLang="en-US" dirty="0" smtClean="0"/>
              <a:t>주소의 처음 </a:t>
            </a:r>
            <a:r>
              <a:rPr lang="en-US" altLang="ko-KR" dirty="0" smtClean="0"/>
              <a:t>5</a:t>
            </a:r>
            <a:r>
              <a:rPr lang="ko-KR" altLang="en-US" dirty="0" smtClean="0"/>
              <a:t>비트를 사용하여 구분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클래스 </a:t>
            </a:r>
            <a:r>
              <a:rPr lang="en-US" altLang="ko-KR" dirty="0" smtClean="0"/>
              <a:t>A: 10.52.36.11</a:t>
            </a:r>
          </a:p>
          <a:p>
            <a:pPr lvl="1"/>
            <a:r>
              <a:rPr lang="ko-KR" altLang="en-US" dirty="0" smtClean="0"/>
              <a:t>클래스 </a:t>
            </a:r>
            <a:r>
              <a:rPr lang="en-US" altLang="ko-KR" dirty="0" smtClean="0"/>
              <a:t>B: 172.1.52.63</a:t>
            </a:r>
          </a:p>
          <a:p>
            <a:pPr lvl="1"/>
            <a:r>
              <a:rPr lang="ko-KR" altLang="en-US" dirty="0" smtClean="0"/>
              <a:t>클래스</a:t>
            </a:r>
            <a:r>
              <a:rPr lang="en-US" altLang="ko-KR" dirty="0" smtClean="0"/>
              <a:t> C: 192.168.123.132</a:t>
            </a:r>
          </a:p>
          <a:p>
            <a:pPr lvl="1"/>
            <a:r>
              <a:rPr lang="ko-KR" altLang="en-US" dirty="0" smtClean="0"/>
              <a:t>클래스</a:t>
            </a:r>
            <a:r>
              <a:rPr lang="en-US" altLang="ko-KR" dirty="0" smtClean="0"/>
              <a:t> D: </a:t>
            </a:r>
            <a:r>
              <a:rPr lang="ko-KR" altLang="en-US" dirty="0" smtClean="0"/>
              <a:t>멀티캐스트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클래스 </a:t>
            </a:r>
            <a:r>
              <a:rPr lang="en-US" altLang="ko-KR" dirty="0" smtClean="0"/>
              <a:t>E: </a:t>
            </a:r>
            <a:r>
              <a:rPr lang="ko-KR" altLang="en-US" dirty="0" smtClean="0"/>
              <a:t>유보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IP </a:t>
            </a:r>
            <a:r>
              <a:rPr lang="ko-KR" altLang="en-US" dirty="0"/>
              <a:t>주소</a:t>
            </a:r>
          </a:p>
        </p:txBody>
      </p:sp>
      <p:pic>
        <p:nvPicPr>
          <p:cNvPr id="3073" name="_x404744208" descr="EMB0000371462a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442517"/>
            <a:ext cx="4403725" cy="3189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19804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 smtClean="0"/>
              <a:t>서브넷</a:t>
            </a:r>
            <a:r>
              <a:rPr lang="ko-KR" altLang="en-US" dirty="0" smtClean="0"/>
              <a:t> 구성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인터넷에서 데이터 전송은 서브 네트워크로 전달되고 다시 서브 네트워크 내에서 호스트에 전달되는 방식으로 이루어짐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따라서 해당 호스트가 서브 네트워크에 없으면 호스트를 찾지 않는다</a:t>
            </a:r>
            <a:r>
              <a:rPr lang="en-US" altLang="ko-KR" dirty="0"/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서브 네트워크를 작게 구성하면 효율적 사용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클래스 </a:t>
            </a:r>
            <a:r>
              <a:rPr lang="en-US" altLang="ko-KR" dirty="0" smtClean="0"/>
              <a:t>C </a:t>
            </a:r>
            <a:r>
              <a:rPr lang="ko-KR" altLang="en-US" dirty="0" smtClean="0"/>
              <a:t>주소에 </a:t>
            </a:r>
            <a:r>
              <a:rPr lang="en-US" altLang="ko-KR" dirty="0" smtClean="0"/>
              <a:t>254</a:t>
            </a:r>
            <a:r>
              <a:rPr lang="ko-KR" altLang="en-US" dirty="0" smtClean="0"/>
              <a:t>대의 컴퓨터를 연결할 수 있으나 실제는 더 작은 서브 네트워크로 나누어 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네트워크 주소 부분은 늘이고 호스트 주소 부분은 줄이기 위해 </a:t>
            </a:r>
            <a:r>
              <a:rPr lang="ko-KR" altLang="en-US" dirty="0" err="1" smtClean="0"/>
              <a:t>서브넷</a:t>
            </a:r>
            <a:r>
              <a:rPr lang="ko-KR" altLang="en-US" dirty="0" smtClean="0"/>
              <a:t> 마스크 사용</a:t>
            </a:r>
            <a:endParaRPr lang="en-US" altLang="ko-KR" dirty="0" smtClean="0"/>
          </a:p>
          <a:p>
            <a:pPr lvl="2"/>
            <a:r>
              <a:rPr lang="en-US" altLang="ko-KR" dirty="0"/>
              <a:t>1111111.11111111.1111111 .</a:t>
            </a:r>
            <a:r>
              <a:rPr lang="en-US" altLang="ko-KR" dirty="0" smtClean="0">
                <a:solidFill>
                  <a:srgbClr val="FF0000"/>
                </a:solidFill>
              </a:rPr>
              <a:t>11</a:t>
            </a:r>
            <a:r>
              <a:rPr lang="en-US" altLang="ko-KR" dirty="0" smtClean="0"/>
              <a:t>000000(255.255.255.192)</a:t>
            </a:r>
            <a:endParaRPr lang="en-US" altLang="ko-KR" dirty="0"/>
          </a:p>
          <a:p>
            <a:pPr lvl="2"/>
            <a:r>
              <a:rPr lang="ko-KR" altLang="en-US" dirty="0" smtClean="0"/>
              <a:t>클래스 </a:t>
            </a:r>
            <a:r>
              <a:rPr lang="en-US" altLang="ko-KR" dirty="0" smtClean="0"/>
              <a:t>C </a:t>
            </a:r>
            <a:r>
              <a:rPr lang="ko-KR" altLang="en-US" dirty="0" smtClean="0"/>
              <a:t>주소를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개의 </a:t>
            </a:r>
            <a:r>
              <a:rPr lang="ko-KR" altLang="en-US" dirty="0" err="1" smtClean="0"/>
              <a:t>서브넷으로</a:t>
            </a:r>
            <a:r>
              <a:rPr lang="ko-KR" altLang="en-US" dirty="0" smtClean="0"/>
              <a:t> 구성</a:t>
            </a:r>
            <a:endParaRPr lang="en-US" altLang="ko-KR" dirty="0" smtClean="0"/>
          </a:p>
          <a:p>
            <a:pPr lvl="2"/>
            <a:r>
              <a:rPr lang="en-US" altLang="ko-KR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192.168.123.0 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  <a:sym typeface="Wingdings" panose="05000000000000000000" pitchFamily="2" charset="2"/>
              </a:rPr>
              <a:t> </a:t>
            </a:r>
            <a:r>
              <a:rPr lang="en-US" altLang="ko-KR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192.168.123.1-62, 192.168.123.65-126, 192.168.123.129-190, 192.168.123.193-254</a:t>
            </a:r>
            <a:endParaRPr lang="en-US" altLang="ko-KR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2"/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IP </a:t>
            </a:r>
            <a:r>
              <a:rPr lang="ko-KR" altLang="en-US" dirty="0"/>
              <a:t>주소</a:t>
            </a:r>
          </a:p>
        </p:txBody>
      </p:sp>
    </p:spTree>
    <p:extLst>
      <p:ext uri="{BB962C8B-B14F-4D97-AF65-F5344CB8AC3E}">
        <p14:creationId xmlns:p14="http://schemas.microsoft.com/office/powerpoint/2010/main" val="26873041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ko-KR" altLang="en-US" dirty="0" smtClean="0"/>
              <a:t>컴퓨터 네트워크 구성요소</a:t>
            </a:r>
            <a:r>
              <a:rPr lang="en-US" altLang="ko-KR" dirty="0" smtClean="0"/>
              <a:t> </a:t>
            </a:r>
            <a:endParaRPr lang="ko-KR" altLang="ko-KR" dirty="0"/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 smtClean="0"/>
              <a:t>컴퓨터 네트워크</a:t>
            </a:r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2362200"/>
            <a:ext cx="5295507" cy="234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065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ko-KR" altLang="en-US" sz="2800" dirty="0" smtClean="0"/>
              <a:t>메시지</a:t>
            </a:r>
            <a:r>
              <a:rPr lang="en-US" altLang="ko-KR" sz="2800" dirty="0" smtClean="0"/>
              <a:t>(Message)</a:t>
            </a:r>
          </a:p>
          <a:p>
            <a:pPr marL="654050" lvl="1" indent="-457200">
              <a:buFont typeface="Wingdings" panose="05000000000000000000" pitchFamily="2" charset="2"/>
              <a:buChar char="§"/>
            </a:pPr>
            <a:r>
              <a:rPr lang="ko-KR" altLang="en-US" sz="2600" dirty="0" smtClean="0"/>
              <a:t>패킷으로 전송되는 </a:t>
            </a:r>
            <a:r>
              <a:rPr lang="ko-KR" altLang="en-US" sz="2600" dirty="0"/>
              <a:t>정보</a:t>
            </a:r>
            <a:endParaRPr lang="en-US" altLang="ko-KR" sz="2600" dirty="0"/>
          </a:p>
          <a:p>
            <a:pPr marL="654050" lvl="1" indent="-457200">
              <a:buFont typeface="Wingdings" panose="05000000000000000000" pitchFamily="2" charset="2"/>
              <a:buChar char="§"/>
            </a:pPr>
            <a:r>
              <a:rPr lang="ko-KR" altLang="en-US" sz="2600" dirty="0"/>
              <a:t>정보</a:t>
            </a:r>
            <a:r>
              <a:rPr lang="en-US" altLang="ko-KR" sz="2600" dirty="0"/>
              <a:t>: </a:t>
            </a:r>
            <a:r>
              <a:rPr lang="ko-KR" altLang="en-US" sz="2600" dirty="0"/>
              <a:t>문자</a:t>
            </a:r>
            <a:r>
              <a:rPr lang="en-US" altLang="ko-KR" sz="2600" dirty="0"/>
              <a:t>, </a:t>
            </a:r>
            <a:r>
              <a:rPr lang="ko-KR" altLang="en-US" sz="2600" dirty="0"/>
              <a:t>숫자</a:t>
            </a:r>
            <a:r>
              <a:rPr lang="en-US" altLang="ko-KR" sz="2600" dirty="0"/>
              <a:t>, </a:t>
            </a:r>
            <a:r>
              <a:rPr lang="ko-KR" altLang="en-US" sz="2600" dirty="0"/>
              <a:t>소리</a:t>
            </a:r>
            <a:r>
              <a:rPr lang="en-US" altLang="ko-KR" sz="2600" dirty="0"/>
              <a:t>, </a:t>
            </a:r>
            <a:r>
              <a:rPr lang="ko-KR" altLang="en-US" sz="2600" dirty="0"/>
              <a:t>영상</a:t>
            </a:r>
            <a:r>
              <a:rPr lang="en-US" altLang="ko-KR" sz="2600" dirty="0"/>
              <a:t>, </a:t>
            </a:r>
            <a:r>
              <a:rPr lang="ko-KR" altLang="en-US" sz="2600" dirty="0"/>
              <a:t>그림 또는 멀티미디어 </a:t>
            </a:r>
            <a:r>
              <a:rPr lang="ko-KR" altLang="en-US" sz="2600" dirty="0" smtClean="0"/>
              <a:t>데이터</a:t>
            </a:r>
            <a:endParaRPr lang="en-US" altLang="ko-KR" sz="2600" dirty="0" smtClean="0"/>
          </a:p>
          <a:p>
            <a:pPr marL="654050" lvl="1" indent="-457200">
              <a:buFont typeface="Wingdings" panose="05000000000000000000" pitchFamily="2" charset="2"/>
              <a:buChar char="§"/>
            </a:pPr>
            <a:endParaRPr lang="en-US" altLang="ko-KR" sz="2600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sz="2800" dirty="0" smtClean="0"/>
              <a:t>송신자</a:t>
            </a:r>
            <a:r>
              <a:rPr lang="en-US" altLang="ko-KR" sz="2800" dirty="0" smtClean="0"/>
              <a:t>(Sender)</a:t>
            </a:r>
          </a:p>
          <a:p>
            <a:pPr marL="654050" lvl="1" indent="-457200">
              <a:buFont typeface="Wingdings" panose="05000000000000000000" pitchFamily="2" charset="2"/>
              <a:buChar char="§"/>
            </a:pPr>
            <a:r>
              <a:rPr lang="ko-KR" altLang="en-US" sz="2600" dirty="0" smtClean="0"/>
              <a:t>메시지를 보내는 장치</a:t>
            </a:r>
            <a:endParaRPr lang="en-US" altLang="ko-KR" sz="2600" dirty="0" smtClean="0"/>
          </a:p>
          <a:p>
            <a:pPr marL="654050" lvl="1" indent="-457200">
              <a:buFont typeface="Wingdings" panose="05000000000000000000" pitchFamily="2" charset="2"/>
              <a:buChar char="§"/>
            </a:pPr>
            <a:endParaRPr lang="en-US" altLang="ko-KR" sz="2600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sz="2800" dirty="0" smtClean="0"/>
              <a:t>수신자</a:t>
            </a:r>
            <a:r>
              <a:rPr lang="en-US" altLang="ko-KR" sz="2800" dirty="0" smtClean="0"/>
              <a:t>(Receiver)</a:t>
            </a:r>
          </a:p>
          <a:p>
            <a:pPr marL="711200" lvl="1" indent="-514350">
              <a:buFont typeface="Wingdings" panose="05000000000000000000" pitchFamily="2" charset="2"/>
              <a:buChar char="§"/>
            </a:pPr>
            <a:r>
              <a:rPr lang="ko-KR" altLang="en-US" sz="2600" dirty="0" smtClean="0"/>
              <a:t>메시지를 받는 장치</a:t>
            </a:r>
            <a:endParaRPr lang="en-US" altLang="ko-KR" sz="2600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컴퓨터 네트워크 구성 요소</a:t>
            </a:r>
            <a:endParaRPr lang="ko-KR" altLang="en-US" dirty="0"/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8994444"/>
              </p:ext>
            </p:extLst>
          </p:nvPr>
        </p:nvGraphicFramePr>
        <p:xfrm>
          <a:off x="4724400" y="1447800"/>
          <a:ext cx="4009292" cy="443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" r:id="rId3" imgW="3562443" imgH="393635" progId="">
                  <p:embed/>
                </p:oleObj>
              </mc:Choice>
              <mc:Fallback>
                <p:oleObj r:id="rId3" imgW="3562443" imgH="393635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24400" y="1447800"/>
                        <a:ext cx="4009292" cy="4430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05799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457200" indent="-457200">
              <a:spcBef>
                <a:spcPts val="600"/>
              </a:spcBef>
              <a:buFont typeface="+mj-lt"/>
              <a:buAutoNum type="arabicPeriod" startAt="4"/>
            </a:pPr>
            <a:r>
              <a:rPr lang="ko-KR" altLang="en-US" sz="2800" dirty="0" smtClean="0"/>
              <a:t>전송매체</a:t>
            </a:r>
            <a:r>
              <a:rPr lang="en-US" altLang="ko-KR" sz="2800" dirty="0" smtClean="0"/>
              <a:t>(Medium)</a:t>
            </a:r>
          </a:p>
          <a:p>
            <a:pPr lvl="1" eaLnBrk="1" hangingPunct="1">
              <a:lnSpc>
                <a:spcPct val="100000"/>
              </a:lnSpc>
              <a:spcBef>
                <a:spcPts val="600"/>
              </a:spcBef>
            </a:pPr>
            <a:r>
              <a:rPr lang="ko-KR" altLang="en-US" sz="2800" b="1" dirty="0"/>
              <a:t>송신자에서 수신자까지 메시지를 전달하는 물리적인 </a:t>
            </a:r>
            <a:r>
              <a:rPr lang="ko-KR" altLang="en-US" sz="2800" b="1" dirty="0" smtClean="0"/>
              <a:t>경로</a:t>
            </a:r>
            <a:endParaRPr lang="en-US" altLang="ko-KR" sz="2800" b="1" dirty="0" smtClean="0"/>
          </a:p>
          <a:p>
            <a:pPr lvl="1" eaLnBrk="1" hangingPunct="1">
              <a:lnSpc>
                <a:spcPct val="100000"/>
              </a:lnSpc>
              <a:spcBef>
                <a:spcPts val="600"/>
              </a:spcBef>
            </a:pPr>
            <a:r>
              <a:rPr lang="ko-KR" altLang="en-US" sz="2800" b="1" dirty="0" err="1" smtClean="0"/>
              <a:t>꼬임선</a:t>
            </a:r>
            <a:r>
              <a:rPr lang="en-US" altLang="ko-KR" sz="2800" b="1" dirty="0"/>
              <a:t>(twisted pair wire), </a:t>
            </a:r>
            <a:r>
              <a:rPr lang="ko-KR" altLang="en-US" sz="2800" b="1" dirty="0" err="1"/>
              <a:t>동축선</a:t>
            </a:r>
            <a:r>
              <a:rPr lang="en-US" altLang="ko-KR" sz="2800" b="1" dirty="0"/>
              <a:t>(coaxial cable), </a:t>
            </a:r>
          </a:p>
          <a:p>
            <a:pPr lvl="1" eaLnBrk="1" hangingPunct="1">
              <a:lnSpc>
                <a:spcPct val="100000"/>
              </a:lnSpc>
              <a:spcBef>
                <a:spcPts val="600"/>
              </a:spcBef>
              <a:buFont typeface="굴림" panose="020B0600000101010101" pitchFamily="50" charset="-127"/>
              <a:buNone/>
            </a:pPr>
            <a:r>
              <a:rPr lang="en-US" altLang="ko-KR" sz="2800" b="1" dirty="0"/>
              <a:t>	</a:t>
            </a:r>
            <a:r>
              <a:rPr lang="ko-KR" altLang="en-US" sz="2800" b="1" dirty="0"/>
              <a:t>광케이블</a:t>
            </a:r>
            <a:r>
              <a:rPr lang="en-US" altLang="ko-KR" sz="2800" b="1" dirty="0"/>
              <a:t>(fiber-optic cable), </a:t>
            </a:r>
            <a:r>
              <a:rPr lang="ko-KR" altLang="en-US" sz="2800" b="1" dirty="0"/>
              <a:t>레이저 또는 </a:t>
            </a:r>
            <a:r>
              <a:rPr lang="ko-KR" altLang="en-US" sz="2800" b="1" dirty="0" err="1" smtClean="0"/>
              <a:t>무선파</a:t>
            </a:r>
            <a:endParaRPr lang="en-US" altLang="ko-KR" sz="2800" b="1" dirty="0" smtClean="0"/>
          </a:p>
          <a:p>
            <a:pPr lvl="1" eaLnBrk="1" hangingPunct="1">
              <a:lnSpc>
                <a:spcPct val="100000"/>
              </a:lnSpc>
              <a:spcBef>
                <a:spcPts val="600"/>
              </a:spcBef>
              <a:buFont typeface="굴림" panose="020B0600000101010101" pitchFamily="50" charset="-127"/>
              <a:buNone/>
            </a:pPr>
            <a:endParaRPr lang="en-US" altLang="ko-KR" sz="2800" dirty="0" smtClean="0"/>
          </a:p>
          <a:p>
            <a:pPr marL="674687" indent="-514350" eaLnBrk="1" hangingPunct="1">
              <a:spcBef>
                <a:spcPts val="600"/>
              </a:spcBef>
              <a:buFont typeface="+mj-lt"/>
              <a:buAutoNum type="arabicPeriod" startAt="4"/>
            </a:pPr>
            <a:r>
              <a:rPr lang="ko-KR" altLang="en-US" sz="3000" dirty="0" smtClean="0"/>
              <a:t>프로토콜</a:t>
            </a:r>
            <a:r>
              <a:rPr lang="en-US" altLang="ko-KR" sz="3000" dirty="0" smtClean="0"/>
              <a:t>(Protocol)</a:t>
            </a:r>
          </a:p>
          <a:p>
            <a:pPr lvl="1" eaLnBrk="1" hangingPunct="1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ko-KR" altLang="en-US" sz="2800" b="1" dirty="0"/>
              <a:t>데이터 통신 수행 규칙들의 집합</a:t>
            </a:r>
            <a:r>
              <a:rPr lang="en-US" altLang="ko-KR" sz="2800" b="1" dirty="0"/>
              <a:t>(</a:t>
            </a:r>
            <a:r>
              <a:rPr lang="ko-KR" altLang="en-US" sz="2800" b="1" dirty="0"/>
              <a:t>상호 합의</a:t>
            </a:r>
            <a:r>
              <a:rPr lang="en-US" altLang="ko-KR" sz="2800" b="1" dirty="0" smtClean="0"/>
              <a:t>)</a:t>
            </a:r>
          </a:p>
          <a:p>
            <a:pPr lvl="2" eaLnBrk="1" hangingPunct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ko-KR" altLang="en-US" sz="2600" b="1" dirty="0" smtClean="0"/>
              <a:t>구문</a:t>
            </a:r>
            <a:r>
              <a:rPr lang="en-US" altLang="ko-KR" sz="2600" b="1" dirty="0" smtClean="0"/>
              <a:t>(Syntax): </a:t>
            </a:r>
            <a:r>
              <a:rPr lang="ko-KR" altLang="en-US" sz="2600" b="1" dirty="0" smtClean="0"/>
              <a:t>무엇을 전송할 것인가</a:t>
            </a:r>
            <a:r>
              <a:rPr lang="en-US" altLang="ko-KR" sz="2600" b="1" dirty="0" smtClean="0"/>
              <a:t>?</a:t>
            </a:r>
          </a:p>
          <a:p>
            <a:pPr lvl="2" eaLnBrk="1" hangingPunct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ko-KR" altLang="en-US" sz="2600" b="1" dirty="0" smtClean="0"/>
              <a:t>의미</a:t>
            </a:r>
            <a:r>
              <a:rPr lang="en-US" altLang="ko-KR" sz="2600" b="1" dirty="0" smtClean="0"/>
              <a:t>(Semantics): </a:t>
            </a:r>
            <a:r>
              <a:rPr lang="ko-KR" altLang="en-US" sz="2600" b="1" dirty="0" smtClean="0"/>
              <a:t>어떻게 동작할 것인가</a:t>
            </a:r>
            <a:r>
              <a:rPr lang="en-US" altLang="ko-KR" sz="2600" b="1" dirty="0" smtClean="0"/>
              <a:t>?</a:t>
            </a:r>
          </a:p>
          <a:p>
            <a:pPr lvl="2" eaLnBrk="1" hangingPunct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ko-KR" altLang="en-US" sz="2600" b="1" dirty="0" smtClean="0"/>
              <a:t>타이밍</a:t>
            </a:r>
            <a:r>
              <a:rPr lang="en-US" altLang="ko-KR" sz="2600" b="1" dirty="0" smtClean="0"/>
              <a:t>(Timing): </a:t>
            </a:r>
            <a:r>
              <a:rPr lang="ko-KR" altLang="en-US" sz="2600" b="1" dirty="0" smtClean="0"/>
              <a:t>언제 전송할 것인가</a:t>
            </a:r>
            <a:r>
              <a:rPr lang="en-US" altLang="ko-KR" sz="2600" b="1" dirty="0" smtClean="0"/>
              <a:t>?</a:t>
            </a:r>
            <a:endParaRPr lang="ko-KR" altLang="en-US" sz="2600" b="1" dirty="0"/>
          </a:p>
          <a:p>
            <a:pPr marL="871537" lvl="1" indent="-514350" eaLnBrk="1" hangingPunct="1">
              <a:lnSpc>
                <a:spcPct val="100000"/>
              </a:lnSpc>
              <a:spcBef>
                <a:spcPts val="600"/>
              </a:spcBef>
              <a:buFont typeface="+mj-lt"/>
              <a:buAutoNum type="arabicPeriod" startAt="4"/>
            </a:pPr>
            <a:endParaRPr lang="en-US" altLang="ko-KR" sz="2800" dirty="0"/>
          </a:p>
          <a:p>
            <a:pPr marL="654050" lvl="1" indent="-4572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ko-KR" altLang="en-US" sz="26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컴퓨터 네트워크 구성 요소</a:t>
            </a:r>
          </a:p>
        </p:txBody>
      </p:sp>
    </p:spTree>
    <p:extLst>
      <p:ext uri="{BB962C8B-B14F-4D97-AF65-F5344CB8AC3E}">
        <p14:creationId xmlns:p14="http://schemas.microsoft.com/office/powerpoint/2010/main" val="1150280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기능에 따라 계층 구조를 가진다</a:t>
            </a:r>
            <a:r>
              <a:rPr lang="en-US" altLang="ko-KR" dirty="0" smtClean="0"/>
              <a:t>: </a:t>
            </a:r>
            <a:r>
              <a:rPr lang="ko-KR" altLang="en-US" dirty="0" smtClean="0"/>
              <a:t>유지 관리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수정 용이</a:t>
            </a:r>
            <a:endParaRPr lang="en-US" altLang="ko-KR" dirty="0" smtClean="0"/>
          </a:p>
          <a:p>
            <a:r>
              <a:rPr lang="ko-KR" altLang="en-US" dirty="0" smtClean="0"/>
              <a:t>프로토콜의 계층 구조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(N)</a:t>
            </a:r>
            <a:r>
              <a:rPr lang="ko-KR" altLang="en-US" dirty="0" smtClean="0"/>
              <a:t>계층은 </a:t>
            </a:r>
            <a:r>
              <a:rPr lang="en-US" altLang="ko-KR" dirty="0" smtClean="0"/>
              <a:t>(N-1) </a:t>
            </a:r>
            <a:r>
              <a:rPr lang="ko-KR" altLang="en-US" dirty="0" smtClean="0"/>
              <a:t>계층의 서비스를 받아 </a:t>
            </a:r>
            <a:r>
              <a:rPr lang="en-US" altLang="ko-KR" dirty="0" smtClean="0"/>
              <a:t>(N+1) </a:t>
            </a:r>
            <a:r>
              <a:rPr lang="ko-KR" altLang="en-US" dirty="0" smtClean="0"/>
              <a:t>계층에게 서비스를 제공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프로토콜</a:t>
            </a:r>
            <a:r>
              <a:rPr lang="en-US" altLang="ko-KR" dirty="0" smtClean="0"/>
              <a:t>(Protocol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구조</a:t>
            </a:r>
            <a:endParaRPr lang="ko-KR" altLang="en-US" dirty="0"/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608911"/>
              </p:ext>
            </p:extLst>
          </p:nvPr>
        </p:nvGraphicFramePr>
        <p:xfrm>
          <a:off x="838200" y="3276600"/>
          <a:ext cx="7105015" cy="212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r:id="rId3" imgW="5531005" imgH="1651168" progId="">
                  <p:embed/>
                </p:oleObj>
              </mc:Choice>
              <mc:Fallback>
                <p:oleObj r:id="rId3" imgW="5531005" imgH="1651168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8200" y="3276600"/>
                        <a:ext cx="7105015" cy="2120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53841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sz="2800" dirty="0" smtClean="0"/>
              <a:t>네트워크 모델</a:t>
            </a:r>
            <a:endParaRPr lang="en-US" altLang="ko-KR" sz="2800" dirty="0" smtClean="0"/>
          </a:p>
          <a:p>
            <a:pPr lvl="1">
              <a:lnSpc>
                <a:spcPct val="100000"/>
              </a:lnSpc>
            </a:pPr>
            <a:r>
              <a:rPr lang="ko-KR" altLang="en-US" sz="2600" dirty="0" smtClean="0"/>
              <a:t>네트워크이 어떤 계층으로 구성되고 각 계층의 역할은 무엇이며 각 계층 사이의 교류는 어떻게 이루어지는지 설명</a:t>
            </a:r>
            <a:endParaRPr lang="en-US" altLang="ko-KR" sz="2600" dirty="0" smtClean="0"/>
          </a:p>
          <a:p>
            <a:pPr lvl="1">
              <a:lnSpc>
                <a:spcPct val="100000"/>
              </a:lnSpc>
            </a:pPr>
            <a:r>
              <a:rPr lang="ko-KR" altLang="en-US" sz="2600" dirty="0" smtClean="0"/>
              <a:t>네트워크 모델은 프로토콜로 정의됨</a:t>
            </a:r>
            <a:endParaRPr lang="en-US" altLang="ko-KR" sz="2600" dirty="0" smtClean="0"/>
          </a:p>
          <a:p>
            <a:pPr lvl="1">
              <a:lnSpc>
                <a:spcPct val="100000"/>
              </a:lnSpc>
            </a:pPr>
            <a:r>
              <a:rPr lang="ko-KR" altLang="en-US" sz="2600" dirty="0" smtClean="0"/>
              <a:t>대표적인 표준 </a:t>
            </a:r>
            <a:r>
              <a:rPr lang="ko-KR" altLang="en-US" sz="2600" dirty="0" smtClean="0"/>
              <a:t>네트워크 모델</a:t>
            </a:r>
            <a:endParaRPr lang="en-US" altLang="ko-KR" sz="2600" dirty="0" smtClean="0"/>
          </a:p>
          <a:p>
            <a:pPr marL="1084262" lvl="2" indent="-457200">
              <a:buFont typeface="+mj-ea"/>
              <a:buAutoNum type="circleNumDbPlain"/>
            </a:pPr>
            <a:r>
              <a:rPr lang="en-US" altLang="ko-KR" sz="2600" dirty="0" smtClean="0"/>
              <a:t>OSI 7</a:t>
            </a:r>
            <a:r>
              <a:rPr lang="ko-KR" altLang="en-US" sz="2600" dirty="0" smtClean="0"/>
              <a:t>계층 참조 모델</a:t>
            </a:r>
            <a:endParaRPr lang="en-US" altLang="ko-KR" sz="2600" dirty="0" smtClean="0"/>
          </a:p>
          <a:p>
            <a:pPr marL="1084262" lvl="2" indent="-457200">
              <a:buFont typeface="+mj-ea"/>
              <a:buAutoNum type="circleNumDbPlain"/>
            </a:pPr>
            <a:r>
              <a:rPr lang="en-US" altLang="ko-KR" sz="2600" dirty="0" smtClean="0"/>
              <a:t>TCP/IP </a:t>
            </a:r>
            <a:r>
              <a:rPr lang="ko-KR" altLang="en-US" sz="2600" dirty="0" smtClean="0"/>
              <a:t>프로토콜</a:t>
            </a:r>
            <a:endParaRPr lang="ko-KR" altLang="en-US" sz="2600" dirty="0"/>
          </a:p>
          <a:p>
            <a:pPr lvl="1"/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컴퓨터 네트워크</a:t>
            </a:r>
          </a:p>
        </p:txBody>
      </p:sp>
    </p:spTree>
    <p:extLst>
      <p:ext uri="{BB962C8B-B14F-4D97-AF65-F5344CB8AC3E}">
        <p14:creationId xmlns:p14="http://schemas.microsoft.com/office/powerpoint/2010/main" val="2898431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altLang="ko-KR" sz="2800"/>
              <a:t>OSI 7</a:t>
            </a:r>
            <a:r>
              <a:rPr lang="ko-KR" altLang="en-US" sz="2800"/>
              <a:t>계층 참조모델</a:t>
            </a:r>
            <a:endParaRPr lang="ko-KR" altLang="en-US" sz="2800"/>
          </a:p>
          <a:p>
            <a:pPr lvl="1">
              <a:lnSpc>
                <a:spcPct val="100000"/>
              </a:lnSpc>
              <a:defRPr/>
            </a:pPr>
            <a:r>
              <a:rPr lang="ko-KR" altLang="en-US" sz="2000"/>
              <a:t>국제표준화기구</a:t>
            </a:r>
            <a:r>
              <a:rPr lang="en-US" altLang="ko-KR" sz="2000"/>
              <a:t>(ISO)</a:t>
            </a:r>
            <a:r>
              <a:rPr lang="ko-KR" altLang="en-US" sz="2000"/>
              <a:t>에서 제정</a:t>
            </a:r>
            <a:r>
              <a:rPr lang="en-US" altLang="ko-KR" sz="2000"/>
              <a:t>. </a:t>
            </a:r>
            <a:r>
              <a:rPr lang="ko-KR" altLang="en-US" sz="2000"/>
              <a:t>기능에 따라 </a:t>
            </a:r>
            <a:r>
              <a:rPr lang="en-US" altLang="ko-KR" sz="2000"/>
              <a:t>7</a:t>
            </a:r>
            <a:r>
              <a:rPr lang="ko-KR" altLang="en-US" sz="2000"/>
              <a:t>계층으로 구성</a:t>
            </a:r>
            <a:endParaRPr lang="ko-KR" altLang="en-US" sz="2000"/>
          </a:p>
          <a:p>
            <a:pPr lvl="1">
              <a:lnSpc>
                <a:spcPct val="100000"/>
              </a:lnSpc>
              <a:defRPr/>
            </a:pPr>
            <a:r>
              <a:rPr lang="ko-KR" altLang="en-US" sz="2000"/>
              <a:t>개방형 모델</a:t>
            </a:r>
            <a:endParaRPr lang="en-US" altLang="ko-KR" sz="2000"/>
          </a:p>
        </p:txBody>
      </p:sp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OSI 7</a:t>
            </a:r>
            <a:r>
              <a:rPr lang="ko-KR" altLang="en-US"/>
              <a:t>계층 참조모델</a:t>
            </a:r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800100" y="2509156"/>
          <a:ext cx="8115300" cy="4196444"/>
        </p:xfrm>
        <a:graphic>
          <a:graphicData uri="http://schemas.openxmlformats.org/drawingml/2006/table">
            <a:tbl>
              <a:tblGrid>
                <a:gridCol w="1766728"/>
                <a:gridCol w="6348572"/>
              </a:tblGrid>
              <a:tr h="553019"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계층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1440" marR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기능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1440" marR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20489"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600" kern="0" spc="0">
                          <a:solidFill>
                            <a:schemeClr val="dk2"/>
                          </a:solidFill>
                          <a:effectLst>
                            <a:outerShdw blurRad="76200" dist="76200" dir="2700000" algn="ctr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  <a:latin typeface="맑은 고딕"/>
                          <a:ea typeface="맑은 고딕"/>
                        </a:rPr>
                        <a:t>응용계층</a:t>
                      </a:r>
                      <a:endParaRPr lang="ko-KR" altLang="en-US" sz="1600" kern="0" spc="0">
                        <a:solidFill>
                          <a:schemeClr val="dk2"/>
                        </a:solidFill>
                        <a:effectLst>
                          <a:outerShdw blurRad="76200" dist="76200" dir="2700000" algn="ctr" rotWithShape="0">
                            <a:srgbClr val="000000">
                              <a:alpha val="50000"/>
                            </a:srgbClr>
                          </a:outerShdw>
                        </a:effectLst>
                        <a:latin typeface="맑은 고딕"/>
                      </a:endParaRPr>
                    </a:p>
                  </a:txBody>
                  <a:tcPr marL="91440" marR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l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600" kern="0" spc="0">
                          <a:solidFill>
                            <a:schemeClr val="dk2"/>
                          </a:solidFill>
                          <a:effectLst>
                            <a:outerShdw blurRad="76200" dist="76200" dir="2700000" algn="ctr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  <a:latin typeface="맑은 고딕"/>
                          <a:ea typeface="맑은 고딕"/>
                        </a:rPr>
                        <a:t>WWW, FTP, Telnet</a:t>
                      </a:r>
                      <a:r>
                        <a:rPr lang="ko-KR" altLang="en-US" sz="1600" kern="0" spc="0">
                          <a:solidFill>
                            <a:schemeClr val="dk2"/>
                          </a:solidFill>
                          <a:effectLst>
                            <a:outerShdw blurRad="76200" dist="76200" dir="2700000" algn="ctr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  <a:latin typeface="맑은 고딕"/>
                          <a:ea typeface="맑은 고딕"/>
                        </a:rPr>
                        <a:t>과 같은 응용 프로그램 </a:t>
                      </a:r>
                      <a:r>
                        <a:rPr lang="en-US" altLang="ko-KR" sz="1600" kern="0" spc="0">
                          <a:solidFill>
                            <a:schemeClr val="dk2"/>
                          </a:solidFill>
                          <a:effectLst>
                            <a:outerShdw blurRad="76200" dist="76200" dir="2700000" algn="ctr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  <a:latin typeface="맑은 고딕"/>
                          <a:ea typeface="맑은 고딕"/>
                        </a:rPr>
                        <a:t>(set)</a:t>
                      </a:r>
                      <a:endParaRPr lang="en-US" altLang="ko-KR" sz="1600" kern="0" spc="0">
                        <a:solidFill>
                          <a:schemeClr val="dk2"/>
                        </a:solidFill>
                        <a:effectLst>
                          <a:outerShdw blurRad="76200" dist="76200" dir="2700000" algn="ctr" rotWithShape="0">
                            <a:srgbClr val="000000">
                              <a:alpha val="50000"/>
                            </a:srgbClr>
                          </a:outerShdw>
                        </a:effectLst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20489"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600" kern="0" spc="0">
                          <a:solidFill>
                            <a:schemeClr val="dk2"/>
                          </a:solidFill>
                          <a:effectLst>
                            <a:outerShdw blurRad="76200" dist="76200" dir="2700000" algn="ctr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  <a:latin typeface="맑은 고딕"/>
                          <a:ea typeface="맑은 고딕"/>
                        </a:rPr>
                        <a:t>표현계층</a:t>
                      </a:r>
                      <a:endParaRPr lang="ko-KR" altLang="en-US" sz="1600" kern="0" spc="0">
                        <a:solidFill>
                          <a:schemeClr val="dk2"/>
                        </a:solidFill>
                        <a:effectLst>
                          <a:outerShdw blurRad="76200" dist="76200" dir="2700000" algn="ctr" rotWithShape="0">
                            <a:srgbClr val="000000">
                              <a:alpha val="50000"/>
                            </a:srgbClr>
                          </a:outerShdw>
                        </a:effectLst>
                        <a:latin typeface="맑은 고딕"/>
                      </a:endParaRPr>
                    </a:p>
                  </a:txBody>
                  <a:tcPr marL="91440" marR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l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600" kern="0" spc="0">
                          <a:solidFill>
                            <a:schemeClr val="dk2"/>
                          </a:solidFill>
                          <a:effectLst>
                            <a:outerShdw blurRad="76200" dist="76200" dir="2700000" algn="ctr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  <a:latin typeface="맑은 고딕"/>
                          <a:ea typeface="맑은 고딕"/>
                        </a:rPr>
                        <a:t>데이터의 압축과 암호화 기능 수행</a:t>
                      </a:r>
                      <a:r>
                        <a:rPr lang="en-US" altLang="ko-KR" sz="1600" kern="0" spc="0">
                          <a:solidFill>
                            <a:schemeClr val="dk2"/>
                          </a:solidFill>
                          <a:effectLst>
                            <a:outerShdw blurRad="76200" dist="76200" dir="2700000" algn="ctr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  <a:latin typeface="맑은 고딕"/>
                          <a:ea typeface="맑은 고딕"/>
                        </a:rPr>
                        <a:t> (set)</a:t>
                      </a:r>
                      <a:endParaRPr lang="en-US" altLang="ko-KR" sz="1600" kern="0" spc="0">
                        <a:solidFill>
                          <a:schemeClr val="dk2"/>
                        </a:solidFill>
                        <a:effectLst>
                          <a:outerShdw blurRad="76200" dist="76200" dir="2700000" algn="ctr" rotWithShape="0">
                            <a:srgbClr val="000000">
                              <a:alpha val="50000"/>
                            </a:srgbClr>
                          </a:outerShdw>
                        </a:effectLst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20489"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600" kern="0" spc="0">
                          <a:solidFill>
                            <a:schemeClr val="dk2"/>
                          </a:solidFill>
                          <a:effectLst>
                            <a:outerShdw blurRad="76200" dist="76200" dir="2700000" algn="ctr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  <a:latin typeface="맑은 고딕"/>
                          <a:ea typeface="맑은 고딕"/>
                        </a:rPr>
                        <a:t>세션계층</a:t>
                      </a:r>
                      <a:endParaRPr lang="ko-KR" altLang="en-US" sz="1600" kern="0" spc="0">
                        <a:solidFill>
                          <a:schemeClr val="dk2"/>
                        </a:solidFill>
                        <a:effectLst>
                          <a:outerShdw blurRad="76200" dist="76200" dir="2700000" algn="ctr" rotWithShape="0">
                            <a:srgbClr val="000000">
                              <a:alpha val="50000"/>
                            </a:srgbClr>
                          </a:outerShdw>
                        </a:effectLst>
                        <a:latin typeface="맑은 고딕"/>
                      </a:endParaRPr>
                    </a:p>
                  </a:txBody>
                  <a:tcPr marL="91440" marR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l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600" kern="0" spc="0">
                          <a:solidFill>
                            <a:schemeClr val="dk2"/>
                          </a:solidFill>
                          <a:effectLst>
                            <a:outerShdw blurRad="76200" dist="76200" dir="2700000" algn="ctr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  <a:latin typeface="맑은 고딕"/>
                          <a:ea typeface="맑은 고딕"/>
                        </a:rPr>
                        <a:t>네트워크 연결 성립</a:t>
                      </a:r>
                      <a:r>
                        <a:rPr lang="en-US" altLang="ko-KR" sz="1600" kern="0" spc="0">
                          <a:solidFill>
                            <a:schemeClr val="dk2"/>
                          </a:solidFill>
                          <a:effectLst>
                            <a:outerShdw blurRad="76200" dist="76200" dir="2700000" algn="ctr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1600" kern="0" spc="0">
                          <a:solidFill>
                            <a:schemeClr val="dk2"/>
                          </a:solidFill>
                          <a:effectLst>
                            <a:outerShdw blurRad="76200" dist="76200" dir="2700000" algn="ctr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  <a:latin typeface="맑은 고딕"/>
                          <a:ea typeface="맑은 고딕"/>
                        </a:rPr>
                        <a:t>제어</a:t>
                      </a:r>
                      <a:r>
                        <a:rPr lang="en-US" altLang="ko-KR" sz="1600" kern="0" spc="0">
                          <a:solidFill>
                            <a:schemeClr val="dk2"/>
                          </a:solidFill>
                          <a:effectLst>
                            <a:outerShdw blurRad="76200" dist="76200" dir="2700000" algn="ctr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1600" kern="0" spc="0">
                          <a:solidFill>
                            <a:schemeClr val="dk2"/>
                          </a:solidFill>
                          <a:effectLst>
                            <a:outerShdw blurRad="76200" dist="76200" dir="2700000" algn="ctr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  <a:latin typeface="맑은 고딕"/>
                          <a:ea typeface="맑은 고딕"/>
                        </a:rPr>
                        <a:t>관리</a:t>
                      </a:r>
                      <a:r>
                        <a:rPr lang="en-US" altLang="ko-KR" sz="1600" kern="0" spc="0">
                          <a:solidFill>
                            <a:schemeClr val="dk2"/>
                          </a:solidFill>
                          <a:effectLst>
                            <a:outerShdw blurRad="76200" dist="76200" dir="2700000" algn="ctr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1600" kern="0" spc="0">
                          <a:solidFill>
                            <a:schemeClr val="dk2"/>
                          </a:solidFill>
                          <a:effectLst>
                            <a:outerShdw blurRad="76200" dist="76200" dir="2700000" algn="ctr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  <a:latin typeface="맑은 고딕"/>
                          <a:ea typeface="맑은 고딕"/>
                        </a:rPr>
                        <a:t>종료 등을 대화 단위로 수행</a:t>
                      </a:r>
                      <a:r>
                        <a:rPr lang="en-US" altLang="ko-KR" sz="1600" kern="0" spc="0">
                          <a:solidFill>
                            <a:schemeClr val="dk2"/>
                          </a:solidFill>
                          <a:effectLst>
                            <a:outerShdw blurRad="76200" dist="76200" dir="2700000" algn="ctr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  <a:latin typeface="맑은 고딕"/>
                          <a:ea typeface="맑은 고딕"/>
                        </a:rPr>
                        <a:t> (set)</a:t>
                      </a:r>
                      <a:endParaRPr lang="en-US" altLang="ko-KR" sz="1600" kern="0" spc="0">
                        <a:solidFill>
                          <a:schemeClr val="dk2"/>
                        </a:solidFill>
                        <a:effectLst>
                          <a:outerShdw blurRad="76200" dist="76200" dir="2700000" algn="ctr" rotWithShape="0">
                            <a:srgbClr val="000000">
                              <a:alpha val="50000"/>
                            </a:srgbClr>
                          </a:outerShdw>
                        </a:effectLst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20489"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전송계층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1440" marR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l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종단간 데이터 전송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1440" marR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20489"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네트워크계층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1440" marR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l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데이터 전송 경로 설정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1440" marR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20489"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데이터링크계층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1440" marR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l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데이터 오류 검출 및 흐름 제어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1440" marR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20489"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물리계층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1440" marR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l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데이터를 전기적 신호로 변환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1440" marR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20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514350" indent="-514350">
              <a:buFont typeface="+mj-lt"/>
              <a:buAutoNum type="arabicParenR"/>
            </a:pPr>
            <a:r>
              <a:rPr lang="ko-KR" altLang="en-US" sz="2800" dirty="0" smtClean="0"/>
              <a:t>물리 계층</a:t>
            </a:r>
            <a:endParaRPr lang="en-US" altLang="ko-KR" sz="2800" dirty="0" smtClean="0"/>
          </a:p>
          <a:p>
            <a:pPr lvl="1" eaLnBrk="1" hangingPunct="1">
              <a:lnSpc>
                <a:spcPct val="100000"/>
              </a:lnSpc>
            </a:pPr>
            <a:r>
              <a:rPr lang="ko-KR" altLang="en-US" sz="2400" dirty="0"/>
              <a:t>물리적 매체를 통한 비트 스트림 전송에 요구되는 기능을 담당 </a:t>
            </a:r>
            <a:r>
              <a:rPr lang="en-US" altLang="ko-KR" sz="2400" dirty="0" smtClean="0"/>
              <a:t>(</a:t>
            </a:r>
            <a:r>
              <a:rPr lang="ko-KR" altLang="en-US" sz="2400" dirty="0"/>
              <a:t>기계적</a:t>
            </a:r>
            <a:r>
              <a:rPr lang="en-US" altLang="ko-KR" sz="2400" dirty="0"/>
              <a:t>, </a:t>
            </a:r>
            <a:r>
              <a:rPr lang="ko-KR" altLang="en-US" sz="2400" dirty="0"/>
              <a:t>전기적</a:t>
            </a:r>
            <a:r>
              <a:rPr lang="en-US" altLang="ko-KR" sz="2400" dirty="0"/>
              <a:t>, </a:t>
            </a:r>
            <a:r>
              <a:rPr lang="ko-KR" altLang="en-US" sz="2400" dirty="0"/>
              <a:t>전송매체</a:t>
            </a:r>
            <a:r>
              <a:rPr lang="en-US" altLang="ko-KR" sz="2400" dirty="0"/>
              <a:t>)	</a:t>
            </a:r>
          </a:p>
          <a:p>
            <a:pPr lvl="1" eaLnBrk="1" hangingPunct="1">
              <a:lnSpc>
                <a:spcPct val="100000"/>
              </a:lnSpc>
            </a:pPr>
            <a:r>
              <a:rPr lang="ko-KR" altLang="en-US" sz="2400" dirty="0"/>
              <a:t>물리적인 장치와 인터페이스가 전송을 위해 필요한 기능과 처리절차 규정</a:t>
            </a:r>
          </a:p>
          <a:p>
            <a:pPr lvl="1">
              <a:lnSpc>
                <a:spcPct val="100000"/>
              </a:lnSpc>
            </a:pPr>
            <a:r>
              <a:rPr lang="ko-KR" altLang="en-US" sz="2400" dirty="0" smtClean="0"/>
              <a:t>물리 계층의 주요 기능</a:t>
            </a:r>
            <a:endParaRPr lang="en-US" altLang="ko-KR" sz="2400" dirty="0" smtClean="0"/>
          </a:p>
          <a:p>
            <a:pPr lvl="2"/>
            <a:r>
              <a:rPr kumimoji="1" lang="ko-KR" altLang="en-US" b="1" dirty="0" smtClean="0"/>
              <a:t>인터페이스와 </a:t>
            </a:r>
            <a:r>
              <a:rPr kumimoji="1" lang="ko-KR" altLang="en-US" b="1" dirty="0"/>
              <a:t>매체의 물리적인 특성 </a:t>
            </a:r>
            <a:r>
              <a:rPr kumimoji="1" lang="en-US" altLang="ko-KR" b="1" dirty="0"/>
              <a:t>: </a:t>
            </a:r>
            <a:r>
              <a:rPr kumimoji="1" lang="ko-KR" altLang="en-US" b="1" dirty="0"/>
              <a:t>장치와 전송매체 간의 인터페이스 </a:t>
            </a:r>
            <a:r>
              <a:rPr kumimoji="1" lang="ko-KR" altLang="en-US" b="1" dirty="0" smtClean="0"/>
              <a:t>특성을 규정</a:t>
            </a:r>
            <a:endParaRPr kumimoji="1" lang="en-US" altLang="ko-KR" b="1" dirty="0" smtClean="0"/>
          </a:p>
          <a:p>
            <a:pPr lvl="2"/>
            <a:r>
              <a:rPr kumimoji="1" lang="ko-KR" altLang="en-US" b="1" dirty="0" smtClean="0"/>
              <a:t>비트의 </a:t>
            </a:r>
            <a:r>
              <a:rPr kumimoji="1" lang="ko-KR" altLang="en-US" b="1" dirty="0"/>
              <a:t>표현 </a:t>
            </a:r>
            <a:r>
              <a:rPr kumimoji="1" lang="en-US" altLang="ko-KR" b="1" dirty="0"/>
              <a:t>: </a:t>
            </a:r>
            <a:r>
              <a:rPr kumimoji="1" lang="ko-KR" altLang="en-US" b="1" dirty="0"/>
              <a:t>비트를 전송하기 위해 전기적 또는 광학적인 신호로 </a:t>
            </a:r>
            <a:r>
              <a:rPr kumimoji="1" lang="ko-KR" altLang="en-US" b="1" dirty="0" smtClean="0"/>
              <a:t>부호화</a:t>
            </a:r>
            <a:endParaRPr kumimoji="1" lang="en-US" altLang="ko-KR" b="1" dirty="0" smtClean="0"/>
          </a:p>
          <a:p>
            <a:pPr lvl="2"/>
            <a:r>
              <a:rPr kumimoji="1" lang="ko-KR" altLang="en-US" b="1" dirty="0" smtClean="0"/>
              <a:t>데이터 </a:t>
            </a:r>
            <a:r>
              <a:rPr kumimoji="1" lang="ko-KR" altLang="en-US" b="1" dirty="0"/>
              <a:t>속도 </a:t>
            </a:r>
            <a:r>
              <a:rPr kumimoji="1" lang="en-US" altLang="ko-KR" b="1" dirty="0"/>
              <a:t>: </a:t>
            </a:r>
            <a:r>
              <a:rPr kumimoji="1" lang="ko-KR" altLang="en-US" b="1" dirty="0"/>
              <a:t>신호가 유지되는 비트의 주기를 </a:t>
            </a:r>
            <a:r>
              <a:rPr kumimoji="1" lang="ko-KR" altLang="en-US" b="1" dirty="0" smtClean="0"/>
              <a:t>규정</a:t>
            </a:r>
            <a:endParaRPr kumimoji="1" lang="en-US" altLang="ko-KR" b="1" dirty="0" smtClean="0"/>
          </a:p>
          <a:p>
            <a:pPr lvl="2"/>
            <a:r>
              <a:rPr kumimoji="1" lang="ko-KR" altLang="en-US" b="1" dirty="0" smtClean="0"/>
              <a:t>비트의 </a:t>
            </a:r>
            <a:r>
              <a:rPr kumimoji="1" lang="ko-KR" altLang="en-US" b="1" dirty="0"/>
              <a:t>동기화 </a:t>
            </a:r>
            <a:r>
              <a:rPr kumimoji="1" lang="en-US" altLang="ko-KR" b="1" dirty="0"/>
              <a:t>: </a:t>
            </a:r>
            <a:r>
              <a:rPr kumimoji="1" lang="ko-KR" altLang="en-US" b="1" dirty="0"/>
              <a:t>송신자와 수신자는 같은 클럭을 사용</a:t>
            </a:r>
          </a:p>
          <a:p>
            <a:pPr lvl="1">
              <a:lnSpc>
                <a:spcPct val="100000"/>
              </a:lnSpc>
            </a:pPr>
            <a:endParaRPr lang="ko-KR" altLang="en-US" sz="2000" b="1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OSI 7</a:t>
            </a:r>
            <a:r>
              <a:rPr lang="ko-KR" altLang="en-US" dirty="0"/>
              <a:t>계층 모델</a:t>
            </a:r>
          </a:p>
        </p:txBody>
      </p:sp>
    </p:spTree>
    <p:extLst>
      <p:ext uri="{BB962C8B-B14F-4D97-AF65-F5344CB8AC3E}">
        <p14:creationId xmlns:p14="http://schemas.microsoft.com/office/powerpoint/2010/main" val="2123837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2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ff0000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400" dirty="0" smtClean="0">
            <a:solidFill>
              <a:srgbClr val="ff0000"/>
            </a:solidFill>
            <a:latin typeface="HY얕은샘물M"/>
            <a:ea typeface="HY얕은샘물M"/>
          </a:defRPr>
        </a:defPPr>
      </a:lstStyle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GuildDesign Inc.</ep:Company>
  <ep:Words>1040</ep:Words>
  <ep:PresentationFormat>화면 슬라이드 쇼(4:3)</ep:PresentationFormat>
  <ep:Paragraphs>234</ep:Paragraphs>
  <ep:Slides>28</ep:Slides>
  <ep:Notes>2</ep:Notes>
  <ep:TotalTime>0</ep:TotalTime>
  <ep:HiddenSlides>8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ep:HeadingPairs>
  <ep:TitlesOfParts>
    <vt:vector size="29" baseType="lpstr">
      <vt:lpstr>2_디자인 사용자 지정</vt:lpstr>
      <vt:lpstr>HY견고딕</vt:lpstr>
      <vt:lpstr>굴림</vt:lpstr>
      <vt:lpstr>Verdana</vt:lpstr>
      <vt:lpstr>돋움</vt:lpstr>
      <vt:lpstr>맑은 고딕</vt:lpstr>
      <vt:lpstr>Wingdings</vt:lpstr>
      <vt:lpstr>HY헤드라인M</vt:lpstr>
      <vt:lpstr>OSI 7계층 참조모델</vt:lpstr>
      <vt:lpstr>Arial</vt:lpstr>
      <vt:lpstr>2_디자인 사용자 지정</vt:lpstr>
      <vt:lpstr>9. 컴퓨터 네트워크 개요</vt:lpstr>
      <vt:lpstr>컴퓨터 네트워크</vt:lpstr>
      <vt:lpstr>컴퓨터 네트워크</vt:lpstr>
      <vt:lpstr>컴퓨터 네트워크 구성 요소</vt:lpstr>
      <vt:lpstr>컴퓨터 네트워크 구성 요소</vt:lpstr>
      <vt:lpstr>프로토콜(Protocol)의 구조</vt:lpstr>
      <vt:lpstr>컴퓨터 네트워크</vt:lpstr>
      <vt:lpstr>OSI 7계층 참조모델</vt:lpstr>
      <vt:lpstr>OSI 7계층 모델</vt:lpstr>
      <vt:lpstr>OSI 7계층 모델</vt:lpstr>
      <vt:lpstr>OSI 7계층 모델</vt:lpstr>
      <vt:lpstr>OSI 7계층 모델</vt:lpstr>
      <vt:lpstr>OSI 7계층 모델</vt:lpstr>
      <vt:lpstr>OSI 7계층 모델</vt:lpstr>
      <vt:lpstr>OSI 7계층 모델</vt:lpstr>
      <vt:lpstr>TCP/IP 프로토콜</vt:lpstr>
      <vt:lpstr>TCP/IP 개요</vt:lpstr>
      <vt:lpstr>TCP/IP 프로토콜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2004-07-21T02:43:03.000</dcterms:created>
  <dc:creator>교재출판사업부 교재개발1팀</dc:creator>
  <cp:lastModifiedBy>david</cp:lastModifiedBy>
  <dcterms:modified xsi:type="dcterms:W3CDTF">2021-08-31T06:21:02.083</dcterms:modified>
  <cp:revision>2723</cp:revision>
  <dc:title>2009년 상반기 사업계획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