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notesMasterIdLst>
    <p:notesMasterId r:id="rId2"/>
  </p:notesMasterIdLst>
  <p:sldIdLst>
    <p:sldId id="256" r:id="rId3"/>
    <p:sldId id="330" r:id="rId4"/>
    <p:sldId id="347" r:id="rId5"/>
    <p:sldId id="349" r:id="rId6"/>
    <p:sldId id="350" r:id="rId7"/>
    <p:sldId id="348" r:id="rId8"/>
    <p:sldId id="356" r:id="rId9"/>
    <p:sldId id="359" r:id="rId10"/>
    <p:sldId id="361" r:id="rId11"/>
    <p:sldId id="362" r:id="rId12"/>
    <p:sldId id="363" r:id="rId13"/>
    <p:sldId id="364" r:id="rId14"/>
    <p:sldId id="358" r:id="rId15"/>
    <p:sldId id="351" r:id="rId16"/>
    <p:sldId id="353" r:id="rId17"/>
    <p:sldId id="352" r:id="rId18"/>
    <p:sldId id="354" r:id="rId19"/>
    <p:sldId id="370" r:id="rId20"/>
    <p:sldId id="371" r:id="rId21"/>
    <p:sldId id="373" r:id="rId22"/>
    <p:sldId id="372" r:id="rId23"/>
    <p:sldId id="369" r:id="rId24"/>
    <p:sldId id="366" r:id="rId25"/>
    <p:sldId id="365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5" r:id="rId37"/>
    <p:sldId id="384" r:id="rId38"/>
    <p:sldId id="355" r:id="rId3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698" y="-84"/>
      </p:cViewPr>
      <p:guideLst>
        <p:guide orient="horz" pos="2158"/>
        <p:guide orient="horz" pos="1160"/>
        <p:guide orient="horz" pos="3927"/>
        <p:guide orient="horz" pos="980"/>
        <p:guide orient="horz" pos="616"/>
        <p:guide orient="horz" pos="434"/>
        <p:guide orient="horz" pos="230"/>
        <p:guide pos="3118"/>
        <p:guide pos="102"/>
        <p:guide pos="61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E37424D-0F05-458D-9B98-A83B81EE0CF7}" type="datetime1">
              <a:rPr lang="ko-KR" altLang="en-US"/>
              <a:pPr lvl="0">
                <a:defRPr/>
              </a:pPr>
              <a:t>2021-07-06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BB74668-40DE-442A-A9AE-DC8B30F83AB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642294"/>
            <a:ext cx="8420100" cy="1347738"/>
          </a:xfrm>
        </p:spPr>
        <p:txBody>
          <a:bodyPr anchor="ctr">
            <a:normAutofit/>
          </a:bodyPr>
          <a:lstStyle>
            <a:lvl1pPr algn="ctr">
              <a:defRPr sz="36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550" y="3266172"/>
            <a:ext cx="7429500" cy="580335"/>
          </a:xfrm>
          <a:ln>
            <a:noFill/>
          </a:ln>
        </p:spPr>
        <p:txBody>
          <a:bodyPr anchor="ctr">
            <a:normAutofit/>
          </a:bodyPr>
          <a:lstStyle>
            <a:lvl1pPr marL="0" indent="0" algn="r">
              <a:buNone/>
              <a:defRPr sz="18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8264574" y="6489692"/>
            <a:ext cx="1440160" cy="280337"/>
            <a:chOff x="5364088" y="4005064"/>
            <a:chExt cx="1874713" cy="404813"/>
          </a:xfrm>
        </p:grpSpPr>
        <p:pic>
          <p:nvPicPr>
            <p:cNvPr id="9" name="Picture 2" descr="C:\Users\kimhl\Desktop\UbibaseCo_Ltd_Korea\POY_Korea_BW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423" y="4005064"/>
              <a:ext cx="108037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069501"/>
              <a:ext cx="79208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759224" y="4706970"/>
            <a:ext cx="3403826" cy="1281113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373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704" y="1569895"/>
            <a:ext cx="9904412" cy="481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-1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3C3C3C"/>
              </a:solidFill>
              <a:effectLst>
                <a:outerShdw blurRad="50800" dist="12700" dir="2700000" algn="tl" rotWithShape="0">
                  <a:srgbClr val="3C3C3C">
                    <a:lumMod val="75000"/>
                    <a:lumOff val="25000"/>
                    <a:alpha val="40000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68" y="1787979"/>
            <a:ext cx="9452986" cy="4486626"/>
          </a:xfrm>
          <a:ln>
            <a:solidFill>
              <a:schemeClr val="tx1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2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1pPr>
            <a:lvl2pPr>
              <a:defRPr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2pPr>
            <a:lvl3pPr>
              <a:defRPr sz="105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3pPr>
            <a:lvl4pPr>
              <a:defRPr sz="10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4pPr>
            <a:lvl5pPr>
              <a:defRPr sz="10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4031" y="6504026"/>
            <a:ext cx="710180" cy="249385"/>
          </a:xfrm>
        </p:spPr>
        <p:txBody>
          <a:bodyPr/>
          <a:lstStyle>
            <a:lvl1pPr algn="ctr">
              <a:defRPr sz="1000"/>
            </a:lvl1pPr>
          </a:lstStyle>
          <a:p>
            <a:fld id="{D87D4365-2CA4-4DA4-B122-95C497B64F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08" y="0"/>
            <a:ext cx="9904413" cy="980728"/>
            <a:chOff x="0" y="0"/>
            <a:chExt cx="9158215" cy="843148"/>
          </a:xfrm>
        </p:grpSpPr>
        <p:pic>
          <p:nvPicPr>
            <p:cNvPr id="12" name="Picture 2" descr="\\211.47.134.121\2013\이준석팀\MS\박상준B\0507_Lync 세미나_박상준B\제작물\PPT\ms lync 세미나 ppt내지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b="87774"/>
            <a:stretch/>
          </p:blipFill>
          <p:spPr bwMode="auto">
            <a:xfrm>
              <a:off x="0" y="0"/>
              <a:ext cx="9158215" cy="843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0"/>
              <a:ext cx="3024336" cy="6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그림 13" descr="ubibase.png"/>
          <p:cNvPicPr>
            <a:picLocks noChangeAspect="1"/>
          </p:cNvPicPr>
          <p:nvPr userDrawn="1"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8597411" y="349532"/>
            <a:ext cx="1095743" cy="25561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68" y="180786"/>
            <a:ext cx="8147732" cy="618385"/>
          </a:xfrm>
        </p:spPr>
        <p:txBody>
          <a:bodyPr anchor="b">
            <a:normAutofit/>
          </a:bodyPr>
          <a:lstStyle>
            <a:lvl1pPr>
              <a:defRPr sz="28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9" name="Line 7"/>
          <p:cNvSpPr>
            <a:spLocks noChangeShapeType="1"/>
          </p:cNvSpPr>
          <p:nvPr userDrawn="1"/>
        </p:nvSpPr>
        <p:spPr bwMode="auto">
          <a:xfrm>
            <a:off x="16" y="6382148"/>
            <a:ext cx="99044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8264574" y="6489692"/>
            <a:ext cx="1440160" cy="280337"/>
            <a:chOff x="5364088" y="4005064"/>
            <a:chExt cx="1874713" cy="404813"/>
          </a:xfrm>
        </p:grpSpPr>
        <p:pic>
          <p:nvPicPr>
            <p:cNvPr id="21" name="Picture 2" descr="C:\Users\kimhl\Desktop\UbibaseCo_Ltd_Korea\POY_Korea_BW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423" y="4005064"/>
              <a:ext cx="108037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069501"/>
              <a:ext cx="79208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239713" y="964746"/>
            <a:ext cx="9453562" cy="699361"/>
          </a:xfrm>
          <a:ln>
            <a:solidFill>
              <a:schemeClr val="tx1">
                <a:alpha val="0"/>
              </a:schemeClr>
            </a:solidFill>
          </a:ln>
        </p:spPr>
        <p:txBody>
          <a:bodyPr anchor="t">
            <a:normAutofit/>
          </a:bodyPr>
          <a:lstStyle>
            <a:lvl1pPr marL="0" indent="0" algn="l">
              <a:buNone/>
              <a:defRPr sz="1400" b="1">
                <a:ln>
                  <a:solidFill>
                    <a:schemeClr val="bg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880701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312962" y="2429134"/>
            <a:ext cx="7296405" cy="12811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그림 10" descr="ubibase.png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8597411" y="349532"/>
            <a:ext cx="1095743" cy="255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424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4365-2CA4-4DA4-B122-95C497B64F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80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16.png"  /><Relationship Id="rId4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22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33550" y="3732897"/>
            <a:ext cx="7429500" cy="580335"/>
          </a:xfrm>
        </p:spPr>
        <p:txBody>
          <a:bodyPr/>
          <a:lstStyle/>
          <a:p>
            <a:r>
              <a:rPr lang="en-US" altLang="ko-KR" dirty="0"/>
              <a:t>(Java </a:t>
            </a:r>
            <a:r>
              <a:rPr lang="ko-KR" altLang="en-US" dirty="0"/>
              <a:t>기초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759224" y="5219700"/>
            <a:ext cx="3403826" cy="1082708"/>
          </a:xfrm>
        </p:spPr>
        <p:txBody>
          <a:bodyPr/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  <a:r>
              <a:rPr lang="en-US" altLang="ko-KR" dirty="0"/>
              <a:t> 05</a:t>
            </a:r>
            <a:r>
              <a:rPr lang="ko-KR" altLang="en-US" dirty="0"/>
              <a:t>월</a:t>
            </a:r>
            <a:r>
              <a:rPr lang="en-US" altLang="ko-KR" dirty="0"/>
              <a:t> 11</a:t>
            </a:r>
            <a:r>
              <a:rPr lang="ko-KR" altLang="en-US" dirty="0"/>
              <a:t>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88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환경변수 설정 하기 </a:t>
            </a:r>
            <a:r>
              <a:rPr lang="en-US" altLang="ko-KR" sz="1600" dirty="0"/>
              <a:t>: Path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1905000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3327400"/>
            <a:ext cx="3933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4"/>
          <p:cNvSpPr txBox="1">
            <a:spLocks/>
          </p:cNvSpPr>
          <p:nvPr/>
        </p:nvSpPr>
        <p:spPr>
          <a:xfrm>
            <a:off x="6240780" y="2112645"/>
            <a:ext cx="3169920" cy="350710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Path -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편집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JAVA_HOME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맨 앞에 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%JAVA_HOME%\bin;</a:t>
            </a:r>
          </a:p>
        </p:txBody>
      </p:sp>
    </p:spTree>
    <p:extLst>
      <p:ext uri="{BB962C8B-B14F-4D97-AF65-F5344CB8AC3E}">
        <p14:creationId xmlns:p14="http://schemas.microsoft.com/office/powerpoint/2010/main" val="36545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환경변수 설정 하기 </a:t>
            </a:r>
            <a:r>
              <a:rPr lang="en-US" altLang="ko-KR" sz="1600" dirty="0"/>
              <a:t>: CLASSPATH</a:t>
            </a:r>
            <a:r>
              <a:rPr lang="ko-KR" altLang="en-US" sz="1600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762125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3041650"/>
            <a:ext cx="4975132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4"/>
          <p:cNvSpPr txBox="1">
            <a:spLocks/>
          </p:cNvSpPr>
          <p:nvPr/>
        </p:nvSpPr>
        <p:spPr>
          <a:xfrm>
            <a:off x="6126480" y="1836420"/>
            <a:ext cx="2703195" cy="350710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새로 만들기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CLASSPATH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.;%JAVA_HOME%\lib\tools.jar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추가시킴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976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7435494" cy="67249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윈도우키</a:t>
            </a:r>
            <a:r>
              <a:rPr lang="ko-KR" altLang="en-US" sz="1600" dirty="0"/>
              <a:t> </a:t>
            </a:r>
            <a:r>
              <a:rPr lang="en-US" altLang="ko-KR" sz="1600" dirty="0"/>
              <a:t>+ R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cmd</a:t>
            </a:r>
            <a:r>
              <a:rPr lang="ko-KR" altLang="en-US" sz="1600" dirty="0"/>
              <a:t>입력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en-US" altLang="ko-KR" sz="1600" dirty="0" err="1">
                <a:sym typeface="Wingdings" pitchFamily="2" charset="2"/>
              </a:rPr>
              <a:t>javac</a:t>
            </a:r>
            <a:r>
              <a:rPr lang="en-US" altLang="ko-KR" sz="1600" dirty="0">
                <a:sym typeface="Wingdings" pitchFamily="2" charset="2"/>
              </a:rPr>
              <a:t> –version, java –version </a:t>
            </a:r>
            <a:r>
              <a:rPr lang="ko-KR" altLang="en-US" sz="1600" dirty="0">
                <a:sym typeface="Wingdings" pitchFamily="2" charset="2"/>
              </a:rPr>
              <a:t>입력 </a:t>
            </a:r>
            <a:endParaRPr lang="ko-KR" altLang="en-US" sz="16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752600"/>
            <a:ext cx="64484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8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Hello.java </a:t>
            </a:r>
            <a:endParaRPr lang="ko-KR" altLang="en-US" dirty="0"/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670281" y="1682662"/>
            <a:ext cx="9070157" cy="25464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class Hello {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public static void main (String </a:t>
            </a:r>
            <a:r>
              <a:rPr lang="en-US" altLang="ko-KR" sz="20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[]) {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en-US" altLang="ko-KR" sz="20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처음 작성하는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프로그램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.”);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Hello.java </a:t>
            </a:r>
            <a:endParaRPr lang="ko-KR" altLang="en-US" sz="2000" dirty="0"/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530581" y="4025725"/>
            <a:ext cx="8905519" cy="239328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javac.exe (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컴파일러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C:/&gt;javac Hello.java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C:/&gt;Hello.class &lt;-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바이트 코드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(byte code)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java.exe (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인터프리터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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자바 가상 기계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(Java Virtual Machine, JVM)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  C:/&gt;java Hello 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각 운영체제용 인터프리터가 이 바이트 코드를 해석 실제 프로그램 수행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  C:/&gt;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처음 작성하는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Java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프로그램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자바 가상 머신</a:t>
            </a:r>
            <a:r>
              <a:rPr lang="en-US" altLang="ko-KR" dirty="0"/>
              <a:t>(Java Virtual Machine, JVM)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10482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런타임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(runtime)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실행 환경으로서의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25090" y="1971112"/>
            <a:ext cx="8477250" cy="3819523"/>
            <a:chOff x="725090" y="1675837"/>
            <a:chExt cx="8477250" cy="3819523"/>
          </a:xfrm>
        </p:grpSpPr>
        <p:sp>
          <p:nvSpPr>
            <p:cNvPr id="8" name="직사각형 7"/>
            <p:cNvSpPr/>
            <p:nvPr/>
          </p:nvSpPr>
          <p:spPr>
            <a:xfrm>
              <a:off x="725090" y="1675837"/>
              <a:ext cx="8477250" cy="38195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                         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                  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671762" y="1779125"/>
              <a:ext cx="4452937" cy="1935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288507" y="3173643"/>
              <a:ext cx="3169443" cy="4119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Execution Engine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19175" y="1893683"/>
              <a:ext cx="1524000" cy="5819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class 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file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319961" y="1893683"/>
              <a:ext cx="1590676" cy="5819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API class files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20" idx="3"/>
              <a:endCxn id="10" idx="1"/>
            </p:cNvCxnSpPr>
            <p:nvPr/>
          </p:nvCxnSpPr>
          <p:spPr>
            <a:xfrm>
              <a:off x="2543175" y="2184643"/>
              <a:ext cx="1178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21" idx="1"/>
              <a:endCxn id="10" idx="3"/>
            </p:cNvCxnSpPr>
            <p:nvPr/>
          </p:nvCxnSpPr>
          <p:spPr>
            <a:xfrm flipH="1">
              <a:off x="6007891" y="2184643"/>
              <a:ext cx="1312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0" idx="2"/>
            </p:cNvCxnSpPr>
            <p:nvPr/>
          </p:nvCxnSpPr>
          <p:spPr>
            <a:xfrm>
              <a:off x="4864891" y="2475602"/>
              <a:ext cx="0" cy="698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</p:cNvCxnSpPr>
            <p:nvPr/>
          </p:nvCxnSpPr>
          <p:spPr>
            <a:xfrm flipH="1">
              <a:off x="4873228" y="3585599"/>
              <a:ext cx="1" cy="1122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4673778" y="2618644"/>
              <a:ext cx="1378743" cy="4119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Bytecodes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35678" y="3723544"/>
              <a:ext cx="2088972" cy="4234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Native Methods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21891" y="1893683"/>
              <a:ext cx="2286000" cy="581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Class Loader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43110" y="4708322"/>
              <a:ext cx="5586412" cy="4095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Operating System(Windows, Unix,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l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inux</a:t>
              </a:r>
              <a:r>
                <a:rPr lang="en-US" altLang="ko-KR" sz="1400" dirty="0">
                  <a:solidFill>
                    <a:schemeClr val="tx1"/>
                  </a:solidFill>
                </a:rPr>
                <a:t>, etc.)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17007" y="1825384"/>
              <a:ext cx="645318" cy="2909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JVM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115298" y="261256"/>
            <a:ext cx="1625139" cy="41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3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자바 가상 머신</a:t>
            </a:r>
            <a:r>
              <a:rPr lang="en-US" altLang="ko-KR" dirty="0"/>
              <a:t>(Java Virtual Machine, JVM)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10482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런타임 데이터 영역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858439" y="1752036"/>
            <a:ext cx="8218886" cy="4172514"/>
            <a:chOff x="763190" y="1971112"/>
            <a:chExt cx="8477250" cy="3819523"/>
          </a:xfrm>
        </p:grpSpPr>
        <p:sp>
          <p:nvSpPr>
            <p:cNvPr id="8" name="직사각형 7"/>
            <p:cNvSpPr/>
            <p:nvPr/>
          </p:nvSpPr>
          <p:spPr>
            <a:xfrm>
              <a:off x="763190" y="1971112"/>
              <a:ext cx="8477250" cy="38195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                         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                  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41820" y="3133725"/>
              <a:ext cx="7439025" cy="16133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85554" y="5199513"/>
              <a:ext cx="3027758" cy="411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Execution Engine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39192" y="2183584"/>
              <a:ext cx="1849043" cy="5819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Class Loader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596281" y="4323619"/>
              <a:ext cx="2920604" cy="321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Runtime Data Areas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759741" y="3364887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Method Area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69441" y="3355362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Heap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541041" y="3355362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Stack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903116" y="3364887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Registers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74716" y="3355362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Constant Pool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10" idx="2"/>
              <a:endCxn id="17" idx="0"/>
            </p:cNvCxnSpPr>
            <p:nvPr/>
          </p:nvCxnSpPr>
          <p:spPr>
            <a:xfrm flipH="1">
              <a:off x="4961333" y="2765502"/>
              <a:ext cx="2381" cy="368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17" idx="2"/>
            </p:cNvCxnSpPr>
            <p:nvPr/>
          </p:nvCxnSpPr>
          <p:spPr>
            <a:xfrm flipH="1">
              <a:off x="4961332" y="4747034"/>
              <a:ext cx="1" cy="4524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자바 가상 머신</a:t>
            </a:r>
            <a:r>
              <a:rPr lang="en-US" altLang="ko-KR" dirty="0"/>
              <a:t>(Java Virtual Machine, JVM)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10482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런타임 데이터 영역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45" name="텍스트 개체 틀 4"/>
          <p:cNvSpPr txBox="1">
            <a:spLocks/>
          </p:cNvSpPr>
          <p:nvPr/>
        </p:nvSpPr>
        <p:spPr>
          <a:xfrm>
            <a:off x="383360" y="1667403"/>
            <a:ext cx="9141640" cy="4628621"/>
          </a:xfrm>
          <a:prstGeom prst="rect">
            <a:avLst/>
          </a:prstGeom>
          <a:ln>
            <a:solidFill>
              <a:srgbClr val="0033CC">
                <a:alpha val="0"/>
              </a:srgb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Heap : heap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은 일시적이고 동적인 메모리 할당을 위해 사용되는 자유 메모리 영역으로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클래스와 배열 객체에 메모리를  제공하는 런타임 영역이며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필요한 메모리는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시작할 때 생성되는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heap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으로부터 할당 받게 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객체나 배열에 대한 참조가 더 이상 존재하지 않을 때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가비지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콜렉터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(garbage collector)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 의해 회수되며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heap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크기는 필요에 따라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heap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초기 사이즈를 지정할 수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메모리가 부족하거나 추가적인 메모리가 할당되지 않을 때 시스템으로부터 </a:t>
            </a:r>
            <a:r>
              <a:rPr lang="en-US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OutOfMemoryError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예외 전달 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Stack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프레임은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메서드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호출상태를 저장 하는데 사용된다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프레임은 데이터와 부분적인 결과를 저장하는데 사용되며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실행 환경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호출에 사용된 로컬 변수들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피연산자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(operand stack)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포함하고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자바 코드를 실행할 때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현재 실행 사용되는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일치하는 하나의 프레임만 활성화되며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프레임이 현재 프레임으로 참조된다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또 이 프레임이 나타내는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현재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(current)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참조되며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포함된 클래스가 현재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클래소로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참조된다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스레드가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호출할 때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각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스레드는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자신의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스택을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가지고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은 새로운 프레임을 생성하고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 프레임이 현재 프레임 이다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프레임은 로컬변수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피연산자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현재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클래스 런타임 상수 풀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(runtime </a:t>
            </a:r>
            <a:r>
              <a:rPr lang="en-US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constatnt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pool)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배열로 구성되어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Method Area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모든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쓰레드가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공유하는 일반적인 저장 영역이다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런타임 상수 풀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데이터 필드 데이터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생성자의 바이트코드 등과 같은 것들을 저장하고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Registers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레지스터는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머신의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현재상태를 나타내고 바이트코드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실행시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업데이트된다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 레지스터는 현재 실행된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구조의 주소를 나타내는 프로그램 카운터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(pc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레지스터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런타임 상수 풀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(runtime Constant Pool)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숫자 문자형과 필드 상수를 포함하는 상수들을 가지고 있으며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각 런타임 상수 풀의 메모리는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영역으로부터 할당된다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클래스나 인터페이스의 클래스 파일을 생성할 때 런타임 상수 풀이 생성된다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924800" y="261257"/>
            <a:ext cx="1815638" cy="405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4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22679"/>
              </p:ext>
            </p:extLst>
          </p:nvPr>
        </p:nvGraphicFramePr>
        <p:xfrm>
          <a:off x="365122" y="1646766"/>
          <a:ext cx="9131304" cy="3072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228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0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소스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소스 각 줄의 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packag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 err="1"/>
                        <a:t>패키지명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지금 만들고 있는 클래스들을 이 패키지에 묶겠다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import </a:t>
                      </a:r>
                      <a:r>
                        <a:rPr lang="ko-KR" altLang="en-US" sz="1400" b="1" dirty="0" err="1"/>
                        <a:t>패키지명</a:t>
                      </a:r>
                      <a:r>
                        <a:rPr lang="en-US" altLang="ko-KR" sz="1400" b="1" dirty="0"/>
                        <a:t>.</a:t>
                      </a:r>
                      <a:r>
                        <a:rPr lang="ko-KR" altLang="en-US" sz="1400" b="1" dirty="0" err="1"/>
                        <a:t>클래스명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지금 만들고 있는 클래스들이 이러한 기존 클래스를 참조할 것이다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import </a:t>
                      </a:r>
                      <a:r>
                        <a:rPr lang="ko-KR" altLang="en-US" sz="1400" b="1" dirty="0" err="1"/>
                        <a:t>패키지명</a:t>
                      </a:r>
                      <a:r>
                        <a:rPr lang="en-US" altLang="ko-KR" sz="1400" b="1" dirty="0"/>
                        <a:t>.</a:t>
                      </a:r>
                      <a:r>
                        <a:rPr lang="ko-KR" altLang="en-US" sz="1400" b="1" dirty="0" err="1"/>
                        <a:t>클래스명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참조할 </a:t>
                      </a:r>
                      <a:r>
                        <a:rPr lang="ko-KR" altLang="en-US" sz="1400" b="1" dirty="0" err="1"/>
                        <a:t>또다른</a:t>
                      </a:r>
                      <a:r>
                        <a:rPr lang="ko-KR" altLang="en-US" sz="1400" b="1" dirty="0"/>
                        <a:t> 기존 클래스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필요한 만큼 반복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6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class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 err="1"/>
                        <a:t>클래스명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en-US" altLang="ko-KR" sz="1400" b="1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………….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내가 만드는 클래스 명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b="1" dirty="0"/>
                        <a:t>클래스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6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class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 err="1"/>
                        <a:t>클래스명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en-US" altLang="ko-KR" sz="1400" b="1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………….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내가 만드는 </a:t>
                      </a:r>
                      <a:r>
                        <a:rPr lang="ko-KR" altLang="en-US" sz="1400" b="1" dirty="0" err="1"/>
                        <a:t>또다른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b="1" dirty="0" err="1"/>
                        <a:t>클래스명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필요한 만큼 반복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텍스트 개체 틀 4"/>
          <p:cNvSpPr txBox="1">
            <a:spLocks/>
          </p:cNvSpPr>
          <p:nvPr/>
        </p:nvSpPr>
        <p:spPr>
          <a:xfrm>
            <a:off x="368656" y="4766642"/>
            <a:ext cx="9032519" cy="154843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소스 파일의 첫 줄에는 패키지 선언이 온다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(package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키워드 사용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패키지 선언 이후에 필요한 만큼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import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문이 온다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(import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키워드 사용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).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import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문 이후 필요한 만큼 클래스 선언이 온다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(class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키워드 사용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단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하나의 소스 파일에 클래스를 여러 개 선언한 경우에는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public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이 붙은 클래스를 하나만 선언할 수 있으며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이 클래스의 이름은 소스 파일명과 동일해야 합니다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558641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87D4365-2CA4-4DA4-B122-95C497B64FC1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 </a:t>
            </a:r>
            <a:r>
              <a:rPr lang="ko-KR" altLang="en-US"/>
              <a:t>소스 파일 구성 </a:t>
            </a:r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/>
              <a:t>클래스 </a:t>
            </a:r>
            <a:r>
              <a:rPr lang="en-US" altLang="ko-KR"/>
              <a:t>/ </a:t>
            </a:r>
            <a:r>
              <a:rPr lang="ko-KR" altLang="en-US"/>
              <a:t>인터페이스 </a:t>
            </a:r>
            <a:r>
              <a:rPr lang="en-US" altLang="ko-KR"/>
              <a:t>/ </a:t>
            </a:r>
            <a:r>
              <a:rPr lang="ko-KR" altLang="en-US"/>
              <a:t>메소드 </a:t>
            </a:r>
            <a:r>
              <a:rPr lang="en-US" altLang="ko-KR"/>
              <a:t>/ </a:t>
            </a:r>
            <a:r>
              <a:rPr lang="ko-KR" altLang="en-US"/>
              <a:t>변수 선언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 클래스 </a:t>
            </a:r>
            <a:r>
              <a:rPr lang="en-US" altLang="ko-KR"/>
              <a:t>= </a:t>
            </a:r>
            <a:r>
              <a:rPr lang="ko-KR" altLang="en-US"/>
              <a:t>멤버 변수 </a:t>
            </a:r>
            <a:r>
              <a:rPr lang="en-US" altLang="ko-KR"/>
              <a:t>+ </a:t>
            </a:r>
            <a:r>
              <a:rPr lang="ko-KR" altLang="en-US"/>
              <a:t>메소드 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/>
          <a:srcRect l="40070" t="20000" r="49170" b="75610"/>
          <a:stretch>
            <a:fillRect/>
          </a:stretch>
        </p:blipFill>
        <p:spPr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65122" y="1646766"/>
          <a:ext cx="9145905" cy="56464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83605"/>
                <a:gridCol w="3162300"/>
              </a:tblGrid>
              <a:tr h="304920">
                <a:tc gridSpan="2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</a:rPr>
                        <a:t>클래스 선언 형식</a:t>
                      </a:r>
                      <a:endParaRPr lang="ko-KR" altLang="en-US" sz="1600" baseline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600" baseline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793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 b="1"/>
                        <a:t>[public] class </a:t>
                      </a:r>
                      <a:r>
                        <a:rPr lang="ko-KR" altLang="en-US" sz="1400" b="1"/>
                        <a:t>클래스이름</a:t>
                      </a:r>
                      <a:r>
                        <a:rPr lang="en-US" altLang="ko-KR" sz="1400" b="1"/>
                        <a:t>{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[</a:t>
                      </a:r>
                      <a:r>
                        <a:rPr lang="ko-KR" altLang="en-US" sz="1400" b="1"/>
                        <a:t>제한자</a:t>
                      </a:r>
                      <a:r>
                        <a:rPr lang="en-US" altLang="ko-KR" sz="1400" b="1"/>
                        <a:t>] [</a:t>
                      </a:r>
                      <a:r>
                        <a:rPr lang="ko-KR" altLang="en-US" sz="1400" b="1"/>
                        <a:t>변수형</a:t>
                      </a:r>
                      <a:r>
                        <a:rPr lang="en-US" altLang="ko-KR" sz="1400" b="1"/>
                        <a:t>] </a:t>
                      </a:r>
                      <a:r>
                        <a:rPr lang="ko-KR" altLang="en-US" sz="1400" b="1"/>
                        <a:t>멤버변수 이름</a:t>
                      </a:r>
                      <a:r>
                        <a:rPr lang="en-US" altLang="ko-KR" sz="1400" b="1"/>
                        <a:t>;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[</a:t>
                      </a:r>
                      <a:r>
                        <a:rPr lang="ko-KR" altLang="en-US" sz="1400" b="1"/>
                        <a:t>제한자</a:t>
                      </a:r>
                      <a:r>
                        <a:rPr lang="en-US" altLang="ko-KR" sz="1400" b="1"/>
                        <a:t>] [</a:t>
                      </a:r>
                      <a:r>
                        <a:rPr lang="ko-KR" altLang="en-US" sz="1400" b="1"/>
                        <a:t>변수형</a:t>
                      </a:r>
                      <a:r>
                        <a:rPr lang="en-US" altLang="ko-KR" sz="1400" b="1"/>
                        <a:t>] </a:t>
                      </a:r>
                      <a:r>
                        <a:rPr lang="ko-KR" altLang="en-US" sz="1400" b="1"/>
                        <a:t>멤버변수 이름</a:t>
                      </a:r>
                      <a:r>
                        <a:rPr lang="en-US" altLang="ko-KR" sz="1400" b="1"/>
                        <a:t>;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[</a:t>
                      </a:r>
                      <a:r>
                        <a:rPr lang="ko-KR" altLang="en-US" sz="1400" b="1"/>
                        <a:t>제한자</a:t>
                      </a:r>
                      <a:r>
                        <a:rPr lang="en-US" altLang="ko-KR" sz="1400" b="1"/>
                        <a:t>] [</a:t>
                      </a:r>
                      <a:r>
                        <a:rPr lang="ko-KR" altLang="en-US" sz="1400" b="1"/>
                        <a:t>수정자</a:t>
                      </a:r>
                      <a:r>
                        <a:rPr lang="en-US" altLang="ko-KR" sz="1400" b="1"/>
                        <a:t>] </a:t>
                      </a:r>
                      <a:r>
                        <a:rPr lang="ko-KR" altLang="en-US" sz="1400" b="1"/>
                        <a:t>리턴형 메소드 이름</a:t>
                      </a:r>
                      <a:r>
                        <a:rPr lang="en-US" altLang="ko-KR" sz="1400" b="1"/>
                        <a:t>(</a:t>
                      </a:r>
                      <a:r>
                        <a:rPr lang="ko-KR" altLang="en-US" sz="1400" b="1"/>
                        <a:t>파라미터 선언</a:t>
                      </a:r>
                      <a:r>
                        <a:rPr lang="en-US" altLang="ko-KR" sz="1400" b="1"/>
                        <a:t>){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                  // </a:t>
                      </a:r>
                      <a:r>
                        <a:rPr lang="ko-KR" altLang="en-US" sz="1400" b="1"/>
                        <a:t>메소드 내용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                         </a:t>
                      </a:r>
                      <a:r>
                        <a:rPr lang="en-US" altLang="ko-KR" sz="1400" b="1"/>
                        <a:t>[</a:t>
                      </a:r>
                      <a:r>
                        <a:rPr lang="ko-KR" altLang="en-US" sz="1400" b="1"/>
                        <a:t>리턴 키워드</a:t>
                      </a:r>
                      <a:r>
                        <a:rPr lang="en-US" altLang="ko-KR" sz="1400" b="1"/>
                        <a:t>]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}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[</a:t>
                      </a:r>
                      <a:r>
                        <a:rPr lang="ko-KR" altLang="en-US" sz="1400" b="1"/>
                        <a:t>제한자</a:t>
                      </a:r>
                      <a:r>
                        <a:rPr lang="en-US" altLang="ko-KR" sz="1400" b="1"/>
                        <a:t>] [</a:t>
                      </a:r>
                      <a:r>
                        <a:rPr lang="ko-KR" altLang="en-US" sz="1400" b="1"/>
                        <a:t>수정자</a:t>
                      </a:r>
                      <a:r>
                        <a:rPr lang="en-US" altLang="ko-KR" sz="1400" b="1"/>
                        <a:t>] </a:t>
                      </a:r>
                      <a:r>
                        <a:rPr lang="ko-KR" altLang="en-US" sz="1400" b="1"/>
                        <a:t>메소드 이름</a:t>
                      </a:r>
                      <a:r>
                        <a:rPr lang="en-US" altLang="ko-KR" sz="1400" b="1"/>
                        <a:t>(</a:t>
                      </a:r>
                      <a:r>
                        <a:rPr lang="ko-KR" altLang="en-US" sz="1400" b="1"/>
                        <a:t>파라미터 선언</a:t>
                      </a:r>
                      <a:r>
                        <a:rPr lang="en-US" altLang="ko-KR" sz="1400" b="1"/>
                        <a:t>){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                  // </a:t>
                      </a:r>
                      <a:r>
                        <a:rPr lang="ko-KR" altLang="en-US" sz="1400" b="1"/>
                        <a:t>메소드 내용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}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}</a:t>
                      </a:r>
                      <a:endParaRPr lang="ko-KR" altLang="en-US" sz="14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멤버변수</a:t>
                      </a:r>
                      <a:r>
                        <a:rPr lang="ko-KR" altLang="en-US" sz="1400" b="1" baseline="0"/>
                        <a:t> 선언</a:t>
                      </a:r>
                      <a:r>
                        <a:rPr lang="en-US" altLang="ko-KR" sz="1400" b="1" baseline="0"/>
                        <a:t>(</a:t>
                      </a:r>
                      <a:r>
                        <a:rPr lang="ko-KR" altLang="en-US" sz="1400" b="1" baseline="0"/>
                        <a:t>필요한 만큼 반복</a:t>
                      </a:r>
                      <a:r>
                        <a:rPr lang="en-US" altLang="ko-KR" sz="1400" b="1" baseline="0"/>
                        <a:t>)</a:t>
                      </a:r>
                      <a:endParaRPr lang="en-US" altLang="ko-KR" sz="1400" b="1" baseline="0"/>
                    </a:p>
                    <a:p>
                      <a:pPr latinLnBrk="1">
                        <a:defRPr/>
                      </a:pPr>
                      <a:endParaRPr lang="en-US" altLang="ko-KR" sz="1400" b="1" baseline="0"/>
                    </a:p>
                    <a:p>
                      <a:pPr latinLnBrk="1">
                        <a:defRPr/>
                      </a:pPr>
                      <a:endParaRPr lang="en-US" altLang="ko-KR" sz="1400" b="1" baseline="0"/>
                    </a:p>
                    <a:p>
                      <a:pPr latinLnBrk="1">
                        <a:defRPr/>
                      </a:pPr>
                      <a:r>
                        <a:rPr lang="ko-KR" altLang="en-US" sz="1400" b="1" baseline="0"/>
                        <a:t>메소드 선언</a:t>
                      </a:r>
                      <a:r>
                        <a:rPr lang="en-US" altLang="ko-KR" sz="1400" b="1" baseline="0"/>
                        <a:t>(</a:t>
                      </a:r>
                      <a:r>
                        <a:rPr lang="ko-KR" altLang="en-US" sz="1400" b="1" baseline="0"/>
                        <a:t>필요한 만큼 반복</a:t>
                      </a:r>
                      <a:r>
                        <a:rPr lang="en-US" altLang="ko-KR" sz="1400" b="1" baseline="0"/>
                        <a:t>)</a:t>
                      </a:r>
                      <a:endParaRPr lang="ko-KR" altLang="en-US" sz="14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653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4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4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텍스트 개체 틀 4"/>
          <p:cNvSpPr txBox="1"/>
          <p:nvPr/>
        </p:nvSpPr>
        <p:spPr>
          <a:xfrm>
            <a:off x="368656" y="4633292"/>
            <a:ext cx="9032519" cy="154843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1" kern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/>
              <a:buChar char="§"/>
              <a:defRPr/>
            </a:pP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클래스 선언 안에서 멤버변수 선언과 메소드 선언의 순서는 관계 없지만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, </a:t>
            </a: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일반적으로 멤버변수 선언은 위에 쓰고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, </a:t>
            </a: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메소드 선언을 아래에 씁니다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.</a:t>
            </a:r>
            <a:endParaRPr lang="en-US" altLang="ko-KR">
              <a:ln w="9525"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  <a:sym typeface="Wingdings"/>
            </a:endParaRPr>
          </a:p>
          <a:p>
            <a:pPr marL="171450" indent="-171450">
              <a:lnSpc>
                <a:spcPct val="100000"/>
              </a:lnSpc>
              <a:buFont typeface="Wingdings"/>
              <a:buChar char="§"/>
              <a:defRPr/>
            </a:pP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변수는 클래스에 속에 있으면 멤버변수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, </a:t>
            </a: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특정 메소드에 속에 있으면 자동변수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(</a:t>
            </a: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내부 변수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, </a:t>
            </a: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지역변수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) </a:t>
            </a: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입니다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.</a:t>
            </a:r>
            <a:endParaRPr lang="en-US" altLang="ko-KR" sz="1200">
              <a:ln w="9525"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클래스 </a:t>
            </a:r>
            <a:r>
              <a:rPr lang="en-US" altLang="ko-KR" dirty="0"/>
              <a:t>/ </a:t>
            </a:r>
            <a:r>
              <a:rPr lang="ko-KR" altLang="en-US" dirty="0"/>
              <a:t>인터페이스 </a:t>
            </a:r>
            <a:r>
              <a:rPr lang="en-US" altLang="ko-KR" dirty="0"/>
              <a:t>/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r>
              <a:rPr lang="ko-KR" altLang="en-US" dirty="0"/>
              <a:t>     인터페이스 </a:t>
            </a:r>
            <a:r>
              <a:rPr lang="en-US" altLang="ko-KR" dirty="0"/>
              <a:t>= </a:t>
            </a:r>
            <a:r>
              <a:rPr lang="ko-KR" altLang="en-US" dirty="0"/>
              <a:t>멤버 변수 </a:t>
            </a:r>
            <a:r>
              <a:rPr lang="en-US" altLang="ko-KR" dirty="0"/>
              <a:t>+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105915"/>
              </p:ext>
            </p:extLst>
          </p:nvPr>
        </p:nvGraphicFramePr>
        <p:xfrm>
          <a:off x="365122" y="1646766"/>
          <a:ext cx="9169404" cy="2287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972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21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93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인터페이스 선언 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7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[public] interface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/>
                        <a:t>인터페이스 </a:t>
                      </a:r>
                      <a:r>
                        <a:rPr lang="ko-KR" altLang="en-US" sz="1400" b="1" dirty="0"/>
                        <a:t>이름</a:t>
                      </a:r>
                      <a:r>
                        <a:rPr lang="en-US" altLang="ko-KR" sz="1400" b="1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/>
                        <a:t>변수형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/>
                        <a:t>멤버변수 이름</a:t>
                      </a:r>
                      <a:r>
                        <a:rPr lang="en-US" altLang="ko-KR" sz="1400" b="1" dirty="0"/>
                        <a:t>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/>
                        <a:t>변수형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/>
                        <a:t>멤버변수 이름</a:t>
                      </a:r>
                      <a:r>
                        <a:rPr lang="en-US" altLang="ko-KR" sz="1400" b="1" dirty="0"/>
                        <a:t>;</a:t>
                      </a:r>
                    </a:p>
                    <a:p>
                      <a:pPr latinLnBrk="1"/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 err="1"/>
                        <a:t>리턴형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이름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파라미터</a:t>
                      </a:r>
                      <a:r>
                        <a:rPr lang="ko-KR" altLang="en-US" sz="1400" b="1" dirty="0"/>
                        <a:t> 선언</a:t>
                      </a:r>
                      <a:r>
                        <a:rPr lang="en-US" altLang="ko-KR" sz="1400" b="1" dirty="0"/>
                        <a:t>);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 err="1"/>
                        <a:t>리턴형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이름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파라미터</a:t>
                      </a:r>
                      <a:r>
                        <a:rPr lang="ko-KR" altLang="en-US" sz="1400" b="1" dirty="0"/>
                        <a:t> 선언</a:t>
                      </a:r>
                      <a:r>
                        <a:rPr lang="en-US" altLang="ko-KR" sz="1400" b="1" dirty="0"/>
                        <a:t>);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b="1" dirty="0"/>
                        <a:t>멤버변수</a:t>
                      </a:r>
                      <a:r>
                        <a:rPr lang="ko-KR" altLang="en-US" sz="1400" b="1" baseline="0" dirty="0"/>
                        <a:t> 선언</a:t>
                      </a:r>
                      <a:r>
                        <a:rPr lang="en-US" altLang="ko-KR" sz="1400" b="1" baseline="0" dirty="0"/>
                        <a:t>(</a:t>
                      </a:r>
                      <a:r>
                        <a:rPr lang="ko-KR" altLang="en-US" sz="1400" b="1" baseline="0" dirty="0"/>
                        <a:t>필요한 만큼 반복</a:t>
                      </a:r>
                      <a:r>
                        <a:rPr lang="en-US" altLang="ko-KR" sz="1400" b="1" baseline="0" dirty="0"/>
                        <a:t>)</a:t>
                      </a:r>
                    </a:p>
                    <a:p>
                      <a:pPr latinLnBrk="1"/>
                      <a:endParaRPr lang="en-US" altLang="ko-KR" sz="1400" b="1" baseline="0" dirty="0"/>
                    </a:p>
                    <a:p>
                      <a:pPr latinLnBrk="1"/>
                      <a:endParaRPr lang="en-US" altLang="ko-KR" sz="1400" b="1" baseline="0" dirty="0"/>
                    </a:p>
                    <a:p>
                      <a:pPr latinLnBrk="1"/>
                      <a:r>
                        <a:rPr lang="ko-KR" altLang="en-US" sz="1400" b="1" baseline="0" dirty="0" err="1"/>
                        <a:t>메소드</a:t>
                      </a:r>
                      <a:r>
                        <a:rPr lang="ko-KR" altLang="en-US" sz="1400" b="1" baseline="0" dirty="0"/>
                        <a:t> 선언</a:t>
                      </a:r>
                      <a:r>
                        <a:rPr lang="en-US" altLang="ko-KR" sz="1400" b="1" baseline="0" dirty="0"/>
                        <a:t>(</a:t>
                      </a:r>
                      <a:r>
                        <a:rPr lang="ko-KR" altLang="en-US" sz="1400" b="1" baseline="0" dirty="0"/>
                        <a:t>필요한 만큼 반복</a:t>
                      </a:r>
                      <a:r>
                        <a:rPr lang="en-US" altLang="ko-KR" sz="1400" b="1" baseline="0" dirty="0"/>
                        <a:t>, </a:t>
                      </a:r>
                      <a:r>
                        <a:rPr lang="ko-KR" altLang="en-US" sz="1400" b="1" baseline="0" dirty="0" err="1"/>
                        <a:t>메소드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ko-KR" altLang="en-US" sz="1400" b="1" baseline="0" dirty="0" err="1"/>
                        <a:t>내용없음</a:t>
                      </a:r>
                      <a:r>
                        <a:rPr lang="en-US" altLang="ko-KR" sz="1400" b="1" baseline="0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93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1719343"/>
            <a:ext cx="8054620" cy="4224257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에 대해서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 Version History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컴파일 및 실행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설치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Hello.java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자바 가상 머신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(Java Virtual Machine)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소스 파일 구성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데이터 형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생성자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sz="1200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7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주석 </a:t>
            </a:r>
            <a:r>
              <a:rPr lang="en-US" altLang="ko-KR" dirty="0"/>
              <a:t>(Comment) 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546136"/>
            <a:ext cx="8749945" cy="487287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전통적인 주석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(traditional comment)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/*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/*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*/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문서화 주석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(documentation comment)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/**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한 줄 주석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(end of line comment)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//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/* // 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// /*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4379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main()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r>
              <a:rPr lang="en-US" altLang="ko-KR" dirty="0"/>
              <a:t>  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98537"/>
            <a:ext cx="8997595" cy="459748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멤버변수나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이름  등 각종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식별자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(identifier)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작명 규칙에 맞고 중복되지 않는 이름이라면 프로그래머 마음대로 지을 수 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그런데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main()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이미 정해져 있는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main()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메소드는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자바 프로그램 실행 시 최초로 수행되는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java.exe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실행 파일에 들어 있는 자바 가상 기계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(Java Virtual Machine, JVM)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가 호출 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String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옆에 있는 대괄호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([], bracket)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뒤로 가도 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파라미터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이름은 다름 이름이라도 상관 없지만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일반적으로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라는 이름을 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public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제한자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(modifier)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다른 어떤 클래스에서든지 호출할 수 있다는 말이다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static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키워드는 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호출하는 쪽에서 오브젝트를 만들지 않고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이름만으로 직접 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 할 수 있다는 뜻으로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자바 가상기계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(Java Virtual Machine, JVM)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에서 이런 식으로 호출한다고 약속이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되있다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void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리턴형의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정보로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아무런 데이터도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리턴하지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않는다는 뜻입니다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60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키워드 </a:t>
            </a:r>
            <a:r>
              <a:rPr lang="en-US" altLang="ko-KR" dirty="0"/>
              <a:t>(Keyword)</a:t>
            </a:r>
          </a:p>
          <a:p>
            <a:r>
              <a:rPr lang="en-US" altLang="ko-KR" dirty="0"/>
              <a:t>     Keyword</a:t>
            </a:r>
            <a:r>
              <a:rPr lang="ko-KR" altLang="en-US" dirty="0"/>
              <a:t>는 자바 프로그램에서 문법적인 기능을 수행하는 핵심 단어들로 기능이 미리 예약되어 있는 단어들이다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00522"/>
              </p:ext>
            </p:extLst>
          </p:nvPr>
        </p:nvGraphicFramePr>
        <p:xfrm>
          <a:off x="365122" y="1665816"/>
          <a:ext cx="9178927" cy="45945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98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55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5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4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소스파일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import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package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클래스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인터페이스 선언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인스턴스</a:t>
                      </a:r>
                      <a:r>
                        <a:rPr lang="ko-KR" altLang="en-US" sz="1600" dirty="0"/>
                        <a:t>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class</a:t>
                      </a:r>
                      <a:r>
                        <a:rPr lang="en-US" altLang="ko-KR" sz="1600" dirty="0"/>
                        <a:t>, interface, new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93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기본 </a:t>
                      </a:r>
                      <a:r>
                        <a:rPr lang="ko-KR" altLang="en-US" sz="1600" dirty="0" err="1"/>
                        <a:t>데이터형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r>
                        <a:rPr lang="en-US" altLang="ko-KR" sz="1600" dirty="0"/>
                        <a:t>, byte,</a:t>
                      </a:r>
                      <a:r>
                        <a:rPr lang="en-US" altLang="ko-KR" sz="1600" baseline="0" dirty="0"/>
                        <a:t> char, double, float, </a:t>
                      </a:r>
                      <a:r>
                        <a:rPr lang="en-US" altLang="ko-KR" sz="1600" baseline="0" dirty="0" err="1"/>
                        <a:t>int</a:t>
                      </a:r>
                      <a:r>
                        <a:rPr lang="en-US" altLang="ko-KR" sz="1600" baseline="0" dirty="0"/>
                        <a:t>, long, short, </a:t>
                      </a:r>
                      <a:r>
                        <a:rPr lang="en-US" altLang="ko-KR" sz="1600" baseline="0" dirty="0">
                          <a:solidFill>
                            <a:srgbClr val="FF0000"/>
                          </a:solidFill>
                        </a:rPr>
                        <a:t>void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데이터값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false, null, true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클래스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extends, implements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생성자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super, this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instansof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접근 </a:t>
                      </a:r>
                      <a:r>
                        <a:rPr lang="ko-KR" altLang="en-US" sz="1600" dirty="0" err="1"/>
                        <a:t>제한자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private, protected,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>
                          <a:solidFill>
                            <a:srgbClr val="FF0000"/>
                          </a:solidFill>
                        </a:rPr>
                        <a:t>public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기타 </a:t>
                      </a:r>
                      <a:r>
                        <a:rPr lang="ko-KR" altLang="en-US" sz="1600" dirty="0" err="1"/>
                        <a:t>제한자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abstract, final, native,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600" dirty="0"/>
                        <a:t>, synchronized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예외처리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catch, finally, throw, throws, try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transient, volatile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193669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87D4365-2CA4-4DA4-B122-95C497B64FC1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 </a:t>
            </a:r>
            <a:r>
              <a:rPr lang="ko-KR" altLang="en-US"/>
              <a:t>소스 파일 구성</a:t>
            </a:r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/>
              <a:t>기호문자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 Java </a:t>
            </a:r>
            <a:r>
              <a:rPr lang="ko-KR" altLang="en-US"/>
              <a:t>프로그램에서 이용하는 기호문자 읽는 법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/>
          <a:srcRect l="40070" t="20000" r="49170" b="75610"/>
          <a:stretch>
            <a:fillRect/>
          </a:stretch>
        </p:blipFill>
        <p:spPr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17523" y="1780116"/>
          <a:ext cx="8664576" cy="43844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4552"/>
                <a:gridCol w="1685925"/>
                <a:gridCol w="1801811"/>
                <a:gridCol w="969964"/>
                <a:gridCol w="1590675"/>
                <a:gridCol w="1771649"/>
              </a:tblGrid>
              <a:tr h="37279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한글표기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영문표기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한글표기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영문표기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+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더하기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plus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빼기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minus</a:t>
                      </a:r>
                      <a:endParaRPr lang="en-US" altLang="ko-KR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*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곱하기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asterisk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/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빗금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나누기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slash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 rowSpan="2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\</a:t>
                      </a:r>
                      <a:r>
                        <a:rPr lang="en-US" altLang="ko-KR" sz="1600" baseline="0"/>
                        <a:t> 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역 빗금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역사선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back slash</a:t>
                      </a:r>
                      <a:endParaRPr lang="en-US" altLang="ko-KR" sz="1600"/>
                    </a:p>
                    <a:p>
                      <a:pPr latinLnBrk="1">
                        <a:defRPr/>
                      </a:pPr>
                      <a:r>
                        <a:rPr lang="ko-KR" altLang="en-US" sz="1600"/>
                        <a:t>단</a:t>
                      </a:r>
                      <a:r>
                        <a:rPr lang="en-US" altLang="ko-KR" sz="1600"/>
                        <a:t>.</a:t>
                      </a:r>
                      <a:r>
                        <a:rPr lang="en-US" altLang="ko-KR" sz="1600" baseline="0"/>
                        <a:t> KS </a:t>
                      </a:r>
                      <a:r>
                        <a:rPr lang="ko-KR" altLang="en-US" sz="1600" baseline="0"/>
                        <a:t>코드에서는 </a:t>
                      </a:r>
                      <a:r>
                        <a:rPr lang="en-US" altLang="ko-KR" sz="1600" baseline="0"/>
                        <a:t>\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\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won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$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달러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dollar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%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퍼센트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percent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.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온점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소수점문자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period,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dot</a:t>
                      </a:r>
                      <a:endParaRPr lang="en-US" altLang="ko-KR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,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쉼표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comma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: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쌍점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colon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;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반 쌍점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semicolon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‘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작은 따옴표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single quotation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“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큰 따움표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double quotation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(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괄호 열기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left parenthesis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괄호 닫기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right parenthesis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{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중괄호 열기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left brace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}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중괄호 닫기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right brace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[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대괄호 열기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left bracket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프로그램에서 이용하는 기호문자 읽는 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15634"/>
              </p:ext>
            </p:extLst>
          </p:nvPr>
        </p:nvGraphicFramePr>
        <p:xfrm>
          <a:off x="517523" y="1780116"/>
          <a:ext cx="8664576" cy="39741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4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1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99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716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2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한글표기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영문표기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한글표기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영문표기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대괄호 닫기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 bracket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&lt;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표제괄호 열기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부등호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less </a:t>
                      </a:r>
                      <a:r>
                        <a:rPr lang="en-US" altLang="ko-KR" sz="1600" smtClean="0"/>
                        <a:t>than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&gt;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표제괄호 닫기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부등호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great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 smtClean="0"/>
                        <a:t>than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물음표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question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느낌표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exclamation point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&amp;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앰퍼센트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ampersand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~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물결표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tilde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붙임표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hyphen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^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 </a:t>
                      </a:r>
                      <a:r>
                        <a:rPr lang="ko-KR" altLang="en-US" sz="1600" dirty="0" err="1"/>
                        <a:t>꺽쇠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circumflex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크로스해치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crosshatch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_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밑줄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underline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=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같음표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equal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|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종선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vertical</a:t>
                      </a:r>
                      <a:r>
                        <a:rPr lang="en-US" altLang="ko-KR" sz="1600" baseline="0" dirty="0"/>
                        <a:t> bar, pipe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93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/>
              <a:t>식별자</a:t>
            </a:r>
            <a:r>
              <a:rPr lang="ko-KR" altLang="en-US" dirty="0"/>
              <a:t> </a:t>
            </a:r>
            <a:r>
              <a:rPr lang="en-US" altLang="ko-KR" dirty="0"/>
              <a:t>(Identifier)</a:t>
            </a:r>
          </a:p>
          <a:p>
            <a:r>
              <a:rPr lang="en-US" altLang="ko-KR" dirty="0"/>
              <a:t>     </a:t>
            </a:r>
            <a:r>
              <a:rPr lang="ko-KR" altLang="en-US" dirty="0" err="1"/>
              <a:t>식별자</a:t>
            </a:r>
            <a:r>
              <a:rPr lang="en-US" altLang="ko-KR" dirty="0"/>
              <a:t>(identifier) </a:t>
            </a:r>
            <a:r>
              <a:rPr lang="ko-KR" altLang="en-US" dirty="0"/>
              <a:t>란 클래스 이름</a:t>
            </a:r>
            <a:r>
              <a:rPr lang="en-US" altLang="ko-KR" dirty="0"/>
              <a:t>, </a:t>
            </a:r>
            <a:r>
              <a:rPr lang="ko-KR" altLang="en-US" dirty="0"/>
              <a:t>변수 이름 </a:t>
            </a:r>
            <a:r>
              <a:rPr lang="ko-KR" altLang="en-US" dirty="0" err="1"/>
              <a:t>메소드</a:t>
            </a:r>
            <a:r>
              <a:rPr lang="ko-KR" altLang="en-US" dirty="0"/>
              <a:t> 이름 등 프로그래머가 붙여주는 모든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1" y="1698538"/>
            <a:ext cx="8816619" cy="2149562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또는 인터페이스 이름인 경우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Membr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SpecialMember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Special_Member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변수 이름인 경우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name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memberName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member_name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이름인 경우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clear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clearData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clear_data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50539"/>
              </p:ext>
            </p:extLst>
          </p:nvPr>
        </p:nvGraphicFramePr>
        <p:xfrm>
          <a:off x="365481" y="3923241"/>
          <a:ext cx="8883294" cy="2384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832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err="1">
                          <a:solidFill>
                            <a:schemeClr val="tx1"/>
                          </a:solidFill>
                        </a:rPr>
                        <a:t>식별자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만드는 관례 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600" baseline="0" dirty="0" err="1">
                          <a:solidFill>
                            <a:schemeClr val="tx1"/>
                          </a:solidFill>
                        </a:rPr>
                        <a:t>안지켜도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컴파일은 되지만 지키면 알아보기 좋음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8459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의미 있는 단어 </a:t>
                      </a:r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개 또는 </a:t>
                      </a:r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개 정도를 결합해서 짖는다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단어 </a:t>
                      </a:r>
                      <a:r>
                        <a:rPr lang="ko-KR" altLang="en-US" sz="1400" b="1" dirty="0" err="1"/>
                        <a:t>결합시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_(</a:t>
                      </a:r>
                      <a:r>
                        <a:rPr lang="ko-KR" altLang="en-US" sz="1400" b="1" dirty="0"/>
                        <a:t>밑줄문자</a:t>
                      </a:r>
                      <a:r>
                        <a:rPr lang="en-US" altLang="ko-KR" sz="1400" b="1" dirty="0"/>
                        <a:t>)</a:t>
                      </a:r>
                      <a:r>
                        <a:rPr lang="ko-KR" altLang="en-US" sz="1400" b="1" dirty="0"/>
                        <a:t>로 연결하거나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뒷단어의 </a:t>
                      </a:r>
                      <a:r>
                        <a:rPr lang="ko-KR" altLang="en-US" sz="1400" b="1" dirty="0" err="1"/>
                        <a:t>첫글자를</a:t>
                      </a:r>
                      <a:r>
                        <a:rPr lang="ko-KR" altLang="en-US" sz="1400" b="1" dirty="0"/>
                        <a:t> 대문자로 한다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클래스나 인터페이스의 이름은 첫 글자를 대문자로 한다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변수나 </a:t>
                      </a:r>
                      <a:r>
                        <a:rPr lang="ko-KR" altLang="en-US" sz="1400" b="1" dirty="0" err="1"/>
                        <a:t>메소드의</a:t>
                      </a:r>
                      <a:r>
                        <a:rPr lang="ko-KR" altLang="en-US" sz="1400" b="1" dirty="0"/>
                        <a:t> 이름은 첫 글자를 소문자로 한다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변수의 이름은 명사 중심으로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 err="1"/>
                        <a:t>메소드의</a:t>
                      </a:r>
                      <a:r>
                        <a:rPr lang="ko-KR" altLang="en-US" sz="1400" b="1" dirty="0"/>
                        <a:t> 이름은 동사 중심으로 짖는다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US" altLang="ko-KR" sz="1400" b="1" dirty="0"/>
                        <a:t>$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/>
                        <a:t>문자는 사용하지 않는다</a:t>
                      </a:r>
                      <a:r>
                        <a:rPr lang="en-US" altLang="ko-KR" sz="1400" b="1" baseline="0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890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프로그램 구조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41387"/>
            <a:ext cx="9197620" cy="493288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선언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Hello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라는 이름을 가진 클래스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(class)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의 클래스 선언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(class declaration)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class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이름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//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메인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등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}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main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메인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메소드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(main method)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선언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public static void main (String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[]){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//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수행해야 할 처리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}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(statement) :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프로그램을 실행하면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main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메소드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안은 문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(statement)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이 순차적으로 실행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public static void main (String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[]) {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처음 작성하는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프로그램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”);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화면으로 출력하고 있습니다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”);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안에서 순차적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인터프리터 방식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으로 실행 됩니다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.”);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}</a:t>
            </a:r>
          </a:p>
          <a:p>
            <a:pPr>
              <a:lnSpc>
                <a:spcPct val="15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076325" y="5086350"/>
            <a:ext cx="0" cy="9334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81050" y="4991100"/>
            <a:ext cx="6934200" cy="1133475"/>
          </a:xfrm>
          <a:prstGeom prst="rect">
            <a:avLst/>
          </a:prstGeom>
          <a:noFill/>
          <a:ln w="254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1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371013" cy="95930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dirty="0"/>
              <a:t>자바에서 변수를 선언하거나</a:t>
            </a:r>
            <a:r>
              <a:rPr lang="en-US" altLang="ko-KR" dirty="0"/>
              <a:t>, </a:t>
            </a:r>
            <a:r>
              <a:rPr lang="ko-KR" altLang="en-US" dirty="0" err="1"/>
              <a:t>메소드로</a:t>
            </a:r>
            <a:r>
              <a:rPr lang="ko-KR" altLang="en-US" dirty="0"/>
              <a:t> 넘어오는 데이터</a:t>
            </a:r>
            <a:r>
              <a:rPr lang="en-US" altLang="ko-KR" dirty="0"/>
              <a:t>(</a:t>
            </a:r>
            <a:r>
              <a:rPr lang="ko-KR" altLang="en-US" dirty="0"/>
              <a:t>인수</a:t>
            </a:r>
            <a:r>
              <a:rPr lang="en-US" altLang="ko-KR" dirty="0"/>
              <a:t>)</a:t>
            </a:r>
            <a:r>
              <a:rPr lang="ko-KR" altLang="en-US" dirty="0"/>
              <a:t>를 받기 위한 </a:t>
            </a:r>
            <a:r>
              <a:rPr lang="ko-KR" altLang="en-US" dirty="0" err="1"/>
              <a:t>파라미터를</a:t>
            </a:r>
            <a:r>
              <a:rPr lang="ko-KR" altLang="en-US" dirty="0"/>
              <a:t> 선언할 때</a:t>
            </a:r>
            <a:r>
              <a:rPr lang="en-US" altLang="ko-KR" dirty="0"/>
              <a:t>,</a:t>
            </a:r>
            <a:r>
              <a:rPr lang="ko-KR" altLang="en-US" dirty="0"/>
              <a:t> 그리고 </a:t>
            </a:r>
            <a:r>
              <a:rPr lang="ko-KR" altLang="en-US" dirty="0" err="1"/>
              <a:t>메소드에서</a:t>
            </a:r>
            <a:r>
              <a:rPr lang="ko-KR" altLang="en-US" dirty="0"/>
              <a:t> 결과값으로 돌려주는 데이터의 </a:t>
            </a:r>
            <a:r>
              <a:rPr lang="ko-KR" altLang="en-US" dirty="0" err="1"/>
              <a:t>리턴형을</a:t>
            </a:r>
            <a:r>
              <a:rPr lang="ko-KR" altLang="en-US" dirty="0"/>
              <a:t> 선언할 때 어떤 형</a:t>
            </a:r>
            <a:r>
              <a:rPr lang="en-US" altLang="ko-KR" dirty="0"/>
              <a:t>(type)</a:t>
            </a:r>
            <a:r>
              <a:rPr lang="ko-KR" altLang="en-US" dirty="0"/>
              <a:t>의 데이터 인지 명시해야 한다</a:t>
            </a:r>
            <a:r>
              <a:rPr lang="en-US" altLang="ko-KR" dirty="0"/>
              <a:t>. </a:t>
            </a:r>
            <a:r>
              <a:rPr lang="ko-KR" altLang="en-US" dirty="0"/>
              <a:t>자바에서 사용하는 데이터 형</a:t>
            </a:r>
            <a:r>
              <a:rPr lang="en-US" altLang="ko-KR" dirty="0"/>
              <a:t>(date type) </a:t>
            </a:r>
            <a:r>
              <a:rPr lang="ko-KR" altLang="en-US" dirty="0"/>
              <a:t>은 크게 </a:t>
            </a:r>
            <a:r>
              <a:rPr lang="ko-KR" altLang="en-US" dirty="0">
                <a:solidFill>
                  <a:srgbClr val="0033CC"/>
                </a:solidFill>
              </a:rPr>
              <a:t>기본 데이터 형</a:t>
            </a:r>
            <a:r>
              <a:rPr lang="en-US" altLang="ko-KR" dirty="0">
                <a:solidFill>
                  <a:srgbClr val="0033CC"/>
                </a:solidFill>
              </a:rPr>
              <a:t>(primitive date type), </a:t>
            </a:r>
            <a:r>
              <a:rPr lang="ko-KR" altLang="en-US" dirty="0">
                <a:solidFill>
                  <a:srgbClr val="0033CC"/>
                </a:solidFill>
              </a:rPr>
              <a:t>오브젝트 데이터 형</a:t>
            </a:r>
            <a:r>
              <a:rPr lang="en-US" altLang="ko-KR" dirty="0">
                <a:solidFill>
                  <a:srgbClr val="0033CC"/>
                </a:solidFill>
              </a:rPr>
              <a:t>(object data type </a:t>
            </a:r>
            <a:r>
              <a:rPr lang="ko-KR" altLang="en-US" dirty="0">
                <a:solidFill>
                  <a:srgbClr val="0033CC"/>
                </a:solidFill>
              </a:rPr>
              <a:t>클래스</a:t>
            </a:r>
            <a:r>
              <a:rPr lang="en-US" altLang="ko-KR" dirty="0">
                <a:solidFill>
                  <a:srgbClr val="0033CC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으로 구분한다 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81266"/>
              </p:ext>
            </p:extLst>
          </p:nvPr>
        </p:nvGraphicFramePr>
        <p:xfrm>
          <a:off x="581025" y="2209800"/>
          <a:ext cx="8096249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80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3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68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95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386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3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바이트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초기값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유효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논리계열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false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ture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false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55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문자계열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‘\u0000’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작은 따옴표로 묶인 문자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 </a:t>
                      </a:r>
                      <a:r>
                        <a:rPr lang="en-US" altLang="ko-KR" sz="1200" dirty="0"/>
                        <a:t>: ‘A’, ‘a’)</a:t>
                      </a:r>
                    </a:p>
                    <a:p>
                      <a:pPr latinLnBrk="1"/>
                      <a:r>
                        <a:rPr lang="ko-KR" altLang="en-US" sz="1200" dirty="0"/>
                        <a:t>작은 따옴표로 묶인 확장 문자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</a:t>
                      </a:r>
                      <a:r>
                        <a:rPr lang="en-US" altLang="ko-KR" sz="1200" baseline="0" dirty="0"/>
                        <a:t>: ‘\n’) </a:t>
                      </a:r>
                    </a:p>
                    <a:p>
                      <a:pPr latinLnBrk="1"/>
                      <a:r>
                        <a:rPr lang="ko-KR" altLang="en-US" sz="1200" baseline="0" dirty="0"/>
                        <a:t>작은 따옴표로 묶인 </a:t>
                      </a:r>
                      <a:r>
                        <a:rPr lang="en-US" altLang="ko-KR" sz="1200" baseline="0" dirty="0"/>
                        <a:t>16</a:t>
                      </a:r>
                      <a:r>
                        <a:rPr lang="ko-KR" altLang="en-US" sz="1200" baseline="0" dirty="0"/>
                        <a:t>진수 </a:t>
                      </a:r>
                      <a:r>
                        <a:rPr lang="ko-KR" altLang="en-US" sz="1200" baseline="0" dirty="0" err="1"/>
                        <a:t>네자리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예</a:t>
                      </a:r>
                      <a:r>
                        <a:rPr lang="en-US" altLang="ko-KR" sz="1200" baseline="0" dirty="0"/>
                        <a:t>: ‘\</a:t>
                      </a:r>
                      <a:r>
                        <a:rPr lang="en-US" altLang="ko-KR" sz="1200" baseline="0" dirty="0" err="1"/>
                        <a:t>uAAAA</a:t>
                      </a:r>
                      <a:r>
                        <a:rPr lang="en-US" altLang="ko-KR" sz="1200" baseline="0" dirty="0"/>
                        <a:t>’)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235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정수계열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byte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-128</a:t>
                      </a:r>
                      <a:r>
                        <a:rPr lang="en-US" altLang="ko-KR" sz="1200" baseline="0" dirty="0"/>
                        <a:t> ~ 127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9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short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-32,768</a:t>
                      </a:r>
                      <a:r>
                        <a:rPr lang="en-US" altLang="ko-KR" sz="1200" baseline="0" dirty="0"/>
                        <a:t> ~ 32767 (3</a:t>
                      </a:r>
                      <a:r>
                        <a:rPr lang="ko-KR" altLang="en-US" sz="1200" baseline="0" dirty="0"/>
                        <a:t>만 정도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39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-2,147,483,648</a:t>
                      </a:r>
                      <a:r>
                        <a:rPr lang="en-US" altLang="ko-KR" sz="1200" baseline="0" dirty="0"/>
                        <a:t> ~ 2,147,483,647 (</a:t>
                      </a:r>
                      <a:r>
                        <a:rPr lang="ko-KR" altLang="en-US" sz="1200" baseline="0" dirty="0"/>
                        <a:t>약 </a:t>
                      </a:r>
                      <a:r>
                        <a:rPr lang="en-US" altLang="ko-KR" sz="1200" baseline="0" dirty="0"/>
                        <a:t>21</a:t>
                      </a:r>
                      <a:r>
                        <a:rPr lang="ko-KR" altLang="en-US" sz="1200" baseline="0" dirty="0"/>
                        <a:t>억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39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(</a:t>
                      </a:r>
                      <a:r>
                        <a:rPr lang="ko-KR" altLang="en-US" sz="1200" dirty="0"/>
                        <a:t>약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경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 err="1"/>
                        <a:t>백억조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-9,223,372,036,854,775,808L</a:t>
                      </a:r>
                      <a:r>
                        <a:rPr lang="en-US" altLang="ko-KR" sz="1200" baseline="0" dirty="0"/>
                        <a:t> ~ </a:t>
                      </a:r>
                      <a:r>
                        <a:rPr lang="en-US" altLang="ko-KR" sz="1200" dirty="0"/>
                        <a:t>9,223,372,036,854,775,807L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393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부동 소수계열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있는 숫자로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끝에 </a:t>
                      </a:r>
                      <a:r>
                        <a:rPr lang="en-US" altLang="ko-KR" sz="1200" dirty="0"/>
                        <a:t>F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f</a:t>
                      </a:r>
                      <a:r>
                        <a:rPr lang="ko-KR" altLang="en-US" sz="1200" dirty="0"/>
                        <a:t>가 붙은 숫자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 </a:t>
                      </a:r>
                      <a:r>
                        <a:rPr lang="en-US" altLang="ko-KR" sz="1200" dirty="0"/>
                        <a:t>: 3.14F)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3550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double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있는 숫자로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끝에 아무 것도 붙지 않는 숫자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3.14)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있는 숫자로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끝에 </a:t>
                      </a:r>
                      <a:r>
                        <a:rPr lang="en-US" altLang="ko-KR" sz="1200" dirty="0"/>
                        <a:t>D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d</a:t>
                      </a:r>
                      <a:r>
                        <a:rPr lang="ko-KR" altLang="en-US" sz="1200" dirty="0"/>
                        <a:t>가 붙은 숫자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 </a:t>
                      </a:r>
                      <a:r>
                        <a:rPr lang="en-US" altLang="ko-KR" sz="1200" dirty="0"/>
                        <a:t>: 3.14D)</a:t>
                      </a:r>
                    </a:p>
                    <a:p>
                      <a:pPr latinLnBrk="1"/>
                      <a:r>
                        <a:rPr lang="en-US" altLang="ko-KR" sz="1200" baseline="0" dirty="0"/>
                        <a:t>  </a:t>
                      </a:r>
                      <a:r>
                        <a:rPr lang="ko-KR" altLang="en-US" sz="1200" b="1" baseline="0" dirty="0">
                          <a:solidFill>
                            <a:srgbClr val="0033CC"/>
                          </a:solidFill>
                        </a:rPr>
                        <a:t>부동 소수 계열의  </a:t>
                      </a:r>
                      <a:r>
                        <a:rPr lang="en-US" altLang="ko-KR" sz="1200" b="1" baseline="0" dirty="0">
                          <a:solidFill>
                            <a:srgbClr val="0033CC"/>
                          </a:solidFill>
                        </a:rPr>
                        <a:t>default </a:t>
                      </a:r>
                      <a:r>
                        <a:rPr lang="ko-KR" altLang="en-US" sz="1200" b="1" baseline="0" dirty="0">
                          <a:solidFill>
                            <a:srgbClr val="0033CC"/>
                          </a:solidFill>
                        </a:rPr>
                        <a:t>데이터 형</a:t>
                      </a:r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1" name="텍스트 개체 틀 1"/>
          <p:cNvSpPr txBox="1">
            <a:spLocks/>
          </p:cNvSpPr>
          <p:nvPr/>
        </p:nvSpPr>
        <p:spPr>
          <a:xfrm>
            <a:off x="458788" y="1857375"/>
            <a:ext cx="9151938" cy="3048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기본 데이터 형 </a:t>
            </a:r>
            <a:r>
              <a:rPr lang="en-US" altLang="ko-KR" dirty="0"/>
              <a:t>(primitive data type)</a:t>
            </a:r>
          </a:p>
        </p:txBody>
      </p:sp>
    </p:spTree>
    <p:extLst>
      <p:ext uri="{BB962C8B-B14F-4D97-AF65-F5344CB8AC3E}">
        <p14:creationId xmlns:p14="http://schemas.microsoft.com/office/powerpoint/2010/main" val="980543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371013" cy="95930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dirty="0"/>
              <a:t>자바에서 변수를 선언하거나</a:t>
            </a:r>
            <a:r>
              <a:rPr lang="en-US" altLang="ko-KR" dirty="0"/>
              <a:t>, </a:t>
            </a:r>
            <a:r>
              <a:rPr lang="ko-KR" altLang="en-US" dirty="0" err="1"/>
              <a:t>메소드로</a:t>
            </a:r>
            <a:r>
              <a:rPr lang="ko-KR" altLang="en-US" dirty="0"/>
              <a:t> 넘어오는 데이터</a:t>
            </a:r>
            <a:r>
              <a:rPr lang="en-US" altLang="ko-KR" dirty="0"/>
              <a:t>(</a:t>
            </a:r>
            <a:r>
              <a:rPr lang="ko-KR" altLang="en-US" dirty="0"/>
              <a:t>인수</a:t>
            </a:r>
            <a:r>
              <a:rPr lang="en-US" altLang="ko-KR" dirty="0"/>
              <a:t>)</a:t>
            </a:r>
            <a:r>
              <a:rPr lang="ko-KR" altLang="en-US" dirty="0"/>
              <a:t>를 받기 위한 </a:t>
            </a:r>
            <a:r>
              <a:rPr lang="ko-KR" altLang="en-US" dirty="0" err="1"/>
              <a:t>파라미터를</a:t>
            </a:r>
            <a:r>
              <a:rPr lang="ko-KR" altLang="en-US" dirty="0"/>
              <a:t> 선언할 때</a:t>
            </a:r>
            <a:r>
              <a:rPr lang="en-US" altLang="ko-KR" dirty="0"/>
              <a:t>,</a:t>
            </a:r>
            <a:r>
              <a:rPr lang="ko-KR" altLang="en-US" dirty="0"/>
              <a:t> 그리고 </a:t>
            </a:r>
            <a:r>
              <a:rPr lang="ko-KR" altLang="en-US" dirty="0" err="1"/>
              <a:t>메소드에서</a:t>
            </a:r>
            <a:r>
              <a:rPr lang="ko-KR" altLang="en-US" dirty="0"/>
              <a:t> 결과값으로 돌려주는 데이터의 </a:t>
            </a:r>
            <a:r>
              <a:rPr lang="ko-KR" altLang="en-US" dirty="0" err="1"/>
              <a:t>리턴형을</a:t>
            </a:r>
            <a:r>
              <a:rPr lang="ko-KR" altLang="en-US" dirty="0"/>
              <a:t> 선언할 때 어떤 형</a:t>
            </a:r>
            <a:r>
              <a:rPr lang="en-US" altLang="ko-KR" dirty="0"/>
              <a:t>(type)</a:t>
            </a:r>
            <a:r>
              <a:rPr lang="ko-KR" altLang="en-US" dirty="0"/>
              <a:t>의 데이터 인지 명시해야 한다</a:t>
            </a:r>
            <a:r>
              <a:rPr lang="en-US" altLang="ko-KR" dirty="0"/>
              <a:t>. </a:t>
            </a:r>
            <a:r>
              <a:rPr lang="ko-KR" altLang="en-US" dirty="0"/>
              <a:t>자바에서 사용하는 데이터 형</a:t>
            </a:r>
            <a:r>
              <a:rPr lang="en-US" altLang="ko-KR" dirty="0"/>
              <a:t>(date type) </a:t>
            </a:r>
            <a:r>
              <a:rPr lang="ko-KR" altLang="en-US" dirty="0"/>
              <a:t>은 크게 </a:t>
            </a:r>
            <a:r>
              <a:rPr lang="ko-KR" altLang="en-US" dirty="0">
                <a:solidFill>
                  <a:srgbClr val="0033CC"/>
                </a:solidFill>
              </a:rPr>
              <a:t>기본 데이터 형</a:t>
            </a:r>
            <a:r>
              <a:rPr lang="en-US" altLang="ko-KR" dirty="0">
                <a:solidFill>
                  <a:srgbClr val="0033CC"/>
                </a:solidFill>
              </a:rPr>
              <a:t>(primitive date type), </a:t>
            </a:r>
            <a:r>
              <a:rPr lang="ko-KR" altLang="en-US" dirty="0">
                <a:solidFill>
                  <a:srgbClr val="0033CC"/>
                </a:solidFill>
              </a:rPr>
              <a:t>오브젝트 데이터 형</a:t>
            </a:r>
            <a:r>
              <a:rPr lang="en-US" altLang="ko-KR" dirty="0">
                <a:solidFill>
                  <a:srgbClr val="0033CC"/>
                </a:solidFill>
              </a:rPr>
              <a:t>(object data type </a:t>
            </a:r>
            <a:r>
              <a:rPr lang="ko-KR" altLang="en-US" dirty="0">
                <a:solidFill>
                  <a:srgbClr val="0033CC"/>
                </a:solidFill>
              </a:rPr>
              <a:t>클래스</a:t>
            </a:r>
            <a:r>
              <a:rPr lang="en-US" altLang="ko-KR" dirty="0">
                <a:solidFill>
                  <a:srgbClr val="0033CC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으로 구분한다 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973961"/>
              </p:ext>
            </p:extLst>
          </p:nvPr>
        </p:nvGraphicFramePr>
        <p:xfrm>
          <a:off x="592138" y="2562225"/>
          <a:ext cx="4446587" cy="29020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4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2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5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076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오브젝트 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스트링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(String) 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배열 </a:t>
                      </a:r>
                      <a:r>
                        <a:rPr lang="en-US" altLang="ko-KR" sz="1200" b="1" dirty="0"/>
                        <a:t>(Array)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클래스 </a:t>
                      </a:r>
                      <a:r>
                        <a:rPr lang="en-US" altLang="ko-KR" sz="1200" b="1" dirty="0"/>
                        <a:t>(class)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인터페이스 </a:t>
                      </a:r>
                      <a:r>
                        <a:rPr lang="en-US" altLang="ko-KR" sz="1200" b="1" dirty="0"/>
                        <a:t>(interface)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열거형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(enumeration)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사용자 정의 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" name="텍스트 개체 틀 1"/>
          <p:cNvSpPr txBox="1">
            <a:spLocks/>
          </p:cNvSpPr>
          <p:nvPr/>
        </p:nvSpPr>
        <p:spPr>
          <a:xfrm>
            <a:off x="458788" y="2181225"/>
            <a:ext cx="9151938" cy="3048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오브젝트 데이터 형 </a:t>
            </a:r>
            <a:r>
              <a:rPr lang="en-US" altLang="ko-KR" dirty="0"/>
              <a:t>(object data type)</a:t>
            </a:r>
          </a:p>
        </p:txBody>
      </p:sp>
    </p:spTree>
    <p:extLst>
      <p:ext uri="{BB962C8B-B14F-4D97-AF65-F5344CB8AC3E}">
        <p14:creationId xmlns:p14="http://schemas.microsoft.com/office/powerpoint/2010/main" val="2639921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266237" cy="39732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dirty="0"/>
              <a:t>멤버 변수 초기값 구하기 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1"/>
          <p:cNvSpPr txBox="1">
            <a:spLocks/>
          </p:cNvSpPr>
          <p:nvPr/>
        </p:nvSpPr>
        <p:spPr>
          <a:xfrm>
            <a:off x="359899" y="1666874"/>
            <a:ext cx="9250825" cy="460057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public class </a:t>
            </a:r>
            <a:r>
              <a:rPr lang="en-US" altLang="ko-KR" dirty="0" err="1"/>
              <a:t>DefaultValueControl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public static void main (String </a:t>
            </a:r>
            <a:r>
              <a:rPr lang="en-US" altLang="ko-KR" dirty="0" err="1"/>
              <a:t>args</a:t>
            </a:r>
            <a:r>
              <a:rPr lang="en-US" altLang="ko-KR" dirty="0"/>
              <a:t>[])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DefalutValue</a:t>
            </a:r>
            <a:r>
              <a:rPr lang="en-US" altLang="ko-KR" dirty="0"/>
              <a:t> dv = new </a:t>
            </a:r>
            <a:r>
              <a:rPr lang="en-US" altLang="ko-KR" dirty="0" err="1"/>
              <a:t>DefalutValue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(dv. </a:t>
            </a:r>
            <a:r>
              <a:rPr lang="en-US" altLang="ko-KR" dirty="0" err="1"/>
              <a:t>booleanVar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……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나머지 데이터 형 멤버변수 초기값 구해보세요</a:t>
            </a:r>
            <a:endParaRPr lang="en-US" altLang="ko-KR" dirty="0"/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DefalutValue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booleanVar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……..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161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Java</a:t>
            </a:r>
            <a:r>
              <a:rPr lang="ko-KR" altLang="en-US" dirty="0"/>
              <a:t>에 대해서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탄생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50912"/>
            <a:ext cx="8902345" cy="40450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1991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 무렵 미국의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선마이크로시스템의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제임스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고슬링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(James Gosling)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과 다른 연구원들    이 가전제품용 소프트웨어 개발을 위한 그린 프로젝트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(Green Project)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시작으로 해서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1995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년에 발표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처음에는 가전 제품 내에 탑재해 동작하는 프로그램을 위해 개발했지만 현재 웹 애플리케이션 개발에 가장 많이 사용하는 언어 가운데 하나 이고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모바일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기기용 소프트웨어 개발에 널리 사용하고 있다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2009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선마이크로시스템즈가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오라클에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인수 합병됨 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371013" cy="492577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데이터 형과 변수의 필요성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1"/>
          <p:cNvSpPr txBox="1">
            <a:spLocks/>
          </p:cNvSpPr>
          <p:nvPr/>
        </p:nvSpPr>
        <p:spPr>
          <a:xfrm>
            <a:off x="458788" y="1609725"/>
            <a:ext cx="9281650" cy="4667249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200" dirty="0"/>
              <a:t>컴퓨터에서 프로그램이 동작하는 과정을 간단 하게 살펴 보면</a:t>
            </a:r>
            <a:r>
              <a:rPr lang="en-US" altLang="ko-KR" sz="1200" dirty="0"/>
              <a:t>, </a:t>
            </a:r>
            <a:r>
              <a:rPr lang="ko-KR" altLang="en-US" sz="1200" dirty="0"/>
              <a:t>외부에서 입력 받은 데이터를 메모리에 기억 시켜 놓고</a:t>
            </a:r>
            <a:r>
              <a:rPr lang="en-US" altLang="ko-KR" sz="1200" dirty="0"/>
              <a:t>, </a:t>
            </a:r>
            <a:r>
              <a:rPr lang="ko-KR" altLang="en-US" sz="1200" dirty="0"/>
              <a:t>일정한 계산 순서에 따라 메모리의 데이터를 가져와 계산하고 결과를 메모리에 기억시켜 놓는다</a:t>
            </a:r>
            <a:r>
              <a:rPr lang="en-US" altLang="ko-KR" sz="1200" dirty="0"/>
              <a:t>. </a:t>
            </a:r>
            <a:r>
              <a:rPr lang="ko-KR" altLang="en-US" sz="1200" dirty="0"/>
              <a:t>계산 과정이 끝나면</a:t>
            </a:r>
            <a:r>
              <a:rPr lang="en-US" altLang="ko-KR" sz="1200" dirty="0"/>
              <a:t>, </a:t>
            </a:r>
            <a:r>
              <a:rPr lang="ko-KR" altLang="en-US" sz="1200" dirty="0"/>
              <a:t>결과를 메모리에서 읽어 화면이나 프린터를 통해 출력을 한다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00" dirty="0"/>
              <a:t>컴퓨터 메모리는 연속적인 숫자를 갖고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데이터를 기억시키거나 가져오기 위해서는 주소를 지정해 주어야 한다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00" dirty="0"/>
              <a:t>프로그래머는 문자</a:t>
            </a:r>
            <a:r>
              <a:rPr lang="en-US" altLang="ko-KR" sz="1200" dirty="0"/>
              <a:t>(</a:t>
            </a:r>
            <a:r>
              <a:rPr lang="ko-KR" altLang="en-US" sz="1200" dirty="0"/>
              <a:t>심볼</a:t>
            </a:r>
            <a:r>
              <a:rPr lang="en-US" altLang="ko-KR" sz="1200" dirty="0"/>
              <a:t>)</a:t>
            </a:r>
            <a:r>
              <a:rPr lang="ko-KR" altLang="en-US" sz="1200" dirty="0"/>
              <a:t>를 이용해 메모리를 지정하고</a:t>
            </a:r>
            <a:r>
              <a:rPr lang="en-US" altLang="ko-KR" sz="1200" dirty="0"/>
              <a:t>, </a:t>
            </a:r>
            <a:r>
              <a:rPr lang="ko-KR" altLang="en-US" sz="1200" dirty="0"/>
              <a:t>컴파일러가 문자를 실제 메모리 주소인 숫자로 변경한 후</a:t>
            </a:r>
            <a:r>
              <a:rPr lang="en-US" altLang="ko-KR" sz="1200" dirty="0"/>
              <a:t>, </a:t>
            </a:r>
            <a:r>
              <a:rPr lang="ko-KR" altLang="en-US" sz="1200" dirty="0"/>
              <a:t>컴퓨터는 숫자로 된 주소로 실행하게 한다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1200" dirty="0"/>
              <a:t>INPUT </a:t>
            </a:r>
            <a:r>
              <a:rPr lang="en-US" altLang="ko-KR" sz="1200" dirty="0" err="1"/>
              <a:t>kor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INPUT </a:t>
            </a:r>
            <a:r>
              <a:rPr lang="en-US" altLang="ko-KR" sz="1200" dirty="0" err="1"/>
              <a:t>eng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 err="1"/>
              <a:t>totla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kor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eng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PIRINT total</a:t>
            </a:r>
          </a:p>
          <a:p>
            <a:pPr>
              <a:lnSpc>
                <a:spcPct val="100000"/>
              </a:lnSpc>
            </a:pPr>
            <a:r>
              <a:rPr lang="ko-KR" altLang="en-US" sz="1200" dirty="0"/>
              <a:t>컴파일러는 프로그래머가 사용한 문자</a:t>
            </a:r>
            <a:r>
              <a:rPr lang="en-US" altLang="ko-KR" sz="1200" dirty="0"/>
              <a:t>(</a:t>
            </a:r>
            <a:r>
              <a:rPr lang="ko-KR" altLang="en-US" sz="1200" dirty="0"/>
              <a:t>심볼</a:t>
            </a:r>
            <a:r>
              <a:rPr lang="en-US" altLang="ko-KR" sz="1200" dirty="0"/>
              <a:t>)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메모리의 주소로 대응시키기 위해 심볼 테이블</a:t>
            </a:r>
            <a:r>
              <a:rPr lang="en-US" altLang="ko-KR" sz="1200" dirty="0"/>
              <a:t>(symbol table)</a:t>
            </a:r>
            <a:r>
              <a:rPr lang="ko-KR" altLang="en-US" sz="1200" dirty="0"/>
              <a:t>을 만든다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00" dirty="0">
                <a:solidFill>
                  <a:srgbClr val="0033CC"/>
                </a:solidFill>
              </a:rPr>
              <a:t>이렇게 메모리의 주소를 문자</a:t>
            </a:r>
            <a:r>
              <a:rPr lang="en-US" altLang="ko-KR" sz="1200" dirty="0">
                <a:solidFill>
                  <a:srgbClr val="0033CC"/>
                </a:solidFill>
              </a:rPr>
              <a:t>(</a:t>
            </a:r>
            <a:r>
              <a:rPr lang="ko-KR" altLang="en-US" sz="1200" dirty="0">
                <a:solidFill>
                  <a:srgbClr val="0033CC"/>
                </a:solidFill>
              </a:rPr>
              <a:t>심볼</a:t>
            </a:r>
            <a:r>
              <a:rPr lang="en-US" altLang="ko-KR" sz="1200" dirty="0">
                <a:solidFill>
                  <a:srgbClr val="0033CC"/>
                </a:solidFill>
              </a:rPr>
              <a:t>)</a:t>
            </a:r>
            <a:r>
              <a:rPr lang="ko-KR" altLang="en-US" sz="1200" dirty="0">
                <a:solidFill>
                  <a:srgbClr val="0033CC"/>
                </a:solidFill>
              </a:rPr>
              <a:t>로 대신해서 나타내는 것을 변수</a:t>
            </a:r>
            <a:r>
              <a:rPr lang="en-US" altLang="ko-KR" sz="1200" dirty="0">
                <a:solidFill>
                  <a:srgbClr val="0033CC"/>
                </a:solidFill>
              </a:rPr>
              <a:t>(variable)</a:t>
            </a:r>
            <a:r>
              <a:rPr lang="ko-KR" altLang="en-US" sz="1200" dirty="0">
                <a:solidFill>
                  <a:srgbClr val="0033CC"/>
                </a:solidFill>
              </a:rPr>
              <a:t>라고</a:t>
            </a:r>
            <a:r>
              <a:rPr lang="en-US" altLang="ko-KR" sz="1200" dirty="0">
                <a:solidFill>
                  <a:srgbClr val="0033CC"/>
                </a:solidFill>
              </a:rPr>
              <a:t> </a:t>
            </a:r>
            <a:r>
              <a:rPr lang="ko-KR" altLang="en-US" sz="1200" dirty="0">
                <a:solidFill>
                  <a:srgbClr val="0033CC"/>
                </a:solidFill>
              </a:rPr>
              <a:t>부르며</a:t>
            </a:r>
            <a:r>
              <a:rPr lang="en-US" altLang="ko-KR" sz="1200" dirty="0">
                <a:solidFill>
                  <a:srgbClr val="0033CC"/>
                </a:solidFill>
              </a:rPr>
              <a:t>, </a:t>
            </a:r>
            <a:r>
              <a:rPr lang="ko-KR" altLang="en-US" sz="1200" dirty="0">
                <a:solidFill>
                  <a:srgbClr val="0033CC"/>
                </a:solidFill>
              </a:rPr>
              <a:t>프로그램에서 변수는 메모리의 주소를 의미하는 것이다</a:t>
            </a:r>
            <a:r>
              <a:rPr lang="en-US" altLang="ko-KR" sz="1200" dirty="0">
                <a:solidFill>
                  <a:srgbClr val="0033CC"/>
                </a:solidFill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00" dirty="0">
                <a:solidFill>
                  <a:srgbClr val="0033CC"/>
                </a:solidFill>
              </a:rPr>
              <a:t>메모리의 최소 단위가 </a:t>
            </a:r>
            <a:r>
              <a:rPr lang="en-US" altLang="ko-KR" sz="1200" dirty="0">
                <a:solidFill>
                  <a:srgbClr val="0033CC"/>
                </a:solidFill>
              </a:rPr>
              <a:t>1 </a:t>
            </a:r>
            <a:r>
              <a:rPr lang="ko-KR" altLang="en-US" sz="1200" dirty="0">
                <a:solidFill>
                  <a:srgbClr val="0033CC"/>
                </a:solidFill>
              </a:rPr>
              <a:t>바이트</a:t>
            </a:r>
            <a:r>
              <a:rPr lang="en-US" altLang="ko-KR" sz="1200" dirty="0">
                <a:solidFill>
                  <a:srgbClr val="0033CC"/>
                </a:solidFill>
              </a:rPr>
              <a:t>(byte)</a:t>
            </a:r>
            <a:r>
              <a:rPr lang="ko-KR" altLang="en-US" sz="1200" dirty="0">
                <a:solidFill>
                  <a:srgbClr val="0033CC"/>
                </a:solidFill>
              </a:rPr>
              <a:t>가 되는데</a:t>
            </a:r>
            <a:r>
              <a:rPr lang="en-US" altLang="ko-KR" sz="1200" dirty="0">
                <a:solidFill>
                  <a:srgbClr val="0033CC"/>
                </a:solidFill>
              </a:rPr>
              <a:t>, </a:t>
            </a:r>
            <a:r>
              <a:rPr lang="ko-KR" altLang="en-US" sz="1200" dirty="0">
                <a:solidFill>
                  <a:srgbClr val="0033CC"/>
                </a:solidFill>
              </a:rPr>
              <a:t>이것은 </a:t>
            </a:r>
            <a:r>
              <a:rPr lang="en-US" altLang="ko-KR" sz="1200" dirty="0">
                <a:solidFill>
                  <a:srgbClr val="0033CC"/>
                </a:solidFill>
              </a:rPr>
              <a:t>8</a:t>
            </a:r>
            <a:r>
              <a:rPr lang="ko-KR" altLang="en-US" sz="1200" dirty="0">
                <a:solidFill>
                  <a:srgbClr val="0033CC"/>
                </a:solidFill>
              </a:rPr>
              <a:t>개의 </a:t>
            </a:r>
            <a:r>
              <a:rPr lang="en-US" altLang="ko-KR" sz="1200" dirty="0">
                <a:solidFill>
                  <a:srgbClr val="0033CC"/>
                </a:solidFill>
              </a:rPr>
              <a:t>0 </a:t>
            </a:r>
            <a:r>
              <a:rPr lang="ko-KR" altLang="en-US" sz="1200" dirty="0">
                <a:solidFill>
                  <a:srgbClr val="0033CC"/>
                </a:solidFill>
              </a:rPr>
              <a:t>과 </a:t>
            </a:r>
            <a:r>
              <a:rPr lang="en-US" altLang="ko-KR" sz="1200" dirty="0">
                <a:solidFill>
                  <a:srgbClr val="0033CC"/>
                </a:solidFill>
              </a:rPr>
              <a:t>1</a:t>
            </a:r>
            <a:r>
              <a:rPr lang="ko-KR" altLang="en-US" sz="1200" dirty="0">
                <a:solidFill>
                  <a:srgbClr val="0033CC"/>
                </a:solidFill>
              </a:rPr>
              <a:t>로 구성된 </a:t>
            </a:r>
            <a:r>
              <a:rPr lang="en-US" altLang="ko-KR" sz="1200" dirty="0">
                <a:solidFill>
                  <a:srgbClr val="0033CC"/>
                </a:solidFill>
              </a:rPr>
              <a:t>8 </a:t>
            </a:r>
            <a:r>
              <a:rPr lang="ko-KR" altLang="en-US" sz="1200" dirty="0">
                <a:solidFill>
                  <a:srgbClr val="0033CC"/>
                </a:solidFill>
              </a:rPr>
              <a:t>비트</a:t>
            </a:r>
            <a:r>
              <a:rPr lang="en-US" altLang="ko-KR" sz="1200" dirty="0">
                <a:solidFill>
                  <a:srgbClr val="0033CC"/>
                </a:solidFill>
              </a:rPr>
              <a:t>(bit, binary digit)</a:t>
            </a:r>
            <a:r>
              <a:rPr lang="ko-KR" altLang="en-US" sz="1200" dirty="0">
                <a:solidFill>
                  <a:srgbClr val="0033CC"/>
                </a:solidFill>
              </a:rPr>
              <a:t>이다</a:t>
            </a:r>
            <a:r>
              <a:rPr lang="en-US" altLang="ko-KR" sz="1200" dirty="0">
                <a:solidFill>
                  <a:srgbClr val="0033CC"/>
                </a:solidFill>
              </a:rPr>
              <a:t>. </a:t>
            </a:r>
            <a:r>
              <a:rPr lang="ko-KR" altLang="en-US" sz="1200" dirty="0">
                <a:solidFill>
                  <a:srgbClr val="0033CC"/>
                </a:solidFill>
              </a:rPr>
              <a:t>따라서 한 단위에 기억시킬 수 있는 값의 크기가 제한되어 있기 때문에 수의 크기에 따라 메모리의 크기를 조절해 주는 것이 필요하며</a:t>
            </a:r>
            <a:r>
              <a:rPr lang="en-US" altLang="ko-KR" sz="1200" dirty="0">
                <a:solidFill>
                  <a:srgbClr val="0033CC"/>
                </a:solidFill>
              </a:rPr>
              <a:t>, </a:t>
            </a:r>
            <a:r>
              <a:rPr lang="ko-KR" altLang="en-US" sz="1200" dirty="0">
                <a:solidFill>
                  <a:srgbClr val="0033CC"/>
                </a:solidFill>
              </a:rPr>
              <a:t>이것이 데이터 형</a:t>
            </a:r>
            <a:r>
              <a:rPr lang="en-US" altLang="ko-KR" sz="1200" dirty="0">
                <a:solidFill>
                  <a:srgbClr val="0033CC"/>
                </a:solidFill>
              </a:rPr>
              <a:t>(data type)</a:t>
            </a:r>
            <a:r>
              <a:rPr lang="ko-KR" altLang="en-US" sz="1200" dirty="0">
                <a:solidFill>
                  <a:srgbClr val="0033CC"/>
                </a:solidFill>
              </a:rPr>
              <a:t>이다</a:t>
            </a:r>
            <a:r>
              <a:rPr lang="en-US" altLang="ko-KR" sz="1200" dirty="0">
                <a:solidFill>
                  <a:srgbClr val="0033CC"/>
                </a:solidFill>
              </a:rPr>
              <a:t>. </a:t>
            </a:r>
            <a:r>
              <a:rPr lang="ko-KR" altLang="en-US" sz="1200" dirty="0">
                <a:solidFill>
                  <a:srgbClr val="0033CC"/>
                </a:solidFill>
              </a:rPr>
              <a:t>따라서 변수</a:t>
            </a:r>
            <a:r>
              <a:rPr lang="en-US" altLang="ko-KR" sz="1200" dirty="0">
                <a:solidFill>
                  <a:srgbClr val="0033CC"/>
                </a:solidFill>
              </a:rPr>
              <a:t>(</a:t>
            </a:r>
            <a:r>
              <a:rPr lang="ko-KR" altLang="en-US" sz="1200" dirty="0">
                <a:solidFill>
                  <a:srgbClr val="0033CC"/>
                </a:solidFill>
              </a:rPr>
              <a:t>메모리</a:t>
            </a:r>
            <a:r>
              <a:rPr lang="en-US" altLang="ko-KR" sz="1200" dirty="0">
                <a:solidFill>
                  <a:srgbClr val="0033CC"/>
                </a:solidFill>
              </a:rPr>
              <a:t>)</a:t>
            </a:r>
            <a:r>
              <a:rPr lang="ko-KR" altLang="en-US" sz="1200" dirty="0">
                <a:solidFill>
                  <a:srgbClr val="0033CC"/>
                </a:solidFill>
              </a:rPr>
              <a:t>를</a:t>
            </a:r>
            <a:r>
              <a:rPr lang="en-US" altLang="ko-KR" sz="1200" dirty="0">
                <a:solidFill>
                  <a:srgbClr val="0033CC"/>
                </a:solidFill>
              </a:rPr>
              <a:t> </a:t>
            </a:r>
            <a:r>
              <a:rPr lang="ko-KR" altLang="en-US" sz="1200" dirty="0">
                <a:solidFill>
                  <a:srgbClr val="0033CC"/>
                </a:solidFill>
              </a:rPr>
              <a:t>사용하기 전에 필히 데이터 형을 미리 선언해 주어야 한다</a:t>
            </a:r>
            <a:r>
              <a:rPr lang="en-US" altLang="ko-KR" sz="1200" dirty="0">
                <a:solidFill>
                  <a:srgbClr val="0033CC"/>
                </a:solidFill>
              </a:rPr>
              <a:t>. 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0033CC"/>
              </a:solidFill>
            </a:endParaRPr>
          </a:p>
          <a:p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43255"/>
              </p:ext>
            </p:extLst>
          </p:nvPr>
        </p:nvGraphicFramePr>
        <p:xfrm>
          <a:off x="2228850" y="3105150"/>
          <a:ext cx="2638426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6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심볼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Kor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total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46963"/>
              </p:ext>
            </p:extLst>
          </p:nvPr>
        </p:nvGraphicFramePr>
        <p:xfrm>
          <a:off x="574675" y="5857875"/>
          <a:ext cx="410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130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500725" cy="80690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문자 상수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52803"/>
              </p:ext>
            </p:extLst>
          </p:nvPr>
        </p:nvGraphicFramePr>
        <p:xfrm>
          <a:off x="552451" y="1733545"/>
          <a:ext cx="6791324" cy="4543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07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220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8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0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Escpe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유니코드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\n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새로운 줄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\u000a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\t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\u0009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9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\b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백스페이스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\u0008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3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\r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캐리지</a:t>
                      </a:r>
                      <a:r>
                        <a:rPr lang="ko-KR" altLang="en-US" sz="1200" b="1" dirty="0"/>
                        <a:t> 리턴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그 줄의 처음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\u000d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\f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Formfeed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프린터 종이를 다음 페이지로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\\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백슬러쉬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\u005c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\’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단일 인용 부호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\u0027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복수 인용 부호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\u0022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</a:t>
                      </a:r>
                      <a:r>
                        <a:rPr lang="en-US" altLang="ko-KR" sz="1200" b="1" dirty="0" err="1"/>
                        <a:t>ddd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8</a:t>
                      </a:r>
                      <a:r>
                        <a:rPr lang="ko-KR" altLang="en-US" sz="1200" b="1" dirty="0"/>
                        <a:t>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</a:t>
                      </a:r>
                      <a:r>
                        <a:rPr lang="en-US" altLang="ko-KR" sz="1200" b="1" dirty="0" err="1"/>
                        <a:t>xdd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16</a:t>
                      </a:r>
                      <a:r>
                        <a:rPr lang="ko-KR" altLang="en-US" sz="1200" b="1" dirty="0"/>
                        <a:t>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</a:t>
                      </a:r>
                      <a:r>
                        <a:rPr lang="en-US" altLang="ko-KR" sz="1200" b="1" dirty="0" err="1"/>
                        <a:t>udddd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유니코드 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223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 err="1"/>
              <a:t>생성자</a:t>
            </a:r>
            <a:r>
              <a:rPr lang="en-US" altLang="ko-KR" dirty="0"/>
              <a:t>(</a:t>
            </a:r>
            <a:r>
              <a:rPr lang="en-US" altLang="ko-KR" dirty="0" err="1"/>
              <a:t>Construtor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2" y="964746"/>
            <a:ext cx="9500725" cy="85452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</a:t>
            </a:r>
            <a:r>
              <a:rPr lang="ko-KR" altLang="en-US" sz="1200" dirty="0"/>
              <a:t>란 </a:t>
            </a:r>
            <a:r>
              <a:rPr lang="en-US" altLang="ko-KR" sz="1200" dirty="0"/>
              <a:t>new </a:t>
            </a:r>
            <a:r>
              <a:rPr lang="ko-KR" altLang="en-US" sz="1200" dirty="0"/>
              <a:t>키워드를 사용해서 어떤 클래스에 대한 오브젝트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인스턴스</a:t>
            </a:r>
            <a:r>
              <a:rPr lang="en-US" altLang="ko-KR" sz="1200" dirty="0"/>
              <a:t>)</a:t>
            </a:r>
            <a:r>
              <a:rPr lang="ko-KR" altLang="en-US" sz="1200" dirty="0"/>
              <a:t>를 생성할 때 자동적으로 호출되어 실행되는 특수한 </a:t>
            </a:r>
            <a:r>
              <a:rPr lang="ko-KR" altLang="en-US" sz="1200" dirty="0" err="1"/>
              <a:t>메소드입니다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생성자는</a:t>
            </a:r>
            <a:r>
              <a:rPr lang="ko-KR" altLang="en-US" sz="1200" dirty="0"/>
              <a:t> 오브젝트 생성시 한 번만 수행되므로 주로 멤버 변수의 초기화 작업 등에 이용 됩니다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생성자는</a:t>
            </a:r>
            <a:r>
              <a:rPr lang="ko-KR" altLang="en-US" sz="1200" dirty="0"/>
              <a:t> 기본적으로 </a:t>
            </a:r>
            <a:r>
              <a:rPr lang="ko-KR" altLang="en-US" sz="1200" dirty="0" err="1"/>
              <a:t>메소드이기</a:t>
            </a:r>
            <a:r>
              <a:rPr lang="ko-KR" altLang="en-US" sz="1200" dirty="0"/>
              <a:t> 때문에 </a:t>
            </a:r>
            <a:r>
              <a:rPr lang="ko-KR" altLang="en-US" sz="1200" dirty="0" err="1"/>
              <a:t>메소드의</a:t>
            </a:r>
            <a:r>
              <a:rPr lang="ko-KR" altLang="en-US" sz="1200" dirty="0"/>
              <a:t> 특징을 그대로 가지고 있다</a:t>
            </a:r>
            <a:r>
              <a:rPr lang="en-US" altLang="ko-KR" dirty="0"/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08652"/>
              </p:ext>
            </p:extLst>
          </p:nvPr>
        </p:nvGraphicFramePr>
        <p:xfrm>
          <a:off x="365481" y="1856317"/>
          <a:ext cx="8826144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2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baseline="0" dirty="0" err="1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(Constructor)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작성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67239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생성자의 이름은 클래스의 이름과 동일하게 붙입니다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400" b="1" dirty="0"/>
                        <a:t>     (</a:t>
                      </a:r>
                      <a:r>
                        <a:rPr lang="ko-KR" altLang="en-US" sz="1400" b="1" dirty="0"/>
                        <a:t>클래스의 이름은 대문자로 시작하는 것이 관례이므로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 err="1"/>
                        <a:t>생성자는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b="1" dirty="0" err="1"/>
                        <a:t>메소드임에도</a:t>
                      </a:r>
                      <a:r>
                        <a:rPr lang="ko-KR" altLang="en-US" sz="1400" b="1" dirty="0"/>
                        <a:t> 불구하고 대문자로 시작하게 됩니다</a:t>
                      </a:r>
                      <a:r>
                        <a:rPr lang="en-US" altLang="ko-KR" sz="1400" b="1" dirty="0"/>
                        <a:t>.)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생성자의 </a:t>
                      </a:r>
                      <a:r>
                        <a:rPr lang="ko-KR" altLang="en-US" sz="1400" b="1" dirty="0" err="1"/>
                        <a:t>리턴형은</a:t>
                      </a:r>
                      <a:r>
                        <a:rPr lang="ko-KR" altLang="en-US" sz="1400" b="1" dirty="0"/>
                        <a:t> 지정하지 않습니다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400" b="1" dirty="0"/>
                        <a:t>     (void </a:t>
                      </a:r>
                      <a:r>
                        <a:rPr lang="ko-KR" altLang="en-US" sz="1400" b="1" dirty="0"/>
                        <a:t>라고 써도 </a:t>
                      </a:r>
                      <a:r>
                        <a:rPr lang="ko-KR" altLang="en-US" sz="1400" b="1" dirty="0" err="1"/>
                        <a:t>않됩니다</a:t>
                      </a:r>
                      <a:r>
                        <a:rPr lang="en-US" altLang="ko-KR" sz="1400" b="1" dirty="0"/>
                        <a:t>.)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baseline="0" dirty="0" err="1"/>
                        <a:t>오버로드된</a:t>
                      </a:r>
                      <a:r>
                        <a:rPr lang="ko-KR" altLang="en-US" sz="1400" b="1" baseline="0" dirty="0"/>
                        <a:t> 형태로 여러 개의 </a:t>
                      </a:r>
                      <a:r>
                        <a:rPr lang="ko-KR" altLang="en-US" sz="1400" b="1" baseline="0" dirty="0" err="1"/>
                        <a:t>생성자를</a:t>
                      </a:r>
                      <a:r>
                        <a:rPr lang="ko-KR" altLang="en-US" sz="1400" b="1" baseline="0" dirty="0"/>
                        <a:t> 작성할 수 있습니다</a:t>
                      </a:r>
                      <a:r>
                        <a:rPr lang="en-US" altLang="ko-KR" sz="1400" b="1" baseline="0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545546"/>
              </p:ext>
            </p:extLst>
          </p:nvPr>
        </p:nvGraphicFramePr>
        <p:xfrm>
          <a:off x="355370" y="4295771"/>
          <a:ext cx="8874355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909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34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7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인스턴스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생성 문장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호출되는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생성자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Member m = new </a:t>
                      </a:r>
                      <a:r>
                        <a:rPr lang="en-US" altLang="ko-KR" sz="1400" b="1" dirty="0" err="1"/>
                        <a:t>Mebmer</a:t>
                      </a:r>
                      <a:r>
                        <a:rPr lang="en-US" altLang="ko-KR" sz="1400" b="1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Member</a:t>
                      </a:r>
                      <a:r>
                        <a:rPr lang="en-US" altLang="ko-KR" sz="1400" b="1" baseline="0" dirty="0"/>
                        <a:t> m1 = new Member(10);</a:t>
                      </a:r>
                    </a:p>
                    <a:p>
                      <a:pPr latinLnBrk="1"/>
                      <a:r>
                        <a:rPr lang="en-US" altLang="ko-KR" sz="1400" b="1" baseline="0"/>
                        <a:t>Member m2 </a:t>
                      </a:r>
                      <a:r>
                        <a:rPr lang="en-US" altLang="ko-KR" sz="1400" b="1" baseline="0" dirty="0"/>
                        <a:t>= new Member(10, “</a:t>
                      </a:r>
                      <a:r>
                        <a:rPr lang="en-US" altLang="ko-KR" sz="1400" b="1" baseline="0" dirty="0" err="1"/>
                        <a:t>abc</a:t>
                      </a:r>
                      <a:r>
                        <a:rPr lang="en-US" altLang="ko-KR" sz="1400" b="1" baseline="0" dirty="0"/>
                        <a:t>”)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Member()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Member(</a:t>
                      </a:r>
                      <a:r>
                        <a:rPr lang="en-US" altLang="ko-KR" sz="1400" b="1" dirty="0" err="1"/>
                        <a:t>int</a:t>
                      </a:r>
                      <a:r>
                        <a:rPr lang="en-US" altLang="ko-KR" sz="1400" b="1" baseline="0" dirty="0"/>
                        <a:t> a)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Member(</a:t>
                      </a:r>
                      <a:r>
                        <a:rPr lang="en-US" altLang="ko-KR" sz="1400" b="1" baseline="0" dirty="0" err="1"/>
                        <a:t>int</a:t>
                      </a:r>
                      <a:r>
                        <a:rPr lang="en-US" altLang="ko-KR" sz="1400" b="1" baseline="0" dirty="0"/>
                        <a:t> a, String s)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텍스트 개체 틀 1"/>
          <p:cNvSpPr txBox="1">
            <a:spLocks/>
          </p:cNvSpPr>
          <p:nvPr/>
        </p:nvSpPr>
        <p:spPr>
          <a:xfrm>
            <a:off x="352425" y="5505450"/>
            <a:ext cx="9267825" cy="91355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solidFill>
                  <a:srgbClr val="0033CC"/>
                </a:solidFill>
              </a:rPr>
              <a:t>클래스 작성시 프로그래머가 </a:t>
            </a:r>
            <a:r>
              <a:rPr lang="ko-KR" altLang="en-US" dirty="0" err="1">
                <a:solidFill>
                  <a:srgbClr val="0033CC"/>
                </a:solidFill>
              </a:rPr>
              <a:t>생성자를</a:t>
            </a:r>
            <a:r>
              <a:rPr lang="ko-KR" altLang="en-US" dirty="0">
                <a:solidFill>
                  <a:srgbClr val="0033CC"/>
                </a:solidFill>
              </a:rPr>
              <a:t> 정의하지 않으면 디폴트 </a:t>
            </a:r>
            <a:r>
              <a:rPr lang="ko-KR" altLang="en-US" dirty="0" err="1">
                <a:solidFill>
                  <a:srgbClr val="0033CC"/>
                </a:solidFill>
              </a:rPr>
              <a:t>생성자</a:t>
            </a:r>
            <a:r>
              <a:rPr lang="en-US" altLang="ko-KR" dirty="0">
                <a:solidFill>
                  <a:srgbClr val="0033CC"/>
                </a:solidFill>
              </a:rPr>
              <a:t>(default constructor)</a:t>
            </a:r>
            <a:r>
              <a:rPr lang="ko-KR" altLang="en-US" dirty="0">
                <a:solidFill>
                  <a:srgbClr val="0033CC"/>
                </a:solidFill>
              </a:rPr>
              <a:t>가 제공 된다</a:t>
            </a:r>
            <a:r>
              <a:rPr lang="en-US" altLang="ko-KR" dirty="0">
                <a:solidFill>
                  <a:srgbClr val="0033CC"/>
                </a:solidFill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solidFill>
                  <a:srgbClr val="0033CC"/>
                </a:solidFill>
              </a:rPr>
              <a:t>해당 클래스 </a:t>
            </a:r>
            <a:r>
              <a:rPr lang="ko-KR" altLang="en-US" dirty="0" err="1">
                <a:solidFill>
                  <a:srgbClr val="0033CC"/>
                </a:solidFill>
              </a:rPr>
              <a:t>생성자</a:t>
            </a:r>
            <a:r>
              <a:rPr lang="ko-KR" altLang="en-US" dirty="0">
                <a:solidFill>
                  <a:srgbClr val="0033CC"/>
                </a:solidFill>
              </a:rPr>
              <a:t> 중에서 적절한 </a:t>
            </a:r>
            <a:r>
              <a:rPr lang="ko-KR" altLang="en-US" dirty="0" err="1">
                <a:solidFill>
                  <a:srgbClr val="0033CC"/>
                </a:solidFill>
              </a:rPr>
              <a:t>파라미터를</a:t>
            </a:r>
            <a:r>
              <a:rPr lang="ko-KR" altLang="en-US" dirty="0">
                <a:solidFill>
                  <a:srgbClr val="0033CC"/>
                </a:solidFill>
              </a:rPr>
              <a:t> 받는 생성자가 수행되어야 한다</a:t>
            </a:r>
            <a:r>
              <a:rPr lang="en-US" altLang="ko-KR" dirty="0">
                <a:solidFill>
                  <a:srgbClr val="0033CC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2803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 err="1"/>
              <a:t>생성자</a:t>
            </a:r>
            <a:r>
              <a:rPr lang="en-US" altLang="ko-KR" dirty="0"/>
              <a:t>(</a:t>
            </a:r>
            <a:r>
              <a:rPr lang="en-US" altLang="ko-KR" dirty="0" err="1"/>
              <a:t>Construtor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2" y="964746"/>
            <a:ext cx="9500725" cy="85452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</a:t>
            </a:r>
            <a:r>
              <a:rPr lang="ko-KR" altLang="en-US" sz="1200" dirty="0"/>
              <a:t>란 </a:t>
            </a:r>
            <a:r>
              <a:rPr lang="en-US" altLang="ko-KR" sz="1200" dirty="0"/>
              <a:t>new </a:t>
            </a:r>
            <a:r>
              <a:rPr lang="ko-KR" altLang="en-US" sz="1200" dirty="0"/>
              <a:t>키워드를 사용해서 어떤 클래스에 대한 오브젝트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인스턴스</a:t>
            </a:r>
            <a:r>
              <a:rPr lang="en-US" altLang="ko-KR" sz="1200" dirty="0"/>
              <a:t>)</a:t>
            </a:r>
            <a:r>
              <a:rPr lang="ko-KR" altLang="en-US" sz="1200" dirty="0"/>
              <a:t>를 생성할 때 자동적으로 호출되어 실행되는 특수한 </a:t>
            </a:r>
            <a:r>
              <a:rPr lang="ko-KR" altLang="en-US" sz="1200" dirty="0" err="1"/>
              <a:t>메소드입니다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생성자는</a:t>
            </a:r>
            <a:r>
              <a:rPr lang="ko-KR" altLang="en-US" sz="1200" dirty="0"/>
              <a:t> 오브젝트 생성시 한 번만 수행되므로 주로 멤버 변수의 초기화 작업 등에 이용 됩니다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생성자는</a:t>
            </a:r>
            <a:r>
              <a:rPr lang="ko-KR" altLang="en-US" sz="1200" dirty="0"/>
              <a:t> 기본적으로 </a:t>
            </a:r>
            <a:r>
              <a:rPr lang="ko-KR" altLang="en-US" sz="1200" dirty="0" err="1"/>
              <a:t>메소드이기</a:t>
            </a:r>
            <a:r>
              <a:rPr lang="ko-KR" altLang="en-US" sz="1200" dirty="0"/>
              <a:t> 때문에 </a:t>
            </a:r>
            <a:r>
              <a:rPr lang="ko-KR" altLang="en-US" sz="1200" dirty="0" err="1"/>
              <a:t>메소드의</a:t>
            </a:r>
            <a:r>
              <a:rPr lang="ko-KR" altLang="en-US" sz="1200" dirty="0"/>
              <a:t> 특징을 그대로 가지고 있다</a:t>
            </a:r>
            <a:r>
              <a:rPr lang="en-US" altLang="ko-KR" dirty="0"/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텍스트 개체 틀 1"/>
          <p:cNvSpPr txBox="1">
            <a:spLocks/>
          </p:cNvSpPr>
          <p:nvPr/>
        </p:nvSpPr>
        <p:spPr>
          <a:xfrm>
            <a:off x="352425" y="1790700"/>
            <a:ext cx="9267825" cy="453305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class 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{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(){</a:t>
            </a:r>
          </a:p>
          <a:p>
            <a:r>
              <a:rPr lang="en-US" altLang="ko-KR" sz="1200" dirty="0"/>
              <a:t>	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나는 </a:t>
            </a:r>
            <a:r>
              <a:rPr lang="ko-KR" altLang="en-US" sz="1200" dirty="0" err="1"/>
              <a:t>생성자이다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(String s,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i, String s1){</a:t>
            </a:r>
          </a:p>
          <a:p>
            <a:r>
              <a:rPr lang="en-US" altLang="ko-KR" sz="1200" dirty="0"/>
              <a:t>	     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나는 </a:t>
            </a:r>
            <a:r>
              <a:rPr lang="ko-KR" altLang="en-US" sz="1200" dirty="0" err="1"/>
              <a:t>파라미터가</a:t>
            </a:r>
            <a:r>
              <a:rPr lang="ko-KR" altLang="en-US" sz="1200" dirty="0"/>
              <a:t> 있는 </a:t>
            </a:r>
            <a:r>
              <a:rPr lang="ko-KR" altLang="en-US" sz="1200" dirty="0" err="1"/>
              <a:t>생성자이다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(s);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(i);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(s1);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public static void main(String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[]){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테스트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 ct_1 = new 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</a:t>
            </a:r>
            <a:r>
              <a:rPr lang="en-US" altLang="ko-KR" sz="1200" dirty="0"/>
              <a:t>1", 2, "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</a:t>
            </a:r>
            <a:r>
              <a:rPr lang="en-US" altLang="ko-KR" sz="1200" dirty="0"/>
              <a:t>3");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13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String </a:t>
            </a:r>
            <a:r>
              <a:rPr lang="ko-KR" altLang="en-US" dirty="0"/>
              <a:t>클래스 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7"/>
            <a:ext cx="9304337" cy="33065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ko-KR" dirty="0"/>
              <a:t>String </a:t>
            </a:r>
            <a:r>
              <a:rPr lang="ko-KR" altLang="en-US" dirty="0"/>
              <a:t>클래스에는 문자열을 처리하는 </a:t>
            </a:r>
            <a:r>
              <a:rPr lang="ko-KR" altLang="en-US" dirty="0" err="1"/>
              <a:t>메소드들이</a:t>
            </a:r>
            <a:r>
              <a:rPr lang="ko-KR" altLang="en-US" dirty="0"/>
              <a:t> 포함되어 있다</a:t>
            </a:r>
            <a:r>
              <a:rPr lang="en-US" altLang="ko-KR" sz="1200" dirty="0"/>
              <a:t>. 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텍스트 개체 틀 1"/>
          <p:cNvSpPr txBox="1">
            <a:spLocks/>
          </p:cNvSpPr>
          <p:nvPr/>
        </p:nvSpPr>
        <p:spPr>
          <a:xfrm>
            <a:off x="285750" y="1647825"/>
            <a:ext cx="9267825" cy="421957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String </a:t>
            </a:r>
            <a:r>
              <a:rPr lang="ko-KR" altLang="en-US" dirty="0"/>
              <a:t>클래스에 대한 오브젝트 생성시에는 일반적인 클래스와는 달리 </a:t>
            </a:r>
            <a:r>
              <a:rPr lang="en-US" altLang="ko-KR" dirty="0"/>
              <a:t>new  </a:t>
            </a:r>
            <a:r>
              <a:rPr lang="ko-KR" altLang="en-US" dirty="0"/>
              <a:t>키워드를 사용하지 않고 다음과 같이 표현 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String s = “</a:t>
            </a:r>
            <a:r>
              <a:rPr lang="en-US" altLang="ko-KR" dirty="0" err="1"/>
              <a:t>abc</a:t>
            </a:r>
            <a:r>
              <a:rPr lang="en-US" altLang="ko-KR" dirty="0"/>
              <a:t>”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이 문장은 다음 문장과 같은 의미이다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String s = new String(“</a:t>
            </a:r>
            <a:r>
              <a:rPr lang="en-US" altLang="ko-KR" dirty="0" err="1"/>
              <a:t>abc</a:t>
            </a:r>
            <a:r>
              <a:rPr lang="en-US" altLang="ko-KR" dirty="0"/>
              <a:t>”);</a:t>
            </a:r>
          </a:p>
          <a:p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String </a:t>
            </a:r>
            <a:r>
              <a:rPr lang="ko-KR" altLang="en-US" dirty="0"/>
              <a:t>클래스는 자기 자신 오브젝트 내용이 바뀌지 않는 </a:t>
            </a:r>
            <a:r>
              <a:rPr lang="ko-KR" altLang="en-US" dirty="0">
                <a:solidFill>
                  <a:srgbClr val="0033CC"/>
                </a:solidFill>
              </a:rPr>
              <a:t>불변성 </a:t>
            </a:r>
            <a:r>
              <a:rPr lang="en-US" altLang="ko-KR" dirty="0">
                <a:solidFill>
                  <a:srgbClr val="0033CC"/>
                </a:solidFill>
              </a:rPr>
              <a:t>(immutability) </a:t>
            </a:r>
            <a:r>
              <a:rPr lang="ko-KR" altLang="en-US" dirty="0"/>
              <a:t>성질이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String </a:t>
            </a:r>
            <a:r>
              <a:rPr lang="ko-KR" altLang="en-US" dirty="0"/>
              <a:t>클래스에는 자기 자신 오브젝트의 내용을 변경하는 </a:t>
            </a:r>
            <a:r>
              <a:rPr lang="ko-KR" altLang="en-US" dirty="0" err="1"/>
              <a:t>메소드가</a:t>
            </a:r>
            <a:r>
              <a:rPr lang="ko-KR" altLang="en-US" dirty="0"/>
              <a:t> 없으며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현재 오브젝트의 내용을 </a:t>
            </a:r>
            <a:r>
              <a:rPr lang="en-US" altLang="ko-KR" dirty="0"/>
              <a:t>‘</a:t>
            </a:r>
            <a:r>
              <a:rPr lang="ko-KR" altLang="en-US" dirty="0"/>
              <a:t>소문자에서 대문자로 바꿔라</a:t>
            </a:r>
            <a:r>
              <a:rPr lang="en-US" altLang="ko-KR" dirty="0"/>
              <a:t>’, </a:t>
            </a:r>
            <a:r>
              <a:rPr lang="ko-KR" altLang="en-US" dirty="0"/>
              <a:t>또는 반대로 </a:t>
            </a:r>
            <a:r>
              <a:rPr lang="en-US" altLang="ko-KR" dirty="0"/>
              <a:t>‘</a:t>
            </a:r>
            <a:r>
              <a:rPr lang="ko-KR" altLang="en-US" dirty="0"/>
              <a:t>대문자에서 소문자로 바꿔라</a:t>
            </a:r>
            <a:r>
              <a:rPr lang="en-US" altLang="ko-KR" dirty="0"/>
              <a:t>’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같은 </a:t>
            </a:r>
            <a:r>
              <a:rPr lang="en-US" altLang="ko-KR" dirty="0"/>
              <a:t>‘</a:t>
            </a:r>
            <a:r>
              <a:rPr lang="ko-KR" altLang="en-US" dirty="0"/>
              <a:t>바꿔라</a:t>
            </a:r>
            <a:r>
              <a:rPr lang="en-US" altLang="ko-KR" dirty="0"/>
              <a:t>’ </a:t>
            </a:r>
            <a:r>
              <a:rPr lang="ko-KR" altLang="en-US" dirty="0"/>
              <a:t>계열의 </a:t>
            </a:r>
            <a:r>
              <a:rPr lang="ko-KR" altLang="en-US" dirty="0" err="1"/>
              <a:t>메소드가</a:t>
            </a:r>
            <a:r>
              <a:rPr lang="ko-KR" altLang="en-US" dirty="0"/>
              <a:t> 있지만</a:t>
            </a:r>
            <a:r>
              <a:rPr lang="en-US" altLang="ko-KR" dirty="0"/>
              <a:t>, </a:t>
            </a:r>
            <a:r>
              <a:rPr lang="ko-KR" altLang="en-US" dirty="0"/>
              <a:t>이건 원래 있던 </a:t>
            </a:r>
            <a:r>
              <a:rPr lang="en-US" altLang="ko-KR" dirty="0"/>
              <a:t>String </a:t>
            </a:r>
            <a:r>
              <a:rPr lang="ko-KR" altLang="en-US" dirty="0"/>
              <a:t>오브젝트</a:t>
            </a:r>
            <a:r>
              <a:rPr lang="en-US" altLang="ko-KR" dirty="0"/>
              <a:t>(</a:t>
            </a:r>
            <a:r>
              <a:rPr lang="ko-KR" altLang="en-US" dirty="0"/>
              <a:t>원본</a:t>
            </a:r>
            <a:r>
              <a:rPr lang="en-US" altLang="ko-KR" dirty="0"/>
              <a:t>)</a:t>
            </a:r>
            <a:r>
              <a:rPr lang="ko-KR" altLang="en-US" dirty="0"/>
              <a:t>가 바뀌는 것이 아니라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원본은 원본대로 있고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String </a:t>
            </a:r>
            <a:r>
              <a:rPr lang="ko-KR" altLang="en-US" dirty="0"/>
              <a:t>오브젝트</a:t>
            </a:r>
            <a:r>
              <a:rPr lang="en-US" altLang="ko-KR" dirty="0"/>
              <a:t>(</a:t>
            </a:r>
            <a:r>
              <a:rPr lang="ko-KR" altLang="en-US" dirty="0"/>
              <a:t>복사본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생성 하면서 그 내용을 원본과 다르게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바꿔서 채우라는 것이다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5693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연산자 우선순위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4" y="964747"/>
            <a:ext cx="9229963" cy="110204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 smtClean="0"/>
              <a:t>기본적으로 연산자는 우선순위가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괄호의 우선순위가 제일 높고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비교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논리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대입 순서이며</a:t>
            </a:r>
            <a:r>
              <a:rPr lang="en-US" altLang="ko-KR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이항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삼항의</a:t>
            </a:r>
            <a:r>
              <a:rPr lang="ko-KR" altLang="en-US" dirty="0" smtClean="0"/>
              <a:t> 순서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연산자의 연산 진행 방향은 왼쪽에서 오른쪽으로 수행되며</a:t>
            </a:r>
            <a:r>
              <a:rPr lang="en-US" altLang="ko-KR" dirty="0" smtClean="0"/>
              <a:t>, 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연산자와 대입 연산자의 경우에는 오른쪽에서 왼쪽으로 수행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98" y="2047033"/>
            <a:ext cx="6818857" cy="429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345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형식 지정자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89178"/>
              </p:ext>
            </p:extLst>
          </p:nvPr>
        </p:nvGraphicFramePr>
        <p:xfrm>
          <a:off x="588319" y="1922426"/>
          <a:ext cx="6604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출력 지정자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%b %B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논리값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%h  %H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진수로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%s   %S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문자열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%c   %C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문자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십진수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진수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%x %X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진수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실수로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새로운 줄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(new line)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로 이동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4" y="964748"/>
            <a:ext cx="9179859" cy="42564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 err="1" smtClean="0"/>
              <a:t>System.out.printf</a:t>
            </a:r>
            <a:r>
              <a:rPr lang="en-US" altLang="ko-KR" sz="2000" dirty="0" smtClean="0"/>
              <a:t>(“</a:t>
            </a:r>
            <a:r>
              <a:rPr lang="ko-KR" altLang="en-US" sz="2000" dirty="0" smtClean="0"/>
              <a:t>출력 서식</a:t>
            </a:r>
            <a:r>
              <a:rPr lang="en-US" altLang="ko-KR" sz="2000" dirty="0" smtClean="0"/>
              <a:t>”, </a:t>
            </a:r>
            <a:r>
              <a:rPr lang="ko-KR" altLang="en-US" sz="2000" dirty="0" smtClean="0"/>
              <a:t>출력할 내용</a:t>
            </a:r>
            <a:r>
              <a:rPr lang="en-US" altLang="ko-KR" sz="2000" dirty="0" smtClean="0"/>
              <a:t>);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76628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 anchor="b">
            <a:normAutofit/>
          </a:bodyPr>
          <a:lstStyle/>
          <a:p>
            <a:r>
              <a:rPr lang="ko-KR" altLang="en-US" sz="4000" dirty="0"/>
              <a:t>감사합니다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2" t="31873" r="45833" b="57715"/>
          <a:stretch/>
        </p:blipFill>
        <p:spPr bwMode="auto">
          <a:xfrm>
            <a:off x="7835900" y="114300"/>
            <a:ext cx="19431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73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Java</a:t>
            </a:r>
            <a:r>
              <a:rPr lang="ko-KR" altLang="en-US" dirty="0"/>
              <a:t>에 대해서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896586"/>
            <a:ext cx="8768994" cy="9067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특징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자바의 기본 모델은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C++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바탕으로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SmallTalk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Effel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Objective C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등의 특징들로 구성되어 있다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860462"/>
            <a:ext cx="8902345" cy="40450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객체 지향 방법론을 사용한다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같은 프로그램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바이트코드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여러 운영 체제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마이크로프로세서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에서 실행될 있어야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컴퓨터 네트워크 접근 기능이 기본적으로 탑재되어 있어야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원격 코드를 안전하게 실행할 수 있어야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다른 객체 지향 언어들의 좋은 부분만 가지고 와서 사용하기 편해야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구조적 중립성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(Architectural neutral),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인터프리터 언어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(Interpreted),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이식성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(Portable),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객체 지향적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(Object Oriented),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간단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(Simple),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분산적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(Distributed),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강력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(Robust),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보안성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(Secure),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다중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스레드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(Multithreaded),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성능 우수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(High Performance),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동적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(Dynamic)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3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Java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대해서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9339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Architecture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와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가지 플랫폼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05476" y="1849038"/>
            <a:ext cx="1666874" cy="233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자바 언어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767389" y="2576543"/>
            <a:ext cx="1666874" cy="233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자바 플랫폼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829301" y="3743325"/>
            <a:ext cx="1666874" cy="52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하드웨어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의존적 플랫폼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85838" y="1745455"/>
            <a:ext cx="4624389" cy="2817020"/>
            <a:chOff x="985838" y="1745455"/>
            <a:chExt cx="4624389" cy="2817020"/>
          </a:xfrm>
        </p:grpSpPr>
        <p:sp>
          <p:nvSpPr>
            <p:cNvPr id="8" name="직사각형 7"/>
            <p:cNvSpPr/>
            <p:nvPr/>
          </p:nvSpPr>
          <p:spPr>
            <a:xfrm>
              <a:off x="995362" y="2457451"/>
              <a:ext cx="4614864" cy="12858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                         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                    자바 가상 머신</a:t>
              </a:r>
              <a:r>
                <a:rPr lang="en-US" altLang="ko-KR" sz="1400" dirty="0">
                  <a:solidFill>
                    <a:schemeClr val="tx1"/>
                  </a:solidFill>
                </a:rPr>
                <a:t>(Java Virtual Machine)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95362" y="2932806"/>
              <a:ext cx="2247900" cy="4119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자바 </a:t>
              </a:r>
              <a:r>
                <a:rPr lang="en-US" altLang="ko-KR" sz="1400" dirty="0">
                  <a:solidFill>
                    <a:schemeClr val="tx1"/>
                  </a:solidFill>
                </a:rPr>
                <a:t>API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85838" y="1745455"/>
              <a:ext cx="4624388" cy="7119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자바 프로그램</a:t>
              </a:r>
              <a:r>
                <a:rPr lang="en-US" altLang="ko-KR" sz="1400" dirty="0">
                  <a:solidFill>
                    <a:schemeClr val="tx1"/>
                  </a:solidFill>
                </a:rPr>
                <a:t/>
              </a:r>
              <a:br>
                <a:rPr lang="en-US" altLang="ko-KR" sz="1400" dirty="0">
                  <a:solidFill>
                    <a:schemeClr val="tx1"/>
                  </a:solidFill>
                </a:rPr>
              </a:br>
              <a:r>
                <a:rPr lang="en-US" altLang="ko-KR" sz="1400" dirty="0">
                  <a:solidFill>
                    <a:schemeClr val="tx1"/>
                  </a:solidFill>
                </a:rPr>
                <a:t>(Java Program Language, Java Class File)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85839" y="3743325"/>
              <a:ext cx="4624388" cy="819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운영체제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MS </a:t>
              </a:r>
              <a:r>
                <a:rPr lang="ko-KR" altLang="en-US" sz="1400" dirty="0">
                  <a:solidFill>
                    <a:schemeClr val="tx1"/>
                  </a:solidFill>
                </a:rPr>
                <a:t>윈도우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리눅스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유닉스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메켄토시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95362" y="2454242"/>
              <a:ext cx="4614864" cy="478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Runtime Environment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텍스트 개체 틀 4"/>
          <p:cNvSpPr txBox="1">
            <a:spLocks/>
          </p:cNvSpPr>
          <p:nvPr/>
        </p:nvSpPr>
        <p:spPr>
          <a:xfrm>
            <a:off x="355956" y="4810654"/>
            <a:ext cx="9016644" cy="1504421"/>
          </a:xfrm>
          <a:prstGeom prst="rect">
            <a:avLst/>
          </a:prstGeom>
          <a:ln>
            <a:solidFill>
              <a:srgbClr val="0033CC">
                <a:alpha val="0"/>
              </a:srgb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3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가지 플랫폼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SE (Java Standard Edition)  : </a:t>
            </a:r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coreJava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클래스들과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GUI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포함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EE (Java Enterprise Edition) :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웹 기반 애플리케이션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(Servlet, JSP, EJB(Enterprise JavaBeans)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등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개발하기      위한 클래스들과 인터페이스 포함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ME (Java Micro Edition) :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모바일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셀룰러폰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자동차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네비게이션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시스템과 같은 생산품들에 최적화된 환경 제공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3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Version History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880120" cy="424832"/>
          </a:xfrm>
        </p:spPr>
        <p:txBody>
          <a:bodyPr>
            <a:noAutofit/>
          </a:bodyPr>
          <a:lstStyle/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https://www.oracle.com/technetwork/java/javase/downloads/index.html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84131"/>
              </p:ext>
            </p:extLst>
          </p:nvPr>
        </p:nvGraphicFramePr>
        <p:xfrm>
          <a:off x="964563" y="1716617"/>
          <a:ext cx="7742557" cy="45212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1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82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183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8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코드명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발표일자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5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/>
                        <a:t>JDK Alpha and Beta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1995</a:t>
                      </a:r>
                      <a:r>
                        <a:rPr lang="ko-KR" altLang="en-US" sz="1200" dirty="0"/>
                        <a:t>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JDK 1.0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Oak</a:t>
                      </a:r>
                    </a:p>
                    <a:p>
                      <a:pPr latinLnBrk="1"/>
                      <a:r>
                        <a:rPr lang="en-US" altLang="ko-KR" sz="1200" dirty="0"/>
                        <a:t>Java (JDK</a:t>
                      </a:r>
                      <a:r>
                        <a:rPr lang="en-US" altLang="ko-KR" sz="1200" baseline="0" dirty="0"/>
                        <a:t> 1.0.2)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1996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JDK 1.1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1997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 1.2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Playground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1998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</a:t>
                      </a:r>
                      <a:r>
                        <a:rPr lang="en-US" altLang="ko-KR" sz="1200" baseline="0" dirty="0"/>
                        <a:t> 1.3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Kestrel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2000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 1.4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Merlin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2002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 5.0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Tiger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2004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</a:t>
                      </a:r>
                      <a:r>
                        <a:rPr lang="en-US" altLang="ko-KR" sz="1200" baseline="0" dirty="0"/>
                        <a:t> SE 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Mustang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2006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Dolphin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2011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2014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9 (non-LTS)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9068851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10 (18.3, non-LTS)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92443056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11 (18.9, LTS)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657088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8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Java </a:t>
            </a:r>
            <a:r>
              <a:rPr lang="ko-KR" altLang="en-US" dirty="0"/>
              <a:t>컴파일 및 실행</a:t>
            </a: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670281" y="2012862"/>
            <a:ext cx="8880119" cy="174633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Compile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방식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사람이 알아보기 쉬운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기계어보다 쉽다는 의미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언어로 작성된 소스 파일을 컴파일러가 컴퓨터 프로세서가 이해할 수 있는 기계어로 번역 실행 시에는 기계어가 들어있는 실행 파일만 이용하는 방식 예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C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언어 및 현재사용 되는 대부분의 프로그램언어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Interpreter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방식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사람들이 알아보기 쉬운 언어로 작성된 소스파일을 인터프리터가 한 줄 한 줄 통역해 가면서 실행하는 방식 실행할 때에도 소스파일이 필요 예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초기의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BASIC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일반적으로 실행 속도 면에서는 컴파일 방식보다 느림 같은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6441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프로그램 언어</a:t>
            </a:r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682981" y="3968662"/>
            <a:ext cx="8917757" cy="254846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플랫폼 독립성 때문에 한번 작성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컴파일 된 자바 클래스 파일은 운영체제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(OS)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 무엇이든 수행할 수 있게 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그렇다면 다른 운영체제에서도 프로그램을 새로 컴파일 할 필요가 없으니 좋긴 좋겠지요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그런데 컴파일 시 기계어로 번역한다는 것은 특정한 운영체제만 알아들을 수 있는 언어로 바꾼다는 것임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javac.exe (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컴파일러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C:/&gt;javac Hello.java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C:/&gt;Hello.class &lt;-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바이트 코드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(byte code)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java.exe (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인터프리터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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자바 가상 기계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(Java Virtual Machine, JVM)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 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C:/&gt;java Hello 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각 운영체제용 인터프리터가 이 바이트 코드를 해석 실제 프로그램 수행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sp>
        <p:nvSpPr>
          <p:cNvPr id="11" name="텍스트 개체 틀 1"/>
          <p:cNvSpPr txBox="1">
            <a:spLocks/>
          </p:cNvSpPr>
          <p:nvPr/>
        </p:nvSpPr>
        <p:spPr>
          <a:xfrm>
            <a:off x="340081" y="3599908"/>
            <a:ext cx="3481387" cy="368754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Java = Compile + </a:t>
            </a:r>
            <a:r>
              <a:rPr lang="en-US" altLang="ko-KR" sz="1600" dirty="0" err="1"/>
              <a:t>Interpeter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94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Java </a:t>
            </a:r>
            <a:r>
              <a:rPr lang="ko-KR" altLang="en-US" sz="1600" dirty="0"/>
              <a:t>설치 하기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803400"/>
            <a:ext cx="2124076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75" y="1803400"/>
            <a:ext cx="2124075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971" y="3911033"/>
            <a:ext cx="2124075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8" y="3911032"/>
            <a:ext cx="2124076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8" y="1803400"/>
            <a:ext cx="1794988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" y="4486728"/>
            <a:ext cx="2124076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75" y="3867372"/>
            <a:ext cx="2531950" cy="205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8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환경변수 설정 하기 </a:t>
            </a:r>
            <a:r>
              <a:rPr lang="en-US" altLang="ko-KR" sz="1600" dirty="0"/>
              <a:t>: JAVA_HOME</a:t>
            </a:r>
            <a:r>
              <a:rPr lang="ko-KR" altLang="en-US" sz="1600" dirty="0"/>
              <a:t>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" y="2323465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08" y="3738880"/>
            <a:ext cx="3933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텍스트 개체 틀 4"/>
          <p:cNvSpPr txBox="1">
            <a:spLocks/>
          </p:cNvSpPr>
          <p:nvPr/>
        </p:nvSpPr>
        <p:spPr>
          <a:xfrm>
            <a:off x="6126480" y="2522220"/>
            <a:ext cx="2703195" cy="350710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새로 만들기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JAVA_HOME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C:\Program Files\Java\jdk1.6.0_25 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추가시킴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1" name="텍스트 개체 틀 4"/>
          <p:cNvSpPr txBox="1">
            <a:spLocks/>
          </p:cNvSpPr>
          <p:nvPr/>
        </p:nvSpPr>
        <p:spPr>
          <a:xfrm>
            <a:off x="309563" y="1622426"/>
            <a:ext cx="6024562" cy="5651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내 컴퓨터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–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속성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–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고급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환경변수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342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 - 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(주)유비베이스</ep:Company>
  <ep:Words>3671</ep:Words>
  <ep:PresentationFormat>A4 용지(210x297mm)</ep:PresentationFormat>
  <ep:Paragraphs>697</ep:Paragraphs>
  <ep:Slides>37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ep:HeadingPairs>
  <ep:TitlesOfParts>
    <vt:vector size="38" baseType="lpstr">
      <vt:lpstr>Office 테마</vt:lpstr>
      <vt:lpstr xml:space="preserve">Java </vt:lpstr>
      <vt:lpstr xml:space="preserve">목차 </vt:lpstr>
      <vt:lpstr xml:space="preserve">1. Java에 대해서 </vt:lpstr>
      <vt:lpstr xml:space="preserve">1. Java에 대해서 </vt:lpstr>
      <vt:lpstr>1. Java에 대해서</vt:lpstr>
      <vt:lpstr>2. Java Version History</vt:lpstr>
      <vt:lpstr>3. Java 컴파일 및 실행</vt:lpstr>
      <vt:lpstr>4. Java 설치</vt:lpstr>
      <vt:lpstr>4. Java 설치</vt:lpstr>
      <vt:lpstr>4. Java 설치</vt:lpstr>
      <vt:lpstr>4. Java 설치</vt:lpstr>
      <vt:lpstr>4. Java 설치</vt:lpstr>
      <vt:lpstr xml:space="preserve">5. Hello.java </vt:lpstr>
      <vt:lpstr>6. 자바 가상 머신(Java Virtual Machine, JVM)</vt:lpstr>
      <vt:lpstr>6. 자바 가상 머신(Java Virtual Machine, JVM)</vt:lpstr>
      <vt:lpstr>6. 자바 가상 머신(Java Virtual Machine, JVM)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8. 데이터 형</vt:lpstr>
      <vt:lpstr>8. 데이터 형</vt:lpstr>
      <vt:lpstr>8. 데이터 형</vt:lpstr>
      <vt:lpstr>8. 데이터 형</vt:lpstr>
      <vt:lpstr>8. 데이터 형</vt:lpstr>
      <vt:lpstr>9. 생성자(Construtor)</vt:lpstr>
      <vt:lpstr>9. 생성자(Construtor)</vt:lpstr>
      <vt:lpstr xml:space="preserve">10. String 클래스 </vt:lpstr>
      <vt:lpstr>11. 연산자 우선순위</vt:lpstr>
      <vt:lpstr xml:space="preserve">12. printf() 형식 지정자  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2014-11-04T04:38:47.000</dcterms:created>
  <dc:creator>이성녕 (Lee, SungNyung)</dc:creator>
  <cp:lastModifiedBy>david</cp:lastModifiedBy>
  <dcterms:modified xsi:type="dcterms:W3CDTF">2021-07-06T01:04:08.145</dcterms:modified>
  <cp:revision>501</cp:revision>
  <dc:title>Microsoft Lync 메신저 및 전화 연동 환경 구성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