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375" r:id="rId2"/>
    <p:sldId id="305" r:id="rId3"/>
    <p:sldId id="407" r:id="rId4"/>
    <p:sldId id="408" r:id="rId5"/>
    <p:sldId id="409" r:id="rId6"/>
    <p:sldId id="410" r:id="rId7"/>
    <p:sldId id="411" r:id="rId8"/>
    <p:sldId id="412" r:id="rId9"/>
    <p:sldId id="413" r:id="rId10"/>
    <p:sldId id="414" r:id="rId11"/>
    <p:sldId id="415" r:id="rId12"/>
    <p:sldId id="416" r:id="rId13"/>
    <p:sldId id="417"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9" autoAdjust="0"/>
    <p:restoredTop sz="71165" autoAdjust="0"/>
  </p:normalViewPr>
  <p:slideViewPr>
    <p:cSldViewPr snapToGrid="0" snapToObjects="1">
      <p:cViewPr varScale="1">
        <p:scale>
          <a:sx n="98" d="100"/>
          <a:sy n="98" d="100"/>
        </p:scale>
        <p:origin x="168" y="4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126" d="100"/>
          <a:sy n="126" d="100"/>
        </p:scale>
        <p:origin x="1016"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6/25/2020</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C92C4-255A-4ECC-BDAE-F3A45B10634F}" type="datetimeFigureOut">
              <a:rPr lang="en-US" smtClean="0"/>
              <a:t>6/25/2020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82EDC-727F-43EB-AF48-997B1C8D3761}" type="slidenum">
              <a:rPr lang="en-US" smtClean="0"/>
              <a:t>‹#›</a:t>
            </a:fld>
            <a:endParaRPr lang="en-US" dirty="0"/>
          </a:p>
        </p:txBody>
      </p:sp>
    </p:spTree>
    <p:extLst>
      <p:ext uri="{BB962C8B-B14F-4D97-AF65-F5344CB8AC3E}">
        <p14:creationId xmlns:p14="http://schemas.microsoft.com/office/powerpoint/2010/main" val="99813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harlesduhigg.com/the-power-of-habi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ookgee.com/clean-code-a-handbook-of-agile-software-craftsmanship-1st-MTRwZWFyc29u-pdf-ebookMTRCb29rR2VlLmNvbQ?msclkid=80443649be25163211bd68ba7d9706f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1</a:t>
            </a:fld>
            <a:endParaRPr lang="en-US" dirty="0"/>
          </a:p>
        </p:txBody>
      </p:sp>
    </p:spTree>
    <p:extLst>
      <p:ext uri="{BB962C8B-B14F-4D97-AF65-F5344CB8AC3E}">
        <p14:creationId xmlns:p14="http://schemas.microsoft.com/office/powerpoint/2010/main" val="337685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Frustration is very common with development.  You cannot give up on the first issue.  You must keep going.  You will learn by these frustrations.   You will always hear the saying “Success is just around the corner”.</a:t>
            </a:r>
          </a:p>
          <a:p>
            <a:r>
              <a:rPr lang="en-US" sz="1200" kern="1200" dirty="0">
                <a:solidFill>
                  <a:schemeClr val="tx1"/>
                </a:solidFill>
                <a:effectLst/>
                <a:latin typeface="+mn-lt"/>
                <a:ea typeface="+mn-ea"/>
                <a:cs typeface="+mn-cs"/>
              </a:rPr>
              <a:t>There is a balance between not giving up and asking for help to soon or too often.  You will learn the tipping points for these.  It will come with experience.</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10</a:t>
            </a:fld>
            <a:endParaRPr lang="en-US" dirty="0"/>
          </a:p>
        </p:txBody>
      </p:sp>
    </p:spTree>
    <p:extLst>
      <p:ext uri="{BB962C8B-B14F-4D97-AF65-F5344CB8AC3E}">
        <p14:creationId xmlns:p14="http://schemas.microsoft.com/office/powerpoint/2010/main" val="247201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all have seen and know the “that person”, hard to work with, a know it all, more willing to tell you it wont work as opposed to helping you getting it to work.  Simply do not be that person.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Try to :</a:t>
            </a:r>
          </a:p>
          <a:p>
            <a:pPr lvl="0"/>
            <a:r>
              <a:rPr lang="en-US" sz="1200" kern="1200" dirty="0">
                <a:solidFill>
                  <a:schemeClr val="tx1"/>
                </a:solidFill>
                <a:effectLst/>
                <a:latin typeface="+mn-lt"/>
                <a:ea typeface="+mn-ea"/>
                <a:cs typeface="+mn-cs"/>
              </a:rPr>
              <a:t>Be respectful </a:t>
            </a:r>
          </a:p>
          <a:p>
            <a:pPr lvl="0"/>
            <a:r>
              <a:rPr lang="en-US" sz="1200" kern="1200" dirty="0">
                <a:solidFill>
                  <a:schemeClr val="tx1"/>
                </a:solidFill>
                <a:effectLst/>
                <a:latin typeface="+mn-lt"/>
                <a:ea typeface="+mn-ea"/>
                <a:cs typeface="+mn-cs"/>
              </a:rPr>
              <a:t>Do not talk down to others</a:t>
            </a:r>
          </a:p>
          <a:p>
            <a:pPr lvl="0"/>
            <a:r>
              <a:rPr lang="en-US" sz="1200" kern="1200" dirty="0">
                <a:solidFill>
                  <a:schemeClr val="tx1"/>
                </a:solidFill>
                <a:effectLst/>
                <a:latin typeface="+mn-lt"/>
                <a:ea typeface="+mn-ea"/>
                <a:cs typeface="+mn-cs"/>
              </a:rPr>
              <a:t>Be helpful</a:t>
            </a:r>
          </a:p>
          <a:p>
            <a:pPr lvl="0"/>
            <a:r>
              <a:rPr lang="en-US" sz="1200" kern="1200" dirty="0">
                <a:solidFill>
                  <a:schemeClr val="tx1"/>
                </a:solidFill>
                <a:effectLst/>
                <a:latin typeface="+mn-lt"/>
                <a:ea typeface="+mn-ea"/>
                <a:cs typeface="+mn-cs"/>
              </a:rPr>
              <a:t>Treat people how you like to be treated.</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11</a:t>
            </a:fld>
            <a:endParaRPr lang="en-US" dirty="0"/>
          </a:p>
        </p:txBody>
      </p:sp>
    </p:spTree>
    <p:extLst>
      <p:ext uri="{BB962C8B-B14F-4D97-AF65-F5344CB8AC3E}">
        <p14:creationId xmlns:p14="http://schemas.microsoft.com/office/powerpoint/2010/main" val="1137623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need to understand that criticism makes you better when you can accept it and learn from it.  Try to say “Yes, Thank you”.</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It is very easy and a natural reaction to get defensive when someone criticizes you.  Take a mental time out, relax, breath then answer.  </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12</a:t>
            </a:fld>
            <a:endParaRPr lang="en-US" dirty="0"/>
          </a:p>
        </p:txBody>
      </p:sp>
    </p:spTree>
    <p:extLst>
      <p:ext uri="{BB962C8B-B14F-4D97-AF65-F5344CB8AC3E}">
        <p14:creationId xmlns:p14="http://schemas.microsoft.com/office/powerpoint/2010/main" val="33073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to get to philosophical, but you can only control your own thoughts and feelings.  Each morning you get to decide what your attitude will be for the day.  You can choose to be positive and happy, grumpy, and negative or worst yet, you do not think about it and let others influence your thoughts and feelings.  </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13</a:t>
            </a:fld>
            <a:endParaRPr lang="en-US" dirty="0"/>
          </a:p>
        </p:txBody>
      </p:sp>
    </p:spTree>
    <p:extLst>
      <p:ext uri="{BB962C8B-B14F-4D97-AF65-F5344CB8AC3E}">
        <p14:creationId xmlns:p14="http://schemas.microsoft.com/office/powerpoint/2010/main" val="186603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Only you can control you</a:t>
            </a:r>
          </a:p>
          <a:p>
            <a:r>
              <a:rPr lang="en-US" sz="1200" dirty="0"/>
              <a:t>Good habits help you grow</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14</a:t>
            </a:fld>
            <a:endParaRPr lang="en-US" dirty="0"/>
          </a:p>
        </p:txBody>
      </p:sp>
    </p:spTree>
    <p:extLst>
      <p:ext uri="{BB962C8B-B14F-4D97-AF65-F5344CB8AC3E}">
        <p14:creationId xmlns:p14="http://schemas.microsoft.com/office/powerpoint/2010/main" val="3574128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15</a:t>
            </a:fld>
            <a:endParaRPr lang="en-US" dirty="0"/>
          </a:p>
        </p:txBody>
      </p:sp>
    </p:spTree>
    <p:extLst>
      <p:ext uri="{BB962C8B-B14F-4D97-AF65-F5344CB8AC3E}">
        <p14:creationId xmlns:p14="http://schemas.microsoft.com/office/powerpoint/2010/main" val="40174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https://charlesduhigg.com/the-power-of-habit/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2</a:t>
            </a:fld>
            <a:endParaRPr lang="en-US" dirty="0"/>
          </a:p>
        </p:txBody>
      </p:sp>
    </p:spTree>
    <p:extLst>
      <p:ext uri="{BB962C8B-B14F-4D97-AF65-F5344CB8AC3E}">
        <p14:creationId xmlns:p14="http://schemas.microsoft.com/office/powerpoint/2010/main" val="427019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need to take frequent breaks, at least 5 minutes every hour or so.  Some developers use a pomodoro timer or type of system.  You need to get up from your chair and walk around.  Go outside, get fresh air.</a:t>
            </a:r>
          </a:p>
          <a:p>
            <a:endParaRPr lang="en-US" sz="1200" dirty="0"/>
          </a:p>
          <a:p>
            <a:r>
              <a:rPr lang="en-US" sz="1200" dirty="0"/>
              <a:t>When you are stuck on a problem, is the best time to take a break.  You will be surprised how quickly you resolve the issues after your break.</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3</a:t>
            </a:fld>
            <a:endParaRPr lang="en-US" dirty="0"/>
          </a:p>
        </p:txBody>
      </p:sp>
    </p:spTree>
    <p:extLst>
      <p:ext uri="{BB962C8B-B14F-4D97-AF65-F5344CB8AC3E}">
        <p14:creationId xmlns:p14="http://schemas.microsoft.com/office/powerpoint/2010/main" val="176742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 hard habit for many developers to do.  Developers by nature want to solve problems,  asking others seems to go against that.  Plus, there is the imposture syndrome as well.  Our career field is huge and constantly changing.  No can be expected to know of remember everything.   Change the way you think about asking for help.  Instead look at it as a learning opportunity.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need to remember that not asking for help is a waste of your time.  It is good to work a problem as much as you can, but we all have hit that virtual wall.  You need to be able to recognize </a:t>
            </a:r>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4</a:t>
            </a:fld>
            <a:endParaRPr lang="en-US" dirty="0"/>
          </a:p>
        </p:txBody>
      </p:sp>
    </p:spTree>
    <p:extLst>
      <p:ext uri="{BB962C8B-B14F-4D97-AF65-F5344CB8AC3E}">
        <p14:creationId xmlns:p14="http://schemas.microsoft.com/office/powerpoint/2010/main" val="174859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our profession, this is not only a habit to have, but a necessary to be employable.  Things are always changing.  You need to find ways to keep learning.  It would be nice if worked paid and allow you to learn all kinds of new things, but that is rarely the case.  You must know that YOU are the only one responsible for your career.  Other can help, but it is all up to you.</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There are plenty of ways to achieve this. </a:t>
            </a:r>
          </a:p>
          <a:p>
            <a:pPr lvl="0"/>
            <a:r>
              <a:rPr lang="en-US" sz="1200" kern="1200" dirty="0">
                <a:solidFill>
                  <a:schemeClr val="tx1"/>
                </a:solidFill>
                <a:effectLst/>
                <a:latin typeface="+mn-lt"/>
                <a:ea typeface="+mn-ea"/>
                <a:cs typeface="+mn-cs"/>
              </a:rPr>
              <a:t>Volunteer for new work projects</a:t>
            </a:r>
          </a:p>
          <a:p>
            <a:pPr lvl="0"/>
            <a:r>
              <a:rPr lang="en-US" sz="1200" kern="1200" dirty="0">
                <a:solidFill>
                  <a:schemeClr val="tx1"/>
                </a:solidFill>
                <a:effectLst/>
                <a:latin typeface="+mn-lt"/>
                <a:ea typeface="+mn-ea"/>
                <a:cs typeface="+mn-cs"/>
              </a:rPr>
              <a:t>Side projects</a:t>
            </a:r>
          </a:p>
          <a:p>
            <a:pPr lvl="0"/>
            <a:r>
              <a:rPr lang="en-US" sz="1200" kern="1200" dirty="0">
                <a:solidFill>
                  <a:schemeClr val="tx1"/>
                </a:solidFill>
                <a:effectLst/>
                <a:latin typeface="+mn-lt"/>
                <a:ea typeface="+mn-ea"/>
                <a:cs typeface="+mn-cs"/>
              </a:rPr>
              <a:t>Do volunteer charity development work</a:t>
            </a:r>
          </a:p>
          <a:p>
            <a:pPr lvl="0"/>
            <a:r>
              <a:rPr lang="en-US" sz="1200" kern="1200" dirty="0">
                <a:solidFill>
                  <a:schemeClr val="tx1"/>
                </a:solidFill>
                <a:effectLst/>
                <a:latin typeface="+mn-lt"/>
                <a:ea typeface="+mn-ea"/>
                <a:cs typeface="+mn-cs"/>
              </a:rPr>
              <a:t>Blog</a:t>
            </a:r>
          </a:p>
          <a:p>
            <a:pPr lvl="0"/>
            <a:r>
              <a:rPr lang="en-US" sz="1200" kern="1200" dirty="0">
                <a:solidFill>
                  <a:schemeClr val="tx1"/>
                </a:solidFill>
                <a:effectLst/>
                <a:latin typeface="+mn-lt"/>
                <a:ea typeface="+mn-ea"/>
                <a:cs typeface="+mn-cs"/>
              </a:rPr>
              <a:t>You tube channel</a:t>
            </a:r>
          </a:p>
          <a:p>
            <a:pPr lvl="0"/>
            <a:r>
              <a:rPr lang="en-US" sz="1200" kern="1200" dirty="0">
                <a:solidFill>
                  <a:schemeClr val="tx1"/>
                </a:solidFill>
                <a:effectLst/>
                <a:latin typeface="+mn-lt"/>
                <a:ea typeface="+mn-ea"/>
                <a:cs typeface="+mn-cs"/>
              </a:rPr>
              <a:t>Business programs</a:t>
            </a:r>
          </a:p>
          <a:p>
            <a:pPr lvl="0"/>
            <a:r>
              <a:rPr lang="en-US" sz="1200" kern="1200" dirty="0">
                <a:solidFill>
                  <a:schemeClr val="tx1"/>
                </a:solidFill>
                <a:effectLst/>
                <a:latin typeface="+mn-lt"/>
                <a:ea typeface="+mn-ea"/>
                <a:cs typeface="+mn-cs"/>
              </a:rPr>
              <a:t>Management programs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Everyone learns differently, reading, doing, videos etc.  Find how you learn best and find instructors that you can relates to.  Pick things you are interested in and not just technology.</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5</a:t>
            </a:fld>
            <a:endParaRPr lang="en-US" dirty="0"/>
          </a:p>
        </p:txBody>
      </p:sp>
    </p:spTree>
    <p:extLst>
      <p:ext uri="{BB962C8B-B14F-4D97-AF65-F5344CB8AC3E}">
        <p14:creationId xmlns:p14="http://schemas.microsoft.com/office/powerpoint/2010/main" val="17281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like keep a clean house or maintenance on your car.  It will save time and frustration in the future.  Best reference the book “Clean Code” </a:t>
            </a:r>
            <a:r>
              <a:rPr lang="en-US" sz="1200" u="sng" kern="1200" dirty="0">
                <a:solidFill>
                  <a:schemeClr val="tx1"/>
                </a:solidFill>
                <a:effectLst/>
                <a:latin typeface="+mn-lt"/>
                <a:ea typeface="+mn-ea"/>
                <a:cs typeface="+mn-cs"/>
                <a:hlinkClick r:id="rId3"/>
              </a:rPr>
              <a:t>https://www.bookgee.com/clean-code-a-handbook-of-agile-software-craftsmanship-1st-MTRwZWFyc29u-pdf-ebookMTRCb29rR2VlLmNvbQ?msclkid=80443649be25163211bd68ba7d9706fc</a:t>
            </a:r>
            <a:r>
              <a:rPr lang="en-US" sz="1200" kern="1200" dirty="0">
                <a:solidFill>
                  <a:schemeClr val="tx1"/>
                </a:solidFill>
                <a:effectLst/>
                <a:latin typeface="+mn-lt"/>
                <a:ea typeface="+mn-ea"/>
                <a:cs typeface="+mn-cs"/>
              </a:rPr>
              <a:t> by Robert Martin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Try to achieve:</a:t>
            </a:r>
          </a:p>
          <a:p>
            <a:pPr lvl="1"/>
            <a:r>
              <a:rPr lang="en-US" sz="1200" kern="1200" dirty="0">
                <a:solidFill>
                  <a:schemeClr val="tx1"/>
                </a:solidFill>
                <a:effectLst/>
                <a:latin typeface="+mn-lt"/>
                <a:ea typeface="+mn-ea"/>
                <a:cs typeface="+mn-cs"/>
              </a:rPr>
              <a:t>Visibly clear code</a:t>
            </a:r>
          </a:p>
          <a:p>
            <a:pPr lvl="1"/>
            <a:r>
              <a:rPr lang="en-US" sz="1200" kern="1200" dirty="0">
                <a:solidFill>
                  <a:schemeClr val="tx1"/>
                </a:solidFill>
                <a:effectLst/>
                <a:latin typeface="+mn-lt"/>
                <a:ea typeface="+mn-ea"/>
                <a:cs typeface="+mn-cs"/>
              </a:rPr>
              <a:t>Effective code</a:t>
            </a:r>
          </a:p>
          <a:p>
            <a:pPr lvl="1"/>
            <a:r>
              <a:rPr lang="en-US" sz="1200" kern="1200" dirty="0">
                <a:solidFill>
                  <a:schemeClr val="tx1"/>
                </a:solidFill>
                <a:effectLst/>
                <a:latin typeface="+mn-lt"/>
                <a:ea typeface="+mn-ea"/>
                <a:cs typeface="+mn-cs"/>
              </a:rPr>
              <a:t>Secure code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sounds a little self-serving but in the long run it will help you.  For example, have you ever come back to a project you worked 6 months ago and could not remember what you wrote or why?   This habit will make your life easier.</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6</a:t>
            </a:fld>
            <a:endParaRPr lang="en-US" dirty="0"/>
          </a:p>
        </p:txBody>
      </p:sp>
    </p:spTree>
    <p:extLst>
      <p:ext uri="{BB962C8B-B14F-4D97-AF65-F5344CB8AC3E}">
        <p14:creationId xmlns:p14="http://schemas.microsoft.com/office/powerpoint/2010/main" val="394990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habit is good common sense, do not over work, spend time with your family and take vacations.  It is easier said than done.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It takes a conscience effort to stop working, get up from your desk and leave when you have a deadline, people counting on you or you are in the middle of a problem.  But it will help.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need to do things other than coding and do things that make you happy.</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7</a:t>
            </a:fld>
            <a:endParaRPr lang="en-US" dirty="0"/>
          </a:p>
        </p:txBody>
      </p:sp>
    </p:spTree>
    <p:extLst>
      <p:ext uri="{BB962C8B-B14F-4D97-AF65-F5344CB8AC3E}">
        <p14:creationId xmlns:p14="http://schemas.microsoft.com/office/powerpoint/2010/main" val="103362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8</a:t>
            </a:fld>
            <a:endParaRPr lang="en-US" dirty="0"/>
          </a:p>
        </p:txBody>
      </p:sp>
    </p:spTree>
    <p:extLst>
      <p:ext uri="{BB962C8B-B14F-4D97-AF65-F5344CB8AC3E}">
        <p14:creationId xmlns:p14="http://schemas.microsoft.com/office/powerpoint/2010/main" val="111528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all make mistakes, that is part of learning.  If you feel you do not make mistakes, then you are not pushing yourself.  You need to learn from your mistakes and avoid making the same mistake multiple times.</a:t>
            </a:r>
          </a:p>
          <a:p>
            <a:endParaRPr lang="en-US" dirty="0"/>
          </a:p>
        </p:txBody>
      </p:sp>
      <p:sp>
        <p:nvSpPr>
          <p:cNvPr id="4" name="Slide Number Placeholder 3"/>
          <p:cNvSpPr>
            <a:spLocks noGrp="1"/>
          </p:cNvSpPr>
          <p:nvPr>
            <p:ph type="sldNum" sz="quarter" idx="5"/>
          </p:nvPr>
        </p:nvSpPr>
        <p:spPr/>
        <p:txBody>
          <a:bodyPr/>
          <a:lstStyle/>
          <a:p>
            <a:fld id="{03382EDC-727F-43EB-AF48-997B1C8D3761}" type="slidenum">
              <a:rPr lang="en-US" smtClean="0"/>
              <a:t>9</a:t>
            </a:fld>
            <a:endParaRPr lang="en-US" dirty="0"/>
          </a:p>
        </p:txBody>
      </p:sp>
    </p:spTree>
    <p:extLst>
      <p:ext uri="{BB962C8B-B14F-4D97-AF65-F5344CB8AC3E}">
        <p14:creationId xmlns:p14="http://schemas.microsoft.com/office/powerpoint/2010/main" val="269880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dirty="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dirty="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noProof="0" smtClean="0"/>
              <a:t>6/25/2020</a:t>
            </a:fld>
            <a:endParaRPr lang="en-US" noProof="0"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noProof="0" smtClean="0"/>
              <a:t>‹#›</a:t>
            </a:fld>
            <a:endParaRPr lang="en-US" noProof="0"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dirty="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dirty="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dirty="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dirty="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dirty="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089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dirty="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dirty="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dirty="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dirty="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dirty="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dirty="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dirty="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dirty="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dirty="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dirty="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6/25/2020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6/25/2020</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667" r:id="rId30"/>
    <p:sldLayoutId id="2147483703" r:id="rId31"/>
    <p:sldLayoutId id="2147483704" r:id="rId32"/>
    <p:sldLayoutId id="2147483705" r:id="rId33"/>
    <p:sldLayoutId id="2147483706" r:id="rId34"/>
    <p:sldLayoutId id="2147483668" r:id="rId35"/>
    <p:sldLayoutId id="2147483700" r:id="rId36"/>
    <p:sldLayoutId id="2147483699" r:id="rId37"/>
    <p:sldLayoutId id="2147483701" r:id="rId38"/>
    <p:sldLayoutId id="2147483702"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3"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356462"/>
          </a:xfrm>
        </p:spPr>
        <p:txBody>
          <a:bodyPr/>
          <a:lstStyle/>
          <a:p>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2715790"/>
            <a:ext cx="9533681" cy="2387600"/>
          </a:xfrm>
        </p:spPr>
        <p:txBody>
          <a:bodyPr/>
          <a:lstStyle/>
          <a:p>
            <a:r>
              <a:rPr lang="en-US" dirty="0"/>
              <a:t>10 Good Habits for Developers</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2" y="794845"/>
            <a:ext cx="4609810" cy="637507"/>
          </a:xfrm>
        </p:spPr>
        <p:txBody>
          <a:bodyPr/>
          <a:lstStyle/>
          <a:p>
            <a:r>
              <a:rPr lang="en-US" dirty="0"/>
              <a:t>Avoid giving up</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r>
              <a:rPr lang="en-US" sz="2800" dirty="0"/>
              <a:t>Frustration is common</a:t>
            </a:r>
          </a:p>
          <a:p>
            <a:pPr marL="457200" indent="-457200">
              <a:buAutoNum type="arabicPeriod"/>
            </a:pPr>
            <a:r>
              <a:rPr lang="en-US" sz="2800" dirty="0"/>
              <a:t>You will learn through the frustration</a:t>
            </a:r>
          </a:p>
          <a:p>
            <a:pPr marL="457200" indent="-457200">
              <a:buAutoNum type="arabicPeriod"/>
            </a:pPr>
            <a:r>
              <a:rPr lang="en-US" sz="2800" dirty="0"/>
              <a:t>“Success is just around the corner”</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232508" y="2321405"/>
            <a:ext cx="4903676" cy="4177206"/>
          </a:xfrm>
        </p:spPr>
      </p:pic>
    </p:spTree>
    <p:extLst>
      <p:ext uri="{BB962C8B-B14F-4D97-AF65-F5344CB8AC3E}">
        <p14:creationId xmlns:p14="http://schemas.microsoft.com/office/powerpoint/2010/main" val="74272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1" y="794845"/>
            <a:ext cx="7980609" cy="637507"/>
          </a:xfrm>
        </p:spPr>
        <p:txBody>
          <a:bodyPr/>
          <a:lstStyle/>
          <a:p>
            <a:r>
              <a:rPr lang="en-US" dirty="0"/>
              <a:t>Avoid being “that Person”</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r>
              <a:rPr lang="en-US" sz="2800" dirty="0"/>
              <a:t>We all know one</a:t>
            </a:r>
          </a:p>
          <a:p>
            <a:pPr marL="457200" indent="-457200">
              <a:buAutoNum type="arabicPeriod"/>
            </a:pPr>
            <a:r>
              <a:rPr lang="en-US" sz="2800" dirty="0"/>
              <a:t>Be respectful</a:t>
            </a:r>
          </a:p>
          <a:p>
            <a:pPr marL="457200" indent="-457200">
              <a:buAutoNum type="arabicPeriod"/>
            </a:pPr>
            <a:r>
              <a:rPr lang="en-US" sz="2800" dirty="0"/>
              <a:t>Do not talk down to others</a:t>
            </a:r>
          </a:p>
          <a:p>
            <a:pPr marL="457200" indent="-457200">
              <a:buAutoNum type="arabicPeriod"/>
            </a:pPr>
            <a:r>
              <a:rPr lang="en-US" sz="2800" dirty="0"/>
              <a:t>Be helpful</a:t>
            </a:r>
          </a:p>
          <a:p>
            <a:pPr marL="457200" indent="-457200">
              <a:buAutoNum type="arabicPeriod"/>
            </a:pPr>
            <a:r>
              <a:rPr lang="en-US" sz="2800" dirty="0"/>
              <a:t>Treat people how you would like to be treated</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851544" y="1534645"/>
            <a:ext cx="5088992" cy="5088992"/>
          </a:xfrm>
        </p:spPr>
      </p:pic>
    </p:spTree>
    <p:extLst>
      <p:ext uri="{BB962C8B-B14F-4D97-AF65-F5344CB8AC3E}">
        <p14:creationId xmlns:p14="http://schemas.microsoft.com/office/powerpoint/2010/main" val="103271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1" y="794845"/>
            <a:ext cx="5821395" cy="637507"/>
          </a:xfrm>
        </p:spPr>
        <p:txBody>
          <a:bodyPr/>
          <a:lstStyle/>
          <a:p>
            <a:r>
              <a:rPr lang="en-US" dirty="0"/>
              <a:t>Accept criticism</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r>
              <a:rPr lang="en-US" sz="2800" dirty="0"/>
              <a:t>Makes you better</a:t>
            </a:r>
          </a:p>
          <a:p>
            <a:pPr marL="457200" indent="-457200">
              <a:buAutoNum type="arabicPeriod"/>
            </a:pPr>
            <a:r>
              <a:rPr lang="en-US" sz="2800" dirty="0"/>
              <a:t>“Yes, Thank you”</a:t>
            </a:r>
          </a:p>
          <a:p>
            <a:pPr marL="457200" indent="-457200">
              <a:buAutoNum type="arabicPeriod"/>
            </a:pPr>
            <a:r>
              <a:rPr lang="en-US" sz="2800" dirty="0"/>
              <a:t>Avoid being defensive</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590296" y="2877391"/>
            <a:ext cx="5153161" cy="3185763"/>
          </a:xfrm>
        </p:spPr>
      </p:pic>
    </p:spTree>
    <p:extLst>
      <p:ext uri="{BB962C8B-B14F-4D97-AF65-F5344CB8AC3E}">
        <p14:creationId xmlns:p14="http://schemas.microsoft.com/office/powerpoint/2010/main" val="35851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1" y="794845"/>
            <a:ext cx="5821395" cy="637507"/>
          </a:xfrm>
        </p:spPr>
        <p:txBody>
          <a:bodyPr/>
          <a:lstStyle/>
          <a:p>
            <a:r>
              <a:rPr lang="en-US" dirty="0"/>
              <a:t>Bonus</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6069464" cy="4195347"/>
          </a:xfrm>
        </p:spPr>
        <p:txBody>
          <a:bodyPr>
            <a:noAutofit/>
          </a:bodyPr>
          <a:lstStyle/>
          <a:p>
            <a:r>
              <a:rPr lang="en-US" sz="2800" dirty="0"/>
              <a:t>Decide each morning that you will have a good day</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773202" y="2877391"/>
            <a:ext cx="4787348" cy="3185763"/>
          </a:xfrm>
        </p:spPr>
      </p:pic>
    </p:spTree>
    <p:extLst>
      <p:ext uri="{BB962C8B-B14F-4D97-AF65-F5344CB8AC3E}">
        <p14:creationId xmlns:p14="http://schemas.microsoft.com/office/powerpoint/2010/main" val="390224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2" y="794845"/>
            <a:ext cx="4609810" cy="637507"/>
          </a:xfrm>
        </p:spPr>
        <p:txBody>
          <a:bodyPr/>
          <a:lstStyle/>
          <a:p>
            <a:r>
              <a:rPr lang="en-US" dirty="0"/>
              <a:t>Summary</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endParaRPr lang="en-US" sz="2400" dirty="0"/>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5285731" y="1867808"/>
            <a:ext cx="6611407" cy="4399590"/>
          </a:xfrm>
        </p:spPr>
      </p:pic>
    </p:spTree>
    <p:extLst>
      <p:ext uri="{BB962C8B-B14F-4D97-AF65-F5344CB8AC3E}">
        <p14:creationId xmlns:p14="http://schemas.microsoft.com/office/powerpoint/2010/main" val="348069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Summary</a:t>
            </a:r>
          </a:p>
        </p:txBody>
      </p:sp>
      <p:sp>
        <p:nvSpPr>
          <p:cNvPr id="10" name="Picture Placeholder 9">
            <a:extLst>
              <a:ext uri="{FF2B5EF4-FFF2-40B4-BE49-F238E27FC236}">
                <a16:creationId xmlns:a16="http://schemas.microsoft.com/office/drawing/2014/main" id="{5EBEC38D-8C81-4819-A68F-A85B2714C9CF}"/>
              </a:ext>
            </a:extLst>
          </p:cNvPr>
          <p:cNvSpPr>
            <a:spLocks noGrp="1"/>
          </p:cNvSpPr>
          <p:nvPr>
            <p:ph type="pic" sz="quarter" idx="21"/>
          </p:nvPr>
        </p:nvSpPr>
        <p:spPr/>
      </p:sp>
      <p:sp>
        <p:nvSpPr>
          <p:cNvPr id="12" name="Picture Placeholder 11">
            <a:extLst>
              <a:ext uri="{FF2B5EF4-FFF2-40B4-BE49-F238E27FC236}">
                <a16:creationId xmlns:a16="http://schemas.microsoft.com/office/drawing/2014/main" id="{EE65D19D-4062-4107-9D29-78F684B12ADC}"/>
              </a:ext>
            </a:extLst>
          </p:cNvPr>
          <p:cNvSpPr>
            <a:spLocks noGrp="1"/>
          </p:cNvSpPr>
          <p:nvPr>
            <p:ph type="pic" sz="quarter" idx="22"/>
          </p:nvPr>
        </p:nvSpPr>
        <p:spPr/>
      </p:sp>
      <p:sp>
        <p:nvSpPr>
          <p:cNvPr id="14" name="Picture Placeholder 13">
            <a:extLst>
              <a:ext uri="{FF2B5EF4-FFF2-40B4-BE49-F238E27FC236}">
                <a16:creationId xmlns:a16="http://schemas.microsoft.com/office/drawing/2014/main" id="{B4E63BD2-06C4-400E-98E0-C9927FDAE126}"/>
              </a:ext>
            </a:extLst>
          </p:cNvPr>
          <p:cNvSpPr>
            <a:spLocks noGrp="1"/>
          </p:cNvSpPr>
          <p:nvPr>
            <p:ph type="pic" sz="quarter" idx="23"/>
          </p:nvPr>
        </p:nvSpPr>
        <p:spPr/>
      </p:sp>
      <p:sp>
        <p:nvSpPr>
          <p:cNvPr id="16" name="Text Placeholder 15">
            <a:extLst>
              <a:ext uri="{FF2B5EF4-FFF2-40B4-BE49-F238E27FC236}">
                <a16:creationId xmlns:a16="http://schemas.microsoft.com/office/drawing/2014/main" id="{9DA4EE4E-A152-4615-91C4-06DD2C361F31}"/>
              </a:ext>
            </a:extLst>
          </p:cNvPr>
          <p:cNvSpPr>
            <a:spLocks noGrp="1"/>
          </p:cNvSpPr>
          <p:nvPr>
            <p:ph type="body" sz="quarter" idx="25"/>
          </p:nvPr>
        </p:nvSpPr>
        <p:spPr/>
        <p:txBody>
          <a:bodyPr/>
          <a:lstStyle/>
          <a:p>
            <a:endParaRPr lang="en-US" dirty="0"/>
          </a:p>
        </p:txBody>
      </p:sp>
      <p:sp>
        <p:nvSpPr>
          <p:cNvPr id="18" name="Text Placeholder 17">
            <a:extLst>
              <a:ext uri="{FF2B5EF4-FFF2-40B4-BE49-F238E27FC236}">
                <a16:creationId xmlns:a16="http://schemas.microsoft.com/office/drawing/2014/main" id="{7A4C53AB-4FDF-4ED5-A51A-08369B928471}"/>
              </a:ext>
            </a:extLst>
          </p:cNvPr>
          <p:cNvSpPr>
            <a:spLocks noGrp="1"/>
          </p:cNvSpPr>
          <p:nvPr>
            <p:ph type="body" idx="26"/>
          </p:nvPr>
        </p:nvSpPr>
        <p:spPr/>
        <p:txBody>
          <a:bodyPr/>
          <a:lstStyle/>
          <a:p>
            <a:endParaRPr lang="en-US" dirty="0"/>
          </a:p>
        </p:txBody>
      </p:sp>
      <p:sp>
        <p:nvSpPr>
          <p:cNvPr id="20" name="Text Placeholder 19">
            <a:extLst>
              <a:ext uri="{FF2B5EF4-FFF2-40B4-BE49-F238E27FC236}">
                <a16:creationId xmlns:a16="http://schemas.microsoft.com/office/drawing/2014/main" id="{3B5BFF9F-9A1E-42C8-95D5-9600F4357C6E}"/>
              </a:ext>
            </a:extLst>
          </p:cNvPr>
          <p:cNvSpPr>
            <a:spLocks noGrp="1"/>
          </p:cNvSpPr>
          <p:nvPr>
            <p:ph type="body" sz="quarter" idx="27"/>
          </p:nvPr>
        </p:nvSpPr>
        <p:spPr/>
        <p:txBody>
          <a:bodyPr/>
          <a:lstStyle/>
          <a:p>
            <a:endParaRPr lang="en-US" dirty="0"/>
          </a:p>
        </p:txBody>
      </p:sp>
      <p:sp>
        <p:nvSpPr>
          <p:cNvPr id="22" name="Text Placeholder 21">
            <a:extLst>
              <a:ext uri="{FF2B5EF4-FFF2-40B4-BE49-F238E27FC236}">
                <a16:creationId xmlns:a16="http://schemas.microsoft.com/office/drawing/2014/main" id="{27F1548D-F6DB-44F2-8D2F-42703F9A5942}"/>
              </a:ext>
            </a:extLst>
          </p:cNvPr>
          <p:cNvSpPr>
            <a:spLocks noGrp="1"/>
          </p:cNvSpPr>
          <p:nvPr>
            <p:ph type="body" idx="28"/>
          </p:nvPr>
        </p:nvSpPr>
        <p:spPr/>
        <p:txBody>
          <a:bodyPr/>
          <a:lstStyle/>
          <a:p>
            <a:endParaRPr lang="en-US" dirty="0"/>
          </a:p>
        </p:txBody>
      </p:sp>
      <p:sp>
        <p:nvSpPr>
          <p:cNvPr id="24" name="Text Placeholder 23">
            <a:extLst>
              <a:ext uri="{FF2B5EF4-FFF2-40B4-BE49-F238E27FC236}">
                <a16:creationId xmlns:a16="http://schemas.microsoft.com/office/drawing/2014/main" id="{5DFC0D37-454C-47AE-96DC-63BEE642C776}"/>
              </a:ext>
            </a:extLst>
          </p:cNvPr>
          <p:cNvSpPr>
            <a:spLocks noGrp="1"/>
          </p:cNvSpPr>
          <p:nvPr>
            <p:ph type="body" sz="quarter" idx="29"/>
          </p:nvPr>
        </p:nvSpPr>
        <p:spPr/>
        <p:txBody>
          <a:bodyPr/>
          <a:lstStyle/>
          <a:p>
            <a:endParaRPr lang="en-US" dirty="0"/>
          </a:p>
        </p:txBody>
      </p:sp>
      <p:sp>
        <p:nvSpPr>
          <p:cNvPr id="26" name="Text Placeholder 25">
            <a:extLst>
              <a:ext uri="{FF2B5EF4-FFF2-40B4-BE49-F238E27FC236}">
                <a16:creationId xmlns:a16="http://schemas.microsoft.com/office/drawing/2014/main" id="{64EADE51-FE86-4D90-9259-C9ABE16C92B5}"/>
              </a:ext>
            </a:extLst>
          </p:cNvPr>
          <p:cNvSpPr>
            <a:spLocks noGrp="1"/>
          </p:cNvSpPr>
          <p:nvPr>
            <p:ph type="body" idx="30"/>
          </p:nvPr>
        </p:nvSpPr>
        <p:spPr/>
        <p:txBody>
          <a:bodyPr/>
          <a:lstStyle/>
          <a:p>
            <a:endParaRPr lang="en-US" dirty="0"/>
          </a:p>
        </p:txBody>
      </p:sp>
      <p:sp>
        <p:nvSpPr>
          <p:cNvPr id="28" name="Text Placeholder 27">
            <a:extLst>
              <a:ext uri="{FF2B5EF4-FFF2-40B4-BE49-F238E27FC236}">
                <a16:creationId xmlns:a16="http://schemas.microsoft.com/office/drawing/2014/main" id="{AD120F7B-96C1-4055-A6C8-43B77ABE7796}"/>
              </a:ext>
            </a:extLst>
          </p:cNvPr>
          <p:cNvSpPr>
            <a:spLocks noGrp="1"/>
          </p:cNvSpPr>
          <p:nvPr>
            <p:ph type="body" sz="quarter" idx="33"/>
          </p:nvPr>
        </p:nvSpPr>
        <p:spPr/>
        <p:txBody>
          <a:bodyPr/>
          <a:lstStyle/>
          <a:p>
            <a:endParaRPr lang="en-US" dirty="0"/>
          </a:p>
        </p:txBody>
      </p:sp>
      <p:sp>
        <p:nvSpPr>
          <p:cNvPr id="30" name="Text Placeholder 29">
            <a:extLst>
              <a:ext uri="{FF2B5EF4-FFF2-40B4-BE49-F238E27FC236}">
                <a16:creationId xmlns:a16="http://schemas.microsoft.com/office/drawing/2014/main" id="{63CE7442-1E38-4308-977B-D13F1482BD8D}"/>
              </a:ext>
            </a:extLst>
          </p:cNvPr>
          <p:cNvSpPr>
            <a:spLocks noGrp="1"/>
          </p:cNvSpPr>
          <p:nvPr>
            <p:ph type="body" idx="34"/>
          </p:nvPr>
        </p:nvSpPr>
        <p:spPr/>
        <p:txBody>
          <a:bodyPr/>
          <a:lstStyle/>
          <a:p>
            <a:endParaRPr lang="en-US" dirty="0"/>
          </a:p>
        </p:txBody>
      </p:sp>
      <p:sp>
        <p:nvSpPr>
          <p:cNvPr id="32" name="Text Placeholder 31">
            <a:extLst>
              <a:ext uri="{FF2B5EF4-FFF2-40B4-BE49-F238E27FC236}">
                <a16:creationId xmlns:a16="http://schemas.microsoft.com/office/drawing/2014/main" id="{0FABA840-15F7-4C03-B906-8C1F6E618434}"/>
              </a:ext>
            </a:extLst>
          </p:cNvPr>
          <p:cNvSpPr>
            <a:spLocks noGrp="1"/>
          </p:cNvSpPr>
          <p:nvPr>
            <p:ph type="body" sz="quarter" idx="35"/>
          </p:nvPr>
        </p:nvSpPr>
        <p:spPr/>
        <p:txBody>
          <a:bodyPr/>
          <a:lstStyle/>
          <a:p>
            <a:endParaRPr lang="en-US" dirty="0"/>
          </a:p>
        </p:txBody>
      </p:sp>
      <p:sp>
        <p:nvSpPr>
          <p:cNvPr id="34" name="Text Placeholder 33">
            <a:extLst>
              <a:ext uri="{FF2B5EF4-FFF2-40B4-BE49-F238E27FC236}">
                <a16:creationId xmlns:a16="http://schemas.microsoft.com/office/drawing/2014/main" id="{8EB4679E-4B8E-47DA-ACF3-D96AAEB0303D}"/>
              </a:ext>
            </a:extLst>
          </p:cNvPr>
          <p:cNvSpPr>
            <a:spLocks noGrp="1"/>
          </p:cNvSpPr>
          <p:nvPr>
            <p:ph type="body" idx="36"/>
          </p:nvPr>
        </p:nvSpPr>
        <p:spPr/>
        <p:txBody>
          <a:bodyPr/>
          <a:lstStyle/>
          <a:p>
            <a:endParaRPr lang="en-US" dirty="0"/>
          </a:p>
        </p:txBody>
      </p:sp>
      <p:sp>
        <p:nvSpPr>
          <p:cNvPr id="36" name="Text Placeholder 35">
            <a:extLst>
              <a:ext uri="{FF2B5EF4-FFF2-40B4-BE49-F238E27FC236}">
                <a16:creationId xmlns:a16="http://schemas.microsoft.com/office/drawing/2014/main" id="{1A1C4866-1D61-47C6-81EE-0BC6541588A1}"/>
              </a:ext>
            </a:extLst>
          </p:cNvPr>
          <p:cNvSpPr>
            <a:spLocks noGrp="1"/>
          </p:cNvSpPr>
          <p:nvPr>
            <p:ph type="body" sz="quarter" idx="37"/>
          </p:nvPr>
        </p:nvSpPr>
        <p:spPr/>
        <p:txBody>
          <a:bodyPr/>
          <a:lstStyle/>
          <a:p>
            <a:endParaRPr lang="en-US" dirty="0"/>
          </a:p>
        </p:txBody>
      </p:sp>
      <p:sp>
        <p:nvSpPr>
          <p:cNvPr id="38" name="Text Placeholder 37">
            <a:extLst>
              <a:ext uri="{FF2B5EF4-FFF2-40B4-BE49-F238E27FC236}">
                <a16:creationId xmlns:a16="http://schemas.microsoft.com/office/drawing/2014/main" id="{66BEEB3F-6529-4F71-841C-029B3106FBC0}"/>
              </a:ext>
            </a:extLst>
          </p:cNvPr>
          <p:cNvSpPr>
            <a:spLocks noGrp="1"/>
          </p:cNvSpPr>
          <p:nvPr>
            <p:ph type="body" idx="38"/>
          </p:nvPr>
        </p:nvSpPr>
        <p:spPr/>
        <p:txBody>
          <a:bodyPr/>
          <a:lstStyle/>
          <a:p>
            <a:endParaRPr lang="en-US" dirty="0"/>
          </a:p>
        </p:txBody>
      </p:sp>
    </p:spTree>
    <p:extLst>
      <p:ext uri="{BB962C8B-B14F-4D97-AF65-F5344CB8AC3E}">
        <p14:creationId xmlns:p14="http://schemas.microsoft.com/office/powerpoint/2010/main" val="109887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Habits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buFont typeface="Arial" panose="020B0604020202020204" pitchFamily="34" charset="0"/>
              <a:buChar char="•"/>
            </a:pPr>
            <a:r>
              <a:rPr lang="en-US" sz="2800" dirty="0"/>
              <a:t>Habit: “an acquired behavior pattern regularly followed until it has become almost involuntary”. </a:t>
            </a:r>
          </a:p>
          <a:p>
            <a:pPr marL="285750" indent="-285750">
              <a:buFont typeface="Arial" panose="020B0604020202020204" pitchFamily="34" charset="0"/>
              <a:buChar char="•"/>
            </a:pPr>
            <a:r>
              <a:rPr lang="en-US" sz="2800" dirty="0"/>
              <a:t>It is easy to get caught up in deadlines, technology, product releases etc.</a:t>
            </a:r>
          </a:p>
          <a:p>
            <a:pPr marL="285750" indent="-285750">
              <a:buFont typeface="Arial" panose="020B0604020202020204" pitchFamily="34" charset="0"/>
              <a:buChar char="•"/>
            </a:pPr>
            <a:r>
              <a:rPr lang="en-US" sz="2800" dirty="0"/>
              <a:t>Having good habits will make your life more fun and enjoyable.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Power of Habit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2" y="794845"/>
            <a:ext cx="4609810" cy="637507"/>
          </a:xfrm>
        </p:spPr>
        <p:txBody>
          <a:bodyPr/>
          <a:lstStyle/>
          <a:p>
            <a:r>
              <a:rPr lang="en-US" dirty="0"/>
              <a:t>Take Breaks</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r>
              <a:rPr lang="en-US" sz="2800" dirty="0"/>
              <a:t>Frequent</a:t>
            </a:r>
          </a:p>
          <a:p>
            <a:pPr marL="457200" indent="-457200">
              <a:buAutoNum type="arabicPeriod"/>
            </a:pPr>
            <a:r>
              <a:rPr lang="en-US" sz="2800" dirty="0"/>
              <a:t>Go outside</a:t>
            </a:r>
          </a:p>
          <a:p>
            <a:pPr marL="457200" indent="-457200">
              <a:buAutoNum type="arabicPeriod"/>
            </a:pPr>
            <a:r>
              <a:rPr lang="en-US" sz="2800" dirty="0"/>
              <a:t>Get fresh Air</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590296" y="2321405"/>
            <a:ext cx="5153161" cy="3355115"/>
          </a:xfrm>
        </p:spPr>
      </p:pic>
    </p:spTree>
    <p:extLst>
      <p:ext uri="{BB962C8B-B14F-4D97-AF65-F5344CB8AC3E}">
        <p14:creationId xmlns:p14="http://schemas.microsoft.com/office/powerpoint/2010/main" val="307974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2" y="794845"/>
            <a:ext cx="4609810" cy="637507"/>
          </a:xfrm>
        </p:spPr>
        <p:txBody>
          <a:bodyPr/>
          <a:lstStyle/>
          <a:p>
            <a:r>
              <a:rPr lang="en-US" dirty="0"/>
              <a:t>Ask for help</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r>
              <a:rPr lang="en-US" sz="2800" dirty="0"/>
              <a:t>Hard Habit</a:t>
            </a:r>
          </a:p>
          <a:p>
            <a:pPr marL="457200" indent="-457200">
              <a:buAutoNum type="arabicPeriod"/>
            </a:pPr>
            <a:r>
              <a:rPr lang="en-US" sz="2800" dirty="0"/>
              <a:t>Learning Opportunity</a:t>
            </a:r>
          </a:p>
          <a:p>
            <a:pPr marL="457200" indent="-457200">
              <a:buAutoNum type="arabicPeriod"/>
            </a:pPr>
            <a:r>
              <a:rPr lang="en-US" sz="2800" dirty="0"/>
              <a:t>Not asking wastes time and adds to your frustration</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721156" y="2321405"/>
            <a:ext cx="4891440" cy="3355115"/>
          </a:xfrm>
        </p:spPr>
      </p:pic>
    </p:spTree>
    <p:extLst>
      <p:ext uri="{BB962C8B-B14F-4D97-AF65-F5344CB8AC3E}">
        <p14:creationId xmlns:p14="http://schemas.microsoft.com/office/powerpoint/2010/main" val="66646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2" y="794845"/>
            <a:ext cx="6997052" cy="637507"/>
          </a:xfrm>
        </p:spPr>
        <p:txBody>
          <a:bodyPr/>
          <a:lstStyle/>
          <a:p>
            <a:r>
              <a:rPr lang="en-US" dirty="0"/>
              <a:t>Never stop learning</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331531" cy="4195347"/>
          </a:xfrm>
        </p:spPr>
        <p:txBody>
          <a:bodyPr>
            <a:noAutofit/>
          </a:bodyPr>
          <a:lstStyle/>
          <a:p>
            <a:pPr marL="457200" indent="-457200">
              <a:buAutoNum type="arabicPeriod"/>
            </a:pPr>
            <a:r>
              <a:rPr lang="en-US" sz="2800" dirty="0"/>
              <a:t>Side projects</a:t>
            </a:r>
          </a:p>
          <a:p>
            <a:pPr marL="457200" indent="-457200">
              <a:buFont typeface="Arial" panose="020B0604020202020204" pitchFamily="34" charset="0"/>
              <a:buAutoNum type="arabicPeriod"/>
            </a:pPr>
            <a:r>
              <a:rPr lang="en-US" sz="2800" dirty="0"/>
              <a:t>Volunteer for new work projects</a:t>
            </a:r>
          </a:p>
          <a:p>
            <a:pPr marL="457200" indent="-457200">
              <a:buFont typeface="Arial" panose="020B0604020202020204" pitchFamily="34" charset="0"/>
              <a:buAutoNum type="arabicPeriod"/>
            </a:pPr>
            <a:r>
              <a:rPr lang="en-US" sz="2800" dirty="0"/>
              <a:t>Do volunteer charity development work</a:t>
            </a:r>
          </a:p>
          <a:p>
            <a:pPr marL="457200" indent="-457200">
              <a:buFont typeface="Arial" panose="020B0604020202020204" pitchFamily="34" charset="0"/>
              <a:buAutoNum type="arabicPeriod"/>
            </a:pPr>
            <a:r>
              <a:rPr lang="en-US" sz="2800" dirty="0"/>
              <a:t>Blog</a:t>
            </a:r>
          </a:p>
          <a:p>
            <a:pPr marL="457200" indent="-457200">
              <a:buFont typeface="Arial" panose="020B0604020202020204" pitchFamily="34" charset="0"/>
              <a:buAutoNum type="arabicPeriod"/>
            </a:pPr>
            <a:r>
              <a:rPr lang="en-US" sz="2800" dirty="0"/>
              <a:t>You tube channel</a:t>
            </a:r>
          </a:p>
          <a:p>
            <a:pPr marL="457200" indent="-457200">
              <a:buFont typeface="Arial" panose="020B0604020202020204" pitchFamily="34" charset="0"/>
              <a:buAutoNum type="arabicPeriod"/>
            </a:pPr>
            <a:r>
              <a:rPr lang="en-US" sz="2800" dirty="0"/>
              <a:t>Business programs</a:t>
            </a:r>
          </a:p>
          <a:p>
            <a:pPr marL="457200" indent="-457200">
              <a:buFont typeface="Arial" panose="020B0604020202020204" pitchFamily="34" charset="0"/>
              <a:buAutoNum type="arabicPeriod"/>
            </a:pPr>
            <a:r>
              <a:rPr lang="en-US" sz="2800" dirty="0"/>
              <a:t>Management programs</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648603" y="2321405"/>
            <a:ext cx="5036546" cy="3355115"/>
          </a:xfrm>
        </p:spPr>
      </p:pic>
    </p:spTree>
    <p:extLst>
      <p:ext uri="{BB962C8B-B14F-4D97-AF65-F5344CB8AC3E}">
        <p14:creationId xmlns:p14="http://schemas.microsoft.com/office/powerpoint/2010/main" val="111688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2" y="794845"/>
            <a:ext cx="4609810" cy="637507"/>
          </a:xfrm>
        </p:spPr>
        <p:txBody>
          <a:bodyPr/>
          <a:lstStyle/>
          <a:p>
            <a:r>
              <a:rPr lang="en-US" dirty="0"/>
              <a:t>Clean code</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800100" lvl="1" indent="-342900">
              <a:buAutoNum type="arabicPeriod"/>
            </a:pPr>
            <a:r>
              <a:rPr lang="en-US" sz="3200" dirty="0"/>
              <a:t>Visibly clear code</a:t>
            </a:r>
          </a:p>
          <a:p>
            <a:pPr marL="800100" lvl="1" indent="-342900">
              <a:buAutoNum type="arabicPeriod"/>
            </a:pPr>
            <a:r>
              <a:rPr lang="en-US" sz="3200" dirty="0"/>
              <a:t>Effective code</a:t>
            </a:r>
          </a:p>
          <a:p>
            <a:pPr marL="800100" lvl="1" indent="-342900">
              <a:buAutoNum type="arabicPeriod"/>
            </a:pPr>
            <a:r>
              <a:rPr lang="en-US" sz="3200" dirty="0"/>
              <a:t>Secure code</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7748961" y="891556"/>
            <a:ext cx="4085762" cy="5399687"/>
          </a:xfrm>
        </p:spPr>
      </p:pic>
    </p:spTree>
    <p:extLst>
      <p:ext uri="{BB962C8B-B14F-4D97-AF65-F5344CB8AC3E}">
        <p14:creationId xmlns:p14="http://schemas.microsoft.com/office/powerpoint/2010/main" val="305351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1" y="794845"/>
            <a:ext cx="6305489" cy="637507"/>
          </a:xfrm>
        </p:spPr>
        <p:txBody>
          <a:bodyPr/>
          <a:lstStyle/>
          <a:p>
            <a:r>
              <a:rPr lang="en-US" dirty="0"/>
              <a:t>Work life balance</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r>
              <a:rPr lang="en-US" sz="2800" dirty="0"/>
              <a:t>Do not over work</a:t>
            </a:r>
          </a:p>
          <a:p>
            <a:pPr marL="457200" indent="-457200">
              <a:buAutoNum type="arabicPeriod"/>
            </a:pPr>
            <a:r>
              <a:rPr lang="en-US" sz="2800" dirty="0"/>
              <a:t>Family/Friends time</a:t>
            </a:r>
          </a:p>
          <a:p>
            <a:pPr marL="457200" indent="-457200">
              <a:buAutoNum type="arabicPeriod"/>
            </a:pPr>
            <a:r>
              <a:rPr lang="en-US" sz="2800" dirty="0"/>
              <a:t>Take vacations</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590296" y="2545507"/>
            <a:ext cx="5153161" cy="2906911"/>
          </a:xfrm>
        </p:spPr>
      </p:pic>
    </p:spTree>
    <p:extLst>
      <p:ext uri="{BB962C8B-B14F-4D97-AF65-F5344CB8AC3E}">
        <p14:creationId xmlns:p14="http://schemas.microsoft.com/office/powerpoint/2010/main" val="203989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2" y="794845"/>
            <a:ext cx="6897160" cy="637507"/>
          </a:xfrm>
        </p:spPr>
        <p:txBody>
          <a:bodyPr/>
          <a:lstStyle/>
          <a:p>
            <a:r>
              <a:rPr lang="en-US" dirty="0"/>
              <a:t>Avoid Office Politics</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948238" y="1944649"/>
            <a:ext cx="5629295" cy="4195347"/>
          </a:xfrm>
        </p:spPr>
        <p:txBody>
          <a:bodyPr>
            <a:noAutofit/>
          </a:bodyPr>
          <a:lstStyle/>
          <a:p>
            <a:pPr marL="800100" lvl="1" indent="-342900">
              <a:buAutoNum type="arabicPeriod"/>
            </a:pPr>
            <a:r>
              <a:rPr lang="en-US" sz="3200" dirty="0"/>
              <a:t>Be respectful and diplomatic</a:t>
            </a:r>
          </a:p>
          <a:p>
            <a:pPr marL="800100" lvl="1" indent="-342900">
              <a:buAutoNum type="arabicPeriod"/>
            </a:pPr>
            <a:r>
              <a:rPr lang="en-US" sz="3200" dirty="0"/>
              <a:t>Avoid negativity</a:t>
            </a:r>
          </a:p>
          <a:p>
            <a:pPr marL="800100" lvl="1" indent="-342900">
              <a:buAutoNum type="arabicPeriod"/>
            </a:pPr>
            <a:r>
              <a:rPr lang="en-US" sz="3200" dirty="0"/>
              <a:t>When you run into a bad situation, ask your self what you can learn from it.</a:t>
            </a:r>
          </a:p>
          <a:p>
            <a:pPr marL="800100" lvl="1" indent="-342900">
              <a:buAutoNum type="arabicPeriod"/>
            </a:pPr>
            <a:r>
              <a:rPr lang="en-US" sz="3200" dirty="0"/>
              <a:t>Try the “yes, but” when you hit a conflict.</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6643406" y="3711388"/>
            <a:ext cx="5338256" cy="2872952"/>
          </a:xfrm>
        </p:spPr>
      </p:pic>
    </p:spTree>
    <p:extLst>
      <p:ext uri="{BB962C8B-B14F-4D97-AF65-F5344CB8AC3E}">
        <p14:creationId xmlns:p14="http://schemas.microsoft.com/office/powerpoint/2010/main" val="133363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17071" y="794845"/>
            <a:ext cx="8457019" cy="637507"/>
          </a:xfrm>
        </p:spPr>
        <p:txBody>
          <a:bodyPr/>
          <a:lstStyle/>
          <a:p>
            <a:pPr lvl="0"/>
            <a:r>
              <a:rPr lang="en-US" dirty="0"/>
              <a:t>Learn from your mistakes</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17072" y="1867808"/>
            <a:ext cx="5033394" cy="4195347"/>
          </a:xfrm>
        </p:spPr>
        <p:txBody>
          <a:bodyPr>
            <a:noAutofit/>
          </a:bodyPr>
          <a:lstStyle/>
          <a:p>
            <a:pPr marL="457200" indent="-457200">
              <a:buAutoNum type="arabicPeriod"/>
            </a:pPr>
            <a:r>
              <a:rPr lang="en-US" sz="2800" dirty="0"/>
              <a:t>We all make mistakes</a:t>
            </a:r>
          </a:p>
          <a:p>
            <a:pPr marL="457200" indent="-457200">
              <a:buAutoNum type="arabicPeriod"/>
            </a:pPr>
            <a:r>
              <a:rPr lang="en-US" sz="2800" dirty="0"/>
              <a:t>If you are not making mistakes, you are not pushing your self hard enough</a:t>
            </a:r>
          </a:p>
          <a:p>
            <a:pPr marL="457200" indent="-457200">
              <a:buAutoNum type="arabicPeriod"/>
            </a:pPr>
            <a:r>
              <a:rPr lang="en-US" sz="2800" dirty="0"/>
              <a:t>Just don’t make the same mistake repeatedly </a:t>
            </a:r>
          </a:p>
        </p:txBody>
      </p:sp>
      <p:pic>
        <p:nvPicPr>
          <p:cNvPr id="7" name="Picture Placeholder 6">
            <a:extLst>
              <a:ext uri="{FF2B5EF4-FFF2-40B4-BE49-F238E27FC236}">
                <a16:creationId xmlns:a16="http://schemas.microsoft.com/office/drawing/2014/main" id="{172E1B30-93CD-465A-917F-9412412588B6}"/>
              </a:ext>
            </a:extLst>
          </p:cNvPr>
          <p:cNvPicPr>
            <a:picLocks noGrp="1" noChangeAspect="1"/>
          </p:cNvPicPr>
          <p:nvPr>
            <p:ph type="pic" sz="quarter" idx="10"/>
          </p:nvPr>
        </p:nvPicPr>
        <p:blipFill>
          <a:blip r:embed="rId3"/>
          <a:srcRect/>
          <a:stretch/>
        </p:blipFill>
        <p:spPr>
          <a:xfrm>
            <a:off x="7014790" y="3320329"/>
            <a:ext cx="5041839" cy="3355115"/>
          </a:xfrm>
        </p:spPr>
      </p:pic>
    </p:spTree>
    <p:extLst>
      <p:ext uri="{BB962C8B-B14F-4D97-AF65-F5344CB8AC3E}">
        <p14:creationId xmlns:p14="http://schemas.microsoft.com/office/powerpoint/2010/main" val="2836471258"/>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1156</Words>
  <Application>Microsoft Office PowerPoint</Application>
  <PresentationFormat>Widescreen</PresentationFormat>
  <Paragraphs>122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Sagona ExtraLight</vt:lpstr>
      <vt:lpstr>Speak Pro</vt:lpstr>
      <vt:lpstr>Office Theme</vt:lpstr>
      <vt:lpstr>10 Good Habits for Developers</vt:lpstr>
      <vt:lpstr>Habits</vt:lpstr>
      <vt:lpstr>Take Breaks</vt:lpstr>
      <vt:lpstr>Ask for help</vt:lpstr>
      <vt:lpstr>Never stop learning</vt:lpstr>
      <vt:lpstr>Clean code</vt:lpstr>
      <vt:lpstr>Work life balance</vt:lpstr>
      <vt:lpstr>Avoid Office Politics</vt:lpstr>
      <vt:lpstr>Learn from your mistakes</vt:lpstr>
      <vt:lpstr>Avoid giving up</vt:lpstr>
      <vt:lpstr>Avoid being “that Person”</vt:lpstr>
      <vt:lpstr>Accept criticism</vt:lpstr>
      <vt:lpstr>Bonus</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2020-06-24T17:18:56Z</dcterms:created>
  <dcterms:modified xsi:type="dcterms:W3CDTF">2020-06-25T17:12:20Z</dcterms:modified>
</cp:coreProperties>
</file>