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lvl="0"/>
            <a:fld id="{FAECFE85-D0D5-456A-9634-4DD519003E20}"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1C5A9E86-D359-4BE3-9E0A-BF3CDCBBB644}" type="slidenum">
              <a:rPr lang="en-GB" smtClean="0"/>
              <a:t>‹Nº›</a:t>
            </a:fld>
            <a:endParaRPr lang="en-GB"/>
          </a:p>
        </p:txBody>
      </p:sp>
    </p:spTree>
    <p:extLst>
      <p:ext uri="{BB962C8B-B14F-4D97-AF65-F5344CB8AC3E}">
        <p14:creationId xmlns:p14="http://schemas.microsoft.com/office/powerpoint/2010/main" val="16011327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fld id="{E2205D6F-8DC3-44B4-A779-3A0163EDD018}" type="datetime1">
              <a:rPr lang="es-ES" smtClean="0"/>
              <a:pPr lvl="0"/>
              <a:t>21/11/2022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571F7BBB-9A08-4FC6-8560-CF03B2C41BCB}" type="slidenum">
              <a:rPr lang="en-GB" smtClean="0"/>
              <a:t>‹Nº›</a:t>
            </a:fld>
            <a:endParaRPr lang="en-GB"/>
          </a:p>
        </p:txBody>
      </p:sp>
    </p:spTree>
    <p:extLst>
      <p:ext uri="{BB962C8B-B14F-4D97-AF65-F5344CB8AC3E}">
        <p14:creationId xmlns:p14="http://schemas.microsoft.com/office/powerpoint/2010/main" val="141244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03CC9259-BE90-4D48-8106-806A6D4F1E03}"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99B19A0-E42E-465D-A253-C04E33226DDD}" type="slidenum">
              <a:rPr lang="en-GB" smtClean="0"/>
              <a:t>‹Nº›</a:t>
            </a:fld>
            <a:endParaRPr lang="en-GB"/>
          </a:p>
        </p:txBody>
      </p:sp>
    </p:spTree>
    <p:extLst>
      <p:ext uri="{BB962C8B-B14F-4D97-AF65-F5344CB8AC3E}">
        <p14:creationId xmlns:p14="http://schemas.microsoft.com/office/powerpoint/2010/main" val="139566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D77F4E13-85BD-420E-955F-92E387171CAE}"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0537E27-8F2E-4342-BDFA-447C656C8597}" type="slidenum">
              <a:rPr lang="en-GB" smtClean="0"/>
              <a:t>‹Nº›</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976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D77F4E13-85BD-420E-955F-92E387171CAE}"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0537E27-8F2E-4342-BDFA-447C656C8597}" type="slidenum">
              <a:rPr lang="en-GB" smtClean="0"/>
              <a:t>‹Nº›</a:t>
            </a:fld>
            <a:endParaRPr lang="en-GB"/>
          </a:p>
        </p:txBody>
      </p:sp>
    </p:spTree>
    <p:extLst>
      <p:ext uri="{BB962C8B-B14F-4D97-AF65-F5344CB8AC3E}">
        <p14:creationId xmlns:p14="http://schemas.microsoft.com/office/powerpoint/2010/main" val="404879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77FF3A45-8064-4085-9C68-F2FABA49EECD}" type="datetime1">
              <a:rPr lang="es-ES" smtClean="0"/>
              <a:pPr lvl="0"/>
              <a:t>21/11/2022</a:t>
            </a:fld>
            <a:endParaRPr lang="es-ES"/>
          </a:p>
        </p:txBody>
      </p:sp>
      <p:sp>
        <p:nvSpPr>
          <p:cNvPr id="4"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4297B8DB-FA57-4DAE-8CD4-46B71880BB24}" type="slidenum">
              <a:rPr lang="en-GB" smtClean="0"/>
              <a:t>‹Nº›</a:t>
            </a:fld>
            <a:endParaRPr lang="en-GB"/>
          </a:p>
        </p:txBody>
      </p:sp>
    </p:spTree>
    <p:extLst>
      <p:ext uri="{BB962C8B-B14F-4D97-AF65-F5344CB8AC3E}">
        <p14:creationId xmlns:p14="http://schemas.microsoft.com/office/powerpoint/2010/main" val="1003540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8CB400E6-25DC-42ED-9C55-B94E714E45A1}" type="datetime1">
              <a:rPr lang="es-ES" smtClean="0"/>
              <a:pPr lvl="0"/>
              <a:t>21/11/2022</a:t>
            </a:fld>
            <a:endParaRPr lang="es-ES"/>
          </a:p>
        </p:txBody>
      </p:sp>
      <p:sp>
        <p:nvSpPr>
          <p:cNvPr id="4"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354966E8-9752-4FD4-8487-B2DAB44D1484}" type="slidenum">
              <a:rPr lang="en-GB" smtClean="0"/>
              <a:t>‹Nº›</a:t>
            </a:fld>
            <a:endParaRPr lang="en-GB"/>
          </a:p>
        </p:txBody>
      </p:sp>
    </p:spTree>
    <p:extLst>
      <p:ext uri="{BB962C8B-B14F-4D97-AF65-F5344CB8AC3E}">
        <p14:creationId xmlns:p14="http://schemas.microsoft.com/office/powerpoint/2010/main" val="100795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1D1EF741-450B-449C-B5E5-29B2DEDAB132}"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6025424C-B58A-4F86-93FF-679444CA3D27}" type="slidenum">
              <a:rPr lang="en-GB" smtClean="0"/>
              <a:t>‹Nº›</a:t>
            </a:fld>
            <a:endParaRPr lang="en-GB"/>
          </a:p>
        </p:txBody>
      </p:sp>
    </p:spTree>
    <p:extLst>
      <p:ext uri="{BB962C8B-B14F-4D97-AF65-F5344CB8AC3E}">
        <p14:creationId xmlns:p14="http://schemas.microsoft.com/office/powerpoint/2010/main" val="132104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F061C1C0-6240-4C32-9529-8FAD08328F1E}"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7DB02DDC-3BE2-4C7C-8068-9F45BAED4D2B}" type="slidenum">
              <a:rPr lang="en-GB" smtClean="0"/>
              <a:t>‹Nº›</a:t>
            </a:fld>
            <a:endParaRPr lang="en-GB"/>
          </a:p>
        </p:txBody>
      </p:sp>
    </p:spTree>
    <p:extLst>
      <p:ext uri="{BB962C8B-B14F-4D97-AF65-F5344CB8AC3E}">
        <p14:creationId xmlns:p14="http://schemas.microsoft.com/office/powerpoint/2010/main" val="66512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pPr lvl="0"/>
            <a:fld id="{582E3C92-C89A-4C6C-A255-6521E8316196}"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D979191D-5EDE-4736-A2DF-2C6D04FFA153}" type="slidenum">
              <a:rPr lang="en-GB" smtClean="0"/>
              <a:t>‹Nº›</a:t>
            </a:fld>
            <a:endParaRPr lang="en-GB"/>
          </a:p>
        </p:txBody>
      </p:sp>
    </p:spTree>
    <p:extLst>
      <p:ext uri="{BB962C8B-B14F-4D97-AF65-F5344CB8AC3E}">
        <p14:creationId xmlns:p14="http://schemas.microsoft.com/office/powerpoint/2010/main" val="36173961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lvl="0"/>
            <a:fld id="{800F4EB1-7AD4-43A3-BC95-1AD7D106233C}" type="datetime1">
              <a:rPr lang="es-ES" smtClean="0"/>
              <a:pPr lvl="0"/>
              <a:t>21/11/2022</a:t>
            </a:fld>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65CCC894-9684-47C8-813B-AFEE65C4C7FF}" type="slidenum">
              <a:rPr lang="en-GB" smtClean="0"/>
              <a:t>‹Nº›</a:t>
            </a:fld>
            <a:endParaRPr lang="en-GB"/>
          </a:p>
        </p:txBody>
      </p:sp>
    </p:spTree>
    <p:extLst>
      <p:ext uri="{BB962C8B-B14F-4D97-AF65-F5344CB8AC3E}">
        <p14:creationId xmlns:p14="http://schemas.microsoft.com/office/powerpoint/2010/main" val="395205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lvl="0"/>
            <a:fld id="{9D87903F-FD58-479F-AD1B-F7A3C27B9FBF}" type="datetime1">
              <a:rPr lang="es-ES" smtClean="0"/>
              <a:pPr lvl="0"/>
              <a:t>21/11/2022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C3AFFFB2-386D-4803-BD95-B0B41717D56D}" type="slidenum">
              <a:rPr lang="en-GB" smtClean="0"/>
              <a:t>‹Nº›</a:t>
            </a:fld>
            <a:endParaRPr lang="en-GB"/>
          </a:p>
        </p:txBody>
      </p:sp>
    </p:spTree>
    <p:extLst>
      <p:ext uri="{BB962C8B-B14F-4D97-AF65-F5344CB8AC3E}">
        <p14:creationId xmlns:p14="http://schemas.microsoft.com/office/powerpoint/2010/main" val="88146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lvl="0"/>
            <a:fld id="{73CCD782-A218-40F3-BCA9-48BF883CCD5F}" type="datetime1">
              <a:rPr lang="es-ES" smtClean="0"/>
              <a:pPr lvl="0"/>
              <a:t>21/11/2022</a:t>
            </a:fld>
            <a:endParaRPr lang="es-ES"/>
          </a:p>
        </p:txBody>
      </p:sp>
      <p:sp>
        <p:nvSpPr>
          <p:cNvPr id="8" name="Footer Placeholder 7"/>
          <p:cNvSpPr>
            <a:spLocks noGrp="1"/>
          </p:cNvSpPr>
          <p:nvPr>
            <p:ph type="ftr" sz="quarter" idx="11"/>
          </p:nvPr>
        </p:nvSpPr>
        <p:spPr/>
        <p:txBody>
          <a:bodyPr/>
          <a:lstStyle/>
          <a:p>
            <a:pPr lvl="0"/>
            <a:endParaRPr lang="es-ES"/>
          </a:p>
        </p:txBody>
      </p:sp>
      <p:sp>
        <p:nvSpPr>
          <p:cNvPr id="9" name="Slide Number Placeholder 8"/>
          <p:cNvSpPr>
            <a:spLocks noGrp="1"/>
          </p:cNvSpPr>
          <p:nvPr>
            <p:ph type="sldNum" sz="quarter" idx="12"/>
          </p:nvPr>
        </p:nvSpPr>
        <p:spPr/>
        <p:txBody>
          <a:bodyPr/>
          <a:lstStyle/>
          <a:p>
            <a:pPr lvl="0"/>
            <a:fld id="{BB0E606F-3EDA-4D81-9805-5B83DE92C860}" type="slidenum">
              <a:rPr lang="en-GB" smtClean="0"/>
              <a:t>‹Nº›</a:t>
            </a:fld>
            <a:endParaRPr lang="en-GB"/>
          </a:p>
        </p:txBody>
      </p:sp>
    </p:spTree>
    <p:extLst>
      <p:ext uri="{BB962C8B-B14F-4D97-AF65-F5344CB8AC3E}">
        <p14:creationId xmlns:p14="http://schemas.microsoft.com/office/powerpoint/2010/main" val="20552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pPr lvl="0"/>
            <a:fld id="{CAD776AB-0B6F-4329-9CE7-145AEE31B7D3}" type="datetime1">
              <a:rPr lang="es-ES" smtClean="0"/>
              <a:pPr lvl="0"/>
              <a:t>21/11/2022</a:t>
            </a:fld>
            <a:endParaRPr lang="es-ES"/>
          </a:p>
        </p:txBody>
      </p:sp>
      <p:sp>
        <p:nvSpPr>
          <p:cNvPr id="5" name="Footer Placeholder 3"/>
          <p:cNvSpPr>
            <a:spLocks noGrp="1"/>
          </p:cNvSpPr>
          <p:nvPr>
            <p:ph type="ftr" sz="quarter" idx="11"/>
          </p:nvPr>
        </p:nvSpPr>
        <p:spPr/>
        <p:txBody>
          <a:bodyPr/>
          <a:lstStyle/>
          <a:p>
            <a:pPr lvl="0"/>
            <a:endParaRPr lang="es-ES"/>
          </a:p>
        </p:txBody>
      </p:sp>
      <p:sp>
        <p:nvSpPr>
          <p:cNvPr id="6" name="Slide Number Placeholder 4"/>
          <p:cNvSpPr>
            <a:spLocks noGrp="1"/>
          </p:cNvSpPr>
          <p:nvPr>
            <p:ph type="sldNum" sz="quarter" idx="12"/>
          </p:nvPr>
        </p:nvSpPr>
        <p:spPr/>
        <p:txBody>
          <a:bodyPr/>
          <a:lstStyle/>
          <a:p>
            <a:pPr lvl="0"/>
            <a:fld id="{203D5073-6989-4EF5-BD76-A64B971EA310}" type="slidenum">
              <a:rPr lang="en-GB" smtClean="0"/>
              <a:t>‹Nº›</a:t>
            </a:fld>
            <a:endParaRPr lang="en-GB"/>
          </a:p>
        </p:txBody>
      </p:sp>
    </p:spTree>
    <p:extLst>
      <p:ext uri="{BB962C8B-B14F-4D97-AF65-F5344CB8AC3E}">
        <p14:creationId xmlns:p14="http://schemas.microsoft.com/office/powerpoint/2010/main" val="251355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2F2E8CD3-6A5A-4B26-BF05-5E839C84FA37}" type="datetime1">
              <a:rPr lang="es-ES" smtClean="0"/>
              <a:pPr lvl="0"/>
              <a:t>21/11/2022</a:t>
            </a:fld>
            <a:endParaRPr lang="es-ES"/>
          </a:p>
        </p:txBody>
      </p:sp>
      <p:sp>
        <p:nvSpPr>
          <p:cNvPr id="5" name="Footer Placeholder 2"/>
          <p:cNvSpPr>
            <a:spLocks noGrp="1"/>
          </p:cNvSpPr>
          <p:nvPr>
            <p:ph type="ftr" sz="quarter" idx="11"/>
          </p:nvPr>
        </p:nvSpPr>
        <p:spPr/>
        <p:txBody>
          <a:bodyPr/>
          <a:lstStyle/>
          <a:p>
            <a:pPr lvl="0"/>
            <a:endParaRPr lang="es-ES"/>
          </a:p>
        </p:txBody>
      </p:sp>
      <p:sp>
        <p:nvSpPr>
          <p:cNvPr id="6" name="Slide Number Placeholder 3"/>
          <p:cNvSpPr>
            <a:spLocks noGrp="1"/>
          </p:cNvSpPr>
          <p:nvPr>
            <p:ph type="sldNum" sz="quarter" idx="12"/>
          </p:nvPr>
        </p:nvSpPr>
        <p:spPr/>
        <p:txBody>
          <a:bodyPr/>
          <a:lstStyle/>
          <a:p>
            <a:pPr lvl="0"/>
            <a:fld id="{570C52EB-CA5B-4AC0-8FD5-CC946E21FA76}" type="slidenum">
              <a:rPr lang="en-GB" smtClean="0"/>
              <a:t>‹Nº›</a:t>
            </a:fld>
            <a:endParaRPr lang="en-GB"/>
          </a:p>
        </p:txBody>
      </p:sp>
    </p:spTree>
    <p:extLst>
      <p:ext uri="{BB962C8B-B14F-4D97-AF65-F5344CB8AC3E}">
        <p14:creationId xmlns:p14="http://schemas.microsoft.com/office/powerpoint/2010/main" val="314054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pPr lvl="0"/>
            <a:fld id="{4A886BC7-B1E8-4663-8190-EADFDF349642}" type="datetime1">
              <a:rPr lang="es-ES" smtClean="0"/>
              <a:pPr lvl="0"/>
              <a:t>21/11/2022</a:t>
            </a:fld>
            <a:endParaRPr lang="es-ES"/>
          </a:p>
        </p:txBody>
      </p:sp>
      <p:sp>
        <p:nvSpPr>
          <p:cNvPr id="5" name="Footer Placeholder 5"/>
          <p:cNvSpPr>
            <a:spLocks noGrp="1"/>
          </p:cNvSpPr>
          <p:nvPr>
            <p:ph type="ftr" sz="quarter" idx="11"/>
          </p:nvPr>
        </p:nvSpPr>
        <p:spPr/>
        <p:txBody>
          <a:bodyPr/>
          <a:lstStyle/>
          <a:p>
            <a:pPr lvl="0"/>
            <a:endParaRPr lang="es-ES"/>
          </a:p>
        </p:txBody>
      </p:sp>
      <p:sp>
        <p:nvSpPr>
          <p:cNvPr id="6" name="Slide Number Placeholder 6"/>
          <p:cNvSpPr>
            <a:spLocks noGrp="1"/>
          </p:cNvSpPr>
          <p:nvPr>
            <p:ph type="sldNum" sz="quarter" idx="12"/>
          </p:nvPr>
        </p:nvSpPr>
        <p:spPr/>
        <p:txBody>
          <a:bodyPr/>
          <a:lstStyle/>
          <a:p>
            <a:pPr lvl="0"/>
            <a:fld id="{85FF71D5-A87B-46D6-937B-02F4C6D2CC1D}" type="slidenum">
              <a:rPr lang="en-GB" smtClean="0"/>
              <a:t>‹Nº›</a:t>
            </a:fld>
            <a:endParaRPr lang="en-GB"/>
          </a:p>
        </p:txBody>
      </p:sp>
    </p:spTree>
    <p:extLst>
      <p:ext uri="{BB962C8B-B14F-4D97-AF65-F5344CB8AC3E}">
        <p14:creationId xmlns:p14="http://schemas.microsoft.com/office/powerpoint/2010/main" val="132634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lvl="0"/>
            <a:fld id="{60A9ED94-7F99-4256-8C2F-812D3C4245B2}" type="datetime1">
              <a:rPr lang="es-ES" smtClean="0"/>
              <a:pPr lvl="0"/>
              <a:t>21/11/2022</a:t>
            </a:fld>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20376BF-0D1A-48CB-8831-65E18855E4E5}" type="slidenum">
              <a:rPr lang="en-GB" smtClean="0"/>
              <a:t>‹Nº›</a:t>
            </a:fld>
            <a:endParaRPr lang="en-GB"/>
          </a:p>
        </p:txBody>
      </p:sp>
    </p:spTree>
    <p:extLst>
      <p:ext uri="{BB962C8B-B14F-4D97-AF65-F5344CB8AC3E}">
        <p14:creationId xmlns:p14="http://schemas.microsoft.com/office/powerpoint/2010/main" val="140789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lvl="0"/>
            <a:fld id="{D77F4E13-85BD-420E-955F-92E387171CAE}" type="datetime1">
              <a:rPr lang="es-ES" smtClean="0"/>
              <a:pPr lvl="0"/>
              <a:t>21/11/2022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lvl="0"/>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lvl="0"/>
            <a:fld id="{70537E27-8F2E-4342-BDFA-447C656C8597}" type="slidenum">
              <a:rPr lang="en-GB" smtClean="0"/>
              <a:t>‹Nº›</a:t>
            </a:fld>
            <a:endParaRPr lang="en-GB"/>
          </a:p>
        </p:txBody>
      </p:sp>
    </p:spTree>
    <p:extLst>
      <p:ext uri="{BB962C8B-B14F-4D97-AF65-F5344CB8AC3E}">
        <p14:creationId xmlns:p14="http://schemas.microsoft.com/office/powerpoint/2010/main" val="349083747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E2BD5BB-56FB-8A8E-767A-D3D3BCDFBE4C}"/>
              </a:ext>
            </a:extLst>
          </p:cNvPr>
          <p:cNvPicPr>
            <a:picLocks noChangeAspect="1"/>
          </p:cNvPicPr>
          <p:nvPr/>
        </p:nvPicPr>
        <p:blipFill rotWithShape="1">
          <a:blip r:embed="rId2">
            <a:alphaModFix amt="40000"/>
          </a:blip>
          <a:srcRect l="2667"/>
          <a:stretch/>
        </p:blipFill>
        <p:spPr>
          <a:xfrm>
            <a:off x="20" y="10"/>
            <a:ext cx="12191980" cy="6857990"/>
          </a:xfrm>
          <a:prstGeom prst="rect">
            <a:avLst/>
          </a:prstGeom>
        </p:spPr>
      </p:pic>
      <p:sp>
        <p:nvSpPr>
          <p:cNvPr id="2" name="Título 1"/>
          <p:cNvSpPr txBox="1">
            <a:spLocks noGrp="1"/>
          </p:cNvSpPr>
          <p:nvPr>
            <p:ph type="ctrTitle"/>
          </p:nvPr>
        </p:nvSpPr>
        <p:spPr>
          <a:xfrm>
            <a:off x="1154955" y="1447800"/>
            <a:ext cx="9214530" cy="3329581"/>
          </a:xfrm>
        </p:spPr>
        <p:txBody>
          <a:bodyPr>
            <a:normAutofit/>
          </a:bodyPr>
          <a:lstStyle/>
          <a:p>
            <a:pPr lvl="0"/>
            <a:r>
              <a:rPr lang="en-US" b="1" dirty="0">
                <a:solidFill>
                  <a:schemeClr val="tx1"/>
                </a:solidFill>
                <a:effectLst>
                  <a:outerShdw blurRad="38100" dist="38100" dir="2700000" algn="tl">
                    <a:srgbClr val="000000">
                      <a:alpha val="43137"/>
                    </a:srgbClr>
                  </a:outerShdw>
                </a:effectLst>
                <a:latin typeface="Amasis MT Pro" panose="02040504050005020304" pitchFamily="18" charset="0"/>
                <a:cs typeface="Calibri" pitchFamily="34"/>
              </a:rPr>
              <a:t>Accessibility and   Usability</a:t>
            </a:r>
            <a:endParaRPr lang="es-ES" b="1" dirty="0">
              <a:solidFill>
                <a:schemeClr val="tx1"/>
              </a:solidFill>
              <a:effectLst>
                <a:outerShdw blurRad="38100" dist="38100" dir="2700000" algn="tl">
                  <a:srgbClr val="000000">
                    <a:alpha val="43137"/>
                  </a:srgbClr>
                </a:outerShdw>
              </a:effectLst>
              <a:latin typeface="Amasis MT Pro" panose="02040504050005020304" pitchFamily="18" charset="0"/>
              <a:cs typeface="Calibri" pitchFamily="34"/>
            </a:endParaRPr>
          </a:p>
        </p:txBody>
      </p:sp>
      <p:sp>
        <p:nvSpPr>
          <p:cNvPr id="3" name="Subtítulo 2"/>
          <p:cNvSpPr txBox="1">
            <a:spLocks noGrp="1"/>
          </p:cNvSpPr>
          <p:nvPr>
            <p:ph type="subTitle" idx="1"/>
          </p:nvPr>
        </p:nvSpPr>
        <p:spPr>
          <a:xfrm>
            <a:off x="1154955" y="4777380"/>
            <a:ext cx="9214530" cy="861420"/>
          </a:xfrm>
        </p:spPr>
        <p:txBody>
          <a:bodyPr>
            <a:normAutofit/>
          </a:bodyPr>
          <a:lstStyle/>
          <a:p>
            <a:pPr marL="0" marR="0" lvl="0" indent="0" defTabSz="457200" rtl="0" fontAlgn="auto" hangingPunct="1">
              <a:spcBef>
                <a:spcPts val="0"/>
              </a:spcBef>
              <a:spcAft>
                <a:spcPts val="600"/>
              </a:spcAft>
              <a:buNone/>
              <a:tabLst/>
              <a:defRPr sz="1800" b="0" i="0" u="none" strike="noStrike" kern="0" cap="none" spc="0" baseline="0">
                <a:solidFill>
                  <a:srgbClr val="000000"/>
                </a:solidFill>
                <a:uFillTx/>
              </a:defRPr>
            </a:pPr>
            <a:r>
              <a:rPr lang="es-ES" sz="1800" b="0" i="0" u="none" strike="noStrike" kern="1200" cap="none" spc="0" baseline="0" dirty="0">
                <a:solidFill>
                  <a:schemeClr val="tx1"/>
                </a:solidFill>
                <a:uFillTx/>
                <a:latin typeface="Amasis MT Pro" panose="02040504050005020304" pitchFamily="18" charset="0"/>
              </a:rPr>
              <a:t>David García Díaz</a:t>
            </a:r>
          </a:p>
          <a:p>
            <a:pPr marL="0" marR="0" lvl="0" indent="0" defTabSz="457200" rtl="0" fontAlgn="auto" hangingPunct="1">
              <a:spcBef>
                <a:spcPts val="0"/>
              </a:spcBef>
              <a:spcAft>
                <a:spcPts val="600"/>
              </a:spcAft>
              <a:buNone/>
              <a:tabLst/>
              <a:defRPr sz="1800" b="0" i="0" u="none" strike="noStrike" kern="0" cap="none" spc="0" baseline="0">
                <a:solidFill>
                  <a:srgbClr val="000000"/>
                </a:solidFill>
                <a:uFillTx/>
              </a:defRPr>
            </a:pPr>
            <a:r>
              <a:rPr lang="es-ES" sz="1800" b="0" i="0" u="none" strike="noStrike" kern="1200" cap="none" spc="0" baseline="0" dirty="0">
                <a:solidFill>
                  <a:schemeClr val="tx1"/>
                </a:solidFill>
                <a:uFillTx/>
                <a:latin typeface="Amasis MT Pro" panose="02040504050005020304" pitchFamily="18" charset="0"/>
              </a:rPr>
              <a:t>Adrián Cerpa Suárez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a:normAutofit/>
          </a:bodyPr>
          <a:lstStyle/>
          <a:p>
            <a:pPr lvl="0" algn="ctr"/>
            <a:r>
              <a:rPr lang="en-US" dirty="0">
                <a:solidFill>
                  <a:srgbClr val="EBEBEB"/>
                </a:solidFill>
                <a:latin typeface="Amasis MT Pro" panose="02040504050005020304" pitchFamily="18" charset="0"/>
              </a:rPr>
              <a:t>8. Reduce short-term memory load</a:t>
            </a:r>
            <a:endParaRPr lang="es-ES" dirty="0">
              <a:solidFill>
                <a:srgbClr val="EBEBEB"/>
              </a:solidFill>
              <a:latin typeface="Amasis MT Pro" panose="02040504050005020304" pitchFamily="18" charset="0"/>
            </a:endParaRPr>
          </a:p>
        </p:txBody>
      </p:sp>
      <p:sp useBgFill="1">
        <p:nvSpPr>
          <p:cNvPr id="26" name="Freeform: Shape 2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Marcador de contenido 2"/>
          <p:cNvSpPr txBox="1">
            <a:spLocks noGrp="1"/>
          </p:cNvSpPr>
          <p:nvPr>
            <p:ph idx="1"/>
          </p:nvPr>
        </p:nvSpPr>
        <p:spPr>
          <a:xfrm>
            <a:off x="648930" y="2831085"/>
            <a:ext cx="5122606" cy="3658689"/>
          </a:xfrm>
        </p:spPr>
        <p:txBody>
          <a:bodyPr>
            <a:normAutofit/>
          </a:bodyPr>
          <a:lstStyle/>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In the case of Booking and Kayak this is not truly relatable because all the data that you introduce on the website is saved and used by the own website for next actions. So, the user does not actually need to remember any information from past displays to make the action, for example if you book a hotel in Booking you don't have to use the hotel name or the arrival time in the next steps to keep doing the reservation, you just select them in the available schedule established. Then if we look at it like that, we could agree that both websites follow the golden rule.</a:t>
            </a:r>
            <a:endParaRPr lang="es-ES" sz="1600" kern="0" dirty="0">
              <a:latin typeface="Avenir Next LT Pro" panose="020B0504020202020204" pitchFamily="34" charset="0"/>
            </a:endParaRPr>
          </a:p>
        </p:txBody>
      </p:sp>
      <p:pic>
        <p:nvPicPr>
          <p:cNvPr id="4" name="Imagen 3"/>
          <p:cNvPicPr>
            <a:picLocks noChangeAspect="1"/>
          </p:cNvPicPr>
          <p:nvPr/>
        </p:nvPicPr>
        <p:blipFill rotWithShape="1">
          <a:blip r:embed="rId2"/>
          <a:srcRect r="12646" b="-2"/>
          <a:stretch/>
        </p:blipFill>
        <p:spPr>
          <a:xfrm>
            <a:off x="6217033" y="2548281"/>
            <a:ext cx="5201392" cy="366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B4133F-B481-3D72-B406-A6B36542C2E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dirty="0" err="1">
                <a:solidFill>
                  <a:srgbClr val="EBEBEB"/>
                </a:solidFill>
                <a:latin typeface="+mj-lt"/>
                <a:ea typeface="+mj-ea"/>
                <a:cs typeface="+mj-cs"/>
              </a:rPr>
              <a:t>Kiviat</a:t>
            </a:r>
            <a:br>
              <a:rPr lang="en-US" sz="5400" b="0" i="0" kern="1200">
                <a:solidFill>
                  <a:srgbClr val="EBEBEB"/>
                </a:solidFill>
                <a:latin typeface="+mj-lt"/>
                <a:ea typeface="+mj-ea"/>
                <a:cs typeface="+mj-cs"/>
              </a:rPr>
            </a:br>
            <a:r>
              <a:rPr lang="en-US" sz="5400" b="0" i="0" kern="1200">
                <a:solidFill>
                  <a:srgbClr val="EBEBEB"/>
                </a:solidFill>
                <a:latin typeface="+mj-lt"/>
                <a:ea typeface="+mj-ea"/>
                <a:cs typeface="+mj-cs"/>
              </a:rPr>
              <a:t>Diagram</a:t>
            </a:r>
            <a:endParaRPr lang="en-US" sz="5400" b="0" i="0" kern="1200" dirty="0">
              <a:solidFill>
                <a:srgbClr val="EBEBEB"/>
              </a:solidFill>
              <a:latin typeface="+mj-lt"/>
              <a:ea typeface="+mj-ea"/>
              <a:cs typeface="+mj-cs"/>
            </a:endParaRP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Marcador de contenido 4" descr="Gráfico, Gráfico radial&#10;&#10;Descripción generada automáticamente">
            <a:extLst>
              <a:ext uri="{FF2B5EF4-FFF2-40B4-BE49-F238E27FC236}">
                <a16:creationId xmlns:a16="http://schemas.microsoft.com/office/drawing/2014/main" id="{85E6D654-3423-83EB-D27E-5E7F9E57B309}"/>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567895" y="647698"/>
            <a:ext cx="4422579" cy="5562139"/>
          </a:xfrm>
          <a:prstGeom prst="rect">
            <a:avLst/>
          </a:prstGeom>
          <a:effectLst/>
        </p:spPr>
      </p:pic>
    </p:spTree>
    <p:extLst>
      <p:ext uri="{BB962C8B-B14F-4D97-AF65-F5344CB8AC3E}">
        <p14:creationId xmlns:p14="http://schemas.microsoft.com/office/powerpoint/2010/main" val="277955568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txBox="1">
            <a:spLocks noGrp="1"/>
          </p:cNvSpPr>
          <p:nvPr>
            <p:ph type="title"/>
          </p:nvPr>
        </p:nvSpPr>
        <p:spPr>
          <a:xfrm>
            <a:off x="4287366" y="3619257"/>
            <a:ext cx="3617267" cy="954464"/>
          </a:xfrm>
        </p:spPr>
        <p:txBody>
          <a:bodyPr vert="horz" lIns="91440" tIns="45720" rIns="91440" bIns="45720" rtlCol="0" anchor="b">
            <a:normAutofit fontScale="90000"/>
          </a:bodyPr>
          <a:lstStyle/>
          <a:p>
            <a:pPr lvl="0" algn="ctr">
              <a:lnSpc>
                <a:spcPct val="90000"/>
              </a:lnSpc>
            </a:pPr>
            <a:r>
              <a:rPr lang="en-US" sz="5600" dirty="0"/>
              <a:t> </a:t>
            </a:r>
            <a:r>
              <a:rPr lang="en-US" sz="4800" dirty="0">
                <a:latin typeface="Amasis MT Pro" panose="02040504050005020304" pitchFamily="18" charset="0"/>
              </a:rPr>
              <a:t> </a:t>
            </a: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br>
              <a:rPr lang="en-US" sz="4800" dirty="0">
                <a:latin typeface="Amasis MT Pro" panose="02040504050005020304" pitchFamily="18" charset="0"/>
              </a:rPr>
            </a:br>
            <a:r>
              <a:rPr lang="en-US" sz="7300" dirty="0">
                <a:solidFill>
                  <a:schemeClr val="tx1"/>
                </a:solidFill>
                <a:latin typeface="Amasis MT Pro" panose="02040504050005020304" pitchFamily="18" charset="0"/>
              </a:rPr>
              <a:t>vs</a:t>
            </a:r>
            <a:endParaRPr lang="en-US" sz="5600" dirty="0">
              <a:solidFill>
                <a:schemeClr val="tx1"/>
              </a:solidFill>
              <a:latin typeface="Amasis MT Pro" panose="02040504050005020304" pitchFamily="18" charset="0"/>
            </a:endParaRPr>
          </a:p>
        </p:txBody>
      </p:sp>
      <p:pic>
        <p:nvPicPr>
          <p:cNvPr id="4" name="Imagen 10"/>
          <p:cNvPicPr>
            <a:picLocks noChangeAspect="1"/>
          </p:cNvPicPr>
          <p:nvPr/>
        </p:nvPicPr>
        <p:blipFill rotWithShape="1">
          <a:blip r:embed="rId3"/>
          <a:srcRect t="29212" b="30968"/>
          <a:stretch/>
        </p:blipFill>
        <p:spPr>
          <a:xfrm>
            <a:off x="2750257" y="656734"/>
            <a:ext cx="6484095" cy="2582010"/>
          </a:xfrm>
          <a:prstGeom prst="rect">
            <a:avLst/>
          </a:prstGeom>
          <a:noFill/>
          <a:effectLst>
            <a:outerShdw blurRad="50800" dist="38100" dir="5400000" algn="t" rotWithShape="0">
              <a:prstClr val="black">
                <a:alpha val="43000"/>
              </a:prstClr>
            </a:outerShdw>
          </a:effectLst>
        </p:spPr>
      </p:pic>
      <p:pic>
        <p:nvPicPr>
          <p:cNvPr id="3" name="Imagen 9"/>
          <p:cNvPicPr>
            <a:picLocks noChangeAspect="1"/>
          </p:cNvPicPr>
          <p:nvPr/>
        </p:nvPicPr>
        <p:blipFill rotWithShape="1">
          <a:blip r:embed="rId4"/>
          <a:srcRect t="12109" r="2" b="12043"/>
          <a:stretch/>
        </p:blipFill>
        <p:spPr>
          <a:xfrm>
            <a:off x="2750256" y="4275992"/>
            <a:ext cx="6484096" cy="2582008"/>
          </a:xfrm>
          <a:prstGeom prst="rect">
            <a:avLst/>
          </a:prstGeom>
          <a:noFill/>
          <a:effectLst>
            <a:outerShdw blurRad="50800" dist="38100" dir="5400000" algn="t" rotWithShape="0">
              <a:prstClr val="black">
                <a:alpha val="43000"/>
              </a:prst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1216058"/>
            <a:ext cx="5616217" cy="1035529"/>
          </a:xfrm>
        </p:spPr>
        <p:txBody>
          <a:bodyPr vert="horz" lIns="91440" tIns="45720" rIns="91440" bIns="45720" rtlCol="0" anchor="t">
            <a:normAutofit/>
          </a:bodyPr>
          <a:lstStyle/>
          <a:p>
            <a:pPr lvl="0" algn="ctr"/>
            <a:r>
              <a:rPr lang="en-US" b="0" i="0" kern="1200" dirty="0">
                <a:solidFill>
                  <a:srgbClr val="EBEBEB"/>
                </a:solidFill>
                <a:latin typeface="Amasis MT Pro" panose="02040504050005020304" pitchFamily="18" charset="0"/>
              </a:rPr>
              <a:t>1. Strive for consistency</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 name="Marcador de contenido 3" descr="Interfaz de usuario gráfica, Aplicación, Sitio web&#10;&#10;Descripción generada automáticamente"/>
          <p:cNvPicPr>
            <a:picLocks noGrp="1" noChangeAspect="1"/>
          </p:cNvPicPr>
          <p:nvPr>
            <p:ph idx="1"/>
          </p:nvPr>
        </p:nvPicPr>
        <p:blipFill>
          <a:blip r:embed="rId2"/>
          <a:stretch>
            <a:fillRect/>
          </a:stretch>
        </p:blipFill>
        <p:spPr>
          <a:xfrm>
            <a:off x="8302226" y="647698"/>
            <a:ext cx="2503170" cy="5562601"/>
          </a:xfrm>
          <a:prstGeom prst="rect">
            <a:avLst/>
          </a:prstGeom>
          <a:effec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uadroTexto 4"/>
          <p:cNvSpPr txBox="1"/>
          <p:nvPr/>
        </p:nvSpPr>
        <p:spPr>
          <a:xfrm>
            <a:off x="648931" y="2438400"/>
            <a:ext cx="5616216" cy="3785419"/>
          </a:xfrm>
          <a:prstGeom prst="rect">
            <a:avLst/>
          </a:prstGeom>
        </p:spPr>
        <p:txBody>
          <a:bodyPr vert="horz" lIns="91440" tIns="45720" rIns="91440" bIns="45720" rtlCol="0" anchorCtr="0" compatLnSpc="1">
            <a:normAutofit/>
          </a:bodyPr>
          <a:lstStyle/>
          <a:p>
            <a:pPr marL="0" marR="0" lvl="0" indent="0" fontAlgn="auto">
              <a:spcBef>
                <a:spcPts val="1000"/>
              </a:spcBef>
              <a:buClr>
                <a:schemeClr val="bg2">
                  <a:lumMod val="40000"/>
                  <a:lumOff val="60000"/>
                </a:schemeClr>
              </a:buClr>
              <a:buSzPct val="80000"/>
              <a:tabLst/>
              <a:defRPr sz="1800" b="0" i="0" u="none" strike="noStrike" kern="0" cap="none" spc="0" baseline="0">
                <a:solidFill>
                  <a:srgbClr val="000000"/>
                </a:solidFill>
                <a:uFillTx/>
              </a:defRPr>
            </a:pPr>
            <a:r>
              <a:rPr lang="en-US" sz="1600" u="none" strike="noStrike" cap="none" spc="0" baseline="0" dirty="0">
                <a:solidFill>
                  <a:srgbClr val="FFFFFF"/>
                </a:solidFill>
                <a:uFillTx/>
                <a:latin typeface="Avenir Next LT Pro" panose="020B0504020202020204" pitchFamily="34" charset="0"/>
                <a:ea typeface="+mj-ea"/>
                <a:cs typeface="+mj-cs"/>
              </a:rPr>
              <a:t>In the case of the </a:t>
            </a:r>
            <a:r>
              <a:rPr lang="en-US" sz="1600" dirty="0">
                <a:solidFill>
                  <a:srgbClr val="FFFFFF"/>
                </a:solidFill>
                <a:latin typeface="Avenir Next LT Pro" panose="020B0504020202020204" pitchFamily="34" charset="0"/>
                <a:ea typeface="+mj-ea"/>
                <a:cs typeface="+mj-cs"/>
              </a:rPr>
              <a:t>Booking,</a:t>
            </a:r>
            <a:r>
              <a:rPr lang="en-US" sz="1600" u="none" strike="noStrike" cap="none" spc="0" baseline="0" dirty="0">
                <a:solidFill>
                  <a:srgbClr val="FFFFFF"/>
                </a:solidFill>
                <a:uFillTx/>
                <a:latin typeface="Avenir Next LT Pro" panose="020B0504020202020204" pitchFamily="34" charset="0"/>
                <a:ea typeface="+mj-ea"/>
                <a:cs typeface="+mj-cs"/>
              </a:rPr>
              <a:t> we see that it is well distributed in the type of letter as well as the colors used on the website, this helps the overall website to be consistent and compact, which makes it easier for the user.</a:t>
            </a:r>
          </a:p>
          <a:p>
            <a:pPr marL="0" marR="0" lvl="0" indent="0" fontAlgn="auto">
              <a:spcBef>
                <a:spcPts val="1000"/>
              </a:spcBef>
              <a:buClr>
                <a:schemeClr val="bg2">
                  <a:lumMod val="40000"/>
                  <a:lumOff val="60000"/>
                </a:schemeClr>
              </a:buClr>
              <a:buSzPct val="80000"/>
              <a:tabLst/>
              <a:defRPr sz="1800" b="0" i="0" u="none" strike="noStrike" kern="0" cap="none" spc="0" baseline="0">
                <a:solidFill>
                  <a:srgbClr val="000000"/>
                </a:solidFill>
                <a:uFillTx/>
              </a:defRPr>
            </a:pPr>
            <a:endParaRPr lang="en-US" sz="1600" u="none" strike="noStrike" cap="none" spc="0" baseline="0" dirty="0">
              <a:solidFill>
                <a:srgbClr val="FFFFFF"/>
              </a:solidFill>
              <a:uFillTx/>
              <a:latin typeface="Avenir Next LT Pro" panose="020B0504020202020204" pitchFamily="34" charset="0"/>
              <a:ea typeface="+mj-ea"/>
              <a:cs typeface="+mj-cs"/>
            </a:endParaRPr>
          </a:p>
          <a:p>
            <a:pPr algn="just" rtl="0">
              <a:spcBef>
                <a:spcPts val="0"/>
              </a:spcBef>
              <a:spcAft>
                <a:spcPts val="0"/>
              </a:spcAft>
            </a:pPr>
            <a:r>
              <a:rPr lang="en-GB" sz="1600" kern="0" dirty="0">
                <a:solidFill>
                  <a:srgbClr val="FFFFFF"/>
                </a:solidFill>
                <a:latin typeface="Avenir Next LT Pro" panose="020B0504020202020204" pitchFamily="34" charset="0"/>
                <a:ea typeface="+mj-ea"/>
                <a:cs typeface="+mj-cs"/>
              </a:rPr>
              <a:t>We can also see this in Kayak´s website as well, they use the same font, the menus follow a certain pattern, each one of them, etc. So, we can say that both pages strive for consistency.</a:t>
            </a:r>
          </a:p>
          <a:p>
            <a:br>
              <a:rPr lang="en-GB" dirty="0"/>
            </a:br>
            <a:endParaRPr lang="en-US" u="none" strike="noStrike" cap="none" spc="0" baseline="0" dirty="0">
              <a:solidFill>
                <a:srgbClr val="FFFFFF"/>
              </a:solidFill>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816079"/>
            <a:ext cx="6188190" cy="1078710"/>
          </a:xfrm>
        </p:spPr>
        <p:txBody>
          <a:bodyPr>
            <a:normAutofit/>
          </a:bodyPr>
          <a:lstStyle/>
          <a:p>
            <a:r>
              <a:rPr lang="es-ES" dirty="0">
                <a:solidFill>
                  <a:srgbClr val="EBEBEB"/>
                </a:solidFill>
                <a:latin typeface="Amasis MT Pro" panose="02040504050005020304" pitchFamily="18" charset="0"/>
              </a:rPr>
              <a:t>2. </a:t>
            </a:r>
            <a:r>
              <a:rPr lang="es-ES" dirty="0" err="1">
                <a:solidFill>
                  <a:srgbClr val="EBEBEB"/>
                </a:solidFill>
                <a:latin typeface="Amasis MT Pro" panose="02040504050005020304" pitchFamily="18" charset="0"/>
              </a:rPr>
              <a:t>Seek</a:t>
            </a:r>
            <a:r>
              <a:rPr lang="es-ES" dirty="0">
                <a:solidFill>
                  <a:srgbClr val="EBEBEB"/>
                </a:solidFill>
                <a:latin typeface="Amasis MT Pro" panose="02040504050005020304" pitchFamily="18" charset="0"/>
              </a:rPr>
              <a:t> universal </a:t>
            </a:r>
            <a:r>
              <a:rPr lang="es-ES" dirty="0" err="1">
                <a:solidFill>
                  <a:srgbClr val="EBEBEB"/>
                </a:solidFill>
                <a:latin typeface="Amasis MT Pro" panose="02040504050005020304" pitchFamily="18" charset="0"/>
              </a:rPr>
              <a:t>usability</a:t>
            </a:r>
            <a:endParaRPr lang="es-ES" dirty="0">
              <a:solidFill>
                <a:srgbClr val="EBEBEB"/>
              </a:solidFill>
              <a:latin typeface="Amasis MT Pro" panose="02040504050005020304" pitchFamily="18" charset="0"/>
            </a:endParaRPr>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a:extLst>
              <a:ext uri="{FF2B5EF4-FFF2-40B4-BE49-F238E27FC236}">
                <a16:creationId xmlns:a16="http://schemas.microsoft.com/office/drawing/2014/main" id="{CD8F08A5-0B81-B82D-9A7E-21D94C45C539}"/>
              </a:ext>
            </a:extLst>
          </p:cNvPr>
          <p:cNvPicPr>
            <a:picLocks noChangeAspect="1"/>
          </p:cNvPicPr>
          <p:nvPr/>
        </p:nvPicPr>
        <p:blipFill>
          <a:blip r:embed="rId2"/>
          <a:stretch>
            <a:fillRect/>
          </a:stretch>
        </p:blipFill>
        <p:spPr>
          <a:xfrm>
            <a:off x="8585291" y="647698"/>
            <a:ext cx="2503170" cy="5562601"/>
          </a:xfrm>
          <a:prstGeom prst="rect">
            <a:avLst/>
          </a:prstGeom>
          <a:effectLst/>
        </p:spPr>
      </p:pic>
      <p:sp>
        <p:nvSpPr>
          <p:cNvPr id="20"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8931" y="2183877"/>
            <a:ext cx="6188189" cy="3785419"/>
          </a:xfrm>
        </p:spPr>
        <p:txBody>
          <a:bodyPr>
            <a:normAutofit/>
          </a:bodyPr>
          <a:lstStyle/>
          <a:p>
            <a:pPr marL="0" lvl="0" indent="0">
              <a:lnSpc>
                <a:spcPct val="90000"/>
              </a:lnSpc>
              <a:buNone/>
            </a:pPr>
            <a:r>
              <a:rPr lang="en-US" sz="1600" kern="0" dirty="0">
                <a:solidFill>
                  <a:srgbClr val="FFFFFF"/>
                </a:solidFill>
                <a:latin typeface="Avenir Next LT Pro" panose="020B0504020202020204" pitchFamily="34" charset="0"/>
              </a:rPr>
              <a:t>Both web pages are very similar, I would say that both have almost the same functionalities but Booking stands out a bit more than Kayak because of how well designed is its user interface. Booking is more understandable and clearer than  when searching for information than Kayak. This doesn't mean that Kayak is not intuitive, but I think that for people who don't know how to book a reservation on their own, Booking would be a more “universally” useful option.</a:t>
            </a:r>
          </a:p>
          <a:p>
            <a:pPr marL="0" lvl="0" indent="0">
              <a:lnSpc>
                <a:spcPct val="90000"/>
              </a:lnSpc>
              <a:buNone/>
            </a:pPr>
            <a:endParaRPr lang="en-US" sz="1600" kern="0" dirty="0">
              <a:solidFill>
                <a:srgbClr val="FFFFFF"/>
              </a:solidFill>
              <a:latin typeface="Avenir Next LT Pro" panose="020B0504020202020204" pitchFamily="34" charset="0"/>
            </a:endParaRPr>
          </a:p>
          <a:p>
            <a:pPr marL="0" lvl="0" indent="0">
              <a:lnSpc>
                <a:spcPct val="90000"/>
              </a:lnSpc>
              <a:buNone/>
            </a:pPr>
            <a:r>
              <a:rPr lang="en-US" sz="1600" kern="0" dirty="0">
                <a:solidFill>
                  <a:srgbClr val="FFFFFF"/>
                </a:solidFill>
                <a:latin typeface="Avenir Next LT Pro" panose="020B0504020202020204" pitchFamily="34" charset="0"/>
              </a:rPr>
              <a:t>Also, it's worth mentioning that none of the websites have shortcuts, at least they leave some buttons which take you straight up to the different topics of the web, for example, hotels, flights, renting, etc. </a:t>
            </a:r>
          </a:p>
          <a:p>
            <a:pPr lvl="0">
              <a:lnSpc>
                <a:spcPct val="90000"/>
              </a:lnSpc>
            </a:pPr>
            <a:endParaRPr lang="es-ES" sz="17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vert="horz" lIns="91440" tIns="45720" rIns="91440" bIns="45720" rtlCol="0" anchor="t">
            <a:normAutofit/>
          </a:bodyPr>
          <a:lstStyle/>
          <a:p>
            <a:pPr lvl="0" algn="ctr"/>
            <a:r>
              <a:rPr lang="en-US" b="0" i="0" kern="1200" dirty="0">
                <a:solidFill>
                  <a:srgbClr val="EBEBEB"/>
                </a:solidFill>
                <a:latin typeface="Amasis MT Pro" panose="02040504050005020304" pitchFamily="18" charset="0"/>
              </a:rPr>
              <a:t>3. Offer informative feedback</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CuadroTexto 5"/>
          <p:cNvSpPr txBox="1"/>
          <p:nvPr/>
        </p:nvSpPr>
        <p:spPr>
          <a:xfrm>
            <a:off x="197964" y="2846020"/>
            <a:ext cx="5203596" cy="3658689"/>
          </a:xfrm>
          <a:prstGeom prst="rect">
            <a:avLst/>
          </a:prstGeom>
        </p:spPr>
        <p:txBody>
          <a:bodyPr vert="horz" lIns="91440" tIns="45720" rIns="91440" bIns="45720" rtlCol="0" anchorCtr="0" compatLnSpc="1">
            <a:normAutofit/>
          </a:bodyPr>
          <a:lstStyle/>
          <a:p>
            <a:pPr lvl="1">
              <a:spcBef>
                <a:spcPts val="1000"/>
              </a:spcBef>
              <a:buClr>
                <a:schemeClr val="bg2">
                  <a:lumMod val="40000"/>
                  <a:lumOff val="60000"/>
                </a:schemeClr>
              </a:buClr>
              <a:buSzPct val="80000"/>
              <a:defRPr sz="1800" b="0" i="0" u="none" strike="noStrike" kern="0" cap="none" spc="0" baseline="0">
                <a:solidFill>
                  <a:srgbClr val="000000"/>
                </a:solidFill>
                <a:uFillTx/>
              </a:defRPr>
            </a:pPr>
            <a:r>
              <a:rPr lang="en-US" sz="1600" dirty="0">
                <a:latin typeface="Avenir Next LT Pro" panose="020B0504020202020204" pitchFamily="34" charset="0"/>
                <a:ea typeface="+mj-ea"/>
                <a:cs typeface="+mj-cs"/>
              </a:rPr>
              <a:t>Both websites seem to give good feedback, we see this when we are making a reservation and on the top of the website it appears the phases you have been following until the point you are in now, so this is helpful for the users seeing what steps they have taken. </a:t>
            </a:r>
          </a:p>
          <a:p>
            <a:pPr lvl="1">
              <a:spcBef>
                <a:spcPts val="1000"/>
              </a:spcBef>
              <a:buClr>
                <a:schemeClr val="bg2">
                  <a:lumMod val="40000"/>
                  <a:lumOff val="60000"/>
                </a:schemeClr>
              </a:buClr>
              <a:buSzPct val="80000"/>
              <a:defRPr sz="1800" b="0" i="0" u="none" strike="noStrike" kern="0" cap="none" spc="0" baseline="0">
                <a:solidFill>
                  <a:srgbClr val="000000"/>
                </a:solidFill>
                <a:uFillTx/>
              </a:defRPr>
            </a:pPr>
            <a:r>
              <a:rPr lang="en-US" sz="1600" dirty="0">
                <a:latin typeface="Avenir Next LT Pro" panose="020B0504020202020204" pitchFamily="34" charset="0"/>
                <a:ea typeface="+mj-ea"/>
                <a:cs typeface="+mj-cs"/>
              </a:rPr>
              <a:t>Another example could be that while we are moving our mouse on the buttons, they change their colors meaning that they are interactive, and we are able to use them.</a:t>
            </a:r>
          </a:p>
        </p:txBody>
      </p:sp>
      <p:pic>
        <p:nvPicPr>
          <p:cNvPr id="3" name="Marcador de contenido 4"/>
          <p:cNvPicPr>
            <a:picLocks noGrp="1" noChangeAspect="1"/>
          </p:cNvPicPr>
          <p:nvPr>
            <p:ph idx="1"/>
          </p:nvPr>
        </p:nvPicPr>
        <p:blipFill>
          <a:blip r:embed="rId2"/>
          <a:stretch>
            <a:fillRect/>
          </a:stretch>
        </p:blipFill>
        <p:spPr>
          <a:xfrm>
            <a:off x="6025182" y="2846020"/>
            <a:ext cx="5682162" cy="3196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txBox="1">
            <a:spLocks noGrp="1"/>
          </p:cNvSpPr>
          <p:nvPr>
            <p:ph type="title"/>
          </p:nvPr>
        </p:nvSpPr>
        <p:spPr>
          <a:xfrm>
            <a:off x="648930" y="629267"/>
            <a:ext cx="9252154" cy="1016654"/>
          </a:xfrm>
        </p:spPr>
        <p:txBody>
          <a:bodyPr>
            <a:normAutofit/>
          </a:bodyPr>
          <a:lstStyle/>
          <a:p>
            <a:pPr lvl="0" algn="ctr"/>
            <a:r>
              <a:rPr lang="en-US" dirty="0">
                <a:solidFill>
                  <a:srgbClr val="EBEBEB"/>
                </a:solidFill>
                <a:latin typeface="Amasis MT Pro" panose="02040504050005020304" pitchFamily="18" charset="0"/>
              </a:rPr>
              <a:t>4. Design dialogs to yield closure</a:t>
            </a:r>
            <a:endParaRPr lang="es-ES" dirty="0">
              <a:solidFill>
                <a:srgbClr val="EBEBEB"/>
              </a:solidFill>
              <a:latin typeface="Amasis MT Pro" panose="02040504050005020304" pitchFamily="18" charset="0"/>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Marcador de contenido 2"/>
          <p:cNvSpPr txBox="1">
            <a:spLocks noGrp="1"/>
          </p:cNvSpPr>
          <p:nvPr>
            <p:ph idx="1"/>
          </p:nvPr>
        </p:nvSpPr>
        <p:spPr>
          <a:xfrm>
            <a:off x="648457" y="2811947"/>
            <a:ext cx="5122606" cy="3395023"/>
          </a:xfrm>
        </p:spPr>
        <p:txBody>
          <a:bodyPr>
            <a:normAutofit/>
          </a:bodyPr>
          <a:lstStyle/>
          <a:p>
            <a:pPr marL="0" indent="0">
              <a:spcBef>
                <a:spcPts val="0"/>
              </a:spcBef>
              <a:spcAft>
                <a:spcPts val="600"/>
              </a:spcAft>
              <a:buNone/>
              <a:defRPr sz="1800" b="0" i="0" u="none" strike="noStrike" kern="0" cap="none" spc="0" baseline="0">
                <a:solidFill>
                  <a:srgbClr val="000000"/>
                </a:solidFill>
                <a:uFillTx/>
              </a:defRPr>
            </a:pPr>
            <a:endParaRPr lang="en-US" sz="1600" kern="0" dirty="0">
              <a:latin typeface="Avenir Next LT Pro" panose="020B0504020202020204" pitchFamily="34" charset="0"/>
            </a:endParaRPr>
          </a:p>
          <a:p>
            <a:pPr marL="0" indent="0">
              <a:spcBef>
                <a:spcPts val="0"/>
              </a:spcBef>
              <a:spcAft>
                <a:spcPts val="600"/>
              </a:spcAft>
              <a:buNone/>
              <a:defRPr sz="1800" b="0" i="0" u="none" strike="noStrike" kern="0" cap="none" spc="0" baseline="0">
                <a:solidFill>
                  <a:srgbClr val="000000"/>
                </a:solidFill>
                <a:uFillTx/>
              </a:defRPr>
            </a:pPr>
            <a:endParaRPr lang="en-US" sz="1600" kern="0" dirty="0">
              <a:latin typeface="Avenir Next LT Pro" panose="020B0504020202020204" pitchFamily="34" charset="0"/>
            </a:endParaRPr>
          </a:p>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Comparing these two websites, I can conclude that both have fulfilled this golden rule by far. </a:t>
            </a:r>
          </a:p>
          <a:p>
            <a:pPr marL="0" indent="0">
              <a:spcBef>
                <a:spcPts val="0"/>
              </a:spcBef>
              <a:spcAft>
                <a:spcPts val="600"/>
              </a:spcAft>
              <a:buNone/>
              <a:defRPr sz="1800" b="0" i="0" u="none" strike="noStrike" kern="0" cap="none" spc="0" baseline="0">
                <a:solidFill>
                  <a:srgbClr val="000000"/>
                </a:solidFill>
                <a:uFillTx/>
              </a:defRPr>
            </a:pPr>
            <a:r>
              <a:rPr lang="en-US" sz="1600" kern="0" dirty="0">
                <a:latin typeface="Avenir Next LT Pro" panose="020B0504020202020204" pitchFamily="34" charset="0"/>
              </a:rPr>
              <a:t>When making a reservation or a comment or even signing up, we would always receive a message of the process status and also when the task is completed. Which is really important so that users know that they're following the steps in the right way.</a:t>
            </a:r>
            <a:endParaRPr lang="es-ES" sz="1600" kern="0" dirty="0">
              <a:latin typeface="Avenir Next LT Pro" panose="020B0504020202020204" pitchFamily="34" charset="0"/>
            </a:endParaRPr>
          </a:p>
        </p:txBody>
      </p:sp>
      <p:pic>
        <p:nvPicPr>
          <p:cNvPr id="4" name="Imagen 3"/>
          <p:cNvPicPr>
            <a:picLocks noChangeAspect="1"/>
          </p:cNvPicPr>
          <p:nvPr/>
        </p:nvPicPr>
        <p:blipFill>
          <a:blip r:embed="rId2"/>
          <a:stretch>
            <a:fillRect/>
          </a:stretch>
        </p:blipFill>
        <p:spPr>
          <a:xfrm>
            <a:off x="6091916" y="2811947"/>
            <a:ext cx="5451627" cy="3134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34678" y="1112538"/>
            <a:ext cx="5616217" cy="1058132"/>
          </a:xfrm>
        </p:spPr>
        <p:txBody>
          <a:bodyPr>
            <a:normAutofit/>
          </a:bodyPr>
          <a:lstStyle/>
          <a:p>
            <a:pPr lvl="0" algn="ctr"/>
            <a:r>
              <a:rPr lang="es-ES" dirty="0">
                <a:solidFill>
                  <a:srgbClr val="EBEBEB"/>
                </a:solidFill>
                <a:latin typeface="Amasis MT Pro" panose="02040504050005020304" pitchFamily="18" charset="0"/>
              </a:rPr>
              <a:t>5. </a:t>
            </a:r>
            <a:r>
              <a:rPr lang="es-ES" dirty="0" err="1">
                <a:solidFill>
                  <a:srgbClr val="EBEBEB"/>
                </a:solidFill>
                <a:latin typeface="Amasis MT Pro" panose="02040504050005020304" pitchFamily="18" charset="0"/>
              </a:rPr>
              <a:t>Prevent</a:t>
            </a:r>
            <a:r>
              <a:rPr lang="es-ES" dirty="0">
                <a:solidFill>
                  <a:srgbClr val="EBEBEB"/>
                </a:solidFill>
                <a:latin typeface="Amasis MT Pro" panose="02040504050005020304" pitchFamily="18" charset="0"/>
              </a:rPr>
              <a:t> </a:t>
            </a:r>
            <a:r>
              <a:rPr lang="es-ES" dirty="0" err="1">
                <a:solidFill>
                  <a:srgbClr val="EBEBEB"/>
                </a:solidFill>
                <a:latin typeface="Amasis MT Pro" panose="02040504050005020304" pitchFamily="18" charset="0"/>
              </a:rPr>
              <a:t>errors</a:t>
            </a:r>
            <a:endParaRPr lang="es-ES" dirty="0">
              <a:solidFill>
                <a:srgbClr val="EBEBEB"/>
              </a:solidFill>
              <a:latin typeface="Amasis MT Pro" panose="02040504050005020304" pitchFamily="18" charset="0"/>
            </a:endParaRPr>
          </a:p>
        </p:txBody>
      </p:sp>
      <p:sp>
        <p:nvSpPr>
          <p:cNvPr id="1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9"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p:cNvPicPr>
            <a:picLocks noChangeAspect="1"/>
          </p:cNvPicPr>
          <p:nvPr/>
        </p:nvPicPr>
        <p:blipFill>
          <a:blip r:embed="rId2"/>
          <a:stretch>
            <a:fillRect/>
          </a:stretch>
        </p:blipFill>
        <p:spPr>
          <a:xfrm>
            <a:off x="7562930" y="1641604"/>
            <a:ext cx="3980139" cy="3801032"/>
          </a:xfrm>
          <a:prstGeom prst="rect">
            <a:avLst/>
          </a:prstGeom>
          <a:noFill/>
          <a:effectLst/>
        </p:spPr>
      </p:pic>
      <p:sp>
        <p:nvSpPr>
          <p:cNvPr id="20"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8931" y="2438400"/>
            <a:ext cx="5616216" cy="3785419"/>
          </a:xfrm>
        </p:spPr>
        <p:txBody>
          <a:bodyPr>
            <a:normAutofit/>
          </a:bodyPr>
          <a:lstStyle/>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As in the golden rule before the websites are so well designed that in case some user makes an error, maybe introducing or selecting data, automatically the website shows a text message which tells the user what they have done wrong and allow them to fix it. </a:t>
            </a:r>
          </a:p>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This can be seen when the user tries to log in with an incorrect user or password, which is a common mistake, but more specifically related to booking hotels and flights, they don´t let the user make the awful mistake of selecting a check-in date which has already passed or maybe a flight already taken off .</a:t>
            </a:r>
            <a:endParaRPr lang="es-ES" sz="1600" kern="0" dirty="0">
              <a:solidFill>
                <a:srgbClr val="FFFFFF"/>
              </a:solidFill>
              <a:latin typeface="Avenir Next LT Pro" panose="020B0504020202020204"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txBox="1">
            <a:spLocks noGrp="1"/>
          </p:cNvSpPr>
          <p:nvPr>
            <p:ph type="title"/>
          </p:nvPr>
        </p:nvSpPr>
        <p:spPr>
          <a:xfrm>
            <a:off x="646112" y="571500"/>
            <a:ext cx="5629222" cy="1400530"/>
          </a:xfrm>
        </p:spPr>
        <p:txBody>
          <a:bodyPr>
            <a:normAutofit/>
          </a:bodyPr>
          <a:lstStyle/>
          <a:p>
            <a:pPr algn="ctr"/>
            <a:r>
              <a:rPr lang="en-US" dirty="0">
                <a:solidFill>
                  <a:schemeClr val="tx1"/>
                </a:solidFill>
                <a:latin typeface="Amasis MT Pro" panose="02040504050005020304" pitchFamily="18" charset="0"/>
              </a:rPr>
              <a:t>6. Permit easy reversal of actions.</a:t>
            </a:r>
            <a:endParaRPr lang="es-ES" dirty="0">
              <a:solidFill>
                <a:schemeClr val="tx1"/>
              </a:solidFill>
              <a:latin typeface="Amasis MT Pro" panose="02040504050005020304" pitchFamily="18" charset="0"/>
            </a:endParaRPr>
          </a:p>
        </p:txBody>
      </p:sp>
      <p:sp>
        <p:nvSpPr>
          <p:cNvPr id="13" name="Freeform: Shape 12">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4"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Imagen 7">
            <a:extLst>
              <a:ext uri="{FF2B5EF4-FFF2-40B4-BE49-F238E27FC236}">
                <a16:creationId xmlns:a16="http://schemas.microsoft.com/office/drawing/2014/main" id="{C5651B7C-9D13-785A-F710-5E78304B4E44}"/>
              </a:ext>
            </a:extLst>
          </p:cNvPr>
          <p:cNvPicPr>
            <a:picLocks noChangeAspect="1"/>
          </p:cNvPicPr>
          <p:nvPr/>
        </p:nvPicPr>
        <p:blipFill>
          <a:blip r:embed="rId3"/>
          <a:stretch>
            <a:fillRect/>
          </a:stretch>
        </p:blipFill>
        <p:spPr>
          <a:xfrm>
            <a:off x="7222516" y="736293"/>
            <a:ext cx="4664684" cy="2507266"/>
          </a:xfrm>
          <a:prstGeom prst="rect">
            <a:avLst/>
          </a:prstGeom>
          <a:effectLst/>
        </p:spPr>
      </p:pic>
      <p:sp>
        <p:nvSpPr>
          <p:cNvPr id="17" name="Rectangle 16">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p:cNvSpPr txBox="1">
            <a:spLocks noGrp="1"/>
          </p:cNvSpPr>
          <p:nvPr>
            <p:ph idx="1"/>
          </p:nvPr>
        </p:nvSpPr>
        <p:spPr>
          <a:xfrm>
            <a:off x="646112" y="2052918"/>
            <a:ext cx="5628635" cy="4195481"/>
          </a:xfrm>
        </p:spPr>
        <p:txBody>
          <a:bodyPr>
            <a:normAutofit/>
          </a:bodyPr>
          <a:lstStyle/>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Users usually make mistakes by selecting different dates for their trips and holidays, choosing the incorrect hotel room or buying more flight seats than needed. This is why the websites should always let users take step backs to make sure if they have done something wrong in the process to easily get back with no problem as nothing has happened. </a:t>
            </a:r>
          </a:p>
          <a:p>
            <a:pPr marL="0" indent="0">
              <a:spcBef>
                <a:spcPts val="0"/>
              </a:spcBef>
              <a:buNone/>
              <a:defRPr sz="1800" b="0" i="0" u="none" strike="noStrike" kern="0" cap="none" spc="0" baseline="0">
                <a:solidFill>
                  <a:srgbClr val="000000"/>
                </a:solidFill>
                <a:uFillTx/>
              </a:defRPr>
            </a:pPr>
            <a:endParaRPr lang="en-US" sz="1600" kern="0" dirty="0">
              <a:solidFill>
                <a:srgbClr val="FFFFFF"/>
              </a:solidFill>
              <a:latin typeface="Avenir Next LT Pro" panose="020B0504020202020204" pitchFamily="34" charset="0"/>
            </a:endParaRPr>
          </a:p>
          <a:p>
            <a:pPr marL="0" indent="0">
              <a:spcBef>
                <a:spcPts val="0"/>
              </a:spcBef>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As well as in the other two golden rules before this one is also well implemented in these websites.</a:t>
            </a:r>
          </a:p>
          <a:p>
            <a:pPr lvl="0"/>
            <a:endParaRPr lang="es-ES" dirty="0"/>
          </a:p>
        </p:txBody>
      </p:sp>
      <p:pic>
        <p:nvPicPr>
          <p:cNvPr id="6" name="Imagen 5">
            <a:extLst>
              <a:ext uri="{FF2B5EF4-FFF2-40B4-BE49-F238E27FC236}">
                <a16:creationId xmlns:a16="http://schemas.microsoft.com/office/drawing/2014/main" id="{181E9C08-DE8B-ED3D-6B28-12570A9B315F}"/>
              </a:ext>
            </a:extLst>
          </p:cNvPr>
          <p:cNvPicPr>
            <a:picLocks noChangeAspect="1"/>
          </p:cNvPicPr>
          <p:nvPr/>
        </p:nvPicPr>
        <p:blipFill>
          <a:blip r:embed="rId4"/>
          <a:stretch>
            <a:fillRect/>
          </a:stretch>
        </p:blipFill>
        <p:spPr>
          <a:xfrm>
            <a:off x="7222516" y="3614441"/>
            <a:ext cx="4700120" cy="2526313"/>
          </a:xfrm>
          <a:prstGeom prst="rect">
            <a:avLst/>
          </a:prstGeom>
          <a:effec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txBox="1">
            <a:spLocks noGrp="1"/>
          </p:cNvSpPr>
          <p:nvPr>
            <p:ph type="title"/>
          </p:nvPr>
        </p:nvSpPr>
        <p:spPr>
          <a:xfrm>
            <a:off x="648930" y="818663"/>
            <a:ext cx="6188190" cy="1085552"/>
          </a:xfrm>
        </p:spPr>
        <p:txBody>
          <a:bodyPr>
            <a:normAutofit/>
          </a:bodyPr>
          <a:lstStyle/>
          <a:p>
            <a:pPr lvl="0" algn="ctr"/>
            <a:r>
              <a:rPr lang="en-US" dirty="0">
                <a:solidFill>
                  <a:srgbClr val="EBEBEB"/>
                </a:solidFill>
                <a:latin typeface="Amasis MT Pro" panose="02040504050005020304" pitchFamily="18" charset="0"/>
              </a:rPr>
              <a:t>7. Keep users in control</a:t>
            </a:r>
            <a:endParaRPr lang="es-ES" dirty="0">
              <a:solidFill>
                <a:srgbClr val="EBEBEB"/>
              </a:solidFill>
              <a:latin typeface="Amasis MT Pro" panose="02040504050005020304" pitchFamily="18" charset="0"/>
            </a:endParaRPr>
          </a:p>
        </p:txBody>
      </p:sp>
      <p:sp>
        <p:nvSpPr>
          <p:cNvPr id="3" name="Marcador de contenido 2"/>
          <p:cNvSpPr txBox="1">
            <a:spLocks noGrp="1"/>
          </p:cNvSpPr>
          <p:nvPr>
            <p:ph idx="1"/>
          </p:nvPr>
        </p:nvSpPr>
        <p:spPr>
          <a:xfrm>
            <a:off x="648931" y="2325279"/>
            <a:ext cx="6188189" cy="3785419"/>
          </a:xfrm>
        </p:spPr>
        <p:txBody>
          <a:bodyPr>
            <a:normAutofit/>
          </a:bodyPr>
          <a:lstStyle/>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It is known that websites are constantly changing and must be updated to keep up with technology, but for users changing their interface and the way to act in the website to which they are used to it's such a pity. </a:t>
            </a:r>
          </a:p>
          <a:p>
            <a:pPr marL="0" lvl="0" indent="0">
              <a:spcBef>
                <a:spcPts val="0"/>
              </a:spcBef>
              <a:spcAft>
                <a:spcPts val="600"/>
              </a:spcAft>
              <a:buNone/>
              <a:defRPr sz="1800" b="0" i="0" u="none" strike="noStrike" kern="0" cap="none" spc="0" baseline="0">
                <a:solidFill>
                  <a:srgbClr val="000000"/>
                </a:solidFill>
                <a:uFillTx/>
              </a:defRPr>
            </a:pPr>
            <a:r>
              <a:rPr lang="en-US" sz="1600" kern="0" dirty="0">
                <a:solidFill>
                  <a:srgbClr val="FFFFFF"/>
                </a:solidFill>
                <a:latin typeface="Avenir Next LT Pro" panose="020B0504020202020204" pitchFamily="34" charset="0"/>
              </a:rPr>
              <a:t>That's why the web page should try to maintain the same structure in terms of doing an action instead of inventing a new format, in this case for example to make a reservation, should be guided selecting the options available and introducing the necessary data for it, but nothing else. In that way users will have the sense of having fully control of the interface knowing always the next step to the action.</a:t>
            </a:r>
            <a:endParaRPr lang="es-ES" sz="1600" kern="0" dirty="0">
              <a:solidFill>
                <a:srgbClr val="FFFFFF"/>
              </a:solidFill>
              <a:latin typeface="Avenir Next LT Pro" panose="020B0504020202020204" pitchFamily="34" charset="0"/>
            </a:endParaRPr>
          </a:p>
        </p:txBody>
      </p:sp>
      <p:sp>
        <p:nvSpPr>
          <p:cNvPr id="103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Tkit — Ticket Booking App | AGENTE">
            <a:extLst>
              <a:ext uri="{FF2B5EF4-FFF2-40B4-BE49-F238E27FC236}">
                <a16:creationId xmlns:a16="http://schemas.microsoft.com/office/drawing/2014/main" id="{325BFD78-777F-D422-FC8E-49F580F5D79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31" r="18266" b="2"/>
          <a:stretch/>
        </p:blipFill>
        <p:spPr bwMode="auto">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199</TotalTime>
  <Words>874</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Amasis MT Pro</vt:lpstr>
      <vt:lpstr>Arial</vt:lpstr>
      <vt:lpstr>Avenir Next LT Pro</vt:lpstr>
      <vt:lpstr>Century Gothic</vt:lpstr>
      <vt:lpstr>Wingdings 3</vt:lpstr>
      <vt:lpstr>Ion</vt:lpstr>
      <vt:lpstr>Accessibility and   Usability</vt:lpstr>
      <vt:lpstr>       vs</vt:lpstr>
      <vt:lpstr>1. Strive for consistency</vt:lpstr>
      <vt:lpstr>2. Seek universal usability</vt:lpstr>
      <vt:lpstr>3. Offer informative feedback</vt:lpstr>
      <vt:lpstr>4. Design dialogs to yield closure</vt:lpstr>
      <vt:lpstr>5. Prevent errors</vt:lpstr>
      <vt:lpstr>6. Permit easy reversal of actions.</vt:lpstr>
      <vt:lpstr>7. Keep users in control</vt:lpstr>
      <vt:lpstr>8. Reduce short-term memory load</vt:lpstr>
      <vt:lpstr>Kiviat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accessibility and usability</dc:title>
  <dc:creator>Adrián de Jesús Cerpa Suárez</dc:creator>
  <cp:lastModifiedBy>David García Díaz</cp:lastModifiedBy>
  <cp:revision>12</cp:revision>
  <dcterms:created xsi:type="dcterms:W3CDTF">2022-11-15T17:36:32Z</dcterms:created>
  <dcterms:modified xsi:type="dcterms:W3CDTF">2022-11-21T10:57:43Z</dcterms:modified>
</cp:coreProperties>
</file>