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Lexend Deca"/>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exendDeca-bold.fntdata"/><Relationship Id="rId27" Type="http://schemas.openxmlformats.org/officeDocument/2006/relationships/font" Target="fonts/LexendDeca-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813d5c6213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813d5c621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2f4fd6036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2f4fd60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813d5c6213_0_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813d5c621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813d5c621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813d5c621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84d62eb3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84d62eb3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84d62eb302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84d62eb3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84d62eb302_0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84d62eb30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84d62eb302_0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84d62eb3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13d5c621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813d5c621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4154fd81b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4154fd81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84154fd81b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84154fd81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4d62eb30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4d62eb3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84d62eb302_1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84d62eb30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813d5c621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813d5c62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813d5c6213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813d5c62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82f4fd6036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82f4fd603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82f4fd603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82f4fd603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2f4fd6036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2f4fd603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82f4fd6036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82f4fd603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813d5c6213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813d5c621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21.png"/><Relationship Id="rId6"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49437" y="38425"/>
            <a:ext cx="9144000" cy="1943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Sistemas Gestores de Base de Datos</a:t>
            </a:r>
            <a:endParaRPr b="0">
              <a:latin typeface="Muli"/>
              <a:ea typeface="Muli"/>
              <a:cs typeface="Muli"/>
              <a:sym typeface="Muli"/>
            </a:endParaRPr>
          </a:p>
        </p:txBody>
      </p:sp>
      <p:pic>
        <p:nvPicPr>
          <p:cNvPr id="61" name="Google Shape;61;p13"/>
          <p:cNvPicPr preferRelativeResize="0"/>
          <p:nvPr/>
        </p:nvPicPr>
        <p:blipFill>
          <a:blip r:embed="rId3">
            <a:alphaModFix/>
          </a:blip>
          <a:stretch>
            <a:fillRect/>
          </a:stretch>
        </p:blipFill>
        <p:spPr>
          <a:xfrm>
            <a:off x="7593770" y="884611"/>
            <a:ext cx="482075" cy="525200"/>
          </a:xfrm>
          <a:prstGeom prst="rect">
            <a:avLst/>
          </a:prstGeom>
          <a:noFill/>
          <a:ln>
            <a:noFill/>
          </a:ln>
        </p:spPr>
      </p:pic>
      <p:pic>
        <p:nvPicPr>
          <p:cNvPr id="62" name="Google Shape;62;p13"/>
          <p:cNvPicPr preferRelativeResize="0"/>
          <p:nvPr/>
        </p:nvPicPr>
        <p:blipFill>
          <a:blip r:embed="rId4">
            <a:alphaModFix/>
          </a:blip>
          <a:stretch>
            <a:fillRect/>
          </a:stretch>
        </p:blipFill>
        <p:spPr>
          <a:xfrm>
            <a:off x="5621692" y="4034576"/>
            <a:ext cx="586165" cy="686300"/>
          </a:xfrm>
          <a:prstGeom prst="rect">
            <a:avLst/>
          </a:prstGeom>
          <a:noFill/>
          <a:ln>
            <a:noFill/>
          </a:ln>
        </p:spPr>
      </p:pic>
      <p:pic>
        <p:nvPicPr>
          <p:cNvPr id="63" name="Google Shape;63;p13"/>
          <p:cNvPicPr preferRelativeResize="0"/>
          <p:nvPr/>
        </p:nvPicPr>
        <p:blipFill>
          <a:blip r:embed="rId5">
            <a:alphaModFix/>
          </a:blip>
          <a:stretch>
            <a:fillRect/>
          </a:stretch>
        </p:blipFill>
        <p:spPr>
          <a:xfrm>
            <a:off x="8404399" y="3624439"/>
            <a:ext cx="321850" cy="448425"/>
          </a:xfrm>
          <a:prstGeom prst="rect">
            <a:avLst/>
          </a:prstGeom>
          <a:noFill/>
          <a:ln>
            <a:noFill/>
          </a:ln>
        </p:spPr>
      </p:pic>
      <p:pic>
        <p:nvPicPr>
          <p:cNvPr id="64" name="Google Shape;64;p13"/>
          <p:cNvPicPr preferRelativeResize="0"/>
          <p:nvPr/>
        </p:nvPicPr>
        <p:blipFill>
          <a:blip r:embed="rId5">
            <a:alphaModFix/>
          </a:blip>
          <a:stretch>
            <a:fillRect/>
          </a:stretch>
        </p:blipFill>
        <p:spPr>
          <a:xfrm>
            <a:off x="8664593" y="3757882"/>
            <a:ext cx="321850" cy="448425"/>
          </a:xfrm>
          <a:prstGeom prst="rect">
            <a:avLst/>
          </a:prstGeom>
          <a:noFill/>
          <a:ln>
            <a:noFill/>
          </a:ln>
        </p:spPr>
      </p:pic>
      <p:pic>
        <p:nvPicPr>
          <p:cNvPr id="65" name="Google Shape;65;p13"/>
          <p:cNvPicPr preferRelativeResize="0"/>
          <p:nvPr/>
        </p:nvPicPr>
        <p:blipFill>
          <a:blip r:embed="rId6">
            <a:alphaModFix/>
          </a:blip>
          <a:stretch>
            <a:fillRect/>
          </a:stretch>
        </p:blipFill>
        <p:spPr>
          <a:xfrm>
            <a:off x="1995675" y="1981825"/>
            <a:ext cx="5053800" cy="2057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1382575" y="1100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latin typeface="Muli"/>
                <a:ea typeface="Muli"/>
                <a:cs typeface="Muli"/>
                <a:sym typeface="Muli"/>
              </a:rPr>
              <a:t>2.2 Requisitos del sistema </a:t>
            </a:r>
            <a:endParaRPr b="0">
              <a:latin typeface="Muli"/>
              <a:ea typeface="Muli"/>
              <a:cs typeface="Muli"/>
              <a:sym typeface="Muli"/>
            </a:endParaRPr>
          </a:p>
        </p:txBody>
      </p:sp>
      <p:sp>
        <p:nvSpPr>
          <p:cNvPr id="135" name="Google Shape;135;p22"/>
          <p:cNvSpPr txBox="1"/>
          <p:nvPr>
            <p:ph idx="1" type="body"/>
          </p:nvPr>
        </p:nvSpPr>
        <p:spPr>
          <a:xfrm>
            <a:off x="244525" y="1480750"/>
            <a:ext cx="8290500" cy="32691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t>Requisitos a nivel de hardware:</a:t>
            </a:r>
            <a:endParaRPr/>
          </a:p>
          <a:p>
            <a:pPr indent="0" lvl="0" marL="457200" rtl="0" algn="l">
              <a:spcBef>
                <a:spcPts val="0"/>
              </a:spcBef>
              <a:spcAft>
                <a:spcPts val="0"/>
              </a:spcAft>
              <a:buNone/>
            </a:pPr>
            <a:r>
              <a:t/>
            </a:r>
            <a:endParaRPr sz="1200">
              <a:latin typeface="Arial"/>
              <a:ea typeface="Arial"/>
              <a:cs typeface="Arial"/>
              <a:sym typeface="Arial"/>
            </a:endParaRPr>
          </a:p>
          <a:p>
            <a:pPr indent="-323850" lvl="0" marL="457200" rtl="0" algn="l">
              <a:spcBef>
                <a:spcPts val="300"/>
              </a:spcBef>
              <a:spcAft>
                <a:spcPts val="0"/>
              </a:spcAft>
              <a:buClr>
                <a:schemeClr val="lt1"/>
              </a:buClr>
              <a:buSzPts val="1500"/>
              <a:buFont typeface="Lexend Deca"/>
              <a:buChar char="●"/>
            </a:pPr>
            <a:r>
              <a:rPr lang="en" sz="1500">
                <a:latin typeface="Lexend Deca"/>
                <a:ea typeface="Lexend Deca"/>
                <a:cs typeface="Lexend Deca"/>
                <a:sym typeface="Lexend Deca"/>
              </a:rPr>
              <a:t>RAM 512 MB.</a:t>
            </a:r>
            <a:endParaRPr sz="1500">
              <a:latin typeface="Lexend Deca"/>
              <a:ea typeface="Lexend Deca"/>
              <a:cs typeface="Lexend Deca"/>
              <a:sym typeface="Lexend Deca"/>
            </a:endParaRPr>
          </a:p>
          <a:p>
            <a:pPr indent="-323850" lvl="0" marL="457200" rtl="0" algn="l">
              <a:spcBef>
                <a:spcPts val="0"/>
              </a:spcBef>
              <a:spcAft>
                <a:spcPts val="0"/>
              </a:spcAft>
              <a:buClr>
                <a:schemeClr val="lt1"/>
              </a:buClr>
              <a:buSzPts val="1500"/>
              <a:buFont typeface="Lexend Deca"/>
              <a:buChar char="●"/>
            </a:pPr>
            <a:r>
              <a:rPr lang="en" sz="1500">
                <a:latin typeface="Lexend Deca"/>
                <a:ea typeface="Lexend Deca"/>
                <a:cs typeface="Lexend Deca"/>
                <a:sym typeface="Lexend Deca"/>
              </a:rPr>
              <a:t>Memoria virtual 1024 MB.</a:t>
            </a:r>
            <a:endParaRPr sz="1500">
              <a:latin typeface="Lexend Deca"/>
              <a:ea typeface="Lexend Deca"/>
              <a:cs typeface="Lexend Deca"/>
              <a:sym typeface="Lexend Deca"/>
            </a:endParaRPr>
          </a:p>
          <a:p>
            <a:pPr indent="-323850" lvl="0" marL="457200" rtl="0" algn="l">
              <a:spcBef>
                <a:spcPts val="0"/>
              </a:spcBef>
              <a:spcAft>
                <a:spcPts val="0"/>
              </a:spcAft>
              <a:buClr>
                <a:schemeClr val="lt1"/>
              </a:buClr>
              <a:buSzPts val="1500"/>
              <a:buFont typeface="Lexend Deca"/>
              <a:buChar char="●"/>
            </a:pPr>
            <a:r>
              <a:rPr lang="en" sz="1500">
                <a:latin typeface="Lexend Deca"/>
                <a:ea typeface="Lexend Deca"/>
                <a:cs typeface="Lexend Deca"/>
                <a:sym typeface="Lexend Deca"/>
              </a:rPr>
              <a:t>Espacio disco duro 1.5 GB.</a:t>
            </a:r>
            <a:endParaRPr sz="1500">
              <a:latin typeface="Lexend Deca"/>
              <a:ea typeface="Lexend Deca"/>
              <a:cs typeface="Lexend Deca"/>
              <a:sym typeface="Lexend Deca"/>
            </a:endParaRPr>
          </a:p>
          <a:p>
            <a:pPr indent="-304800" lvl="0" marL="457200" rtl="0" algn="l">
              <a:spcBef>
                <a:spcPts val="0"/>
              </a:spcBef>
              <a:spcAft>
                <a:spcPts val="0"/>
              </a:spcAft>
              <a:buClr>
                <a:schemeClr val="lt1"/>
              </a:buClr>
              <a:buSzPts val="1200"/>
              <a:buFont typeface="Arial"/>
              <a:buChar char="●"/>
            </a:pPr>
            <a:r>
              <a:rPr lang="en" sz="1500">
                <a:latin typeface="Lexend Deca"/>
                <a:ea typeface="Lexend Deca"/>
                <a:cs typeface="Lexend Deca"/>
                <a:sym typeface="Lexend Deca"/>
              </a:rPr>
              <a:t>Tamaño máximo de la base de datos 4 GB</a:t>
            </a:r>
            <a:r>
              <a:rPr lang="en" sz="1200">
                <a:latin typeface="Lexend Deca"/>
                <a:ea typeface="Lexend Deca"/>
                <a:cs typeface="Lexend Deca"/>
                <a:sym typeface="Lexend Deca"/>
              </a:rPr>
              <a:t>.</a:t>
            </a:r>
            <a:endParaRPr sz="1200">
              <a:latin typeface="Lexend Deca"/>
              <a:ea typeface="Lexend Deca"/>
              <a:cs typeface="Lexend Deca"/>
              <a:sym typeface="Lexend Deca"/>
            </a:endParaRPr>
          </a:p>
          <a:p>
            <a:pPr indent="0" lvl="0" marL="0" rtl="0" algn="l">
              <a:lnSpc>
                <a:spcPct val="100000"/>
              </a:lnSpc>
              <a:spcBef>
                <a:spcPts val="3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Estos datos varían dependiendo del programa que estés utilizando y la función que le des a el mismo.</a:t>
            </a:r>
            <a:endParaRPr/>
          </a:p>
        </p:txBody>
      </p:sp>
      <p:sp>
        <p:nvSpPr>
          <p:cNvPr id="136" name="Google Shape;136;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114725" y="29332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2.3 Lenguaje que utiliza</a:t>
            </a:r>
            <a:endParaRPr b="0">
              <a:latin typeface="Muli"/>
              <a:ea typeface="Muli"/>
              <a:cs typeface="Muli"/>
              <a:sym typeface="Muli"/>
            </a:endParaRPr>
          </a:p>
        </p:txBody>
      </p:sp>
      <p:sp>
        <p:nvSpPr>
          <p:cNvPr id="142" name="Google Shape;142;p23"/>
          <p:cNvSpPr txBox="1"/>
          <p:nvPr>
            <p:ph idx="1" type="body"/>
          </p:nvPr>
        </p:nvSpPr>
        <p:spPr>
          <a:xfrm>
            <a:off x="271925" y="1465550"/>
            <a:ext cx="2841000" cy="34068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El lenguaje que utiliza  es el SQL.</a:t>
            </a:r>
            <a:endParaRPr/>
          </a:p>
          <a:p>
            <a:pPr indent="0" lvl="0" marL="0" rtl="0" algn="l">
              <a:spcBef>
                <a:spcPts val="600"/>
              </a:spcBef>
              <a:spcAft>
                <a:spcPts val="0"/>
              </a:spcAft>
              <a:buNone/>
            </a:pPr>
            <a:r>
              <a:rPr lang="en"/>
              <a:t>Como lenguaje de programación que luego se une a la base de datos tenemos por ejemplo Python</a:t>
            </a:r>
            <a:endParaRPr/>
          </a:p>
        </p:txBody>
      </p:sp>
      <p:sp>
        <p:nvSpPr>
          <p:cNvPr id="143" name="Google Shape;143;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3"/>
          <p:cNvPicPr preferRelativeResize="0"/>
          <p:nvPr/>
        </p:nvPicPr>
        <p:blipFill>
          <a:blip r:embed="rId3">
            <a:alphaModFix/>
          </a:blip>
          <a:stretch>
            <a:fillRect/>
          </a:stretch>
        </p:blipFill>
        <p:spPr>
          <a:xfrm>
            <a:off x="5865125" y="1235176"/>
            <a:ext cx="2027900" cy="1604450"/>
          </a:xfrm>
          <a:prstGeom prst="rect">
            <a:avLst/>
          </a:prstGeom>
          <a:noFill/>
          <a:ln>
            <a:noFill/>
          </a:ln>
        </p:spPr>
      </p:pic>
      <p:pic>
        <p:nvPicPr>
          <p:cNvPr id="145" name="Google Shape;145;p23"/>
          <p:cNvPicPr preferRelativeResize="0"/>
          <p:nvPr/>
        </p:nvPicPr>
        <p:blipFill>
          <a:blip r:embed="rId4">
            <a:alphaModFix/>
          </a:blip>
          <a:stretch>
            <a:fillRect/>
          </a:stretch>
        </p:blipFill>
        <p:spPr>
          <a:xfrm>
            <a:off x="6074325" y="2985475"/>
            <a:ext cx="1609476" cy="1764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1382575" y="12752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latin typeface="Muli"/>
                <a:ea typeface="Muli"/>
                <a:cs typeface="Muli"/>
                <a:sym typeface="Muli"/>
              </a:rPr>
              <a:t>2.4 Empresas que la utilizan</a:t>
            </a:r>
            <a:endParaRPr b="0">
              <a:latin typeface="Muli"/>
              <a:ea typeface="Muli"/>
              <a:cs typeface="Muli"/>
              <a:sym typeface="Muli"/>
            </a:endParaRPr>
          </a:p>
        </p:txBody>
      </p:sp>
      <p:sp>
        <p:nvSpPr>
          <p:cNvPr id="151" name="Google Shape;151;p24"/>
          <p:cNvSpPr txBox="1"/>
          <p:nvPr>
            <p:ph idx="1" type="body"/>
          </p:nvPr>
        </p:nvSpPr>
        <p:spPr>
          <a:xfrm>
            <a:off x="580550" y="1352550"/>
            <a:ext cx="3240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MicrosoftSQL server es una de las principales empresas que lo utilizan.</a:t>
            </a:r>
            <a:endParaRPr/>
          </a:p>
          <a:p>
            <a:pPr indent="0" lvl="0" marL="0" rtl="0" algn="l">
              <a:spcBef>
                <a:spcPts val="600"/>
              </a:spcBef>
              <a:spcAft>
                <a:spcPts val="0"/>
              </a:spcAft>
              <a:buNone/>
            </a:pPr>
            <a:r>
              <a:rPr lang="en"/>
              <a:t>También una muy reconocida es MongoDB.</a:t>
            </a:r>
            <a:endParaRPr/>
          </a:p>
        </p:txBody>
      </p:sp>
      <p:sp>
        <p:nvSpPr>
          <p:cNvPr id="152" name="Google Shape;152;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4"/>
          <p:cNvPicPr preferRelativeResize="0"/>
          <p:nvPr/>
        </p:nvPicPr>
        <p:blipFill>
          <a:blip r:embed="rId3">
            <a:alphaModFix/>
          </a:blip>
          <a:stretch>
            <a:fillRect/>
          </a:stretch>
        </p:blipFill>
        <p:spPr>
          <a:xfrm>
            <a:off x="5481275" y="1170075"/>
            <a:ext cx="3067450" cy="1717750"/>
          </a:xfrm>
          <a:prstGeom prst="rect">
            <a:avLst/>
          </a:prstGeom>
          <a:noFill/>
          <a:ln>
            <a:noFill/>
          </a:ln>
        </p:spPr>
      </p:pic>
      <p:pic>
        <p:nvPicPr>
          <p:cNvPr id="154" name="Google Shape;154;p24"/>
          <p:cNvPicPr preferRelativeResize="0"/>
          <p:nvPr/>
        </p:nvPicPr>
        <p:blipFill>
          <a:blip r:embed="rId4">
            <a:alphaModFix/>
          </a:blip>
          <a:stretch>
            <a:fillRect/>
          </a:stretch>
        </p:blipFill>
        <p:spPr>
          <a:xfrm>
            <a:off x="5772187" y="3193975"/>
            <a:ext cx="2485617" cy="1659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1618375" y="2325300"/>
            <a:ext cx="6014400" cy="492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3.Modelo SGBD jerárquico</a:t>
            </a:r>
            <a:endParaRPr/>
          </a:p>
        </p:txBody>
      </p:sp>
      <p:sp>
        <p:nvSpPr>
          <p:cNvPr id="160" name="Google Shape;160;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3.1. ¿Para qué se utiliza?</a:t>
            </a:r>
            <a:endParaRPr/>
          </a:p>
        </p:txBody>
      </p:sp>
      <p:sp>
        <p:nvSpPr>
          <p:cNvPr id="166" name="Google Shape;166;p26"/>
          <p:cNvSpPr txBox="1"/>
          <p:nvPr>
            <p:ph idx="1" type="body"/>
          </p:nvPr>
        </p:nvSpPr>
        <p:spPr>
          <a:xfrm>
            <a:off x="580550" y="1352550"/>
            <a:ext cx="7899900" cy="32766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400"/>
              <a:t>Las bases de datos jerárquicas son bases de datos que almacenan la información en una estructura jerarquizada, concretamente de forma parecida a un árbol visto del revés.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Uno de los principales objetivos de las bases de datos jerárquicas es gestionar grandes volúmenes de datos.</a:t>
            </a:r>
            <a:endParaRPr sz="1400"/>
          </a:p>
          <a:p>
            <a:pPr indent="0" lvl="0" marL="0" rtl="0" algn="l">
              <a:spcBef>
                <a:spcPts val="600"/>
              </a:spcBef>
              <a:spcAft>
                <a:spcPts val="0"/>
              </a:spcAft>
              <a:buNone/>
            </a:pPr>
            <a:r>
              <a:t/>
            </a:r>
            <a:endParaRPr sz="1400"/>
          </a:p>
          <a:p>
            <a:pPr indent="0" lvl="0" marL="0" rtl="0" algn="l">
              <a:spcBef>
                <a:spcPts val="600"/>
              </a:spcBef>
              <a:spcAft>
                <a:spcPts val="0"/>
              </a:spcAft>
              <a:buNone/>
            </a:pPr>
            <a:r>
              <a:rPr lang="en" sz="1400"/>
              <a:t>Por ejemplo, una empresa puede crear una base de datos jerárquica para organizar a sus clientes. Así, el nodo raíz sería Clientes, cada cliente sería un nodo padre, que a su vez podrían dar lugar a nodos hijos como servicios, facturas, presupuestos, datos, etc.</a:t>
            </a:r>
            <a:endParaRPr sz="1400"/>
          </a:p>
        </p:txBody>
      </p:sp>
      <p:sp>
        <p:nvSpPr>
          <p:cNvPr id="167" name="Google Shape;167;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3.2 Requisitos</a:t>
            </a:r>
            <a:endParaRPr/>
          </a:p>
        </p:txBody>
      </p:sp>
      <p:sp>
        <p:nvSpPr>
          <p:cNvPr id="173" name="Google Shape;173;p27"/>
          <p:cNvSpPr txBox="1"/>
          <p:nvPr>
            <p:ph idx="1" type="body"/>
          </p:nvPr>
        </p:nvSpPr>
        <p:spPr>
          <a:xfrm>
            <a:off x="580550" y="1352550"/>
            <a:ext cx="7899900" cy="3138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Una de las aplicaciones que podemos usar para hacer una base de datos jerárquica es Adabas, para windows, de los que se necesitan las siguientes cosas para su instalación: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La memoria que necesitamos depende del número de usuarios, pero como mínimo necesitaremos 4GB de Ram y aproximadamente 2GB de espacio del disco duro </a:t>
            </a:r>
            <a:endParaRPr/>
          </a:p>
        </p:txBody>
      </p:sp>
      <p:sp>
        <p:nvSpPr>
          <p:cNvPr id="174" name="Google Shape;174;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3.3 Lenguajes que utiliza</a:t>
            </a:r>
            <a:endParaRPr/>
          </a:p>
        </p:txBody>
      </p:sp>
      <p:sp>
        <p:nvSpPr>
          <p:cNvPr id="180" name="Google Shape;180;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ph idx="1" type="body"/>
          </p:nvPr>
        </p:nvSpPr>
        <p:spPr>
          <a:xfrm>
            <a:off x="580550" y="1352550"/>
            <a:ext cx="7899900" cy="31119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Algunos de los lenguajes que se </a:t>
            </a:r>
            <a:r>
              <a:rPr lang="en"/>
              <a:t>utilizan</a:t>
            </a:r>
            <a:r>
              <a:rPr lang="en"/>
              <a:t> son </a:t>
            </a:r>
            <a:r>
              <a:rPr lang="en"/>
              <a:t>Python, SQL, </a:t>
            </a:r>
            <a:r>
              <a:rPr lang="en"/>
              <a:t>Java </a:t>
            </a:r>
            <a:r>
              <a:rPr lang="en"/>
              <a:t>Javascript y C++</a:t>
            </a:r>
            <a:endParaRPr/>
          </a:p>
          <a:p>
            <a:pPr indent="0" lvl="0" marL="0" rtl="0" algn="l">
              <a:spcBef>
                <a:spcPts val="600"/>
              </a:spcBef>
              <a:spcAft>
                <a:spcPts val="0"/>
              </a:spcAft>
              <a:buNone/>
            </a:pPr>
            <a:r>
              <a:t/>
            </a:r>
            <a:endParaRPr/>
          </a:p>
        </p:txBody>
      </p:sp>
      <p:pic>
        <p:nvPicPr>
          <p:cNvPr id="182" name="Google Shape;182;p28"/>
          <p:cNvPicPr preferRelativeResize="0"/>
          <p:nvPr/>
        </p:nvPicPr>
        <p:blipFill>
          <a:blip r:embed="rId3">
            <a:alphaModFix/>
          </a:blip>
          <a:stretch>
            <a:fillRect/>
          </a:stretch>
        </p:blipFill>
        <p:spPr>
          <a:xfrm>
            <a:off x="5446313" y="2512550"/>
            <a:ext cx="1814572" cy="1989225"/>
          </a:xfrm>
          <a:prstGeom prst="rect">
            <a:avLst/>
          </a:prstGeom>
          <a:noFill/>
          <a:ln>
            <a:noFill/>
          </a:ln>
        </p:spPr>
      </p:pic>
      <p:pic>
        <p:nvPicPr>
          <p:cNvPr id="183" name="Google Shape;183;p28"/>
          <p:cNvPicPr preferRelativeResize="0"/>
          <p:nvPr/>
        </p:nvPicPr>
        <p:blipFill>
          <a:blip r:embed="rId4">
            <a:alphaModFix/>
          </a:blip>
          <a:stretch>
            <a:fillRect/>
          </a:stretch>
        </p:blipFill>
        <p:spPr>
          <a:xfrm>
            <a:off x="1508425" y="2331962"/>
            <a:ext cx="2198101" cy="21981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3.4 ¿Quién lo utiliza?</a:t>
            </a:r>
            <a:endParaRPr/>
          </a:p>
        </p:txBody>
      </p:sp>
      <p:sp>
        <p:nvSpPr>
          <p:cNvPr id="189" name="Google Shape;189;p29"/>
          <p:cNvSpPr txBox="1"/>
          <p:nvPr>
            <p:ph idx="1" type="body"/>
          </p:nvPr>
        </p:nvSpPr>
        <p:spPr>
          <a:xfrm>
            <a:off x="580550" y="1352550"/>
            <a:ext cx="78999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Actualmente, organizaciones como bancos y telecomunicaciones utilizan datos jerárquicos en sus aplicaciones. Esto se debe a que requieren un rendimiento rápido y de alta precisión. El registro de Windows en la mayoría de los ordenadores también es un ejemplo de una estructura de datos jerárquica. Los proyectos de fabricación complejos también suelen utilizar modelos de datos jerárquicos debido a los grandes volúmenes de datos.</a:t>
            </a:r>
            <a:endParaRPr/>
          </a:p>
          <a:p>
            <a:pPr indent="0" lvl="0" marL="0" rtl="0" algn="l">
              <a:spcBef>
                <a:spcPts val="600"/>
              </a:spcBef>
              <a:spcAft>
                <a:spcPts val="0"/>
              </a:spcAft>
              <a:buNone/>
            </a:pPr>
            <a:r>
              <a:t/>
            </a:r>
            <a:endParaRPr/>
          </a:p>
        </p:txBody>
      </p:sp>
      <p:sp>
        <p:nvSpPr>
          <p:cNvPr id="190" name="Google Shape;190;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0" y="2143050"/>
            <a:ext cx="9144000" cy="8574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latin typeface="Muli"/>
                <a:ea typeface="Muli"/>
                <a:cs typeface="Muli"/>
                <a:sym typeface="Muli"/>
              </a:rPr>
              <a:t>4.Modelo SGBD orientada a objetos</a:t>
            </a:r>
            <a:endParaRPr>
              <a:latin typeface="Muli"/>
              <a:ea typeface="Muli"/>
              <a:cs typeface="Muli"/>
              <a:sym typeface="Muli"/>
            </a:endParaRPr>
          </a:p>
        </p:txBody>
      </p:sp>
      <p:sp>
        <p:nvSpPr>
          <p:cNvPr id="196" name="Google Shape;196;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580550" y="213375"/>
            <a:ext cx="6014400" cy="857400"/>
          </a:xfrm>
          <a:prstGeom prst="rect">
            <a:avLst/>
          </a:prstGeom>
        </p:spPr>
        <p:txBody>
          <a:bodyPr anchorCtr="0" anchor="b" bIns="0" lIns="0" spcFirstLastPara="1" rIns="0" wrap="square" tIns="0">
            <a:noAutofit/>
          </a:bodyPr>
          <a:lstStyle/>
          <a:p>
            <a:pPr indent="0" lvl="0" marL="0" marR="0" rtl="0" algn="l">
              <a:lnSpc>
                <a:spcPct val="100000"/>
              </a:lnSpc>
              <a:spcBef>
                <a:spcPts val="0"/>
              </a:spcBef>
              <a:spcAft>
                <a:spcPts val="0"/>
              </a:spcAft>
              <a:buNone/>
            </a:pPr>
            <a:r>
              <a:rPr lang="en">
                <a:latin typeface="Muli"/>
                <a:ea typeface="Muli"/>
                <a:cs typeface="Muli"/>
                <a:sym typeface="Muli"/>
              </a:rPr>
              <a:t>4.1 ¿Para qué se utilizan?</a:t>
            </a:r>
            <a:endParaRPr>
              <a:latin typeface="Muli"/>
              <a:ea typeface="Muli"/>
              <a:cs typeface="Muli"/>
              <a:sym typeface="Muli"/>
            </a:endParaRPr>
          </a:p>
        </p:txBody>
      </p:sp>
      <p:sp>
        <p:nvSpPr>
          <p:cNvPr id="202" name="Google Shape;202;p31"/>
          <p:cNvSpPr txBox="1"/>
          <p:nvPr>
            <p:ph idx="1" type="body"/>
          </p:nvPr>
        </p:nvSpPr>
        <p:spPr>
          <a:xfrm>
            <a:off x="580550" y="1352550"/>
            <a:ext cx="78999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Se usan para la administración de bases de datos orientadas a objetos, este tipo de base de datos no usan un sistema de tablas para registrar su información.</a:t>
            </a:r>
            <a:endParaRPr/>
          </a:p>
          <a:p>
            <a:pPr indent="0" lvl="0" marL="0" rtl="0" algn="l">
              <a:spcBef>
                <a:spcPts val="600"/>
              </a:spcBef>
              <a:spcAft>
                <a:spcPts val="0"/>
              </a:spcAft>
              <a:buNone/>
            </a:pPr>
            <a:r>
              <a:rPr lang="en"/>
              <a:t>Su uso es poco frecuente ya que no hay tanta gente especializada en el uso de las BDOO. En lugar de SQL usan OQL y ODL y OML lenguajes para definición y manipulación de datos equivalentes a DDL y DML.</a:t>
            </a:r>
            <a:endParaRPr/>
          </a:p>
        </p:txBody>
      </p:sp>
      <p:sp>
        <p:nvSpPr>
          <p:cNvPr id="203" name="Google Shape;203;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0" y="162475"/>
            <a:ext cx="9144000" cy="5982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ÍNDICE</a:t>
            </a:r>
            <a:endParaRPr b="0">
              <a:latin typeface="Muli"/>
              <a:ea typeface="Muli"/>
              <a:cs typeface="Muli"/>
              <a:sym typeface="Muli"/>
            </a:endParaRPr>
          </a:p>
        </p:txBody>
      </p:sp>
      <p:sp>
        <p:nvSpPr>
          <p:cNvPr id="71" name="Google Shape;71;p14"/>
          <p:cNvSpPr txBox="1"/>
          <p:nvPr>
            <p:ph idx="1" type="body"/>
          </p:nvPr>
        </p:nvSpPr>
        <p:spPr>
          <a:xfrm>
            <a:off x="209750" y="1086525"/>
            <a:ext cx="3893700" cy="3855300"/>
          </a:xfrm>
          <a:prstGeom prst="rect">
            <a:avLst/>
          </a:prstGeom>
        </p:spPr>
        <p:txBody>
          <a:bodyPr anchorCtr="0" anchor="t" bIns="0" lIns="0" spcFirstLastPara="1" rIns="0" wrap="square" tIns="0">
            <a:noAutofit/>
          </a:bodyPr>
          <a:lstStyle/>
          <a:p>
            <a:pPr indent="457200" lvl="0" marL="0" rtl="0" algn="l">
              <a:spcBef>
                <a:spcPts val="600"/>
              </a:spcBef>
              <a:spcAft>
                <a:spcPts val="0"/>
              </a:spcAft>
              <a:buClr>
                <a:schemeClr val="dk1"/>
              </a:buClr>
              <a:buSzPts val="1100"/>
              <a:buFont typeface="Arial"/>
              <a:buNone/>
            </a:pPr>
            <a:r>
              <a:rPr b="1" lang="en" sz="1600"/>
              <a:t>1-SGBD relacional</a:t>
            </a:r>
            <a:endParaRPr b="1" sz="1600"/>
          </a:p>
          <a:p>
            <a:pPr indent="457200" lvl="0" marL="0" rtl="0" algn="l">
              <a:spcBef>
                <a:spcPts val="600"/>
              </a:spcBef>
              <a:spcAft>
                <a:spcPts val="0"/>
              </a:spcAft>
              <a:buClr>
                <a:schemeClr val="dk1"/>
              </a:buClr>
              <a:buSzPts val="1100"/>
              <a:buFont typeface="Arial"/>
              <a:buNone/>
            </a:pPr>
            <a:r>
              <a:rPr b="1" lang="en" sz="1600"/>
              <a:t>2-SGBD en red</a:t>
            </a:r>
            <a:endParaRPr b="1" sz="1600"/>
          </a:p>
          <a:p>
            <a:pPr indent="457200" lvl="0" marL="0" rtl="0" algn="l">
              <a:spcBef>
                <a:spcPts val="600"/>
              </a:spcBef>
              <a:spcAft>
                <a:spcPts val="0"/>
              </a:spcAft>
              <a:buClr>
                <a:schemeClr val="dk1"/>
              </a:buClr>
              <a:buSzPts val="1100"/>
              <a:buFont typeface="Arial"/>
              <a:buNone/>
            </a:pPr>
            <a:r>
              <a:rPr b="1" lang="en" sz="1600"/>
              <a:t>3-SGBD jerárquica   </a:t>
            </a:r>
            <a:endParaRPr b="1" sz="1600"/>
          </a:p>
          <a:p>
            <a:pPr indent="457200" lvl="0" marL="0" rtl="0" algn="l">
              <a:spcBef>
                <a:spcPts val="600"/>
              </a:spcBef>
              <a:spcAft>
                <a:spcPts val="0"/>
              </a:spcAft>
              <a:buClr>
                <a:schemeClr val="dk1"/>
              </a:buClr>
              <a:buSzPts val="1100"/>
              <a:buFont typeface="Arial"/>
              <a:buNone/>
            </a:pPr>
            <a:r>
              <a:rPr b="1" lang="en" sz="1600"/>
              <a:t>4-SGBD orientada a objetos</a:t>
            </a:r>
            <a:endParaRPr b="1" sz="1600"/>
          </a:p>
          <a:p>
            <a:pPr indent="0" lvl="0" marL="0" rtl="0" algn="l">
              <a:spcBef>
                <a:spcPts val="600"/>
              </a:spcBef>
              <a:spcAft>
                <a:spcPts val="0"/>
              </a:spcAft>
              <a:buClr>
                <a:schemeClr val="dk1"/>
              </a:buClr>
              <a:buSzPts val="1100"/>
              <a:buFont typeface="Arial"/>
              <a:buNone/>
            </a:pPr>
            <a:r>
              <a:t/>
            </a:r>
            <a:endParaRPr b="1" sz="1600"/>
          </a:p>
          <a:p>
            <a:pPr indent="0" lvl="0" marL="0" rtl="0" algn="ctr">
              <a:spcBef>
                <a:spcPts val="600"/>
              </a:spcBef>
              <a:spcAft>
                <a:spcPts val="0"/>
              </a:spcAft>
              <a:buClr>
                <a:schemeClr val="dk1"/>
              </a:buClr>
              <a:buSzPts val="1100"/>
              <a:buFont typeface="Arial"/>
              <a:buNone/>
            </a:pPr>
            <a:r>
              <a:rPr b="1" lang="en" sz="1600"/>
              <a:t>Temas:</a:t>
            </a:r>
            <a:endParaRPr b="1" sz="1600"/>
          </a:p>
          <a:p>
            <a:pPr indent="0" lvl="0" marL="0" rtl="0" algn="l">
              <a:spcBef>
                <a:spcPts val="600"/>
              </a:spcBef>
              <a:spcAft>
                <a:spcPts val="0"/>
              </a:spcAft>
              <a:buClr>
                <a:schemeClr val="dk1"/>
              </a:buClr>
              <a:buSzPts val="1100"/>
              <a:buFont typeface="Arial"/>
              <a:buNone/>
            </a:pPr>
            <a:r>
              <a:rPr b="1" lang="en" sz="1600"/>
              <a:t> -Uso de la base de datos</a:t>
            </a:r>
            <a:endParaRPr b="1" sz="1600"/>
          </a:p>
          <a:p>
            <a:pPr indent="0" lvl="0" marL="0" rtl="0" algn="l">
              <a:spcBef>
                <a:spcPts val="600"/>
              </a:spcBef>
              <a:spcAft>
                <a:spcPts val="0"/>
              </a:spcAft>
              <a:buClr>
                <a:schemeClr val="dk1"/>
              </a:buClr>
              <a:buSzPts val="1100"/>
              <a:buFont typeface="Arial"/>
              <a:buNone/>
            </a:pPr>
            <a:r>
              <a:rPr b="1" lang="en" sz="1600"/>
              <a:t> -Requisitos</a:t>
            </a:r>
            <a:endParaRPr b="1" sz="1600"/>
          </a:p>
          <a:p>
            <a:pPr indent="0" lvl="0" marL="0" rtl="0" algn="l">
              <a:spcBef>
                <a:spcPts val="600"/>
              </a:spcBef>
              <a:spcAft>
                <a:spcPts val="0"/>
              </a:spcAft>
              <a:buClr>
                <a:schemeClr val="dk1"/>
              </a:buClr>
              <a:buSzPts val="1100"/>
              <a:buFont typeface="Arial"/>
              <a:buNone/>
            </a:pPr>
            <a:r>
              <a:rPr b="1" lang="en" sz="1600"/>
              <a:t> -Lenguaje que utiliza</a:t>
            </a:r>
            <a:endParaRPr b="1" sz="1600"/>
          </a:p>
          <a:p>
            <a:pPr indent="0" lvl="0" marL="0" rtl="0" algn="l">
              <a:spcBef>
                <a:spcPts val="600"/>
              </a:spcBef>
              <a:spcAft>
                <a:spcPts val="0"/>
              </a:spcAft>
              <a:buClr>
                <a:schemeClr val="dk1"/>
              </a:buClr>
              <a:buSzPts val="1100"/>
              <a:buFont typeface="Arial"/>
              <a:buNone/>
            </a:pPr>
            <a:r>
              <a:rPr b="1" lang="en" sz="1600"/>
              <a:t> -Ejemplos de uso</a:t>
            </a:r>
            <a:endParaRPr b="1" sz="1600"/>
          </a:p>
        </p:txBody>
      </p:sp>
      <p:sp>
        <p:nvSpPr>
          <p:cNvPr id="72" name="Google Shape;72;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4"/>
          <p:cNvPicPr preferRelativeResize="0"/>
          <p:nvPr/>
        </p:nvPicPr>
        <p:blipFill>
          <a:blip r:embed="rId3">
            <a:alphaModFix/>
          </a:blip>
          <a:stretch>
            <a:fillRect/>
          </a:stretch>
        </p:blipFill>
        <p:spPr>
          <a:xfrm>
            <a:off x="4151050" y="1219425"/>
            <a:ext cx="4735750" cy="3157167"/>
          </a:xfrm>
          <a:prstGeom prst="rect">
            <a:avLst/>
          </a:prstGeom>
          <a:noFill/>
          <a:ln>
            <a:noFill/>
          </a:ln>
        </p:spPr>
      </p:pic>
      <p:sp>
        <p:nvSpPr>
          <p:cNvPr id="74" name="Google Shape;74;p14"/>
          <p:cNvSpPr txBox="1"/>
          <p:nvPr/>
        </p:nvSpPr>
        <p:spPr>
          <a:xfrm>
            <a:off x="2080050" y="679200"/>
            <a:ext cx="51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
              <a:ea typeface="Muli"/>
              <a:cs typeface="Muli"/>
              <a:sym typeface="Muli"/>
            </a:endParaRPr>
          </a:p>
        </p:txBody>
      </p:sp>
      <p:sp>
        <p:nvSpPr>
          <p:cNvPr id="75" name="Google Shape;75;p14"/>
          <p:cNvSpPr txBox="1"/>
          <p:nvPr/>
        </p:nvSpPr>
        <p:spPr>
          <a:xfrm>
            <a:off x="3954900" y="4443075"/>
            <a:ext cx="5129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Muli"/>
                <a:ea typeface="Muli"/>
                <a:cs typeface="Muli"/>
                <a:sym typeface="Muli"/>
              </a:rPr>
              <a:t>David Guijo, Manuel Rubio, Sergio Dorantes, Ivan Rodriguez</a:t>
            </a:r>
            <a:endParaRPr>
              <a:solidFill>
                <a:schemeClr val="lt1"/>
              </a:solidFill>
              <a:latin typeface="Muli"/>
              <a:ea typeface="Muli"/>
              <a:cs typeface="Muli"/>
              <a:sym typeface="Mul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Muli"/>
                <a:ea typeface="Muli"/>
                <a:cs typeface="Muli"/>
                <a:sym typeface="Muli"/>
              </a:rPr>
              <a:t>4.2 </a:t>
            </a:r>
            <a:r>
              <a:rPr lang="en">
                <a:latin typeface="Muli"/>
                <a:ea typeface="Muli"/>
                <a:cs typeface="Muli"/>
                <a:sym typeface="Muli"/>
              </a:rPr>
              <a:t>Requisitos del sistema</a:t>
            </a:r>
            <a:endParaRPr>
              <a:latin typeface="Muli"/>
              <a:ea typeface="Muli"/>
              <a:cs typeface="Muli"/>
              <a:sym typeface="Muli"/>
            </a:endParaRPr>
          </a:p>
        </p:txBody>
      </p:sp>
      <p:sp>
        <p:nvSpPr>
          <p:cNvPr id="209" name="Google Shape;209;p32"/>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Los requisitos de hardware de estos gestores son similares a los otros tipos, aunque requieren que esté instalada la máquina virtual de Java (Java 5 o superior) y también el framework de .NET (3.5 o 4.0)</a:t>
            </a:r>
            <a:endParaRPr/>
          </a:p>
        </p:txBody>
      </p:sp>
      <p:sp>
        <p:nvSpPr>
          <p:cNvPr id="210" name="Google Shape;210;p3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Muli"/>
                <a:ea typeface="Muli"/>
                <a:cs typeface="Muli"/>
                <a:sym typeface="Muli"/>
              </a:rPr>
              <a:t>4.3 Lenguajes que utiliza</a:t>
            </a:r>
            <a:endParaRPr>
              <a:latin typeface="Muli"/>
              <a:ea typeface="Muli"/>
              <a:cs typeface="Muli"/>
              <a:sym typeface="Muli"/>
            </a:endParaRPr>
          </a:p>
        </p:txBody>
      </p:sp>
      <p:sp>
        <p:nvSpPr>
          <p:cNvPr id="216" name="Google Shape;216;p33"/>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Los SGBDOO suelen utilizar lenguajes de programación orientados a objetos como:</a:t>
            </a:r>
            <a:endParaRPr/>
          </a:p>
          <a:p>
            <a:pPr indent="-381000" lvl="0" marL="457200" rtl="0" algn="l">
              <a:spcBef>
                <a:spcPts val="600"/>
              </a:spcBef>
              <a:spcAft>
                <a:spcPts val="0"/>
              </a:spcAft>
              <a:buSzPts val="2400"/>
              <a:buChar char="⬡"/>
            </a:pPr>
            <a:r>
              <a:rPr lang="en"/>
              <a:t>Java</a:t>
            </a:r>
            <a:endParaRPr/>
          </a:p>
          <a:p>
            <a:pPr indent="-381000" lvl="0" marL="457200" rtl="0" algn="l">
              <a:spcBef>
                <a:spcPts val="0"/>
              </a:spcBef>
              <a:spcAft>
                <a:spcPts val="0"/>
              </a:spcAft>
              <a:buSzPts val="2400"/>
              <a:buChar char="⬡"/>
            </a:pPr>
            <a:r>
              <a:rPr lang="en"/>
              <a:t>C++</a:t>
            </a:r>
            <a:endParaRPr/>
          </a:p>
          <a:p>
            <a:pPr indent="-381000" lvl="0" marL="457200" rtl="0" algn="l">
              <a:spcBef>
                <a:spcPts val="0"/>
              </a:spcBef>
              <a:spcAft>
                <a:spcPts val="0"/>
              </a:spcAft>
              <a:buSzPts val="2400"/>
              <a:buChar char="⬡"/>
            </a:pPr>
            <a:r>
              <a:rPr lang="en"/>
              <a:t>C#</a:t>
            </a:r>
            <a:endParaRPr/>
          </a:p>
          <a:p>
            <a:pPr indent="-381000" lvl="0" marL="457200" rtl="0" algn="l">
              <a:spcBef>
                <a:spcPts val="0"/>
              </a:spcBef>
              <a:spcAft>
                <a:spcPts val="0"/>
              </a:spcAft>
              <a:buSzPts val="2400"/>
              <a:buChar char="⬡"/>
            </a:pPr>
            <a:r>
              <a:rPr lang="en"/>
              <a:t>Python</a:t>
            </a:r>
            <a:endParaRPr/>
          </a:p>
        </p:txBody>
      </p:sp>
      <p:sp>
        <p:nvSpPr>
          <p:cNvPr id="217" name="Google Shape;217;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8" name="Google Shape;218;p33"/>
          <p:cNvPicPr preferRelativeResize="0"/>
          <p:nvPr/>
        </p:nvPicPr>
        <p:blipFill>
          <a:blip r:embed="rId3">
            <a:alphaModFix/>
          </a:blip>
          <a:stretch>
            <a:fillRect/>
          </a:stretch>
        </p:blipFill>
        <p:spPr>
          <a:xfrm>
            <a:off x="7826128" y="466975"/>
            <a:ext cx="1203147" cy="1352551"/>
          </a:xfrm>
          <a:prstGeom prst="rect">
            <a:avLst/>
          </a:prstGeom>
          <a:noFill/>
          <a:ln>
            <a:noFill/>
          </a:ln>
        </p:spPr>
      </p:pic>
      <p:pic>
        <p:nvPicPr>
          <p:cNvPr id="219" name="Google Shape;219;p33"/>
          <p:cNvPicPr preferRelativeResize="0"/>
          <p:nvPr/>
        </p:nvPicPr>
        <p:blipFill>
          <a:blip r:embed="rId4">
            <a:alphaModFix/>
          </a:blip>
          <a:stretch>
            <a:fillRect/>
          </a:stretch>
        </p:blipFill>
        <p:spPr>
          <a:xfrm>
            <a:off x="5960950" y="408379"/>
            <a:ext cx="2449550" cy="1469747"/>
          </a:xfrm>
          <a:prstGeom prst="rect">
            <a:avLst/>
          </a:prstGeom>
          <a:noFill/>
          <a:ln>
            <a:noFill/>
          </a:ln>
        </p:spPr>
      </p:pic>
      <p:pic>
        <p:nvPicPr>
          <p:cNvPr id="220" name="Google Shape;220;p33"/>
          <p:cNvPicPr preferRelativeResize="0"/>
          <p:nvPr/>
        </p:nvPicPr>
        <p:blipFill>
          <a:blip r:embed="rId5">
            <a:alphaModFix/>
          </a:blip>
          <a:stretch>
            <a:fillRect/>
          </a:stretch>
        </p:blipFill>
        <p:spPr>
          <a:xfrm>
            <a:off x="7458450" y="2316137"/>
            <a:ext cx="2198101" cy="2198101"/>
          </a:xfrm>
          <a:prstGeom prst="rect">
            <a:avLst/>
          </a:prstGeom>
          <a:noFill/>
          <a:ln>
            <a:noFill/>
          </a:ln>
        </p:spPr>
      </p:pic>
      <p:pic>
        <p:nvPicPr>
          <p:cNvPr id="221" name="Google Shape;221;p33"/>
          <p:cNvPicPr preferRelativeResize="0"/>
          <p:nvPr/>
        </p:nvPicPr>
        <p:blipFill>
          <a:blip r:embed="rId6">
            <a:alphaModFix/>
          </a:blip>
          <a:stretch>
            <a:fillRect/>
          </a:stretch>
        </p:blipFill>
        <p:spPr>
          <a:xfrm>
            <a:off x="6019413" y="2420575"/>
            <a:ext cx="1814572" cy="19892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latin typeface="Muli"/>
                <a:ea typeface="Muli"/>
                <a:cs typeface="Muli"/>
                <a:sym typeface="Muli"/>
              </a:rPr>
              <a:t>4.4 Empresas que lo usan</a:t>
            </a:r>
            <a:endParaRPr>
              <a:latin typeface="Muli"/>
              <a:ea typeface="Muli"/>
              <a:cs typeface="Muli"/>
              <a:sym typeface="Muli"/>
            </a:endParaRPr>
          </a:p>
        </p:txBody>
      </p:sp>
      <p:sp>
        <p:nvSpPr>
          <p:cNvPr id="227" name="Google Shape;227;p34"/>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Aunque sean menos utilizadas, hay empresas importantes que han mostrado gran interés en su desarrollo y su uso.</a:t>
            </a:r>
            <a:endParaRPr/>
          </a:p>
          <a:p>
            <a:pPr indent="0" lvl="0" marL="0" rtl="0" algn="l">
              <a:spcBef>
                <a:spcPts val="600"/>
              </a:spcBef>
              <a:spcAft>
                <a:spcPts val="0"/>
              </a:spcAft>
              <a:buNone/>
            </a:pPr>
            <a:r>
              <a:rPr lang="en"/>
              <a:t>Entre estas encontramos Oracle.</a:t>
            </a:r>
            <a:endParaRPr/>
          </a:p>
          <a:p>
            <a:pPr indent="0" lvl="0" marL="0" rtl="0" algn="l">
              <a:spcBef>
                <a:spcPts val="600"/>
              </a:spcBef>
              <a:spcAft>
                <a:spcPts val="0"/>
              </a:spcAft>
              <a:buNone/>
            </a:pPr>
            <a:r>
              <a:rPr lang="en"/>
              <a:t>La mayoría de empresas que lo usan actualmente tienen mayor enfoque en su desarrollo.</a:t>
            </a:r>
            <a:endParaRPr/>
          </a:p>
        </p:txBody>
      </p:sp>
      <p:sp>
        <p:nvSpPr>
          <p:cNvPr id="228" name="Google Shape;228;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1877350"/>
            <a:ext cx="9144000" cy="857400"/>
          </a:xfrm>
          <a:prstGeom prst="rect">
            <a:avLst/>
          </a:prstGeom>
        </p:spPr>
        <p:txBody>
          <a:bodyPr anchorCtr="0" anchor="b" bIns="0" lIns="0" spcFirstLastPara="1" rIns="0" wrap="square" tIns="0">
            <a:noAutofit/>
          </a:bodyPr>
          <a:lstStyle/>
          <a:p>
            <a:pPr indent="-431800" lvl="0" marL="457200" rtl="0" algn="ctr">
              <a:spcBef>
                <a:spcPts val="0"/>
              </a:spcBef>
              <a:spcAft>
                <a:spcPts val="0"/>
              </a:spcAft>
              <a:buSzPts val="3200"/>
              <a:buFont typeface="Muli"/>
              <a:buAutoNum type="arabicPeriod"/>
            </a:pPr>
            <a:r>
              <a:rPr b="0" lang="en">
                <a:latin typeface="Muli"/>
                <a:ea typeface="Muli"/>
                <a:cs typeface="Muli"/>
                <a:sym typeface="Muli"/>
              </a:rPr>
              <a:t>Modelo SGBD relacional</a:t>
            </a:r>
            <a:endParaRPr b="0">
              <a:latin typeface="Muli"/>
              <a:ea typeface="Muli"/>
              <a:cs typeface="Muli"/>
              <a:sym typeface="Muli"/>
            </a:endParaRPr>
          </a:p>
        </p:txBody>
      </p:sp>
      <p:sp>
        <p:nvSpPr>
          <p:cNvPr id="81" name="Google Shape;81;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idx="1" type="body"/>
          </p:nvPr>
        </p:nvSpPr>
        <p:spPr>
          <a:xfrm>
            <a:off x="328925" y="1633775"/>
            <a:ext cx="43872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200"/>
              <a:t>Es un conjunto de programas que se usan para crear, actualizar, administrar e interactuar con las bases de datos relacionales, las cuales se componen datos que representan objetos de la vida real, representando relaciones y organizandolas mediante tablas</a:t>
            </a:r>
            <a:endParaRPr sz="2200"/>
          </a:p>
        </p:txBody>
      </p:sp>
      <p:sp>
        <p:nvSpPr>
          <p:cNvPr id="87" name="Google Shape;87;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6"/>
          <p:cNvSpPr txBox="1"/>
          <p:nvPr/>
        </p:nvSpPr>
        <p:spPr>
          <a:xfrm>
            <a:off x="0" y="266425"/>
            <a:ext cx="9144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lt1"/>
                </a:solidFill>
                <a:latin typeface="Muli"/>
                <a:ea typeface="Muli"/>
                <a:cs typeface="Muli"/>
                <a:sym typeface="Muli"/>
              </a:rPr>
              <a:t>1.1 ¿Para qué se utiliza?</a:t>
            </a:r>
            <a:endParaRPr sz="3200">
              <a:solidFill>
                <a:schemeClr val="lt1"/>
              </a:solidFill>
              <a:latin typeface="Muli"/>
              <a:ea typeface="Muli"/>
              <a:cs typeface="Muli"/>
              <a:sym typeface="Muli"/>
            </a:endParaRPr>
          </a:p>
        </p:txBody>
      </p:sp>
      <p:pic>
        <p:nvPicPr>
          <p:cNvPr id="89" name="Google Shape;89;p16"/>
          <p:cNvPicPr preferRelativeResize="0"/>
          <p:nvPr/>
        </p:nvPicPr>
        <p:blipFill>
          <a:blip r:embed="rId3">
            <a:alphaModFix/>
          </a:blip>
          <a:stretch>
            <a:fillRect/>
          </a:stretch>
        </p:blipFill>
        <p:spPr>
          <a:xfrm>
            <a:off x="5170125" y="2076835"/>
            <a:ext cx="3530475" cy="2268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50" y="20597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1.2 Requisitos</a:t>
            </a:r>
            <a:endParaRPr b="0">
              <a:latin typeface="Muli"/>
              <a:ea typeface="Muli"/>
              <a:cs typeface="Muli"/>
              <a:sym typeface="Muli"/>
            </a:endParaRPr>
          </a:p>
        </p:txBody>
      </p:sp>
      <p:sp>
        <p:nvSpPr>
          <p:cNvPr id="95" name="Google Shape;95;p17"/>
          <p:cNvSpPr txBox="1"/>
          <p:nvPr>
            <p:ph idx="1" type="body"/>
          </p:nvPr>
        </p:nvSpPr>
        <p:spPr>
          <a:xfrm>
            <a:off x="129050" y="1368675"/>
            <a:ext cx="51756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1750">
                <a:latin typeface="Muli"/>
                <a:ea typeface="Muli"/>
                <a:cs typeface="Muli"/>
                <a:sym typeface="Muli"/>
              </a:rPr>
              <a:t>Los requisitos para instalar un sistema gestor de base de datos relacional son los siguientes:</a:t>
            </a:r>
            <a:endParaRPr sz="1750">
              <a:latin typeface="Muli"/>
              <a:ea typeface="Muli"/>
              <a:cs typeface="Muli"/>
              <a:sym typeface="Muli"/>
            </a:endParaRPr>
          </a:p>
          <a:p>
            <a:pPr indent="457200" lvl="0" marL="0" rtl="0" algn="l">
              <a:spcBef>
                <a:spcPts val="600"/>
              </a:spcBef>
              <a:spcAft>
                <a:spcPts val="0"/>
              </a:spcAft>
              <a:buNone/>
            </a:pPr>
            <a:r>
              <a:rPr lang="en" sz="1750">
                <a:latin typeface="Muli"/>
                <a:ea typeface="Muli"/>
                <a:cs typeface="Muli"/>
                <a:sym typeface="Muli"/>
              </a:rPr>
              <a:t>-512MB de Ram</a:t>
            </a:r>
            <a:endParaRPr sz="1750">
              <a:latin typeface="Muli"/>
              <a:ea typeface="Muli"/>
              <a:cs typeface="Muli"/>
              <a:sym typeface="Muli"/>
            </a:endParaRPr>
          </a:p>
          <a:p>
            <a:pPr indent="457200" lvl="0" marL="0" rtl="0" algn="l">
              <a:spcBef>
                <a:spcPts val="600"/>
              </a:spcBef>
              <a:spcAft>
                <a:spcPts val="0"/>
              </a:spcAft>
              <a:buNone/>
            </a:pPr>
            <a:r>
              <a:rPr lang="en" sz="1750">
                <a:latin typeface="Muli"/>
                <a:ea typeface="Muli"/>
                <a:cs typeface="Muli"/>
                <a:sym typeface="Muli"/>
              </a:rPr>
              <a:t>-1024MB de memoria virtual</a:t>
            </a:r>
            <a:endParaRPr sz="1750">
              <a:latin typeface="Muli"/>
              <a:ea typeface="Muli"/>
              <a:cs typeface="Muli"/>
              <a:sym typeface="Muli"/>
            </a:endParaRPr>
          </a:p>
          <a:p>
            <a:pPr indent="457200" lvl="0" marL="0" rtl="0" algn="l">
              <a:spcBef>
                <a:spcPts val="600"/>
              </a:spcBef>
              <a:spcAft>
                <a:spcPts val="0"/>
              </a:spcAft>
              <a:buNone/>
            </a:pPr>
            <a:r>
              <a:rPr lang="en" sz="1750">
                <a:latin typeface="Muli"/>
                <a:ea typeface="Muli"/>
                <a:cs typeface="Muli"/>
                <a:sym typeface="Muli"/>
              </a:rPr>
              <a:t>-1,5GB de espacio en el disco duro</a:t>
            </a:r>
            <a:endParaRPr sz="1750">
              <a:latin typeface="Muli"/>
              <a:ea typeface="Muli"/>
              <a:cs typeface="Muli"/>
              <a:sym typeface="Muli"/>
            </a:endParaRPr>
          </a:p>
          <a:p>
            <a:pPr indent="457200" lvl="0" marL="0" rtl="0" algn="l">
              <a:spcBef>
                <a:spcPts val="600"/>
              </a:spcBef>
              <a:spcAft>
                <a:spcPts val="0"/>
              </a:spcAft>
              <a:buNone/>
            </a:pPr>
            <a:r>
              <a:rPr lang="en" sz="1750">
                <a:latin typeface="Muli"/>
                <a:ea typeface="Muli"/>
                <a:cs typeface="Muli"/>
                <a:sym typeface="Muli"/>
              </a:rPr>
              <a:t>-4GB de tamaño máximo de la base de datos</a:t>
            </a:r>
            <a:endParaRPr sz="1750">
              <a:latin typeface="Muli"/>
              <a:ea typeface="Muli"/>
              <a:cs typeface="Muli"/>
              <a:sym typeface="Muli"/>
            </a:endParaRPr>
          </a:p>
        </p:txBody>
      </p:sp>
      <p:sp>
        <p:nvSpPr>
          <p:cNvPr id="96" name="Google Shape;96;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0" y="20597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1.3 Lenguaje que utiliza</a:t>
            </a:r>
            <a:endParaRPr b="0">
              <a:latin typeface="Muli"/>
              <a:ea typeface="Muli"/>
              <a:cs typeface="Muli"/>
              <a:sym typeface="Muli"/>
            </a:endParaRPr>
          </a:p>
        </p:txBody>
      </p:sp>
      <p:sp>
        <p:nvSpPr>
          <p:cNvPr id="102" name="Google Shape;102;p18"/>
          <p:cNvSpPr txBox="1"/>
          <p:nvPr>
            <p:ph idx="1" type="body"/>
          </p:nvPr>
        </p:nvSpPr>
        <p:spPr>
          <a:xfrm>
            <a:off x="1007825" y="1474025"/>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sz="2700"/>
              <a:t>Utiliza el lenguaje SQL(Structured Query Language) y el lenguaje de programación Phyton</a:t>
            </a:r>
            <a:endParaRPr sz="2700"/>
          </a:p>
        </p:txBody>
      </p:sp>
      <p:sp>
        <p:nvSpPr>
          <p:cNvPr id="103" name="Google Shape;103;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8"/>
          <p:cNvPicPr preferRelativeResize="0"/>
          <p:nvPr/>
        </p:nvPicPr>
        <p:blipFill>
          <a:blip r:embed="rId3">
            <a:alphaModFix/>
          </a:blip>
          <a:stretch>
            <a:fillRect/>
          </a:stretch>
        </p:blipFill>
        <p:spPr>
          <a:xfrm>
            <a:off x="4874650" y="1345025"/>
            <a:ext cx="2879325" cy="1504450"/>
          </a:xfrm>
          <a:prstGeom prst="rect">
            <a:avLst/>
          </a:prstGeom>
          <a:noFill/>
          <a:ln>
            <a:noFill/>
          </a:ln>
        </p:spPr>
      </p:pic>
      <p:pic>
        <p:nvPicPr>
          <p:cNvPr id="105" name="Google Shape;105;p18"/>
          <p:cNvPicPr preferRelativeResize="0"/>
          <p:nvPr/>
        </p:nvPicPr>
        <p:blipFill>
          <a:blip r:embed="rId4">
            <a:alphaModFix/>
          </a:blip>
          <a:stretch>
            <a:fillRect/>
          </a:stretch>
        </p:blipFill>
        <p:spPr>
          <a:xfrm>
            <a:off x="5407025" y="2945425"/>
            <a:ext cx="1814572" cy="198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50" y="205975"/>
            <a:ext cx="9144000" cy="857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1.4 Empresas que la utilizan</a:t>
            </a:r>
            <a:endParaRPr b="0">
              <a:latin typeface="Muli"/>
              <a:ea typeface="Muli"/>
              <a:cs typeface="Muli"/>
              <a:sym typeface="Muli"/>
            </a:endParaRPr>
          </a:p>
        </p:txBody>
      </p:sp>
      <p:sp>
        <p:nvSpPr>
          <p:cNvPr id="111" name="Google Shape;111;p19"/>
          <p:cNvSpPr txBox="1"/>
          <p:nvPr>
            <p:ph idx="1" type="body"/>
          </p:nvPr>
        </p:nvSpPr>
        <p:spPr>
          <a:xfrm>
            <a:off x="580550" y="1352550"/>
            <a:ext cx="40953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lang="en"/>
              <a:t>Son muchísimas empresas las que utilizan, ya que es la más común de todas, es usada por ejemplo en plataformas como YouTube, Twitch, empresas como Amazon, etc</a:t>
            </a:r>
            <a:endParaRPr/>
          </a:p>
        </p:txBody>
      </p:sp>
      <p:sp>
        <p:nvSpPr>
          <p:cNvPr id="112" name="Google Shape;112;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9"/>
          <p:cNvPicPr preferRelativeResize="0"/>
          <p:nvPr/>
        </p:nvPicPr>
        <p:blipFill>
          <a:blip r:embed="rId3">
            <a:alphaModFix/>
          </a:blip>
          <a:stretch>
            <a:fillRect/>
          </a:stretch>
        </p:blipFill>
        <p:spPr>
          <a:xfrm>
            <a:off x="653025" y="3555297"/>
            <a:ext cx="3315975" cy="1000325"/>
          </a:xfrm>
          <a:prstGeom prst="rect">
            <a:avLst/>
          </a:prstGeom>
          <a:noFill/>
          <a:ln>
            <a:noFill/>
          </a:ln>
        </p:spPr>
      </p:pic>
      <p:pic>
        <p:nvPicPr>
          <p:cNvPr id="114" name="Google Shape;114;p19"/>
          <p:cNvPicPr preferRelativeResize="0"/>
          <p:nvPr/>
        </p:nvPicPr>
        <p:blipFill>
          <a:blip r:embed="rId4">
            <a:alphaModFix/>
          </a:blip>
          <a:stretch>
            <a:fillRect/>
          </a:stretch>
        </p:blipFill>
        <p:spPr>
          <a:xfrm>
            <a:off x="4817550" y="2730163"/>
            <a:ext cx="3447339" cy="2128736"/>
          </a:xfrm>
          <a:prstGeom prst="rect">
            <a:avLst/>
          </a:prstGeom>
          <a:noFill/>
          <a:ln>
            <a:noFill/>
          </a:ln>
        </p:spPr>
      </p:pic>
      <p:sp>
        <p:nvSpPr>
          <p:cNvPr id="115" name="Google Shape;115;p19"/>
          <p:cNvSpPr txBox="1"/>
          <p:nvPr/>
        </p:nvSpPr>
        <p:spPr>
          <a:xfrm>
            <a:off x="7223475" y="1104475"/>
            <a:ext cx="193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uli"/>
              <a:ea typeface="Muli"/>
              <a:cs typeface="Muli"/>
              <a:sym typeface="Muli"/>
            </a:endParaRPr>
          </a:p>
        </p:txBody>
      </p:sp>
      <p:pic>
        <p:nvPicPr>
          <p:cNvPr id="116" name="Google Shape;116;p19"/>
          <p:cNvPicPr preferRelativeResize="0"/>
          <p:nvPr/>
        </p:nvPicPr>
        <p:blipFill>
          <a:blip r:embed="rId5">
            <a:alphaModFix/>
          </a:blip>
          <a:stretch>
            <a:fillRect/>
          </a:stretch>
        </p:blipFill>
        <p:spPr>
          <a:xfrm>
            <a:off x="6302175" y="972225"/>
            <a:ext cx="1757952" cy="1757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209200" y="1927175"/>
            <a:ext cx="9144000" cy="7491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b="0" lang="en">
                <a:latin typeface="Muli"/>
                <a:ea typeface="Muli"/>
                <a:cs typeface="Muli"/>
                <a:sym typeface="Muli"/>
              </a:rPr>
              <a:t>2. Modelo SGBD en red</a:t>
            </a:r>
            <a:endParaRPr b="0">
              <a:latin typeface="Muli"/>
              <a:ea typeface="Muli"/>
              <a:cs typeface="Muli"/>
              <a:sym typeface="Muli"/>
            </a:endParaRPr>
          </a:p>
        </p:txBody>
      </p:sp>
      <p:sp>
        <p:nvSpPr>
          <p:cNvPr id="122" name="Google Shape;122;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1851925" y="0"/>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0" lang="en">
                <a:latin typeface="Muli"/>
                <a:ea typeface="Muli"/>
                <a:cs typeface="Muli"/>
                <a:sym typeface="Muli"/>
              </a:rPr>
              <a:t>2.1 ¿Para qué se utiliza?</a:t>
            </a:r>
            <a:endParaRPr b="0">
              <a:latin typeface="Muli"/>
              <a:ea typeface="Muli"/>
              <a:cs typeface="Muli"/>
              <a:sym typeface="Muli"/>
            </a:endParaRPr>
          </a:p>
        </p:txBody>
      </p:sp>
      <p:sp>
        <p:nvSpPr>
          <p:cNvPr id="128" name="Google Shape;128;p21"/>
          <p:cNvSpPr txBox="1"/>
          <p:nvPr>
            <p:ph idx="1" type="body"/>
          </p:nvPr>
        </p:nvSpPr>
        <p:spPr>
          <a:xfrm>
            <a:off x="252925" y="1186200"/>
            <a:ext cx="8776500" cy="3803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200">
                <a:latin typeface="Arial"/>
                <a:ea typeface="Arial"/>
                <a:cs typeface="Arial"/>
                <a:sym typeface="Arial"/>
              </a:rPr>
              <a:t>E</a:t>
            </a:r>
            <a:r>
              <a:rPr lang="en" sz="1200">
                <a:latin typeface="Arial"/>
                <a:ea typeface="Arial"/>
                <a:cs typeface="Arial"/>
                <a:sym typeface="Arial"/>
              </a:rPr>
              <a:t>l objetivo de las bases de datos de red es, básicamente, el mismo que el de todas las bases de datos. Esto es, permitir almacenar y organizar la información de forma sencilla e incluir un contenido tan variado como se desee. Pero además, también cuenta con otros objetivos más específicos:</a:t>
            </a:r>
            <a:endParaRPr sz="1200">
              <a:latin typeface="Arial"/>
              <a:ea typeface="Arial"/>
              <a:cs typeface="Arial"/>
              <a:sym typeface="Arial"/>
            </a:endParaRPr>
          </a:p>
          <a:p>
            <a:pPr indent="0" lvl="0" marL="457200" rtl="0" algn="l">
              <a:spcBef>
                <a:spcPts val="1500"/>
              </a:spcBef>
              <a:spcAft>
                <a:spcPts val="0"/>
              </a:spcAft>
              <a:buNone/>
            </a:pPr>
            <a:r>
              <a:rPr lang="en" sz="1200">
                <a:latin typeface="Arial"/>
                <a:ea typeface="Arial"/>
                <a:cs typeface="Arial"/>
                <a:sym typeface="Arial"/>
              </a:rPr>
              <a:t>1.Facilitar el acceso a la información, que los datos puedan ser consultados de forma rápida y sencilla.</a:t>
            </a:r>
            <a:endParaRPr sz="1200">
              <a:latin typeface="Arial"/>
              <a:ea typeface="Arial"/>
              <a:cs typeface="Arial"/>
              <a:sym typeface="Arial"/>
            </a:endParaRPr>
          </a:p>
          <a:p>
            <a:pPr indent="0" lvl="0" marL="457200" rtl="0" algn="l">
              <a:spcBef>
                <a:spcPts val="3000"/>
              </a:spcBef>
              <a:spcAft>
                <a:spcPts val="0"/>
              </a:spcAft>
              <a:buNone/>
            </a:pPr>
            <a:r>
              <a:rPr lang="en" sz="1200">
                <a:latin typeface="Arial"/>
                <a:ea typeface="Arial"/>
                <a:cs typeface="Arial"/>
                <a:sym typeface="Arial"/>
              </a:rPr>
              <a:t>2.Favorecer que la información se comparta, es decir</a:t>
            </a:r>
            <a:r>
              <a:rPr lang="en" sz="1200">
                <a:latin typeface="Arial"/>
                <a:ea typeface="Arial"/>
                <a:cs typeface="Arial"/>
                <a:sym typeface="Arial"/>
              </a:rPr>
              <a:t>, garantizar que varios usuarios puedan consultar la información de forma concurrente.</a:t>
            </a:r>
            <a:endParaRPr sz="1200">
              <a:latin typeface="Arial"/>
              <a:ea typeface="Arial"/>
              <a:cs typeface="Arial"/>
              <a:sym typeface="Arial"/>
            </a:endParaRPr>
          </a:p>
          <a:p>
            <a:pPr indent="0" lvl="0" marL="457200" rtl="0" algn="l">
              <a:spcBef>
                <a:spcPts val="1500"/>
              </a:spcBef>
              <a:spcAft>
                <a:spcPts val="0"/>
              </a:spcAft>
              <a:buNone/>
            </a:pPr>
            <a:r>
              <a:rPr lang="en" sz="1200">
                <a:latin typeface="Arial"/>
                <a:ea typeface="Arial"/>
                <a:cs typeface="Arial"/>
                <a:sym typeface="Arial"/>
              </a:rPr>
              <a:t>3.Asegurar la flexibilidad de la información, esto es, que se puedan editar, modificar o eliminar datos que pueden variar a lo largo del tiempo.</a:t>
            </a:r>
            <a:endParaRPr sz="1200">
              <a:latin typeface="Arial"/>
              <a:ea typeface="Arial"/>
              <a:cs typeface="Arial"/>
              <a:sym typeface="Arial"/>
            </a:endParaRPr>
          </a:p>
          <a:p>
            <a:pPr indent="0" lvl="0" marL="457200" rtl="0" algn="l">
              <a:spcBef>
                <a:spcPts val="3000"/>
              </a:spcBef>
              <a:spcAft>
                <a:spcPts val="0"/>
              </a:spcAft>
              <a:buNone/>
            </a:pPr>
            <a:r>
              <a:rPr lang="en" sz="1200">
                <a:latin typeface="Arial"/>
                <a:ea typeface="Arial"/>
                <a:cs typeface="Arial"/>
                <a:sym typeface="Arial"/>
              </a:rPr>
              <a:t>4.Permitir almacenar diferentes tipos de datos, desde textos hasta valores numéricos.</a:t>
            </a:r>
            <a:endParaRPr sz="1200">
              <a:latin typeface="Arial"/>
              <a:ea typeface="Arial"/>
              <a:cs typeface="Arial"/>
              <a:sym typeface="Arial"/>
            </a:endParaRPr>
          </a:p>
          <a:p>
            <a:pPr indent="0" lvl="0" marL="0" rtl="0" algn="l">
              <a:spcBef>
                <a:spcPts val="3000"/>
              </a:spcBef>
              <a:spcAft>
                <a:spcPts val="0"/>
              </a:spcAft>
              <a:buNone/>
            </a:pPr>
            <a:r>
              <a:t/>
            </a:r>
            <a:endParaRPr/>
          </a:p>
        </p:txBody>
      </p:sp>
      <p:sp>
        <p:nvSpPr>
          <p:cNvPr id="129" name="Google Shape;129;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